
<file path=[Content_Types].xml><?xml version="1.0" encoding="utf-8"?>
<Types xmlns="http://schemas.openxmlformats.org/package/2006/content-types">
  <Default Extension="9035f28a7beea65a0ead547975d76a50" ContentType="image/9035f28a7beea65a0ead547975d76a50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0" r:id="rId2"/>
  </p:sldMasterIdLst>
  <p:notesMasterIdLst>
    <p:notesMasterId r:id="rId20"/>
  </p:notesMasterIdLst>
  <p:sldIdLst>
    <p:sldId id="256" r:id="rId3"/>
    <p:sldId id="258" r:id="rId4"/>
    <p:sldId id="259" r:id="rId5"/>
    <p:sldId id="260" r:id="rId6"/>
    <p:sldId id="262" r:id="rId7"/>
    <p:sldId id="263" r:id="rId8"/>
    <p:sldId id="265" r:id="rId9"/>
    <p:sldId id="286" r:id="rId10"/>
    <p:sldId id="266" r:id="rId11"/>
    <p:sldId id="267" r:id="rId12"/>
    <p:sldId id="272" r:id="rId13"/>
    <p:sldId id="273" r:id="rId14"/>
    <p:sldId id="277" r:id="rId15"/>
    <p:sldId id="278" r:id="rId16"/>
    <p:sldId id="279" r:id="rId17"/>
    <p:sldId id="281" r:id="rId18"/>
    <p:sldId id="285" r:id="rId1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23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0"/>
  </p:normalViewPr>
  <p:slideViewPr>
    <p:cSldViewPr snapToGrid="0" snapToObjects="1">
      <p:cViewPr varScale="1">
        <p:scale>
          <a:sx n="87" d="100"/>
          <a:sy n="87" d="100"/>
        </p:scale>
        <p:origin x="52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4658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7E238D-FB6B-9A77-F1C3-DE0351162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58D31E-2146-59BA-50AE-1183A160F5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A0FF61-6FD0-B10B-08C2-9ADD9CD784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439354-F545-1CAF-DDC3-45C983240E8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0785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006FC0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1"/>
            <a:ext cx="8534400" cy="2077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50" b="0" i="0">
                <a:solidFill>
                  <a:srgbClr val="5E5E5E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11/6/2025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714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7992" y="385063"/>
            <a:ext cx="11296014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006FC0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646679" y="1673289"/>
            <a:ext cx="8750935" cy="207749"/>
          </a:xfrm>
        </p:spPr>
        <p:txBody>
          <a:bodyPr lIns="0" tIns="0" rIns="0" bIns="0"/>
          <a:lstStyle>
            <a:lvl1pPr>
              <a:defRPr sz="1350" b="0" i="0">
                <a:solidFill>
                  <a:srgbClr val="5E5E5E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11/6/2025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048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5389" y="3619487"/>
            <a:ext cx="2861330" cy="239651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7992" y="385063"/>
            <a:ext cx="11296014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006FC0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1"/>
            <a:ext cx="5303520" cy="2077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1"/>
            <a:ext cx="5303520" cy="2077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11/6/2025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326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6"/>
                </a:lnTo>
                <a:lnTo>
                  <a:pt x="12192000" y="6857996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800" kern="0">
              <a:solidFill>
                <a:sysClr val="windowText" lastClr="000000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7992" y="385063"/>
            <a:ext cx="11296014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006FC0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11/6/2025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750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11/6/2025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336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7992" y="385063"/>
            <a:ext cx="11296014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006FC0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646679" y="1673289"/>
            <a:ext cx="8750935" cy="2077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50" b="0" i="0">
                <a:solidFill>
                  <a:srgbClr val="5E5E5E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kern="0">
                <a:solidFill>
                  <a:prstClr val="black">
                    <a:tint val="75000"/>
                  </a:prstClr>
                </a:solidFill>
              </a:rPr>
              <a:pPr/>
              <a:t>11/6/2025</a:t>
            </a:fld>
            <a:endParaRPr lang="en-US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ker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261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182">
        <a:defRPr>
          <a:latin typeface="+mn-lt"/>
          <a:ea typeface="+mn-ea"/>
          <a:cs typeface="+mn-cs"/>
        </a:defRPr>
      </a:lvl2pPr>
      <a:lvl3pPr marL="914363">
        <a:defRPr>
          <a:latin typeface="+mn-lt"/>
          <a:ea typeface="+mn-ea"/>
          <a:cs typeface="+mn-cs"/>
        </a:defRPr>
      </a:lvl3pPr>
      <a:lvl4pPr marL="1371545">
        <a:defRPr>
          <a:latin typeface="+mn-lt"/>
          <a:ea typeface="+mn-ea"/>
          <a:cs typeface="+mn-cs"/>
        </a:defRPr>
      </a:lvl4pPr>
      <a:lvl5pPr marL="1828727">
        <a:defRPr>
          <a:latin typeface="+mn-lt"/>
          <a:ea typeface="+mn-ea"/>
          <a:cs typeface="+mn-cs"/>
        </a:defRPr>
      </a:lvl5pPr>
      <a:lvl6pPr marL="2285909">
        <a:defRPr>
          <a:latin typeface="+mn-lt"/>
          <a:ea typeface="+mn-ea"/>
          <a:cs typeface="+mn-cs"/>
        </a:defRPr>
      </a:lvl6pPr>
      <a:lvl7pPr marL="2743090">
        <a:defRPr>
          <a:latin typeface="+mn-lt"/>
          <a:ea typeface="+mn-ea"/>
          <a:cs typeface="+mn-cs"/>
        </a:defRPr>
      </a:lvl7pPr>
      <a:lvl8pPr marL="3200272">
        <a:defRPr>
          <a:latin typeface="+mn-lt"/>
          <a:ea typeface="+mn-ea"/>
          <a:cs typeface="+mn-cs"/>
        </a:defRPr>
      </a:lvl8pPr>
      <a:lvl9pPr marL="3657454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182">
        <a:defRPr>
          <a:latin typeface="+mn-lt"/>
          <a:ea typeface="+mn-ea"/>
          <a:cs typeface="+mn-cs"/>
        </a:defRPr>
      </a:lvl2pPr>
      <a:lvl3pPr marL="914363">
        <a:defRPr>
          <a:latin typeface="+mn-lt"/>
          <a:ea typeface="+mn-ea"/>
          <a:cs typeface="+mn-cs"/>
        </a:defRPr>
      </a:lvl3pPr>
      <a:lvl4pPr marL="1371545">
        <a:defRPr>
          <a:latin typeface="+mn-lt"/>
          <a:ea typeface="+mn-ea"/>
          <a:cs typeface="+mn-cs"/>
        </a:defRPr>
      </a:lvl4pPr>
      <a:lvl5pPr marL="1828727">
        <a:defRPr>
          <a:latin typeface="+mn-lt"/>
          <a:ea typeface="+mn-ea"/>
          <a:cs typeface="+mn-cs"/>
        </a:defRPr>
      </a:lvl5pPr>
      <a:lvl6pPr marL="2285909">
        <a:defRPr>
          <a:latin typeface="+mn-lt"/>
          <a:ea typeface="+mn-ea"/>
          <a:cs typeface="+mn-cs"/>
        </a:defRPr>
      </a:lvl6pPr>
      <a:lvl7pPr marL="2743090">
        <a:defRPr>
          <a:latin typeface="+mn-lt"/>
          <a:ea typeface="+mn-ea"/>
          <a:cs typeface="+mn-cs"/>
        </a:defRPr>
      </a:lvl7pPr>
      <a:lvl8pPr marL="3200272">
        <a:defRPr>
          <a:latin typeface="+mn-lt"/>
          <a:ea typeface="+mn-ea"/>
          <a:cs typeface="+mn-cs"/>
        </a:defRPr>
      </a:lvl8pPr>
      <a:lvl9pPr marL="3657454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9035f28a7beea65a0ead547975d76a50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2.9035f28a7beea65a0ead547975d76a50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11" Type="http://schemas.openxmlformats.org/officeDocument/2006/relationships/image" Target="../media/image41.png"/><Relationship Id="rId5" Type="http://schemas.openxmlformats.org/officeDocument/2006/relationships/image" Target="../media/image36.png"/><Relationship Id="rId10" Type="http://schemas.openxmlformats.org/officeDocument/2006/relationships/image" Target="../media/image4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2.9035f28a7beea65a0ead547975d76a50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2.9035f28a7beea65a0ead547975d76a50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7" Type="http://schemas.openxmlformats.org/officeDocument/2006/relationships/image" Target="../media/image2.9035f28a7beea65a0ead547975d76a50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.png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2.9035f28a7beea65a0ead547975d76a50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4.png"/><Relationship Id="rId7" Type="http://schemas.openxmlformats.org/officeDocument/2006/relationships/image" Target="../media/image5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g"/><Relationship Id="rId5" Type="http://schemas.openxmlformats.org/officeDocument/2006/relationships/image" Target="../media/image55.jpg"/><Relationship Id="rId4" Type="http://schemas.openxmlformats.org/officeDocument/2006/relationships/image" Target="../media/image2.9035f28a7beea65a0ead547975d76a50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9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11" Type="http://schemas.openxmlformats.org/officeDocument/2006/relationships/image" Target="../media/image2.9035f28a7beea65a0ead547975d76a50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4" Type="http://schemas.openxmlformats.org/officeDocument/2006/relationships/image" Target="../media/image27.png"/><Relationship Id="rId9" Type="http://schemas.openxmlformats.org/officeDocument/2006/relationships/image" Target="../media/image6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9035f28a7beea65a0ead547975d76a50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9035f28a7beea65a0ead547975d76a50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2.9035f28a7beea65a0ead547975d76a50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2.9035f28a7beea65a0ead547975d76a50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9035f28a7beea65a0ead547975d76a50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9035f28a7beea65a0ead547975d76a50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9035f28a7beea65a0ead547975d76a50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2.9035f28a7beea65a0ead547975d76a50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E423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0" descr="https://page.gensparksite.com/v1/base64_upload/9035f28a7beea65a0ead547975d76a50"/>
          <p:cNvPicPr>
            <a:picLocks noChangeAspect="1"/>
          </p:cNvPicPr>
          <p:nvPr/>
        </p:nvPicPr>
        <p:blipFill>
          <a:blip r:embed="rId3"/>
          <a:srcRect t="132" b="132"/>
          <a:stretch/>
        </p:blipFill>
        <p:spPr>
          <a:xfrm>
            <a:off x="10086826" y="187090"/>
            <a:ext cx="1666951" cy="914400"/>
          </a:xfrm>
          <a:prstGeom prst="flowChartConnector">
            <a:avLst/>
          </a:prstGeom>
        </p:spPr>
      </p:pic>
      <p:sp>
        <p:nvSpPr>
          <p:cNvPr id="10" name="Text 7"/>
          <p:cNvSpPr txBox="1"/>
          <p:nvPr/>
        </p:nvSpPr>
        <p:spPr>
          <a:xfrm>
            <a:off x="571500" y="980549"/>
            <a:ext cx="6372454" cy="292586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fr-FR" sz="60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Campagne de Fin d'Année 2025</a:t>
            </a:r>
          </a:p>
        </p:txBody>
      </p:sp>
      <p:sp>
        <p:nvSpPr>
          <p:cNvPr id="18" name="Shape 13"/>
          <p:cNvSpPr/>
          <p:nvPr/>
        </p:nvSpPr>
        <p:spPr>
          <a:xfrm>
            <a:off x="95098" y="6319985"/>
            <a:ext cx="2704795" cy="466344"/>
          </a:xfrm>
          <a:prstGeom prst="roundRect">
            <a:avLst>
              <a:gd name="adj" fmla="val 196078"/>
            </a:avLst>
          </a:prstGeom>
          <a:solidFill>
            <a:srgbClr val="FFFFFF"/>
          </a:solidFill>
          <a:ln/>
          <a:effectLst>
            <a:outerShdw blurRad="139700" dist="50800" dir="5400000" algn="bl" rotWithShape="0">
              <a:srgbClr val="000000">
                <a:alpha val="10000"/>
              </a:srgbClr>
            </a:outerShdw>
          </a:effectLst>
        </p:spPr>
      </p:sp>
      <p:pic>
        <p:nvPicPr>
          <p:cNvPr id="19" name="Image 3" descr="preencoded.png"/>
          <p:cNvPicPr>
            <a:picLocks noChangeAspect="1"/>
          </p:cNvPicPr>
          <p:nvPr/>
        </p:nvPicPr>
        <p:blipFill>
          <a:blip r:embed="rId4"/>
          <a:srcRect l="-1082" r="-1082"/>
          <a:stretch/>
        </p:blipFill>
        <p:spPr>
          <a:xfrm>
            <a:off x="332842" y="6457145"/>
            <a:ext cx="161849" cy="181051"/>
          </a:xfrm>
          <a:prstGeom prst="rect">
            <a:avLst/>
          </a:prstGeom>
        </p:spPr>
      </p:pic>
      <p:sp>
        <p:nvSpPr>
          <p:cNvPr id="20" name="Text 14"/>
          <p:cNvSpPr txBox="1"/>
          <p:nvPr/>
        </p:nvSpPr>
        <p:spPr>
          <a:xfrm>
            <a:off x="571500" y="6434285"/>
            <a:ext cx="2128723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OCT 2025 - DÉC 2025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e 53">
            <a:extLst>
              <a:ext uri="{FF2B5EF4-FFF2-40B4-BE49-F238E27FC236}">
                <a16:creationId xmlns:a16="http://schemas.microsoft.com/office/drawing/2014/main" id="{496B2A74-EB09-531C-B45D-446D8E31EE11}"/>
              </a:ext>
            </a:extLst>
          </p:cNvPr>
          <p:cNvGrpSpPr/>
          <p:nvPr/>
        </p:nvGrpSpPr>
        <p:grpSpPr>
          <a:xfrm>
            <a:off x="571501" y="2501494"/>
            <a:ext cx="5384034" cy="2131998"/>
            <a:chOff x="571501" y="2501494"/>
            <a:chExt cx="5384034" cy="2131998"/>
          </a:xfrm>
        </p:grpSpPr>
        <p:pic>
          <p:nvPicPr>
            <p:cNvPr id="46" name="Image 45">
              <a:extLst>
                <a:ext uri="{FF2B5EF4-FFF2-40B4-BE49-F238E27FC236}">
                  <a16:creationId xmlns:a16="http://schemas.microsoft.com/office/drawing/2014/main" id="{8C05C9A5-B218-90E5-F51A-CF8D02362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1501" y="2501494"/>
              <a:ext cx="2131998" cy="2131998"/>
            </a:xfrm>
            <a:prstGeom prst="rect">
              <a:avLst/>
            </a:prstGeom>
          </p:spPr>
        </p:pic>
        <p:pic>
          <p:nvPicPr>
            <p:cNvPr id="47" name="Image 46">
              <a:extLst>
                <a:ext uri="{FF2B5EF4-FFF2-40B4-BE49-F238E27FC236}">
                  <a16:creationId xmlns:a16="http://schemas.microsoft.com/office/drawing/2014/main" id="{FB47CE6B-3675-10D6-BD3D-6ECA5298E0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66298"/>
            <a:stretch>
              <a:fillRect/>
            </a:stretch>
          </p:blipFill>
          <p:spPr>
            <a:xfrm>
              <a:off x="2701330" y="2501494"/>
              <a:ext cx="718527" cy="2131998"/>
            </a:xfrm>
            <a:prstGeom prst="rect">
              <a:avLst/>
            </a:prstGeom>
          </p:spPr>
        </p:pic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51A436DB-7A8C-F724-56A3-81ADBA9EF8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66298"/>
            <a:stretch>
              <a:fillRect/>
            </a:stretch>
          </p:blipFill>
          <p:spPr>
            <a:xfrm>
              <a:off x="3412872" y="2501494"/>
              <a:ext cx="718527" cy="2131998"/>
            </a:xfrm>
            <a:prstGeom prst="rect">
              <a:avLst/>
            </a:prstGeom>
          </p:spPr>
        </p:pic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80AEFADF-0688-5386-674A-7AC4BE82A0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66298"/>
            <a:stretch>
              <a:fillRect/>
            </a:stretch>
          </p:blipFill>
          <p:spPr>
            <a:xfrm>
              <a:off x="4111956" y="2501494"/>
              <a:ext cx="718527" cy="2131998"/>
            </a:xfrm>
            <a:prstGeom prst="rect">
              <a:avLst/>
            </a:prstGeom>
          </p:spPr>
        </p:pic>
        <p:pic>
          <p:nvPicPr>
            <p:cNvPr id="52" name="Image 51">
              <a:extLst>
                <a:ext uri="{FF2B5EF4-FFF2-40B4-BE49-F238E27FC236}">
                  <a16:creationId xmlns:a16="http://schemas.microsoft.com/office/drawing/2014/main" id="{1228A2C1-61F4-2132-FF3F-B2315F08CB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66298"/>
            <a:stretch>
              <a:fillRect/>
            </a:stretch>
          </p:blipFill>
          <p:spPr>
            <a:xfrm>
              <a:off x="4787171" y="2501494"/>
              <a:ext cx="718527" cy="2131998"/>
            </a:xfrm>
            <a:prstGeom prst="rect">
              <a:avLst/>
            </a:prstGeom>
          </p:spPr>
        </p:pic>
        <p:pic>
          <p:nvPicPr>
            <p:cNvPr id="53" name="Image 52">
              <a:extLst>
                <a:ext uri="{FF2B5EF4-FFF2-40B4-BE49-F238E27FC236}">
                  <a16:creationId xmlns:a16="http://schemas.microsoft.com/office/drawing/2014/main" id="{863D6D98-664D-DC49-7D4C-5D7E019E18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66298"/>
            <a:stretch>
              <a:fillRect/>
            </a:stretch>
          </p:blipFill>
          <p:spPr>
            <a:xfrm>
              <a:off x="5237008" y="2501494"/>
              <a:ext cx="718527" cy="2131998"/>
            </a:xfrm>
            <a:prstGeom prst="rect">
              <a:avLst/>
            </a:prstGeom>
          </p:spPr>
        </p:pic>
      </p:grpSp>
      <p:sp>
        <p:nvSpPr>
          <p:cNvPr id="3" name="Shape 1"/>
          <p:cNvSpPr/>
          <p:nvPr/>
        </p:nvSpPr>
        <p:spPr>
          <a:xfrm>
            <a:off x="0" y="0"/>
            <a:ext cx="12191695" cy="142646"/>
          </a:xfrm>
          <a:prstGeom prst="rect">
            <a:avLst/>
          </a:prstGeom>
          <a:solidFill>
            <a:srgbClr val="E4231B"/>
          </a:solidFill>
          <a:ln/>
        </p:spPr>
      </p:sp>
      <p:sp>
        <p:nvSpPr>
          <p:cNvPr id="4" name="Text 2"/>
          <p:cNvSpPr txBox="1"/>
          <p:nvPr/>
        </p:nvSpPr>
        <p:spPr>
          <a:xfrm>
            <a:off x="571500" y="580644"/>
            <a:ext cx="9912096" cy="5148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L'expérience </a:t>
            </a:r>
            <a:r>
              <a:rPr lang="en-US" sz="3300" b="1" dirty="0" err="1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famille</a:t>
            </a:r>
            <a:r>
              <a:rPr lang="en-US" sz="33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(UGC)</a:t>
            </a:r>
            <a:endParaRPr lang="en-US" sz="3300" dirty="0"/>
          </a:p>
        </p:txBody>
      </p:sp>
      <p:sp>
        <p:nvSpPr>
          <p:cNvPr id="5" name="Shape 3"/>
          <p:cNvSpPr/>
          <p:nvPr/>
        </p:nvSpPr>
        <p:spPr>
          <a:xfrm>
            <a:off x="571500" y="1449324"/>
            <a:ext cx="5372100" cy="1095451"/>
          </a:xfrm>
          <a:prstGeom prst="rect">
            <a:avLst/>
          </a:prstGeom>
          <a:solidFill>
            <a:srgbClr val="E4231B"/>
          </a:solidFill>
          <a:ln/>
        </p:spPr>
      </p:sp>
      <p:sp>
        <p:nvSpPr>
          <p:cNvPr id="6" name="Text 4"/>
          <p:cNvSpPr txBox="1"/>
          <p:nvPr/>
        </p:nvSpPr>
        <p:spPr>
          <a:xfrm>
            <a:off x="1214323" y="1677924"/>
            <a:ext cx="4302252" cy="3337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Partage social en temps réel</a:t>
            </a:r>
            <a:endParaRPr lang="en-US" sz="2100" dirty="0"/>
          </a:p>
        </p:txBody>
      </p:sp>
      <p:sp>
        <p:nvSpPr>
          <p:cNvPr id="7" name="Text 5"/>
          <p:cNvSpPr txBox="1"/>
          <p:nvPr/>
        </p:nvSpPr>
        <p:spPr>
          <a:xfrm>
            <a:off x="2087575" y="2118665"/>
            <a:ext cx="2468880" cy="20025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CRÉATIONS &amp; DÉFI MENSUEL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3819449" y="4160520"/>
            <a:ext cx="2029054" cy="381305"/>
          </a:xfrm>
          <a:prstGeom prst="roundRect">
            <a:avLst>
              <a:gd name="adj" fmla="val 179856"/>
            </a:avLst>
          </a:prstGeom>
          <a:solidFill>
            <a:srgbClr val="FFFFFF">
              <a:alpha val="90000"/>
            </a:srgbClr>
          </a:solidFill>
          <a:ln/>
          <a:effectLst>
            <a:outerShdw blurRad="101600" dist="38100" dir="5400000" algn="bl" rotWithShape="0">
              <a:srgbClr val="000000">
                <a:alpha val="10000"/>
              </a:srgbClr>
            </a:outerShdw>
          </a:effectLst>
        </p:spPr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962095" y="4265676"/>
            <a:ext cx="152705" cy="152705"/>
          </a:xfrm>
          <a:prstGeom prst="rect">
            <a:avLst/>
          </a:prstGeom>
        </p:spPr>
      </p:pic>
      <p:sp>
        <p:nvSpPr>
          <p:cNvPr id="11" name="Text 7"/>
          <p:cNvSpPr txBox="1"/>
          <p:nvPr/>
        </p:nvSpPr>
        <p:spPr>
          <a:xfrm>
            <a:off x="4190695" y="4255618"/>
            <a:ext cx="1629461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Partagez &amp; Gagnez</a:t>
            </a:r>
            <a:endParaRPr lang="en-US" sz="1200" dirty="0"/>
          </a:p>
        </p:txBody>
      </p:sp>
      <p:sp>
        <p:nvSpPr>
          <p:cNvPr id="12" name="Shape 8"/>
          <p:cNvSpPr/>
          <p:nvPr/>
        </p:nvSpPr>
        <p:spPr>
          <a:xfrm>
            <a:off x="571500" y="4636922"/>
            <a:ext cx="5372100" cy="1904695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3" name="Shape 9"/>
          <p:cNvSpPr/>
          <p:nvPr/>
        </p:nvSpPr>
        <p:spPr>
          <a:xfrm>
            <a:off x="761695" y="4922215"/>
            <a:ext cx="4990795" cy="466344"/>
          </a:xfrm>
          <a:prstGeom prst="roundRect">
            <a:avLst>
              <a:gd name="adj" fmla="val 40016"/>
            </a:avLst>
          </a:prstGeom>
          <a:solidFill>
            <a:srgbClr val="E4231B">
              <a:alpha val="10000"/>
            </a:srgbClr>
          </a:solidFill>
          <a:ln/>
        </p:spPr>
      </p:sp>
      <p:sp>
        <p:nvSpPr>
          <p:cNvPr id="14" name="Text 10"/>
          <p:cNvSpPr txBox="1"/>
          <p:nvPr/>
        </p:nvSpPr>
        <p:spPr>
          <a:xfrm>
            <a:off x="2090318" y="4999025"/>
            <a:ext cx="3026805" cy="2953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9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#LaPastachallenge2026</a:t>
            </a:r>
            <a:endParaRPr lang="en-US" sz="1900" dirty="0"/>
          </a:p>
        </p:txBody>
      </p:sp>
      <p:sp>
        <p:nvSpPr>
          <p:cNvPr id="15" name="Shape 11"/>
          <p:cNvSpPr/>
          <p:nvPr/>
        </p:nvSpPr>
        <p:spPr>
          <a:xfrm>
            <a:off x="2018995" y="5479085"/>
            <a:ext cx="381305" cy="381305"/>
          </a:xfrm>
          <a:prstGeom prst="ellipse">
            <a:avLst/>
          </a:prstGeom>
          <a:solidFill>
            <a:srgbClr val="3B5998"/>
          </a:solidFill>
          <a:ln/>
        </p:spPr>
      </p:sp>
      <p:pic>
        <p:nvPicPr>
          <p:cNvPr id="16" name="Image 2" descr="preencoded.png"/>
          <p:cNvPicPr>
            <a:picLocks noChangeAspect="1"/>
          </p:cNvPicPr>
          <p:nvPr/>
        </p:nvPicPr>
        <p:blipFill>
          <a:blip r:embed="rId5"/>
          <a:srcRect l="-1923" r="-1923"/>
          <a:stretch/>
        </p:blipFill>
        <p:spPr>
          <a:xfrm>
            <a:off x="2147926" y="5574182"/>
            <a:ext cx="123444" cy="190195"/>
          </a:xfrm>
          <a:prstGeom prst="rect">
            <a:avLst/>
          </a:prstGeom>
        </p:spPr>
      </p:pic>
      <p:sp>
        <p:nvSpPr>
          <p:cNvPr id="17" name="Shape 12"/>
          <p:cNvSpPr/>
          <p:nvPr/>
        </p:nvSpPr>
        <p:spPr>
          <a:xfrm>
            <a:off x="2542946" y="5479085"/>
            <a:ext cx="381305" cy="381305"/>
          </a:xfrm>
          <a:prstGeom prst="ellipse">
            <a:avLst/>
          </a:prstGeom>
          <a:solidFill>
            <a:srgbClr val="1DA1F2"/>
          </a:solidFill>
          <a:ln/>
        </p:spPr>
      </p:sp>
      <p:pic>
        <p:nvPicPr>
          <p:cNvPr id="18" name="Image 3" descr="preencoded.png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2638044" y="5574182"/>
            <a:ext cx="190195" cy="190195"/>
          </a:xfrm>
          <a:prstGeom prst="rect">
            <a:avLst/>
          </a:prstGeom>
        </p:spPr>
      </p:pic>
      <p:sp>
        <p:nvSpPr>
          <p:cNvPr id="19" name="Shape 13"/>
          <p:cNvSpPr/>
          <p:nvPr/>
        </p:nvSpPr>
        <p:spPr>
          <a:xfrm>
            <a:off x="3066898" y="5479085"/>
            <a:ext cx="381305" cy="381305"/>
          </a:xfrm>
          <a:prstGeom prst="ellipse">
            <a:avLst/>
          </a:prstGeom>
          <a:solidFill>
            <a:srgbClr val="C32AA3"/>
          </a:solidFill>
          <a:ln/>
        </p:spPr>
      </p:sp>
      <p:pic>
        <p:nvPicPr>
          <p:cNvPr id="20" name="Image 4" descr="preencoded.png"/>
          <p:cNvPicPr>
            <a:picLocks noChangeAspect="1"/>
          </p:cNvPicPr>
          <p:nvPr/>
        </p:nvPicPr>
        <p:blipFill>
          <a:blip r:embed="rId7"/>
          <a:srcRect l="-1648" r="-1648"/>
          <a:stretch/>
        </p:blipFill>
        <p:spPr>
          <a:xfrm>
            <a:off x="3172054" y="5574182"/>
            <a:ext cx="171907" cy="190195"/>
          </a:xfrm>
          <a:prstGeom prst="rect">
            <a:avLst/>
          </a:prstGeom>
        </p:spPr>
      </p:pic>
      <p:sp>
        <p:nvSpPr>
          <p:cNvPr id="21" name="Shape 14"/>
          <p:cNvSpPr/>
          <p:nvPr/>
        </p:nvSpPr>
        <p:spPr>
          <a:xfrm>
            <a:off x="3590849" y="5479085"/>
            <a:ext cx="381305" cy="381305"/>
          </a:xfrm>
          <a:prstGeom prst="ellipse">
            <a:avLst/>
          </a:prstGeom>
          <a:solidFill>
            <a:srgbClr val="25D366"/>
          </a:solidFill>
          <a:ln/>
        </p:spPr>
      </p:sp>
      <p:pic>
        <p:nvPicPr>
          <p:cNvPr id="22" name="Image 5" descr="preencoded.png"/>
          <p:cNvPicPr>
            <a:picLocks noChangeAspect="1"/>
          </p:cNvPicPr>
          <p:nvPr/>
        </p:nvPicPr>
        <p:blipFill>
          <a:blip r:embed="rId8"/>
          <a:srcRect l="-1648" r="-1648"/>
          <a:stretch/>
        </p:blipFill>
        <p:spPr>
          <a:xfrm>
            <a:off x="3696005" y="5574182"/>
            <a:ext cx="171907" cy="190195"/>
          </a:xfrm>
          <a:prstGeom prst="rect">
            <a:avLst/>
          </a:prstGeom>
        </p:spPr>
      </p:pic>
      <p:sp>
        <p:nvSpPr>
          <p:cNvPr id="23" name="Shape 15"/>
          <p:cNvSpPr/>
          <p:nvPr/>
        </p:nvSpPr>
        <p:spPr>
          <a:xfrm>
            <a:off x="4114800" y="5479085"/>
            <a:ext cx="381305" cy="381305"/>
          </a:xfrm>
          <a:prstGeom prst="ellipse">
            <a:avLst/>
          </a:prstGeom>
          <a:solidFill>
            <a:srgbClr val="000000"/>
          </a:solidFill>
          <a:ln/>
        </p:spPr>
      </p:sp>
      <p:pic>
        <p:nvPicPr>
          <p:cNvPr id="24" name="Image 6" descr="preencoded.png"/>
          <p:cNvPicPr>
            <a:picLocks noChangeAspect="1"/>
          </p:cNvPicPr>
          <p:nvPr/>
        </p:nvPicPr>
        <p:blipFill>
          <a:blip r:embed="rId9"/>
          <a:srcRect l="-1648" r="-1648"/>
          <a:stretch/>
        </p:blipFill>
        <p:spPr>
          <a:xfrm>
            <a:off x="4219956" y="5574182"/>
            <a:ext cx="171907" cy="190195"/>
          </a:xfrm>
          <a:prstGeom prst="rect">
            <a:avLst/>
          </a:prstGeom>
        </p:spPr>
      </p:pic>
      <p:sp>
        <p:nvSpPr>
          <p:cNvPr id="25" name="Text 16"/>
          <p:cNvSpPr txBox="1"/>
          <p:nvPr/>
        </p:nvSpPr>
        <p:spPr>
          <a:xfrm>
            <a:off x="1028700" y="5869534"/>
            <a:ext cx="4543654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Photos et vidéos des créations culinaires avec produits Panzani</a:t>
            </a:r>
            <a:endParaRPr lang="en-US" sz="1200" dirty="0"/>
          </a:p>
        </p:txBody>
      </p:sp>
      <p:sp>
        <p:nvSpPr>
          <p:cNvPr id="26" name="Text 17"/>
          <p:cNvSpPr txBox="1"/>
          <p:nvPr/>
        </p:nvSpPr>
        <p:spPr>
          <a:xfrm>
            <a:off x="1028700" y="6196889"/>
            <a:ext cx="3982212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Défis viraux </a:t>
            </a:r>
            <a:r>
              <a:rPr lang="en-US" sz="12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sur</a:t>
            </a: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Facebook, </a:t>
            </a:r>
            <a:r>
              <a:rPr lang="en-US" sz="12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TikTok</a:t>
            </a: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et Instagram avec hashtag dédié</a:t>
            </a:r>
            <a:endParaRPr lang="en-US" sz="1200" dirty="0"/>
          </a:p>
        </p:txBody>
      </p:sp>
      <p:sp>
        <p:nvSpPr>
          <p:cNvPr id="27" name="Text 18"/>
          <p:cNvSpPr txBox="1"/>
          <p:nvPr/>
        </p:nvSpPr>
        <p:spPr>
          <a:xfrm>
            <a:off x="1028700" y="6525158"/>
            <a:ext cx="3525012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Challenges parents-enfants avec </a:t>
            </a:r>
            <a:r>
              <a:rPr lang="en-US" sz="12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recettes</a:t>
            </a: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spéciales</a:t>
            </a:r>
            <a:endParaRPr lang="en-US" sz="1200" dirty="0"/>
          </a:p>
        </p:txBody>
      </p:sp>
      <p:sp>
        <p:nvSpPr>
          <p:cNvPr id="28" name="Shape 19"/>
          <p:cNvSpPr/>
          <p:nvPr/>
        </p:nvSpPr>
        <p:spPr>
          <a:xfrm>
            <a:off x="6248095" y="1449324"/>
            <a:ext cx="5372100" cy="1095451"/>
          </a:xfrm>
          <a:prstGeom prst="rect">
            <a:avLst/>
          </a:prstGeom>
          <a:solidFill>
            <a:srgbClr val="217A47"/>
          </a:solidFill>
          <a:ln/>
        </p:spPr>
      </p:sp>
      <p:sp>
        <p:nvSpPr>
          <p:cNvPr id="29" name="Text 20"/>
          <p:cNvSpPr txBox="1"/>
          <p:nvPr/>
        </p:nvSpPr>
        <p:spPr>
          <a:xfrm>
            <a:off x="6805879" y="1677924"/>
            <a:ext cx="4464101" cy="3337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Engagement communautaire</a:t>
            </a:r>
            <a:endParaRPr lang="en-US" sz="2100" dirty="0"/>
          </a:p>
        </p:txBody>
      </p:sp>
      <p:sp>
        <p:nvSpPr>
          <p:cNvPr id="30" name="Text 21"/>
          <p:cNvSpPr txBox="1"/>
          <p:nvPr/>
        </p:nvSpPr>
        <p:spPr>
          <a:xfrm>
            <a:off x="7958938" y="2118665"/>
            <a:ext cx="2078431" cy="20025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FAMILLES CONNECTÉES</a:t>
            </a:r>
            <a:endParaRPr lang="en-US" sz="1300" dirty="0"/>
          </a:p>
        </p:txBody>
      </p:sp>
      <p:pic>
        <p:nvPicPr>
          <p:cNvPr id="31" name="Image 7" descr="preencoded.png"/>
          <p:cNvPicPr>
            <a:picLocks noChangeAspect="1"/>
          </p:cNvPicPr>
          <p:nvPr/>
        </p:nvPicPr>
        <p:blipFill>
          <a:blip r:embed="rId10"/>
          <a:srcRect t="36367" b="36367"/>
          <a:stretch/>
        </p:blipFill>
        <p:spPr>
          <a:xfrm>
            <a:off x="6248095" y="2541118"/>
            <a:ext cx="5372100" cy="2095805"/>
          </a:xfrm>
          <a:prstGeom prst="rect">
            <a:avLst/>
          </a:prstGeom>
        </p:spPr>
      </p:pic>
      <p:sp>
        <p:nvSpPr>
          <p:cNvPr id="32" name="Shape 22"/>
          <p:cNvSpPr/>
          <p:nvPr/>
        </p:nvSpPr>
        <p:spPr>
          <a:xfrm>
            <a:off x="9311335" y="4160520"/>
            <a:ext cx="2219249" cy="381305"/>
          </a:xfrm>
          <a:prstGeom prst="roundRect">
            <a:avLst>
              <a:gd name="adj" fmla="val 179856"/>
            </a:avLst>
          </a:prstGeom>
          <a:solidFill>
            <a:srgbClr val="FFFFFF">
              <a:alpha val="90000"/>
            </a:srgbClr>
          </a:solidFill>
          <a:ln/>
          <a:effectLst>
            <a:outerShdw blurRad="101600" dist="38100" dir="5400000" algn="bl" rotWithShape="0">
              <a:srgbClr val="000000">
                <a:alpha val="10000"/>
              </a:srgbClr>
            </a:outerShdw>
          </a:effectLst>
        </p:spPr>
      </p:sp>
      <p:pic>
        <p:nvPicPr>
          <p:cNvPr id="33" name="Image 8" descr="preencoded.png"/>
          <p:cNvPicPr>
            <a:picLocks noChangeAspect="1"/>
          </p:cNvPicPr>
          <p:nvPr/>
        </p:nvPicPr>
        <p:blipFill>
          <a:blip r:embed="rId11"/>
          <a:srcRect t="-180" b="-180"/>
          <a:stretch/>
        </p:blipFill>
        <p:spPr>
          <a:xfrm>
            <a:off x="9453982" y="4265676"/>
            <a:ext cx="190195" cy="152705"/>
          </a:xfrm>
          <a:prstGeom prst="rect">
            <a:avLst/>
          </a:prstGeom>
        </p:spPr>
      </p:pic>
      <p:sp>
        <p:nvSpPr>
          <p:cNvPr id="34" name="Text 23"/>
          <p:cNvSpPr txBox="1"/>
          <p:nvPr/>
        </p:nvSpPr>
        <p:spPr>
          <a:xfrm>
            <a:off x="9720986" y="4255618"/>
            <a:ext cx="1781251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217A4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Cuisine collaborative</a:t>
            </a:r>
            <a:endParaRPr lang="en-US" sz="1200" dirty="0"/>
          </a:p>
        </p:txBody>
      </p:sp>
      <p:sp>
        <p:nvSpPr>
          <p:cNvPr id="35" name="Shape 24"/>
          <p:cNvSpPr/>
          <p:nvPr/>
        </p:nvSpPr>
        <p:spPr>
          <a:xfrm>
            <a:off x="6248095" y="4636922"/>
            <a:ext cx="5372100" cy="1904695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6" name="Text 25"/>
          <p:cNvSpPr txBox="1"/>
          <p:nvPr/>
        </p:nvSpPr>
        <p:spPr>
          <a:xfrm>
            <a:off x="6705295" y="4837176"/>
            <a:ext cx="3867912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Galerie mensuelle des meilleures créations familiales</a:t>
            </a:r>
            <a:endParaRPr lang="en-US" sz="1200" dirty="0"/>
          </a:p>
        </p:txBody>
      </p:sp>
      <p:sp>
        <p:nvSpPr>
          <p:cNvPr id="37" name="Text 26"/>
          <p:cNvSpPr txBox="1"/>
          <p:nvPr/>
        </p:nvSpPr>
        <p:spPr>
          <a:xfrm>
            <a:off x="6705295" y="5164531"/>
            <a:ext cx="4172407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Classement des familles les plus actives sur le dashboard</a:t>
            </a:r>
            <a:endParaRPr lang="en-US" sz="1200" dirty="0"/>
          </a:p>
        </p:txBody>
      </p:sp>
      <p:sp>
        <p:nvSpPr>
          <p:cNvPr id="38" name="Text 27"/>
          <p:cNvSpPr txBox="1"/>
          <p:nvPr/>
        </p:nvSpPr>
        <p:spPr>
          <a:xfrm>
            <a:off x="6705295" y="5492801"/>
            <a:ext cx="4496105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Contenu généré par les utilisateurs valorisé sur les packagings</a:t>
            </a:r>
            <a:endParaRPr lang="en-US" sz="1200" dirty="0"/>
          </a:p>
        </p:txBody>
      </p:sp>
      <p:sp>
        <p:nvSpPr>
          <p:cNvPr id="39" name="Text 28"/>
          <p:cNvSpPr txBox="1"/>
          <p:nvPr/>
        </p:nvSpPr>
        <p:spPr>
          <a:xfrm>
            <a:off x="6705295" y="5820156"/>
            <a:ext cx="3762756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Familles ambassadrices sélectionnées chaque mois</a:t>
            </a:r>
            <a:endParaRPr lang="en-US" sz="1200" dirty="0"/>
          </a:p>
        </p:txBody>
      </p:sp>
      <p:pic>
        <p:nvPicPr>
          <p:cNvPr id="41" name="Image 9" descr="https://page.gensparksite.com/v1/base64_upload/9035f28a7beea65a0ead547975d76a50"/>
          <p:cNvPicPr>
            <a:picLocks noChangeAspect="1"/>
          </p:cNvPicPr>
          <p:nvPr/>
        </p:nvPicPr>
        <p:blipFill>
          <a:blip r:embed="rId12"/>
          <a:srcRect t="431" b="431"/>
          <a:stretch/>
        </p:blipFill>
        <p:spPr>
          <a:xfrm>
            <a:off x="11082984" y="338785"/>
            <a:ext cx="838505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2191695" cy="142646"/>
          </a:xfrm>
          <a:prstGeom prst="rect">
            <a:avLst/>
          </a:prstGeom>
          <a:solidFill>
            <a:srgbClr val="E4231B"/>
          </a:solidFill>
          <a:ln/>
        </p:spPr>
      </p:sp>
      <p:sp>
        <p:nvSpPr>
          <p:cNvPr id="4" name="Text 2"/>
          <p:cNvSpPr txBox="1"/>
          <p:nvPr/>
        </p:nvSpPr>
        <p:spPr>
          <a:xfrm>
            <a:off x="571500" y="580644"/>
            <a:ext cx="6873545" cy="5148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Activations en supermarché</a:t>
            </a:r>
            <a:endParaRPr lang="en-US" sz="3300" dirty="0"/>
          </a:p>
        </p:txBody>
      </p:sp>
      <p:sp>
        <p:nvSpPr>
          <p:cNvPr id="5" name="Text 3"/>
          <p:cNvSpPr txBox="1"/>
          <p:nvPr/>
        </p:nvSpPr>
        <p:spPr>
          <a:xfrm>
            <a:off x="615391" y="1123192"/>
            <a:ext cx="4803343" cy="10104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Pour maximiser l'impact et l'engagement avec la </a:t>
            </a:r>
            <a:r>
              <a:rPr lang="en-US" sz="13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campagne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, nous déploierons un dispositif complet d'activations en points de vente créant des expériences mémorables et immersives.</a:t>
            </a:r>
            <a:endParaRPr lang="en-US" sz="1300" dirty="0"/>
          </a:p>
        </p:txBody>
      </p:sp>
      <p:sp>
        <p:nvSpPr>
          <p:cNvPr id="6" name="Text 4"/>
          <p:cNvSpPr txBox="1"/>
          <p:nvPr/>
        </p:nvSpPr>
        <p:spPr>
          <a:xfrm>
            <a:off x="615391" y="2161345"/>
            <a:ext cx="4840834" cy="7050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Dégustations événementielles 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: Ateliers culinaires express où les familles découvrent des recettes créatives utilisant les pâtes LA PASTA FIRST.</a:t>
            </a:r>
            <a:endParaRPr lang="en-US" sz="1300" dirty="0"/>
          </a:p>
        </p:txBody>
      </p:sp>
      <p:sp>
        <p:nvSpPr>
          <p:cNvPr id="7" name="Text 5"/>
          <p:cNvSpPr txBox="1"/>
          <p:nvPr/>
        </p:nvSpPr>
        <p:spPr>
          <a:xfrm>
            <a:off x="639622" y="2905814"/>
            <a:ext cx="4893412" cy="96286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Photo-booth PASTA-CHEF : 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Espace photo interactif permettant aux clients de se mettre en scène comme "Chef Panzani du mois" avec accessoires et partage instantané sur réseaux sociaux.</a:t>
            </a:r>
            <a:endParaRPr lang="en-US" sz="1300" dirty="0"/>
          </a:p>
        </p:txBody>
      </p:sp>
      <p:sp>
        <p:nvSpPr>
          <p:cNvPr id="8" name="Text 6"/>
          <p:cNvSpPr txBox="1"/>
          <p:nvPr/>
        </p:nvSpPr>
        <p:spPr>
          <a:xfrm>
            <a:off x="615391" y="3802591"/>
            <a:ext cx="4917643" cy="7050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Jeux-concours QR : 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Bornes interactives avec scan de QR code pour débloquer les </a:t>
            </a:r>
            <a:r>
              <a:rPr lang="en-US" sz="13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défis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spéciaux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par </a:t>
            </a:r>
            <a:r>
              <a:rPr lang="en-US" sz="13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thème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et gagner des prix immédiats.</a:t>
            </a:r>
            <a:endParaRPr lang="en-US" sz="1300" dirty="0"/>
          </a:p>
        </p:txBody>
      </p:sp>
      <p:sp>
        <p:nvSpPr>
          <p:cNvPr id="9" name="Text 7"/>
          <p:cNvSpPr txBox="1"/>
          <p:nvPr/>
        </p:nvSpPr>
        <p:spPr>
          <a:xfrm>
            <a:off x="644652" y="4651506"/>
            <a:ext cx="488838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Sampling créatif : 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Distribution d'échantillons accompagnés de mini-calendriers mensuels et de fiches recettes exclusives.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571500" y="5645506"/>
            <a:ext cx="5143500" cy="933602"/>
          </a:xfrm>
          <a:prstGeom prst="roundRect">
            <a:avLst>
              <a:gd name="adj" fmla="val 9994"/>
            </a:avLst>
          </a:prstGeom>
          <a:solidFill>
            <a:srgbClr val="217A47"/>
          </a:solidFill>
          <a:ln/>
        </p:spPr>
      </p:sp>
      <p:pic>
        <p:nvPicPr>
          <p:cNvPr id="11" name="Image 0" descr="preencoded.png"/>
          <p:cNvPicPr>
            <a:picLocks noChangeAspect="1"/>
          </p:cNvPicPr>
          <p:nvPr/>
        </p:nvPicPr>
        <p:blipFill>
          <a:blip r:embed="rId3"/>
          <a:srcRect l="-90" r="-90"/>
          <a:stretch/>
        </p:blipFill>
        <p:spPr>
          <a:xfrm>
            <a:off x="714146" y="5946343"/>
            <a:ext cx="381305" cy="304495"/>
          </a:xfrm>
          <a:prstGeom prst="rect">
            <a:avLst/>
          </a:prstGeom>
        </p:spPr>
      </p:pic>
      <p:sp>
        <p:nvSpPr>
          <p:cNvPr id="12" name="Text 9"/>
          <p:cNvSpPr txBox="1"/>
          <p:nvPr/>
        </p:nvSpPr>
        <p:spPr>
          <a:xfrm>
            <a:off x="1238098" y="5826557"/>
            <a:ext cx="843991" cy="3246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+%</a:t>
            </a:r>
            <a:endParaRPr lang="en-US" sz="2100" dirty="0"/>
          </a:p>
        </p:txBody>
      </p:sp>
      <p:sp>
        <p:nvSpPr>
          <p:cNvPr id="13" name="Text 10"/>
          <p:cNvSpPr txBox="1"/>
          <p:nvPr/>
        </p:nvSpPr>
        <p:spPr>
          <a:xfrm>
            <a:off x="1238098" y="6218835"/>
            <a:ext cx="3686861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d'augmentation de la conversion en point de vente</a:t>
            </a:r>
            <a:endParaRPr lang="en-US" sz="1200" dirty="0"/>
          </a:p>
        </p:txBody>
      </p:sp>
      <p:pic>
        <p:nvPicPr>
          <p:cNvPr id="16" name="Image 2" descr="https://page.gensparksite.com/v1/base64_upload/9035f28a7beea65a0ead547975d76a50"/>
          <p:cNvPicPr>
            <a:picLocks noChangeAspect="1"/>
          </p:cNvPicPr>
          <p:nvPr/>
        </p:nvPicPr>
        <p:blipFill>
          <a:blip r:embed="rId4"/>
          <a:srcRect t="431" b="431"/>
          <a:stretch/>
        </p:blipFill>
        <p:spPr>
          <a:xfrm>
            <a:off x="11132362" y="151181"/>
            <a:ext cx="838505" cy="457200"/>
          </a:xfrm>
          <a:prstGeom prst="rect">
            <a:avLst/>
          </a:prstGeom>
        </p:spPr>
      </p:pic>
      <p:pic>
        <p:nvPicPr>
          <p:cNvPr id="14" name="Image 1" descr="preencoded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1134" b="38250"/>
          <a:stretch/>
        </p:blipFill>
        <p:spPr>
          <a:xfrm>
            <a:off x="6984513" y="838047"/>
            <a:ext cx="4262149" cy="553290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2191695" cy="142646"/>
          </a:xfrm>
          <a:prstGeom prst="rect">
            <a:avLst/>
          </a:prstGeom>
          <a:solidFill>
            <a:srgbClr val="E4231B"/>
          </a:solidFill>
          <a:ln/>
        </p:spPr>
      </p:sp>
      <p:sp>
        <p:nvSpPr>
          <p:cNvPr id="4" name="Text 2"/>
          <p:cNvSpPr txBox="1"/>
          <p:nvPr/>
        </p:nvSpPr>
        <p:spPr>
          <a:xfrm>
            <a:off x="571500" y="580644"/>
            <a:ext cx="10330891" cy="5148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Animations mass market &amp; corners urbains</a:t>
            </a:r>
            <a:endParaRPr lang="en-US" sz="3300" dirty="0"/>
          </a:p>
        </p:txBody>
      </p:sp>
      <p:sp>
        <p:nvSpPr>
          <p:cNvPr id="5" name="Text 3"/>
          <p:cNvSpPr txBox="1"/>
          <p:nvPr/>
        </p:nvSpPr>
        <p:spPr>
          <a:xfrm>
            <a:off x="571957" y="1378195"/>
            <a:ext cx="5193792" cy="132301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just">
              <a:buNone/>
            </a:pP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Pour créer le buzz viral et maximiser l'impact de la </a:t>
            </a:r>
            <a:r>
              <a:rPr lang="en-US" sz="13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campagne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, nous proposons des activations urbaines stratégiques qui amèneront l'expérience Panzani directement aux consommateurs </a:t>
            </a:r>
            <a:r>
              <a:rPr lang="en-US" sz="13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camerounais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.</a:t>
            </a:r>
          </a:p>
          <a:p>
            <a:pPr marL="0" indent="0" algn="just">
              <a:buNone/>
            </a:pPr>
            <a:endParaRPr lang="en-US" sz="1300" dirty="0">
              <a:solidFill>
                <a:srgbClr val="E4231B"/>
              </a:solidFill>
              <a:latin typeface="Raleway" pitchFamily="34" charset="0"/>
              <a:ea typeface="Raleway" pitchFamily="34" charset="-122"/>
            </a:endParaRPr>
          </a:p>
          <a:p>
            <a:pPr marL="0" indent="0" algn="just">
              <a:buNone/>
            </a:pPr>
            <a:r>
              <a:rPr lang="en-US" sz="1300" dirty="0">
                <a:solidFill>
                  <a:srgbClr val="E4231B"/>
                </a:solidFill>
                <a:latin typeface="Raleway" pitchFamily="34" charset="0"/>
                <a:ea typeface="Raleway" pitchFamily="34" charset="-122"/>
              </a:rPr>
              <a:t>Une </a:t>
            </a:r>
            <a:r>
              <a:rPr lang="en-US" sz="1300" dirty="0" err="1">
                <a:solidFill>
                  <a:srgbClr val="E4231B"/>
                </a:solidFill>
                <a:latin typeface="Raleway" pitchFamily="34" charset="0"/>
                <a:ea typeface="Raleway" pitchFamily="34" charset="-122"/>
              </a:rPr>
              <a:t>campagne</a:t>
            </a:r>
            <a:r>
              <a:rPr lang="en-US" sz="1300" dirty="0">
                <a:solidFill>
                  <a:srgbClr val="E4231B"/>
                </a:solidFill>
                <a:latin typeface="Raleway" pitchFamily="34" charset="0"/>
                <a:ea typeface="Raleway" pitchFamily="34" charset="-122"/>
              </a:rPr>
              <a:t> de retour </a:t>
            </a:r>
            <a:r>
              <a:rPr lang="en-US" sz="1300" dirty="0" err="1">
                <a:solidFill>
                  <a:srgbClr val="E4231B"/>
                </a:solidFill>
                <a:latin typeface="Raleway" pitchFamily="34" charset="0"/>
                <a:ea typeface="Raleway" pitchFamily="34" charset="-122"/>
              </a:rPr>
              <a:t>d’emballages</a:t>
            </a:r>
            <a:r>
              <a:rPr lang="en-US" sz="1300" dirty="0">
                <a:solidFill>
                  <a:srgbClr val="E4231B"/>
                </a:solidFill>
                <a:latin typeface="Raleway" pitchFamily="34" charset="0"/>
                <a:ea typeface="Raleway" pitchFamily="34" charset="-122"/>
              </a:rPr>
              <a:t> qui </a:t>
            </a:r>
            <a:r>
              <a:rPr lang="en-US" sz="1300" dirty="0" err="1">
                <a:solidFill>
                  <a:srgbClr val="E4231B"/>
                </a:solidFill>
                <a:latin typeface="Raleway" pitchFamily="34" charset="0"/>
                <a:ea typeface="Raleway" pitchFamily="34" charset="-122"/>
              </a:rPr>
              <a:t>devra</a:t>
            </a:r>
            <a:r>
              <a:rPr lang="en-US" sz="1300" dirty="0">
                <a:solidFill>
                  <a:srgbClr val="E4231B"/>
                </a:solidFill>
                <a:latin typeface="Raleway" pitchFamily="34" charset="0"/>
                <a:ea typeface="Raleway" pitchFamily="34" charset="-122"/>
              </a:rPr>
              <a:t> booster la </a:t>
            </a:r>
            <a:r>
              <a:rPr lang="en-US" sz="1300" dirty="0" err="1">
                <a:solidFill>
                  <a:srgbClr val="E4231B"/>
                </a:solidFill>
                <a:latin typeface="Raleway" pitchFamily="34" charset="0"/>
                <a:ea typeface="Raleway" pitchFamily="34" charset="-122"/>
              </a:rPr>
              <a:t>pénétration</a:t>
            </a:r>
            <a:r>
              <a:rPr lang="en-US" sz="1300" dirty="0">
                <a:solidFill>
                  <a:srgbClr val="E4231B"/>
                </a:solidFill>
                <a:latin typeface="Raleway" pitchFamily="34" charset="0"/>
                <a:ea typeface="Raleway" pitchFamily="34" charset="-122"/>
              </a:rPr>
              <a:t> et la </a:t>
            </a:r>
            <a:r>
              <a:rPr lang="en-US" sz="1300" dirty="0" err="1">
                <a:solidFill>
                  <a:srgbClr val="E4231B"/>
                </a:solidFill>
                <a:latin typeface="Raleway" pitchFamily="34" charset="0"/>
                <a:ea typeface="Raleway" pitchFamily="34" charset="-122"/>
              </a:rPr>
              <a:t>fidélisation</a:t>
            </a:r>
            <a:r>
              <a:rPr lang="en-US" sz="1300" dirty="0">
                <a:solidFill>
                  <a:srgbClr val="E4231B"/>
                </a:solidFill>
                <a:latin typeface="Raleway" pitchFamily="34" charset="0"/>
                <a:ea typeface="Raleway" pitchFamily="34" charset="-122"/>
              </a:rPr>
              <a:t>.</a:t>
            </a:r>
            <a:endParaRPr lang="en-US" sz="1300" dirty="0">
              <a:solidFill>
                <a:srgbClr val="E4231B"/>
              </a:solidFill>
            </a:endParaRPr>
          </a:p>
        </p:txBody>
      </p:sp>
      <p:sp>
        <p:nvSpPr>
          <p:cNvPr id="6" name="Text 4"/>
          <p:cNvSpPr txBox="1"/>
          <p:nvPr/>
        </p:nvSpPr>
        <p:spPr>
          <a:xfrm>
            <a:off x="857707" y="2732227"/>
            <a:ext cx="4622292" cy="96286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Roadshow "Pasta-Tour" : 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Tournée événementielle dans les quartiers populaires avec un camion aux couleurs Panzani proposant des démonstrations culinaires et </a:t>
            </a:r>
            <a:r>
              <a:rPr lang="en-US" sz="13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défis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mensuels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.</a:t>
            </a:r>
            <a:endParaRPr lang="en-US" sz="1300" dirty="0"/>
          </a:p>
        </p:txBody>
      </p:sp>
      <p:sp>
        <p:nvSpPr>
          <p:cNvPr id="7" name="Text 5"/>
          <p:cNvSpPr txBox="1"/>
          <p:nvPr/>
        </p:nvSpPr>
        <p:spPr>
          <a:xfrm>
            <a:off x="866393" y="3754404"/>
            <a:ext cx="4850892" cy="7050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Foodtrucks événementiels : 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Présence mobile lors des grands événements camerounais avec dégustation de recettes fusionnant traditions locales et produits Panzani.</a:t>
            </a:r>
            <a:endParaRPr lang="en-US" sz="1300" dirty="0"/>
          </a:p>
        </p:txBody>
      </p:sp>
      <p:sp>
        <p:nvSpPr>
          <p:cNvPr id="8" name="Text 6"/>
          <p:cNvSpPr txBox="1"/>
          <p:nvPr/>
        </p:nvSpPr>
        <p:spPr>
          <a:xfrm>
            <a:off x="857707" y="4540912"/>
            <a:ext cx="4784141" cy="96286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Pop-up éphémères : 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Espaces </a:t>
            </a:r>
            <a:r>
              <a:rPr lang="en-US" sz="13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d'immersion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dans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les centres commerciaux avec bornes interactives, photo-booth festif et jeux-concours connectés au calendrier mensuel.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71500" y="5718201"/>
            <a:ext cx="5143500" cy="933602"/>
          </a:xfrm>
          <a:prstGeom prst="roundRect">
            <a:avLst>
              <a:gd name="adj" fmla="val 9994"/>
            </a:avLst>
          </a:prstGeom>
          <a:solidFill>
            <a:srgbClr val="217A47"/>
          </a:solidFill>
          <a:ln/>
        </p:spPr>
      </p:sp>
      <p:pic>
        <p:nvPicPr>
          <p:cNvPr id="10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14146" y="6019039"/>
            <a:ext cx="304495" cy="304495"/>
          </a:xfrm>
          <a:prstGeom prst="rect">
            <a:avLst/>
          </a:prstGeom>
        </p:spPr>
      </p:pic>
      <p:sp>
        <p:nvSpPr>
          <p:cNvPr id="11" name="Text 8"/>
          <p:cNvSpPr txBox="1"/>
          <p:nvPr/>
        </p:nvSpPr>
        <p:spPr>
          <a:xfrm>
            <a:off x="1162202" y="5899253"/>
            <a:ext cx="1387145" cy="3246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+200,000</a:t>
            </a:r>
            <a:endParaRPr lang="en-US" sz="2100" dirty="0"/>
          </a:p>
        </p:txBody>
      </p:sp>
      <p:sp>
        <p:nvSpPr>
          <p:cNvPr id="12" name="Text 9"/>
          <p:cNvSpPr txBox="1"/>
          <p:nvPr/>
        </p:nvSpPr>
        <p:spPr>
          <a:xfrm>
            <a:off x="1162202" y="6291530"/>
            <a:ext cx="4058107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Interactions directes dans 5 grandes villes du Cameroun</a:t>
            </a:r>
            <a:endParaRPr lang="en-US" sz="1200" dirty="0"/>
          </a:p>
        </p:txBody>
      </p:sp>
      <p:pic>
        <p:nvPicPr>
          <p:cNvPr id="15" name="Image 2" descr="https://page.gensparksite.com/v1/base64_upload/9035f28a7beea65a0ead547975d76a50"/>
          <p:cNvPicPr>
            <a:picLocks noChangeAspect="1"/>
          </p:cNvPicPr>
          <p:nvPr/>
        </p:nvPicPr>
        <p:blipFill>
          <a:blip r:embed="rId4"/>
          <a:srcRect t="431" b="431"/>
          <a:stretch/>
        </p:blipFill>
        <p:spPr>
          <a:xfrm>
            <a:off x="11054638" y="267919"/>
            <a:ext cx="838505" cy="45720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1237" y="1163117"/>
            <a:ext cx="5056197" cy="548868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e 36">
            <a:extLst>
              <a:ext uri="{FF2B5EF4-FFF2-40B4-BE49-F238E27FC236}">
                <a16:creationId xmlns:a16="http://schemas.microsoft.com/office/drawing/2014/main" id="{C725339C-998B-1865-D254-25B5906DC678}"/>
              </a:ext>
            </a:extLst>
          </p:cNvPr>
          <p:cNvGrpSpPr/>
          <p:nvPr/>
        </p:nvGrpSpPr>
        <p:grpSpPr>
          <a:xfrm>
            <a:off x="571500" y="2534257"/>
            <a:ext cx="5372101" cy="2106096"/>
            <a:chOff x="571500" y="2534257"/>
            <a:chExt cx="5372101" cy="2106096"/>
          </a:xfrm>
        </p:grpSpPr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F21E25A3-D744-EE8B-5D1E-88460152FD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571500" y="2548204"/>
              <a:ext cx="2331263" cy="2085289"/>
            </a:xfrm>
            <a:prstGeom prst="rect">
              <a:avLst/>
            </a:prstGeom>
          </p:spPr>
        </p:pic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1C80F008-C82C-0FC5-BDE3-591B211E1E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67276"/>
            <a:stretch>
              <a:fillRect/>
            </a:stretch>
          </p:blipFill>
          <p:spPr>
            <a:xfrm>
              <a:off x="2904362" y="2537688"/>
              <a:ext cx="778971" cy="2099235"/>
            </a:xfrm>
            <a:prstGeom prst="rect">
              <a:avLst/>
            </a:prstGeom>
          </p:spPr>
        </p:pic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F8CDE112-646A-1B07-34F1-519B5FE03A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67276"/>
            <a:stretch>
              <a:fillRect/>
            </a:stretch>
          </p:blipFill>
          <p:spPr>
            <a:xfrm>
              <a:off x="3683333" y="2534258"/>
              <a:ext cx="778971" cy="2099235"/>
            </a:xfrm>
            <a:prstGeom prst="rect">
              <a:avLst/>
            </a:prstGeom>
          </p:spPr>
        </p:pic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724980C5-3E3D-6CD1-8E86-7C88666142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67276"/>
            <a:stretch>
              <a:fillRect/>
            </a:stretch>
          </p:blipFill>
          <p:spPr>
            <a:xfrm>
              <a:off x="4456654" y="2541118"/>
              <a:ext cx="778971" cy="2099235"/>
            </a:xfrm>
            <a:prstGeom prst="rect">
              <a:avLst/>
            </a:prstGeom>
          </p:spPr>
        </p:pic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5A6818D8-EDDA-6FB1-E2E5-BCC6ED079A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67276"/>
            <a:stretch>
              <a:fillRect/>
            </a:stretch>
          </p:blipFill>
          <p:spPr>
            <a:xfrm>
              <a:off x="5188265" y="2534257"/>
              <a:ext cx="755336" cy="2099235"/>
            </a:xfrm>
            <a:prstGeom prst="rect">
              <a:avLst/>
            </a:prstGeom>
          </p:spPr>
        </p:pic>
      </p:grpSp>
      <p:sp>
        <p:nvSpPr>
          <p:cNvPr id="3" name="Shape 1"/>
          <p:cNvSpPr/>
          <p:nvPr/>
        </p:nvSpPr>
        <p:spPr>
          <a:xfrm>
            <a:off x="0" y="0"/>
            <a:ext cx="12191695" cy="142646"/>
          </a:xfrm>
          <a:prstGeom prst="rect">
            <a:avLst/>
          </a:prstGeom>
          <a:solidFill>
            <a:srgbClr val="E4231B"/>
          </a:solidFill>
          <a:ln/>
        </p:spPr>
      </p:sp>
      <p:sp>
        <p:nvSpPr>
          <p:cNvPr id="4" name="Text 2"/>
          <p:cNvSpPr txBox="1"/>
          <p:nvPr/>
        </p:nvSpPr>
        <p:spPr>
          <a:xfrm>
            <a:off x="571500" y="580644"/>
            <a:ext cx="9530791" cy="5148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Ambassadeurs &amp; familles influenceuses</a:t>
            </a:r>
            <a:endParaRPr lang="en-US" sz="3300" dirty="0"/>
          </a:p>
        </p:txBody>
      </p:sp>
      <p:sp>
        <p:nvSpPr>
          <p:cNvPr id="5" name="Shape 3"/>
          <p:cNvSpPr/>
          <p:nvPr/>
        </p:nvSpPr>
        <p:spPr>
          <a:xfrm>
            <a:off x="571500" y="1449324"/>
            <a:ext cx="5372100" cy="1095451"/>
          </a:xfrm>
          <a:prstGeom prst="rect">
            <a:avLst/>
          </a:prstGeom>
          <a:solidFill>
            <a:srgbClr val="E4231B"/>
          </a:solidFill>
          <a:ln/>
        </p:spPr>
      </p:sp>
      <p:sp>
        <p:nvSpPr>
          <p:cNvPr id="6" name="Text 4"/>
          <p:cNvSpPr txBox="1"/>
          <p:nvPr/>
        </p:nvSpPr>
        <p:spPr>
          <a:xfrm>
            <a:off x="1516075" y="1677924"/>
            <a:ext cx="3692347" cy="3337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Ambassadeurs Vedettes</a:t>
            </a:r>
            <a:endParaRPr lang="en-US" sz="2100" dirty="0"/>
          </a:p>
        </p:txBody>
      </p:sp>
      <p:sp>
        <p:nvSpPr>
          <p:cNvPr id="7" name="Text 5"/>
          <p:cNvSpPr txBox="1"/>
          <p:nvPr/>
        </p:nvSpPr>
        <p:spPr>
          <a:xfrm>
            <a:off x="2147011" y="2118665"/>
            <a:ext cx="2354580" cy="20025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Amplifier la portée nationale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4016045" y="4160520"/>
            <a:ext cx="1837944" cy="381305"/>
          </a:xfrm>
          <a:prstGeom prst="roundRect">
            <a:avLst>
              <a:gd name="adj" fmla="val 179856"/>
            </a:avLst>
          </a:prstGeom>
          <a:solidFill>
            <a:srgbClr val="FFFFFF">
              <a:alpha val="90000"/>
            </a:srgbClr>
          </a:solidFill>
          <a:ln/>
          <a:effectLst>
            <a:outerShdw blurRad="101600" dist="38100" dir="5400000" algn="bl" rotWithShape="0">
              <a:srgbClr val="000000">
                <a:alpha val="10000"/>
              </a:srgbClr>
            </a:outerShdw>
          </a:effectLst>
        </p:spPr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4"/>
          <a:srcRect l="-33" r="-33"/>
          <a:stretch/>
        </p:blipFill>
        <p:spPr>
          <a:xfrm>
            <a:off x="4158691" y="4265676"/>
            <a:ext cx="171907" cy="152705"/>
          </a:xfrm>
          <a:prstGeom prst="rect">
            <a:avLst/>
          </a:prstGeom>
        </p:spPr>
      </p:pic>
      <p:sp>
        <p:nvSpPr>
          <p:cNvPr id="11" name="Text 7"/>
          <p:cNvSpPr txBox="1"/>
          <p:nvPr/>
        </p:nvSpPr>
        <p:spPr>
          <a:xfrm>
            <a:off x="4406494" y="4255618"/>
            <a:ext cx="1420063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Impact maximal</a:t>
            </a:r>
            <a:endParaRPr lang="en-US" sz="1200" dirty="0"/>
          </a:p>
        </p:txBody>
      </p:sp>
      <p:sp>
        <p:nvSpPr>
          <p:cNvPr id="12" name="Shape 8"/>
          <p:cNvSpPr/>
          <p:nvPr/>
        </p:nvSpPr>
        <p:spPr>
          <a:xfrm>
            <a:off x="571500" y="4636922"/>
            <a:ext cx="5372100" cy="1904695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3" name="Text 9"/>
          <p:cNvSpPr txBox="1"/>
          <p:nvPr/>
        </p:nvSpPr>
        <p:spPr>
          <a:xfrm>
            <a:off x="1028700" y="4837176"/>
            <a:ext cx="4734763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5 personnalités camerounaises reconnues comme ambassadeurs officiels</a:t>
            </a:r>
            <a:endParaRPr lang="en-US" sz="1200" dirty="0"/>
          </a:p>
        </p:txBody>
      </p:sp>
      <p:sp>
        <p:nvSpPr>
          <p:cNvPr id="14" name="Text 10"/>
          <p:cNvSpPr txBox="1"/>
          <p:nvPr/>
        </p:nvSpPr>
        <p:spPr>
          <a:xfrm>
            <a:off x="1028700" y="5378501"/>
            <a:ext cx="4181551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Création de recettes signature avec chaque ambassadeur</a:t>
            </a:r>
            <a:endParaRPr lang="en-US" sz="1200" dirty="0"/>
          </a:p>
        </p:txBody>
      </p:sp>
      <p:sp>
        <p:nvSpPr>
          <p:cNvPr id="15" name="Text 11"/>
          <p:cNvSpPr txBox="1"/>
          <p:nvPr/>
        </p:nvSpPr>
        <p:spPr>
          <a:xfrm>
            <a:off x="1028700" y="5705856"/>
            <a:ext cx="4705502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Défis mensuels lancés sur leurs réseaux sociaux (3M+ d'audience)</a:t>
            </a:r>
            <a:endParaRPr lang="en-US" sz="1200" dirty="0"/>
          </a:p>
        </p:txBody>
      </p:sp>
      <p:sp>
        <p:nvSpPr>
          <p:cNvPr id="16" name="Text 12"/>
          <p:cNvSpPr txBox="1"/>
          <p:nvPr/>
        </p:nvSpPr>
        <p:spPr>
          <a:xfrm>
            <a:off x="1028700" y="6033211"/>
            <a:ext cx="4000500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Présence lors des grands événements de la </a:t>
            </a:r>
            <a:r>
              <a:rPr lang="en-US" sz="12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campagne</a:t>
            </a:r>
            <a:endParaRPr lang="en-US" sz="1200" dirty="0"/>
          </a:p>
        </p:txBody>
      </p:sp>
      <p:sp>
        <p:nvSpPr>
          <p:cNvPr id="17" name="Shape 13"/>
          <p:cNvSpPr/>
          <p:nvPr/>
        </p:nvSpPr>
        <p:spPr>
          <a:xfrm>
            <a:off x="6248095" y="1449324"/>
            <a:ext cx="5372100" cy="1095451"/>
          </a:xfrm>
          <a:prstGeom prst="rect">
            <a:avLst/>
          </a:prstGeom>
          <a:solidFill>
            <a:srgbClr val="217A47"/>
          </a:solidFill>
          <a:ln/>
        </p:spPr>
      </p:sp>
      <p:sp>
        <p:nvSpPr>
          <p:cNvPr id="18" name="Text 14"/>
          <p:cNvSpPr txBox="1"/>
          <p:nvPr/>
        </p:nvSpPr>
        <p:spPr>
          <a:xfrm>
            <a:off x="7206386" y="1677924"/>
            <a:ext cx="3664001" cy="3337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Familles Ambassadrices</a:t>
            </a:r>
            <a:endParaRPr lang="en-US" sz="2100" dirty="0"/>
          </a:p>
        </p:txBody>
      </p:sp>
      <p:sp>
        <p:nvSpPr>
          <p:cNvPr id="19" name="Text 15"/>
          <p:cNvSpPr txBox="1"/>
          <p:nvPr/>
        </p:nvSpPr>
        <p:spPr>
          <a:xfrm>
            <a:off x="7990942" y="2118665"/>
            <a:ext cx="2021738" cy="20025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Authenticité &amp; proximité</a:t>
            </a:r>
            <a:endParaRPr lang="en-US" sz="1300" dirty="0"/>
          </a:p>
        </p:txBody>
      </p:sp>
      <p:pic>
        <p:nvPicPr>
          <p:cNvPr id="20" name="Image 2" descr="preencoded.png"/>
          <p:cNvPicPr>
            <a:picLocks noChangeAspect="1"/>
          </p:cNvPicPr>
          <p:nvPr/>
        </p:nvPicPr>
        <p:blipFill>
          <a:blip r:embed="rId5"/>
          <a:srcRect t="36367" b="36367"/>
          <a:stretch/>
        </p:blipFill>
        <p:spPr>
          <a:xfrm>
            <a:off x="6248095" y="2541118"/>
            <a:ext cx="5372100" cy="2095805"/>
          </a:xfrm>
          <a:prstGeom prst="rect">
            <a:avLst/>
          </a:prstGeom>
        </p:spPr>
      </p:pic>
      <p:sp>
        <p:nvSpPr>
          <p:cNvPr id="21" name="Shape 16"/>
          <p:cNvSpPr/>
          <p:nvPr/>
        </p:nvSpPr>
        <p:spPr>
          <a:xfrm>
            <a:off x="9131198" y="4160520"/>
            <a:ext cx="2400300" cy="381305"/>
          </a:xfrm>
          <a:prstGeom prst="roundRect">
            <a:avLst>
              <a:gd name="adj" fmla="val 179856"/>
            </a:avLst>
          </a:prstGeom>
          <a:solidFill>
            <a:srgbClr val="FFFFFF">
              <a:alpha val="90000"/>
            </a:srgbClr>
          </a:solidFill>
          <a:ln/>
          <a:effectLst>
            <a:outerShdw blurRad="101600" dist="38100" dir="5400000" algn="bl" rotWithShape="0">
              <a:srgbClr val="000000">
                <a:alpha val="10000"/>
              </a:srgbClr>
            </a:outerShdw>
          </a:effectLst>
        </p:spPr>
      </p:sp>
      <p:pic>
        <p:nvPicPr>
          <p:cNvPr id="22" name="Image 3" descr="preencoded.png"/>
          <p:cNvPicPr>
            <a:picLocks noChangeAspect="1"/>
          </p:cNvPicPr>
          <p:nvPr/>
        </p:nvPicPr>
        <p:blipFill>
          <a:blip r:embed="rId6"/>
          <a:srcRect t="-180" b="-180"/>
          <a:stretch/>
        </p:blipFill>
        <p:spPr>
          <a:xfrm>
            <a:off x="9274759" y="4265676"/>
            <a:ext cx="190195" cy="152705"/>
          </a:xfrm>
          <a:prstGeom prst="rect">
            <a:avLst/>
          </a:prstGeom>
        </p:spPr>
      </p:pic>
      <p:sp>
        <p:nvSpPr>
          <p:cNvPr id="23" name="Text 17"/>
          <p:cNvSpPr txBox="1"/>
          <p:nvPr/>
        </p:nvSpPr>
        <p:spPr>
          <a:xfrm>
            <a:off x="9540850" y="4255618"/>
            <a:ext cx="1962302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217A4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Communauté engagée</a:t>
            </a:r>
            <a:endParaRPr lang="en-US" sz="1200" dirty="0"/>
          </a:p>
        </p:txBody>
      </p:sp>
      <p:sp>
        <p:nvSpPr>
          <p:cNvPr id="24" name="Shape 18"/>
          <p:cNvSpPr/>
          <p:nvPr/>
        </p:nvSpPr>
        <p:spPr>
          <a:xfrm>
            <a:off x="6248095" y="4636922"/>
            <a:ext cx="5372100" cy="1904695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25" name="Text 19"/>
          <p:cNvSpPr txBox="1"/>
          <p:nvPr/>
        </p:nvSpPr>
        <p:spPr>
          <a:xfrm>
            <a:off x="6705295" y="4837176"/>
            <a:ext cx="4591202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20 familles ambassadrices sélectionnées à travers le Cameroun</a:t>
            </a:r>
            <a:endParaRPr lang="en-US" sz="1200" dirty="0"/>
          </a:p>
        </p:txBody>
      </p:sp>
      <p:sp>
        <p:nvSpPr>
          <p:cNvPr id="26" name="Text 20"/>
          <p:cNvSpPr txBox="1"/>
          <p:nvPr/>
        </p:nvSpPr>
        <p:spPr>
          <a:xfrm>
            <a:off x="6705295" y="5164531"/>
            <a:ext cx="4077310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Documentation mensuelle de </a:t>
            </a:r>
            <a:r>
              <a:rPr lang="en-US" sz="12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leurs</a:t>
            </a: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défis</a:t>
            </a:r>
            <a:endParaRPr lang="en-US" sz="1200" dirty="0"/>
          </a:p>
        </p:txBody>
      </p:sp>
      <p:sp>
        <p:nvSpPr>
          <p:cNvPr id="27" name="Text 21"/>
          <p:cNvSpPr txBox="1"/>
          <p:nvPr/>
        </p:nvSpPr>
        <p:spPr>
          <a:xfrm>
            <a:off x="6705295" y="5492801"/>
            <a:ext cx="4153205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Création de contenus authentiques et inspirants pour leur communauté</a:t>
            </a:r>
            <a:endParaRPr lang="en-US" sz="1200" dirty="0"/>
          </a:p>
        </p:txBody>
      </p:sp>
      <p:sp>
        <p:nvSpPr>
          <p:cNvPr id="28" name="Text 22"/>
          <p:cNvSpPr txBox="1"/>
          <p:nvPr/>
        </p:nvSpPr>
        <p:spPr>
          <a:xfrm>
            <a:off x="6705295" y="6033211"/>
            <a:ext cx="4486961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Programmes de mentorat culinaire auprès des jeunes familles</a:t>
            </a:r>
            <a:endParaRPr lang="en-US" sz="1200" dirty="0"/>
          </a:p>
        </p:txBody>
      </p:sp>
      <p:pic>
        <p:nvPicPr>
          <p:cNvPr id="30" name="Image 4" descr="https://page.gensparksite.com/v1/base64_upload/9035f28a7beea65a0ead547975d76a50"/>
          <p:cNvPicPr>
            <a:picLocks noChangeAspect="1"/>
          </p:cNvPicPr>
          <p:nvPr/>
        </p:nvPicPr>
        <p:blipFill>
          <a:blip r:embed="rId7"/>
          <a:srcRect t="431" b="431"/>
          <a:stretch/>
        </p:blipFill>
        <p:spPr>
          <a:xfrm>
            <a:off x="11132362" y="341985"/>
            <a:ext cx="838505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2191695" cy="142646"/>
          </a:xfrm>
          <a:prstGeom prst="rect">
            <a:avLst/>
          </a:prstGeom>
          <a:solidFill>
            <a:srgbClr val="E4231B"/>
          </a:solidFill>
          <a:ln/>
        </p:spPr>
      </p:sp>
      <p:sp>
        <p:nvSpPr>
          <p:cNvPr id="4" name="Text 2"/>
          <p:cNvSpPr txBox="1"/>
          <p:nvPr/>
        </p:nvSpPr>
        <p:spPr>
          <a:xfrm>
            <a:off x="582472" y="124358"/>
            <a:ext cx="5387645" cy="5148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Défis réseaux sociaux</a:t>
            </a:r>
            <a:endParaRPr lang="en-US" sz="3300" dirty="0"/>
          </a:p>
        </p:txBody>
      </p:sp>
      <p:sp>
        <p:nvSpPr>
          <p:cNvPr id="5" name="Shape 3"/>
          <p:cNvSpPr/>
          <p:nvPr/>
        </p:nvSpPr>
        <p:spPr>
          <a:xfrm>
            <a:off x="571500" y="715975"/>
            <a:ext cx="3534156" cy="2095805"/>
          </a:xfrm>
          <a:prstGeom prst="roundRect">
            <a:avLst>
              <a:gd name="adj" fmla="val 2975"/>
            </a:avLst>
          </a:prstGeom>
          <a:solidFill>
            <a:srgbClr val="FFFFFF"/>
          </a:solidFill>
          <a:ln/>
          <a:effectLst>
            <a:outerShdw blurRad="228600" dist="76200" dir="5400000" algn="bl" rotWithShape="0">
              <a:srgbClr val="000000">
                <a:alpha val="10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3883457" y="668426"/>
            <a:ext cx="267005" cy="267005"/>
          </a:xfrm>
          <a:prstGeom prst="ellipse">
            <a:avLst/>
          </a:prstGeom>
          <a:solidFill>
            <a:srgbClr val="E4231B"/>
          </a:solidFill>
          <a:ln/>
        </p:spPr>
      </p:sp>
      <p:sp>
        <p:nvSpPr>
          <p:cNvPr id="7" name="Text 5"/>
          <p:cNvSpPr txBox="1"/>
          <p:nvPr/>
        </p:nvSpPr>
        <p:spPr>
          <a:xfrm>
            <a:off x="3989527" y="699516"/>
            <a:ext cx="160934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761695" y="924458"/>
            <a:ext cx="476402" cy="476402"/>
          </a:xfrm>
          <a:prstGeom prst="ellipse">
            <a:avLst/>
          </a:prstGeom>
          <a:solidFill>
            <a:srgbClr val="E4231B">
              <a:alpha val="10000"/>
            </a:srgbClr>
          </a:solidFill>
          <a:ln/>
        </p:spPr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rcRect t="-600" b="-600"/>
          <a:stretch/>
        </p:blipFill>
        <p:spPr>
          <a:xfrm>
            <a:off x="909828" y="1057961"/>
            <a:ext cx="181051" cy="209398"/>
          </a:xfrm>
          <a:prstGeom prst="rect">
            <a:avLst/>
          </a:prstGeom>
        </p:spPr>
      </p:pic>
      <p:sp>
        <p:nvSpPr>
          <p:cNvPr id="10" name="Text 7"/>
          <p:cNvSpPr txBox="1"/>
          <p:nvPr/>
        </p:nvSpPr>
        <p:spPr>
          <a:xfrm>
            <a:off x="1380744" y="897026"/>
            <a:ext cx="1712671" cy="5239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#</a:t>
            </a:r>
            <a:r>
              <a:rPr lang="en-US" sz="1600" b="1" dirty="0" err="1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PastaDance</a:t>
            </a:r>
            <a:r>
              <a:rPr lang="en-US" sz="16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Challenge</a:t>
            </a:r>
            <a:endParaRPr lang="en-US" sz="1600" dirty="0"/>
          </a:p>
        </p:txBody>
      </p:sp>
      <p:sp>
        <p:nvSpPr>
          <p:cNvPr id="11" name="Text 8"/>
          <p:cNvSpPr txBox="1"/>
          <p:nvPr/>
        </p:nvSpPr>
        <p:spPr>
          <a:xfrm>
            <a:off x="932231" y="1495044"/>
            <a:ext cx="2762402" cy="6099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Chorégraphie </a:t>
            </a:r>
            <a:r>
              <a:rPr lang="en-US" sz="12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spéciale</a:t>
            </a: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mêlant</a:t>
            </a: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traditions camerounaises et cuisine</a:t>
            </a:r>
            <a:endParaRPr lang="en-US" sz="1200" dirty="0"/>
          </a:p>
        </p:txBody>
      </p:sp>
      <p:sp>
        <p:nvSpPr>
          <p:cNvPr id="12" name="Text 9"/>
          <p:cNvSpPr txBox="1"/>
          <p:nvPr/>
        </p:nvSpPr>
        <p:spPr>
          <a:xfrm>
            <a:off x="914400" y="2056943"/>
            <a:ext cx="3010205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Participation des familles entières devant leur repas Panzani</a:t>
            </a:r>
            <a:endParaRPr lang="en-US" sz="1200" dirty="0"/>
          </a:p>
        </p:txBody>
      </p:sp>
      <p:sp>
        <p:nvSpPr>
          <p:cNvPr id="13" name="Text 10"/>
          <p:cNvSpPr txBox="1"/>
          <p:nvPr/>
        </p:nvSpPr>
        <p:spPr>
          <a:xfrm>
            <a:off x="902411" y="2410511"/>
            <a:ext cx="2743200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Comptage des vues pour classement mensuel</a:t>
            </a:r>
            <a:endParaRPr lang="en-US" sz="1200" dirty="0"/>
          </a:p>
        </p:txBody>
      </p:sp>
      <p:sp>
        <p:nvSpPr>
          <p:cNvPr id="14" name="Shape 11"/>
          <p:cNvSpPr/>
          <p:nvPr/>
        </p:nvSpPr>
        <p:spPr>
          <a:xfrm>
            <a:off x="4330598" y="715975"/>
            <a:ext cx="3534156" cy="2095805"/>
          </a:xfrm>
          <a:prstGeom prst="roundRect">
            <a:avLst>
              <a:gd name="adj" fmla="val 2975"/>
            </a:avLst>
          </a:prstGeom>
          <a:solidFill>
            <a:srgbClr val="FFFFFF"/>
          </a:solidFill>
          <a:ln/>
          <a:effectLst>
            <a:outerShdw blurRad="228600" dist="76200" dir="54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7642555" y="668426"/>
            <a:ext cx="267005" cy="267005"/>
          </a:xfrm>
          <a:prstGeom prst="ellipse">
            <a:avLst/>
          </a:prstGeom>
          <a:solidFill>
            <a:srgbClr val="217A47"/>
          </a:solidFill>
          <a:ln/>
        </p:spPr>
      </p:sp>
      <p:sp>
        <p:nvSpPr>
          <p:cNvPr id="16" name="Text 13"/>
          <p:cNvSpPr txBox="1"/>
          <p:nvPr/>
        </p:nvSpPr>
        <p:spPr>
          <a:xfrm>
            <a:off x="7734910" y="699516"/>
            <a:ext cx="189281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</a:t>
            </a:r>
            <a:endParaRPr lang="en-US" sz="1000" dirty="0"/>
          </a:p>
        </p:txBody>
      </p:sp>
      <p:sp>
        <p:nvSpPr>
          <p:cNvPr id="17" name="Shape 14"/>
          <p:cNvSpPr/>
          <p:nvPr/>
        </p:nvSpPr>
        <p:spPr>
          <a:xfrm>
            <a:off x="4520794" y="907085"/>
            <a:ext cx="476402" cy="476402"/>
          </a:xfrm>
          <a:prstGeom prst="ellipse">
            <a:avLst/>
          </a:prstGeom>
          <a:solidFill>
            <a:srgbClr val="217A47">
              <a:alpha val="10000"/>
            </a:srgbClr>
          </a:solidFill>
          <a:ln/>
        </p:spPr>
      </p:sp>
      <p:pic>
        <p:nvPicPr>
          <p:cNvPr id="18" name="Image 1" descr="preencoded.png"/>
          <p:cNvPicPr>
            <a:picLocks noChangeAspect="1"/>
          </p:cNvPicPr>
          <p:nvPr/>
        </p:nvPicPr>
        <p:blipFill>
          <a:blip r:embed="rId4"/>
          <a:srcRect t="-600" b="-600"/>
          <a:stretch/>
        </p:blipFill>
        <p:spPr>
          <a:xfrm>
            <a:off x="4668926" y="1040587"/>
            <a:ext cx="181051" cy="209398"/>
          </a:xfrm>
          <a:prstGeom prst="rect">
            <a:avLst/>
          </a:prstGeom>
        </p:spPr>
      </p:pic>
      <p:sp>
        <p:nvSpPr>
          <p:cNvPr id="19" name="Text 15"/>
          <p:cNvSpPr txBox="1"/>
          <p:nvPr/>
        </p:nvSpPr>
        <p:spPr>
          <a:xfrm>
            <a:off x="5140757" y="1007669"/>
            <a:ext cx="1951330" cy="2670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#</a:t>
            </a:r>
            <a:r>
              <a:rPr lang="en-US" sz="1600" b="1" dirty="0" err="1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PastaCreation</a:t>
            </a:r>
            <a:endParaRPr lang="en-US" sz="1600" dirty="0"/>
          </a:p>
        </p:txBody>
      </p:sp>
      <p:sp>
        <p:nvSpPr>
          <p:cNvPr id="20" name="Text 16"/>
          <p:cNvSpPr txBox="1"/>
          <p:nvPr/>
        </p:nvSpPr>
        <p:spPr>
          <a:xfrm>
            <a:off x="4673498" y="1535277"/>
            <a:ext cx="3029407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Concours photos mensuels des créations culinaires avec Panzani</a:t>
            </a:r>
            <a:endParaRPr lang="en-US" sz="1200" dirty="0"/>
          </a:p>
        </p:txBody>
      </p:sp>
      <p:sp>
        <p:nvSpPr>
          <p:cNvPr id="21" name="Text 17"/>
          <p:cNvSpPr txBox="1"/>
          <p:nvPr/>
        </p:nvSpPr>
        <p:spPr>
          <a:xfrm>
            <a:off x="4673498" y="2038197"/>
            <a:ext cx="3086100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Votes par likes pour désigner les gagnants régionaux</a:t>
            </a:r>
            <a:endParaRPr lang="en-US" sz="1200" dirty="0"/>
          </a:p>
        </p:txBody>
      </p:sp>
      <p:sp>
        <p:nvSpPr>
          <p:cNvPr id="22" name="Text 18"/>
          <p:cNvSpPr txBox="1"/>
          <p:nvPr/>
        </p:nvSpPr>
        <p:spPr>
          <a:xfrm>
            <a:off x="4673498" y="2542032"/>
            <a:ext cx="2734056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Jury d'experts pour la finale nationale</a:t>
            </a:r>
            <a:endParaRPr lang="en-US" sz="1200" dirty="0"/>
          </a:p>
        </p:txBody>
      </p:sp>
      <p:sp>
        <p:nvSpPr>
          <p:cNvPr id="23" name="Shape 19"/>
          <p:cNvSpPr/>
          <p:nvPr/>
        </p:nvSpPr>
        <p:spPr>
          <a:xfrm>
            <a:off x="8089697" y="715975"/>
            <a:ext cx="3534156" cy="2095805"/>
          </a:xfrm>
          <a:prstGeom prst="roundRect">
            <a:avLst>
              <a:gd name="adj" fmla="val 2975"/>
            </a:avLst>
          </a:prstGeom>
          <a:solidFill>
            <a:srgbClr val="FFFFFF"/>
          </a:solidFill>
          <a:ln/>
          <a:effectLst>
            <a:outerShdw blurRad="228600" dist="76200" dir="5400000" algn="bl" rotWithShape="0">
              <a:srgbClr val="000000">
                <a:alpha val="10000"/>
              </a:srgbClr>
            </a:outerShdw>
          </a:effectLst>
        </p:spPr>
      </p:sp>
      <p:sp>
        <p:nvSpPr>
          <p:cNvPr id="24" name="Shape 20"/>
          <p:cNvSpPr/>
          <p:nvPr/>
        </p:nvSpPr>
        <p:spPr>
          <a:xfrm>
            <a:off x="11401654" y="668426"/>
            <a:ext cx="267005" cy="267005"/>
          </a:xfrm>
          <a:prstGeom prst="ellipse">
            <a:avLst/>
          </a:prstGeom>
          <a:solidFill>
            <a:srgbClr val="FF9900"/>
          </a:solidFill>
          <a:ln/>
        </p:spPr>
      </p:sp>
      <p:sp>
        <p:nvSpPr>
          <p:cNvPr id="25" name="Text 21"/>
          <p:cNvSpPr txBox="1"/>
          <p:nvPr/>
        </p:nvSpPr>
        <p:spPr>
          <a:xfrm>
            <a:off x="11494008" y="699516"/>
            <a:ext cx="189281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</a:t>
            </a:r>
            <a:endParaRPr lang="en-US" sz="1000" dirty="0"/>
          </a:p>
        </p:txBody>
      </p:sp>
      <p:sp>
        <p:nvSpPr>
          <p:cNvPr id="26" name="Shape 22"/>
          <p:cNvSpPr/>
          <p:nvPr/>
        </p:nvSpPr>
        <p:spPr>
          <a:xfrm>
            <a:off x="8280806" y="924458"/>
            <a:ext cx="476402" cy="476402"/>
          </a:xfrm>
          <a:prstGeom prst="ellipse">
            <a:avLst/>
          </a:prstGeom>
          <a:solidFill>
            <a:srgbClr val="FF9900">
              <a:alpha val="10000"/>
            </a:srgbClr>
          </a:solidFill>
          <a:ln/>
        </p:spPr>
      </p:sp>
      <p:pic>
        <p:nvPicPr>
          <p:cNvPr id="27" name="Image 2" descr="preencoded.png"/>
          <p:cNvPicPr>
            <a:picLocks noChangeAspect="1"/>
          </p:cNvPicPr>
          <p:nvPr/>
        </p:nvPicPr>
        <p:blipFill>
          <a:blip r:embed="rId5"/>
          <a:srcRect t="-600" b="-600"/>
          <a:stretch/>
        </p:blipFill>
        <p:spPr>
          <a:xfrm>
            <a:off x="8428025" y="1057961"/>
            <a:ext cx="181051" cy="209398"/>
          </a:xfrm>
          <a:prstGeom prst="rect">
            <a:avLst/>
          </a:prstGeom>
        </p:spPr>
      </p:pic>
      <p:sp>
        <p:nvSpPr>
          <p:cNvPr id="28" name="Text 23"/>
          <p:cNvSpPr txBox="1"/>
          <p:nvPr/>
        </p:nvSpPr>
        <p:spPr>
          <a:xfrm>
            <a:off x="8899855" y="897026"/>
            <a:ext cx="1446581" cy="5239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Challenges Saisonniers</a:t>
            </a:r>
            <a:endParaRPr lang="en-US" sz="1600" dirty="0"/>
          </a:p>
        </p:txBody>
      </p:sp>
      <p:sp>
        <p:nvSpPr>
          <p:cNvPr id="29" name="Text 24"/>
          <p:cNvSpPr txBox="1"/>
          <p:nvPr/>
        </p:nvSpPr>
        <p:spPr>
          <a:xfrm>
            <a:off x="8432597" y="1570939"/>
            <a:ext cx="2343607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Défis thématiques liés aux fêtes camerounaises</a:t>
            </a:r>
            <a:endParaRPr lang="en-US" sz="1200" dirty="0"/>
          </a:p>
        </p:txBody>
      </p:sp>
      <p:sp>
        <p:nvSpPr>
          <p:cNvPr id="30" name="Text 25"/>
          <p:cNvSpPr txBox="1"/>
          <p:nvPr/>
        </p:nvSpPr>
        <p:spPr>
          <a:xfrm>
            <a:off x="8419846" y="1971446"/>
            <a:ext cx="2619756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Challenges surprise avec célébrités locales</a:t>
            </a:r>
            <a:endParaRPr lang="en-US" sz="1200" dirty="0"/>
          </a:p>
        </p:txBody>
      </p:sp>
      <p:sp>
        <p:nvSpPr>
          <p:cNvPr id="31" name="Text 26"/>
          <p:cNvSpPr txBox="1"/>
          <p:nvPr/>
        </p:nvSpPr>
        <p:spPr>
          <a:xfrm>
            <a:off x="8432597" y="2360626"/>
            <a:ext cx="2553005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Engagement communautaire avec donations caritatives</a:t>
            </a:r>
            <a:endParaRPr lang="en-US" sz="1200" dirty="0"/>
          </a:p>
        </p:txBody>
      </p:sp>
      <p:sp>
        <p:nvSpPr>
          <p:cNvPr id="32" name="Shape 27"/>
          <p:cNvSpPr/>
          <p:nvPr/>
        </p:nvSpPr>
        <p:spPr>
          <a:xfrm>
            <a:off x="571500" y="2913075"/>
            <a:ext cx="5410505" cy="3818534"/>
          </a:xfrm>
          <a:prstGeom prst="roundRect">
            <a:avLst>
              <a:gd name="adj" fmla="val 626"/>
            </a:avLst>
          </a:prstGeom>
          <a:solidFill>
            <a:srgbClr val="F9FAFB"/>
          </a:solidFill>
          <a:ln/>
        </p:spPr>
      </p:sp>
      <p:sp>
        <p:nvSpPr>
          <p:cNvPr id="33" name="Text 28"/>
          <p:cNvSpPr txBox="1"/>
          <p:nvPr/>
        </p:nvSpPr>
        <p:spPr>
          <a:xfrm>
            <a:off x="761695" y="3123387"/>
            <a:ext cx="1743761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1F29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Hashtags viraux</a:t>
            </a:r>
            <a:endParaRPr lang="en-US" sz="1500" dirty="0"/>
          </a:p>
        </p:txBody>
      </p:sp>
      <p:sp>
        <p:nvSpPr>
          <p:cNvPr id="36" name="Shape 31"/>
          <p:cNvSpPr/>
          <p:nvPr/>
        </p:nvSpPr>
        <p:spPr>
          <a:xfrm>
            <a:off x="2438705" y="3484575"/>
            <a:ext cx="2266798" cy="362102"/>
          </a:xfrm>
          <a:prstGeom prst="roundRect">
            <a:avLst>
              <a:gd name="adj" fmla="val 132908"/>
            </a:avLst>
          </a:prstGeom>
          <a:solidFill>
            <a:srgbClr val="217A47">
              <a:alpha val="10000"/>
            </a:srgbClr>
          </a:solidFill>
          <a:ln/>
        </p:spPr>
      </p:sp>
      <p:sp>
        <p:nvSpPr>
          <p:cNvPr id="37" name="Text 32"/>
          <p:cNvSpPr txBox="1"/>
          <p:nvPr/>
        </p:nvSpPr>
        <p:spPr>
          <a:xfrm>
            <a:off x="2581351" y="3570529"/>
            <a:ext cx="2084832" cy="1719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217A4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#VivezLesFêtesSavoureuses</a:t>
            </a:r>
            <a:endParaRPr lang="en-US" sz="1000" dirty="0"/>
          </a:p>
        </p:txBody>
      </p:sp>
      <p:sp>
        <p:nvSpPr>
          <p:cNvPr id="38" name="Shape 33"/>
          <p:cNvSpPr/>
          <p:nvPr/>
        </p:nvSpPr>
        <p:spPr>
          <a:xfrm>
            <a:off x="761695" y="3938117"/>
            <a:ext cx="1238098" cy="362102"/>
          </a:xfrm>
          <a:prstGeom prst="roundRect">
            <a:avLst>
              <a:gd name="adj" fmla="val 132908"/>
            </a:avLst>
          </a:prstGeom>
          <a:solidFill>
            <a:srgbClr val="FF9900">
              <a:alpha val="10000"/>
            </a:srgbClr>
          </a:solidFill>
          <a:ln/>
        </p:spPr>
      </p:sp>
      <p:sp>
        <p:nvSpPr>
          <p:cNvPr id="39" name="Text 34"/>
          <p:cNvSpPr txBox="1"/>
          <p:nvPr/>
        </p:nvSpPr>
        <p:spPr>
          <a:xfrm>
            <a:off x="905256" y="4024071"/>
            <a:ext cx="1056132" cy="1719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FF99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#DéfiPanzani</a:t>
            </a:r>
            <a:endParaRPr lang="en-US" sz="1000" dirty="0"/>
          </a:p>
        </p:txBody>
      </p:sp>
      <p:sp>
        <p:nvSpPr>
          <p:cNvPr id="40" name="Shape 35"/>
          <p:cNvSpPr/>
          <p:nvPr/>
        </p:nvSpPr>
        <p:spPr>
          <a:xfrm>
            <a:off x="2093976" y="3938117"/>
            <a:ext cx="1276502" cy="362102"/>
          </a:xfrm>
          <a:prstGeom prst="roundRect">
            <a:avLst>
              <a:gd name="adj" fmla="val 132908"/>
            </a:avLst>
          </a:prstGeom>
          <a:solidFill>
            <a:srgbClr val="E4231B">
              <a:alpha val="10000"/>
            </a:srgbClr>
          </a:solidFill>
          <a:ln/>
        </p:spPr>
      </p:sp>
      <p:sp>
        <p:nvSpPr>
          <p:cNvPr id="41" name="Text 36"/>
          <p:cNvSpPr txBox="1"/>
          <p:nvPr/>
        </p:nvSpPr>
        <p:spPr>
          <a:xfrm>
            <a:off x="2236622" y="4024071"/>
            <a:ext cx="1093622" cy="1719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#</a:t>
            </a:r>
            <a:r>
              <a:rPr lang="en-US" sz="1000" b="1" dirty="0" err="1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PastaDance</a:t>
            </a:r>
            <a:endParaRPr lang="en-US" sz="1000" dirty="0"/>
          </a:p>
        </p:txBody>
      </p:sp>
      <p:sp>
        <p:nvSpPr>
          <p:cNvPr id="44" name="Shape 39"/>
          <p:cNvSpPr/>
          <p:nvPr/>
        </p:nvSpPr>
        <p:spPr>
          <a:xfrm>
            <a:off x="761695" y="4391660"/>
            <a:ext cx="1695298" cy="362102"/>
          </a:xfrm>
          <a:prstGeom prst="roundRect">
            <a:avLst>
              <a:gd name="adj" fmla="val 132908"/>
            </a:avLst>
          </a:prstGeom>
          <a:solidFill>
            <a:srgbClr val="FF9900">
              <a:alpha val="10000"/>
            </a:srgbClr>
          </a:solidFill>
          <a:ln/>
        </p:spPr>
      </p:sp>
      <p:sp>
        <p:nvSpPr>
          <p:cNvPr id="45" name="Text 40"/>
          <p:cNvSpPr txBox="1"/>
          <p:nvPr/>
        </p:nvSpPr>
        <p:spPr>
          <a:xfrm>
            <a:off x="905256" y="4477613"/>
            <a:ext cx="1513332" cy="1719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FF99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#PanzaniCameroun</a:t>
            </a:r>
            <a:endParaRPr lang="en-US" sz="1000" dirty="0"/>
          </a:p>
        </p:txBody>
      </p:sp>
      <p:sp>
        <p:nvSpPr>
          <p:cNvPr id="46" name="Text 41"/>
          <p:cNvSpPr txBox="1"/>
          <p:nvPr/>
        </p:nvSpPr>
        <p:spPr>
          <a:xfrm>
            <a:off x="761695" y="5026253"/>
            <a:ext cx="2262226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1F29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Plateformes principales</a:t>
            </a:r>
            <a:endParaRPr lang="en-US" sz="1300" dirty="0"/>
          </a:p>
        </p:txBody>
      </p:sp>
      <p:sp>
        <p:nvSpPr>
          <p:cNvPr id="47" name="Shape 42"/>
          <p:cNvSpPr/>
          <p:nvPr/>
        </p:nvSpPr>
        <p:spPr>
          <a:xfrm>
            <a:off x="761695" y="5379212"/>
            <a:ext cx="5029200" cy="400507"/>
          </a:xfrm>
          <a:prstGeom prst="roundRect">
            <a:avLst>
              <a:gd name="adj" fmla="val 43488"/>
            </a:avLst>
          </a:prstGeom>
          <a:solidFill>
            <a:srgbClr val="000000">
              <a:alpha val="10000"/>
            </a:srgbClr>
          </a:solidFill>
          <a:ln/>
        </p:spPr>
      </p:sp>
      <p:pic>
        <p:nvPicPr>
          <p:cNvPr id="48" name="Image 3" descr="preencoded.png"/>
          <p:cNvPicPr>
            <a:picLocks noChangeAspect="1"/>
          </p:cNvPicPr>
          <p:nvPr/>
        </p:nvPicPr>
        <p:blipFill>
          <a:blip r:embed="rId6"/>
          <a:srcRect t="-1774" b="-1774"/>
          <a:stretch/>
        </p:blipFill>
        <p:spPr>
          <a:xfrm>
            <a:off x="905256" y="5455107"/>
            <a:ext cx="209398" cy="247802"/>
          </a:xfrm>
          <a:prstGeom prst="rect">
            <a:avLst/>
          </a:prstGeom>
        </p:spPr>
      </p:pic>
      <p:sp>
        <p:nvSpPr>
          <p:cNvPr id="49" name="Text 43"/>
          <p:cNvSpPr txBox="1"/>
          <p:nvPr/>
        </p:nvSpPr>
        <p:spPr>
          <a:xfrm>
            <a:off x="1114654" y="5483453"/>
            <a:ext cx="2658161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TikTok - Cible prioritaire: 16-25 ans</a:t>
            </a:r>
            <a:endParaRPr lang="en-US" sz="1200" dirty="0"/>
          </a:p>
        </p:txBody>
      </p:sp>
      <p:sp>
        <p:nvSpPr>
          <p:cNvPr id="50" name="Shape 44"/>
          <p:cNvSpPr/>
          <p:nvPr/>
        </p:nvSpPr>
        <p:spPr>
          <a:xfrm>
            <a:off x="761695" y="5854700"/>
            <a:ext cx="5029200" cy="400507"/>
          </a:xfrm>
          <a:prstGeom prst="roundRect">
            <a:avLst>
              <a:gd name="adj" fmla="val 43488"/>
            </a:avLst>
          </a:prstGeom>
          <a:solidFill>
            <a:srgbClr val="C32AA3">
              <a:alpha val="10000"/>
            </a:srgbClr>
          </a:solidFill>
          <a:ln/>
        </p:spPr>
      </p:sp>
      <p:pic>
        <p:nvPicPr>
          <p:cNvPr id="51" name="Image 4" descr="preencoded.png"/>
          <p:cNvPicPr>
            <a:picLocks noChangeAspect="1"/>
          </p:cNvPicPr>
          <p:nvPr/>
        </p:nvPicPr>
        <p:blipFill>
          <a:blip r:embed="rId7"/>
          <a:srcRect t="-1774" b="-1774"/>
          <a:stretch/>
        </p:blipFill>
        <p:spPr>
          <a:xfrm>
            <a:off x="905256" y="5931509"/>
            <a:ext cx="209398" cy="247802"/>
          </a:xfrm>
          <a:prstGeom prst="rect">
            <a:avLst/>
          </a:prstGeom>
        </p:spPr>
      </p:pic>
      <p:sp>
        <p:nvSpPr>
          <p:cNvPr id="52" name="Text 45"/>
          <p:cNvSpPr txBox="1"/>
          <p:nvPr/>
        </p:nvSpPr>
        <p:spPr>
          <a:xfrm>
            <a:off x="1114654" y="5959856"/>
            <a:ext cx="2962656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C32AA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Instagram - Cible prioritaire: 18-35 ans</a:t>
            </a:r>
            <a:endParaRPr lang="en-US" sz="1200" dirty="0"/>
          </a:p>
        </p:txBody>
      </p:sp>
      <p:sp>
        <p:nvSpPr>
          <p:cNvPr id="53" name="Shape 46"/>
          <p:cNvSpPr/>
          <p:nvPr/>
        </p:nvSpPr>
        <p:spPr>
          <a:xfrm>
            <a:off x="761695" y="6331102"/>
            <a:ext cx="5029200" cy="400507"/>
          </a:xfrm>
          <a:prstGeom prst="roundRect">
            <a:avLst>
              <a:gd name="adj" fmla="val 43488"/>
            </a:avLst>
          </a:prstGeom>
          <a:solidFill>
            <a:srgbClr val="1877F2">
              <a:alpha val="10000"/>
            </a:srgbClr>
          </a:solidFill>
          <a:ln/>
        </p:spPr>
      </p:sp>
      <p:pic>
        <p:nvPicPr>
          <p:cNvPr id="54" name="Image 5" descr="preencoded.png"/>
          <p:cNvPicPr>
            <a:picLocks noChangeAspect="1"/>
          </p:cNvPicPr>
          <p:nvPr/>
        </p:nvPicPr>
        <p:blipFill>
          <a:blip r:embed="rId8"/>
          <a:srcRect t="-711" b="-711"/>
          <a:stretch/>
        </p:blipFill>
        <p:spPr>
          <a:xfrm>
            <a:off x="905256" y="6407912"/>
            <a:ext cx="152705" cy="247802"/>
          </a:xfrm>
          <a:prstGeom prst="rect">
            <a:avLst/>
          </a:prstGeom>
        </p:spPr>
      </p:pic>
      <p:sp>
        <p:nvSpPr>
          <p:cNvPr id="55" name="Text 47"/>
          <p:cNvSpPr txBox="1"/>
          <p:nvPr/>
        </p:nvSpPr>
        <p:spPr>
          <a:xfrm>
            <a:off x="1057046" y="6436258"/>
            <a:ext cx="2962656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1877F2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Facebook - Cible prioritaire: 25-45 ans</a:t>
            </a:r>
            <a:endParaRPr lang="en-US" sz="1200" dirty="0"/>
          </a:p>
        </p:txBody>
      </p:sp>
      <p:sp>
        <p:nvSpPr>
          <p:cNvPr id="56" name="Shape 48"/>
          <p:cNvSpPr/>
          <p:nvPr/>
        </p:nvSpPr>
        <p:spPr>
          <a:xfrm>
            <a:off x="6210605" y="3116275"/>
            <a:ext cx="5410505" cy="3523183"/>
          </a:xfrm>
          <a:prstGeom prst="roundRect">
            <a:avLst>
              <a:gd name="adj" fmla="val 626"/>
            </a:avLst>
          </a:prstGeom>
          <a:solidFill>
            <a:srgbClr val="F9FAFB"/>
          </a:solidFill>
          <a:ln/>
        </p:spPr>
      </p:sp>
      <p:sp>
        <p:nvSpPr>
          <p:cNvPr id="57" name="Text 49"/>
          <p:cNvSpPr txBox="1"/>
          <p:nvPr/>
        </p:nvSpPr>
        <p:spPr>
          <a:xfrm>
            <a:off x="6400800" y="3326587"/>
            <a:ext cx="209580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1F29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Amplification virale</a:t>
            </a:r>
            <a:endParaRPr lang="en-US" sz="1500" dirty="0"/>
          </a:p>
        </p:txBody>
      </p:sp>
      <p:sp>
        <p:nvSpPr>
          <p:cNvPr id="58" name="Shape 50"/>
          <p:cNvSpPr/>
          <p:nvPr/>
        </p:nvSpPr>
        <p:spPr>
          <a:xfrm>
            <a:off x="6400800" y="3687775"/>
            <a:ext cx="2438705" cy="1333195"/>
          </a:xfrm>
          <a:prstGeom prst="roundRect">
            <a:avLst>
              <a:gd name="adj" fmla="val 3919"/>
            </a:avLst>
          </a:prstGeom>
          <a:solidFill>
            <a:srgbClr val="FFFFFF"/>
          </a:solidFill>
          <a:ln/>
          <a:effectLst>
            <a:outerShdw blurRad="12700" dist="12700" dir="16200000" algn="bl" rotWithShape="0">
              <a:srgbClr val="000000">
                <a:alpha val="75000"/>
              </a:srgbClr>
            </a:outerShdw>
          </a:effectLst>
        </p:spPr>
      </p:sp>
      <p:sp>
        <p:nvSpPr>
          <p:cNvPr id="59" name="Text 51"/>
          <p:cNvSpPr txBox="1"/>
          <p:nvPr/>
        </p:nvSpPr>
        <p:spPr>
          <a:xfrm>
            <a:off x="6515100" y="3831336"/>
            <a:ext cx="1901038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DC262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Influenceurs locaux</a:t>
            </a:r>
            <a:endParaRPr lang="en-US" sz="1300" dirty="0"/>
          </a:p>
        </p:txBody>
      </p:sp>
      <p:sp>
        <p:nvSpPr>
          <p:cNvPr id="60" name="Text 52"/>
          <p:cNvSpPr txBox="1"/>
          <p:nvPr/>
        </p:nvSpPr>
        <p:spPr>
          <a:xfrm>
            <a:off x="6515100" y="4155033"/>
            <a:ext cx="2119579" cy="7434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Partenariats avec créateurs de contenu camerounais pour lancer les challenges avec leur communauté</a:t>
            </a:r>
            <a:endParaRPr lang="en-US" sz="1000" dirty="0"/>
          </a:p>
        </p:txBody>
      </p:sp>
      <p:sp>
        <p:nvSpPr>
          <p:cNvPr id="61" name="Shape 53"/>
          <p:cNvSpPr/>
          <p:nvPr/>
        </p:nvSpPr>
        <p:spPr>
          <a:xfrm>
            <a:off x="8991295" y="3687775"/>
            <a:ext cx="2438705" cy="1333195"/>
          </a:xfrm>
          <a:prstGeom prst="roundRect">
            <a:avLst>
              <a:gd name="adj" fmla="val 3919"/>
            </a:avLst>
          </a:prstGeom>
          <a:solidFill>
            <a:srgbClr val="FFFFFF"/>
          </a:solidFill>
          <a:ln/>
          <a:effectLst>
            <a:outerShdw blurRad="12700" dist="12700" dir="16200000" algn="bl" rotWithShape="0">
              <a:srgbClr val="000000">
                <a:alpha val="75000"/>
              </a:srgbClr>
            </a:outerShdw>
          </a:effectLst>
        </p:spPr>
      </p:sp>
      <p:sp>
        <p:nvSpPr>
          <p:cNvPr id="62" name="Text 54"/>
          <p:cNvSpPr txBox="1"/>
          <p:nvPr/>
        </p:nvSpPr>
        <p:spPr>
          <a:xfrm>
            <a:off x="9105595" y="3831336"/>
            <a:ext cx="1643177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5966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Cross-promotion</a:t>
            </a:r>
            <a:endParaRPr lang="en-US" sz="1300" dirty="0"/>
          </a:p>
        </p:txBody>
      </p:sp>
      <p:sp>
        <p:nvSpPr>
          <p:cNvPr id="63" name="Text 55"/>
          <p:cNvSpPr txBox="1"/>
          <p:nvPr/>
        </p:nvSpPr>
        <p:spPr>
          <a:xfrm>
            <a:off x="9105595" y="4155033"/>
            <a:ext cx="2291486" cy="5532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QR codes </a:t>
            </a:r>
            <a:r>
              <a:rPr lang="en-US" sz="1000" dirty="0" err="1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renvoyant</a:t>
            </a:r>
            <a:r>
              <a:rPr lang="en-US" sz="10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vers des défis exclusifs et contenus bonus</a:t>
            </a:r>
            <a:endParaRPr lang="en-US" sz="1000" dirty="0"/>
          </a:p>
        </p:txBody>
      </p:sp>
      <p:sp>
        <p:nvSpPr>
          <p:cNvPr id="64" name="Shape 56"/>
          <p:cNvSpPr/>
          <p:nvPr/>
        </p:nvSpPr>
        <p:spPr>
          <a:xfrm>
            <a:off x="6400800" y="5136185"/>
            <a:ext cx="2438705" cy="1333195"/>
          </a:xfrm>
          <a:prstGeom prst="roundRect">
            <a:avLst>
              <a:gd name="adj" fmla="val 3919"/>
            </a:avLst>
          </a:prstGeom>
          <a:solidFill>
            <a:srgbClr val="FFFFFF"/>
          </a:solidFill>
          <a:ln/>
          <a:effectLst>
            <a:outerShdw blurRad="12700" dist="12700" dir="16200000" algn="bl" rotWithShape="0">
              <a:srgbClr val="000000">
                <a:alpha val="75000"/>
              </a:srgbClr>
            </a:outerShdw>
          </a:effectLst>
        </p:spPr>
      </p:sp>
      <p:sp>
        <p:nvSpPr>
          <p:cNvPr id="65" name="Text 57"/>
          <p:cNvSpPr txBox="1"/>
          <p:nvPr/>
        </p:nvSpPr>
        <p:spPr>
          <a:xfrm>
            <a:off x="6515100" y="5278831"/>
            <a:ext cx="2024482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D9770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Récompenses virales</a:t>
            </a:r>
            <a:endParaRPr lang="en-US" sz="1300" dirty="0"/>
          </a:p>
        </p:txBody>
      </p:sp>
      <p:sp>
        <p:nvSpPr>
          <p:cNvPr id="66" name="Text 58"/>
          <p:cNvSpPr txBox="1"/>
          <p:nvPr/>
        </p:nvSpPr>
        <p:spPr>
          <a:xfrm>
            <a:off x="6515100" y="5602529"/>
            <a:ext cx="2233879" cy="7434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Prix progressifs selon engagement: plus un contenu est partagé, plus la récompense augmente</a:t>
            </a:r>
            <a:endParaRPr lang="en-US" sz="1000" dirty="0"/>
          </a:p>
        </p:txBody>
      </p:sp>
      <p:sp>
        <p:nvSpPr>
          <p:cNvPr id="67" name="Shape 59"/>
          <p:cNvSpPr/>
          <p:nvPr/>
        </p:nvSpPr>
        <p:spPr>
          <a:xfrm>
            <a:off x="8991295" y="5136185"/>
            <a:ext cx="2438705" cy="1333195"/>
          </a:xfrm>
          <a:prstGeom prst="roundRect">
            <a:avLst>
              <a:gd name="adj" fmla="val 3919"/>
            </a:avLst>
          </a:prstGeom>
          <a:solidFill>
            <a:srgbClr val="FFFFFF"/>
          </a:solidFill>
          <a:ln/>
          <a:effectLst>
            <a:outerShdw blurRad="12700" dist="12700" dir="16200000" algn="bl" rotWithShape="0">
              <a:srgbClr val="000000">
                <a:alpha val="75000"/>
              </a:srgbClr>
            </a:outerShdw>
          </a:effectLst>
        </p:spPr>
      </p:sp>
      <p:sp>
        <p:nvSpPr>
          <p:cNvPr id="68" name="Text 60"/>
          <p:cNvSpPr txBox="1"/>
          <p:nvPr/>
        </p:nvSpPr>
        <p:spPr>
          <a:xfrm>
            <a:off x="9105595" y="5278831"/>
            <a:ext cx="1281989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2563E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Content Hub</a:t>
            </a:r>
            <a:endParaRPr lang="en-US" sz="1300" dirty="0"/>
          </a:p>
        </p:txBody>
      </p:sp>
      <p:sp>
        <p:nvSpPr>
          <p:cNvPr id="69" name="Text 61"/>
          <p:cNvSpPr txBox="1"/>
          <p:nvPr/>
        </p:nvSpPr>
        <p:spPr>
          <a:xfrm>
            <a:off x="9105595" y="5602529"/>
            <a:ext cx="2072030" cy="5532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Plateforme centralisée regroupant tous les contenus UGC et permettant de voter</a:t>
            </a:r>
            <a:endParaRPr lang="en-US" sz="1000" dirty="0"/>
          </a:p>
        </p:txBody>
      </p:sp>
      <p:pic>
        <p:nvPicPr>
          <p:cNvPr id="71" name="Image 6" descr="https://page.gensparksite.com/v1/base64_upload/9035f28a7beea65a0ead547975d76a50"/>
          <p:cNvPicPr>
            <a:picLocks noChangeAspect="1"/>
          </p:cNvPicPr>
          <p:nvPr/>
        </p:nvPicPr>
        <p:blipFill>
          <a:blip r:embed="rId9"/>
          <a:srcRect t="431" b="431"/>
          <a:stretch/>
        </p:blipFill>
        <p:spPr>
          <a:xfrm>
            <a:off x="11115903" y="153161"/>
            <a:ext cx="838505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2191695" cy="142646"/>
          </a:xfrm>
          <a:prstGeom prst="rect">
            <a:avLst/>
          </a:prstGeom>
          <a:solidFill>
            <a:srgbClr val="E4231B"/>
          </a:solidFill>
          <a:ln/>
        </p:spPr>
      </p:sp>
      <p:sp>
        <p:nvSpPr>
          <p:cNvPr id="4" name="Text 2"/>
          <p:cNvSpPr txBox="1"/>
          <p:nvPr/>
        </p:nvSpPr>
        <p:spPr>
          <a:xfrm>
            <a:off x="571500" y="199338"/>
            <a:ext cx="10026396" cy="5148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300" b="1" dirty="0" err="1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Recettes</a:t>
            </a:r>
            <a:r>
              <a:rPr lang="en-US" sz="33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3300" b="1" dirty="0" err="1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camerounaises</a:t>
            </a:r>
            <a:r>
              <a:rPr lang="en-US" sz="33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3300" b="1" dirty="0" err="1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revisitées</a:t>
            </a:r>
            <a:endParaRPr lang="en-US" sz="3300" dirty="0"/>
          </a:p>
        </p:txBody>
      </p:sp>
      <p:sp>
        <p:nvSpPr>
          <p:cNvPr id="5" name="Text 3"/>
          <p:cNvSpPr txBox="1"/>
          <p:nvPr/>
        </p:nvSpPr>
        <p:spPr>
          <a:xfrm>
            <a:off x="571500" y="754380"/>
            <a:ext cx="5060290" cy="12765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Nos recettes fusion marient le savoir-faire de Panzani aux saveurs emblématiques du Cameroun. Ces créations exclusives seront au cœur de </a:t>
            </a:r>
            <a:r>
              <a:rPr lang="en-US" sz="13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notre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campagne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, renforçant l'ancrage local de la marque tout en valorisant la diversité culinaire camerounaise.</a:t>
            </a:r>
            <a:endParaRPr lang="en-US" sz="1300" dirty="0"/>
          </a:p>
        </p:txBody>
      </p:sp>
      <p:sp>
        <p:nvSpPr>
          <p:cNvPr id="6" name="Text 4"/>
          <p:cNvSpPr txBox="1"/>
          <p:nvPr/>
        </p:nvSpPr>
        <p:spPr>
          <a:xfrm>
            <a:off x="857707" y="2275941"/>
            <a:ext cx="4374490" cy="7050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Pâtes au Ndolé : 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Fusion étonnante entre les tagliatelles Panzani et le célèbre plat à base de feuilles amères et d'arachides.</a:t>
            </a:r>
            <a:endParaRPr lang="en-US" sz="1300" dirty="0"/>
          </a:p>
        </p:txBody>
      </p:sp>
      <p:sp>
        <p:nvSpPr>
          <p:cNvPr id="7" name="Text 5"/>
          <p:cNvSpPr txBox="1"/>
          <p:nvPr/>
        </p:nvSpPr>
        <p:spPr>
          <a:xfrm>
            <a:off x="857707" y="3173882"/>
            <a:ext cx="479328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Spaghetti au Poulet DG : 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Réinterprétation du plat traditionnel camerounais avec des pâtes à la place du riz.</a:t>
            </a:r>
            <a:endParaRPr lang="en-US" sz="1300" dirty="0"/>
          </a:p>
        </p:txBody>
      </p:sp>
      <p:sp>
        <p:nvSpPr>
          <p:cNvPr id="8" name="Text 6"/>
          <p:cNvSpPr txBox="1"/>
          <p:nvPr/>
        </p:nvSpPr>
        <p:spPr>
          <a:xfrm>
            <a:off x="857707" y="3819449"/>
            <a:ext cx="49834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Penne choux sautés : 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Adaptation des </a:t>
            </a:r>
            <a:r>
              <a:rPr lang="en-US" sz="13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pâtes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aux choux sautés avec de ma </a:t>
            </a:r>
            <a:r>
              <a:rPr lang="en-US" sz="13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morue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fumée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(</a:t>
            </a:r>
            <a:r>
              <a:rPr lang="en-US" sz="13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typiquement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camerounaises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).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71500" y="4445813"/>
            <a:ext cx="5143500" cy="942746"/>
          </a:xfrm>
          <a:prstGeom prst="roundRect">
            <a:avLst>
              <a:gd name="adj" fmla="val 9797"/>
            </a:avLst>
          </a:prstGeom>
          <a:solidFill>
            <a:srgbClr val="217A47"/>
          </a:solidFill>
          <a:ln/>
        </p:spPr>
      </p:sp>
      <p:pic>
        <p:nvPicPr>
          <p:cNvPr id="10" name="Image 0" descr="preencoded.png"/>
          <p:cNvPicPr>
            <a:picLocks noChangeAspect="1"/>
          </p:cNvPicPr>
          <p:nvPr/>
        </p:nvPicPr>
        <p:blipFill>
          <a:blip r:embed="rId3"/>
          <a:srcRect t="-1014" b="-1014"/>
          <a:stretch/>
        </p:blipFill>
        <p:spPr>
          <a:xfrm>
            <a:off x="714146" y="4772253"/>
            <a:ext cx="304495" cy="276149"/>
          </a:xfrm>
          <a:prstGeom prst="rect">
            <a:avLst/>
          </a:prstGeom>
        </p:spPr>
      </p:pic>
      <p:sp>
        <p:nvSpPr>
          <p:cNvPr id="11" name="Text 8"/>
          <p:cNvSpPr txBox="1"/>
          <p:nvPr/>
        </p:nvSpPr>
        <p:spPr>
          <a:xfrm>
            <a:off x="1162202" y="4589373"/>
            <a:ext cx="4262018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Notre recette phare : Spaghetti au </a:t>
            </a:r>
            <a:r>
              <a:rPr lang="en-US" sz="1400" b="1" dirty="0" err="1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mbongo</a:t>
            </a:r>
            <a:r>
              <a:rPr lang="en-US" sz="1400" b="1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400" b="1" dirty="0" err="1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tchobi</a:t>
            </a:r>
            <a:endParaRPr lang="en-US" sz="1400" dirty="0"/>
          </a:p>
        </p:txBody>
      </p:sp>
      <p:sp>
        <p:nvSpPr>
          <p:cNvPr id="12" name="Text 9"/>
          <p:cNvSpPr txBox="1"/>
          <p:nvPr/>
        </p:nvSpPr>
        <p:spPr>
          <a:xfrm>
            <a:off x="1162202" y="4853635"/>
            <a:ext cx="4281221" cy="39136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Spaghetti agrémentés d'une sauce de </a:t>
            </a:r>
            <a:r>
              <a:rPr lang="en-US" sz="1100" dirty="0" err="1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mbongo</a:t>
            </a:r>
            <a:r>
              <a:rPr lang="en-US" sz="11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100" dirty="0" err="1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tchobi</a:t>
            </a:r>
            <a:endParaRPr lang="en-US" sz="1100" dirty="0"/>
          </a:p>
        </p:txBody>
      </p:sp>
      <p:pic>
        <p:nvPicPr>
          <p:cNvPr id="19" name="Image 3" descr="https://page.gensparksite.com/v1/base64_upload/9035f28a7beea65a0ead547975d76a50"/>
          <p:cNvPicPr>
            <a:picLocks noChangeAspect="1"/>
          </p:cNvPicPr>
          <p:nvPr/>
        </p:nvPicPr>
        <p:blipFill>
          <a:blip r:embed="rId4"/>
          <a:srcRect t="431" b="431"/>
          <a:stretch/>
        </p:blipFill>
        <p:spPr>
          <a:xfrm>
            <a:off x="11017910" y="199338"/>
            <a:ext cx="838505" cy="457200"/>
          </a:xfrm>
          <a:prstGeom prst="rect">
            <a:avLst/>
          </a:prstGeom>
        </p:spPr>
      </p:pic>
      <p:grpSp>
        <p:nvGrpSpPr>
          <p:cNvPr id="24" name="Groupe 23">
            <a:extLst>
              <a:ext uri="{FF2B5EF4-FFF2-40B4-BE49-F238E27FC236}">
                <a16:creationId xmlns:a16="http://schemas.microsoft.com/office/drawing/2014/main" id="{7EDE6850-AAEE-DE29-4560-4FC4B59F5B8C}"/>
              </a:ext>
            </a:extLst>
          </p:cNvPr>
          <p:cNvGrpSpPr/>
          <p:nvPr/>
        </p:nvGrpSpPr>
        <p:grpSpPr>
          <a:xfrm>
            <a:off x="6095846" y="944365"/>
            <a:ext cx="5238446" cy="4969270"/>
            <a:chOff x="6095847" y="1238099"/>
            <a:chExt cx="4214753" cy="4214752"/>
          </a:xfrm>
        </p:grpSpPr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02A661B7-EF19-5338-E3EA-35FF89F6078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95848" y="1238099"/>
              <a:ext cx="2107376" cy="2107376"/>
            </a:xfrm>
            <a:prstGeom prst="rect">
              <a:avLst/>
            </a:prstGeom>
          </p:spPr>
        </p:pic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B8585201-E442-55BC-368D-4A8C384A8DC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95847" y="3345475"/>
              <a:ext cx="2107376" cy="2107376"/>
            </a:xfrm>
            <a:prstGeom prst="rect">
              <a:avLst/>
            </a:prstGeom>
          </p:spPr>
        </p:pic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8E4ED311-76E8-C7B4-AB0C-E10966FA12C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203224" y="1238100"/>
              <a:ext cx="2107376" cy="2107376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0D2C6D0C-A279-E33D-1007-F9E5B4E3D51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203223" y="3345474"/>
              <a:ext cx="2107377" cy="210737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2191695" cy="142646"/>
          </a:xfrm>
          <a:prstGeom prst="rect">
            <a:avLst/>
          </a:prstGeom>
          <a:solidFill>
            <a:srgbClr val="E4231B"/>
          </a:solidFill>
          <a:ln/>
        </p:spPr>
      </p:sp>
      <p:sp>
        <p:nvSpPr>
          <p:cNvPr id="4" name="Shape 2"/>
          <p:cNvSpPr/>
          <p:nvPr/>
        </p:nvSpPr>
        <p:spPr>
          <a:xfrm>
            <a:off x="728167" y="3946042"/>
            <a:ext cx="10668305" cy="57607"/>
          </a:xfrm>
          <a:prstGeom prst="rect">
            <a:avLst/>
          </a:prstGeom>
          <a:solidFill>
            <a:srgbClr val="F0F0F0"/>
          </a:solidFill>
          <a:ln/>
        </p:spPr>
      </p:sp>
      <p:sp>
        <p:nvSpPr>
          <p:cNvPr id="5" name="Shape 3"/>
          <p:cNvSpPr/>
          <p:nvPr/>
        </p:nvSpPr>
        <p:spPr>
          <a:xfrm>
            <a:off x="1509979" y="3538220"/>
            <a:ext cx="571500" cy="571500"/>
          </a:xfrm>
          <a:prstGeom prst="ellipse">
            <a:avLst/>
          </a:prstGeom>
          <a:solidFill>
            <a:srgbClr val="E4231B">
              <a:alpha val="10000"/>
            </a:srgbClr>
          </a:solidFill>
          <a:ln/>
        </p:spPr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rcRect l="-80" r="-80"/>
          <a:stretch/>
        </p:blipFill>
        <p:spPr>
          <a:xfrm>
            <a:off x="1652626" y="3710127"/>
            <a:ext cx="286207" cy="22860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3643274" y="3538220"/>
            <a:ext cx="571500" cy="571500"/>
          </a:xfrm>
          <a:prstGeom prst="ellipse">
            <a:avLst/>
          </a:prstGeom>
          <a:solidFill>
            <a:srgbClr val="217A47">
              <a:alpha val="10000"/>
            </a:srgbClr>
          </a:solidFill>
          <a:ln/>
        </p:spPr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rcRect l="-80" r="-80"/>
          <a:stretch/>
        </p:blipFill>
        <p:spPr>
          <a:xfrm>
            <a:off x="3785921" y="3710127"/>
            <a:ext cx="286207" cy="228600"/>
          </a:xfrm>
          <a:prstGeom prst="rect">
            <a:avLst/>
          </a:prstGeom>
        </p:spPr>
      </p:pic>
      <p:sp>
        <p:nvSpPr>
          <p:cNvPr id="9" name="Shape 5"/>
          <p:cNvSpPr/>
          <p:nvPr/>
        </p:nvSpPr>
        <p:spPr>
          <a:xfrm>
            <a:off x="5776570" y="3538220"/>
            <a:ext cx="571500" cy="571500"/>
          </a:xfrm>
          <a:prstGeom prst="ellipse">
            <a:avLst/>
          </a:prstGeom>
          <a:solidFill>
            <a:srgbClr val="FF9900">
              <a:alpha val="10000"/>
            </a:srgbClr>
          </a:solidFill>
          <a:ln/>
        </p:spPr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948477" y="3710127"/>
            <a:ext cx="228600" cy="228600"/>
          </a:xfrm>
          <a:prstGeom prst="rect">
            <a:avLst/>
          </a:prstGeom>
        </p:spPr>
      </p:pic>
      <p:sp>
        <p:nvSpPr>
          <p:cNvPr id="11" name="Shape 6"/>
          <p:cNvSpPr/>
          <p:nvPr/>
        </p:nvSpPr>
        <p:spPr>
          <a:xfrm>
            <a:off x="7910779" y="3538220"/>
            <a:ext cx="571500" cy="571500"/>
          </a:xfrm>
          <a:prstGeom prst="ellipse">
            <a:avLst/>
          </a:prstGeom>
          <a:solidFill>
            <a:srgbClr val="217A47">
              <a:alpha val="10000"/>
            </a:srgbClr>
          </a:solidFill>
          <a:ln/>
        </p:spPr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rcRect l="-133" r="-133"/>
          <a:stretch/>
        </p:blipFill>
        <p:spPr>
          <a:xfrm>
            <a:off x="8110118" y="3710127"/>
            <a:ext cx="171907" cy="228600"/>
          </a:xfrm>
          <a:prstGeom prst="rect">
            <a:avLst/>
          </a:prstGeom>
        </p:spPr>
      </p:pic>
      <p:sp>
        <p:nvSpPr>
          <p:cNvPr id="13" name="Shape 7"/>
          <p:cNvSpPr/>
          <p:nvPr/>
        </p:nvSpPr>
        <p:spPr>
          <a:xfrm>
            <a:off x="10044074" y="3538220"/>
            <a:ext cx="571500" cy="571500"/>
          </a:xfrm>
          <a:prstGeom prst="ellipse">
            <a:avLst/>
          </a:prstGeom>
          <a:solidFill>
            <a:srgbClr val="E4231B">
              <a:alpha val="10000"/>
            </a:srgbClr>
          </a:solidFill>
          <a:ln/>
        </p:spPr>
      </p:sp>
      <p:pic>
        <p:nvPicPr>
          <p:cNvPr id="14" name="Image 4" descr="preencoded.png"/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0215067" y="3710127"/>
            <a:ext cx="228600" cy="228600"/>
          </a:xfrm>
          <a:prstGeom prst="rect">
            <a:avLst/>
          </a:prstGeom>
        </p:spPr>
      </p:pic>
      <p:sp>
        <p:nvSpPr>
          <p:cNvPr id="15" name="Text 8"/>
          <p:cNvSpPr txBox="1"/>
          <p:nvPr/>
        </p:nvSpPr>
        <p:spPr>
          <a:xfrm>
            <a:off x="571500" y="188264"/>
            <a:ext cx="10541203" cy="84043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Mécanique promotionnelle : Jeu-concours &amp; data</a:t>
            </a:r>
            <a:endParaRPr lang="en-US" sz="3200" dirty="0"/>
          </a:p>
        </p:txBody>
      </p:sp>
      <p:sp>
        <p:nvSpPr>
          <p:cNvPr id="16" name="Shape 9"/>
          <p:cNvSpPr/>
          <p:nvPr/>
        </p:nvSpPr>
        <p:spPr>
          <a:xfrm>
            <a:off x="537057" y="920801"/>
            <a:ext cx="3534156" cy="2095805"/>
          </a:xfrm>
          <a:prstGeom prst="roundRect">
            <a:avLst>
              <a:gd name="adj" fmla="val 2975"/>
            </a:avLst>
          </a:prstGeom>
          <a:solidFill>
            <a:srgbClr val="FFFFFF"/>
          </a:solidFill>
          <a:ln/>
          <a:effectLst>
            <a:outerShdw blurRad="228600" dist="76200" dir="54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7" name="Shape 10"/>
          <p:cNvSpPr/>
          <p:nvPr/>
        </p:nvSpPr>
        <p:spPr>
          <a:xfrm>
            <a:off x="3849014" y="873252"/>
            <a:ext cx="267005" cy="267005"/>
          </a:xfrm>
          <a:prstGeom prst="ellipse">
            <a:avLst/>
          </a:prstGeom>
          <a:solidFill>
            <a:srgbClr val="E4231B"/>
          </a:solidFill>
          <a:ln/>
        </p:spPr>
      </p:sp>
      <p:sp>
        <p:nvSpPr>
          <p:cNvPr id="18" name="Text 11"/>
          <p:cNvSpPr txBox="1"/>
          <p:nvPr/>
        </p:nvSpPr>
        <p:spPr>
          <a:xfrm>
            <a:off x="3955084" y="904342"/>
            <a:ext cx="160934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</a:t>
            </a:r>
            <a:endParaRPr lang="en-US" sz="1000" dirty="0"/>
          </a:p>
        </p:txBody>
      </p:sp>
      <p:sp>
        <p:nvSpPr>
          <p:cNvPr id="19" name="Shape 12"/>
          <p:cNvSpPr/>
          <p:nvPr/>
        </p:nvSpPr>
        <p:spPr>
          <a:xfrm>
            <a:off x="727252" y="1111911"/>
            <a:ext cx="476402" cy="476402"/>
          </a:xfrm>
          <a:prstGeom prst="ellipse">
            <a:avLst/>
          </a:prstGeom>
          <a:solidFill>
            <a:srgbClr val="E4231B">
              <a:alpha val="10000"/>
            </a:srgbClr>
          </a:solidFill>
          <a:ln/>
        </p:spPr>
      </p:sp>
      <p:pic>
        <p:nvPicPr>
          <p:cNvPr id="20" name="Image 5" descr="preencoded.png"/>
          <p:cNvPicPr>
            <a:picLocks noChangeAspect="1"/>
          </p:cNvPicPr>
          <p:nvPr/>
        </p:nvPicPr>
        <p:blipFill>
          <a:blip r:embed="rId8"/>
          <a:srcRect t="-600" b="-600"/>
          <a:stretch/>
        </p:blipFill>
        <p:spPr>
          <a:xfrm>
            <a:off x="875385" y="1245413"/>
            <a:ext cx="181051" cy="209398"/>
          </a:xfrm>
          <a:prstGeom prst="rect">
            <a:avLst/>
          </a:prstGeom>
        </p:spPr>
      </p:pic>
      <p:sp>
        <p:nvSpPr>
          <p:cNvPr id="21" name="Text 13"/>
          <p:cNvSpPr txBox="1"/>
          <p:nvPr/>
        </p:nvSpPr>
        <p:spPr>
          <a:xfrm>
            <a:off x="1346301" y="1212495"/>
            <a:ext cx="2436876" cy="2670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Collecte de données</a:t>
            </a:r>
            <a:endParaRPr lang="en-US" sz="1600" dirty="0"/>
          </a:p>
        </p:txBody>
      </p:sp>
      <p:sp>
        <p:nvSpPr>
          <p:cNvPr id="22" name="Text 14"/>
          <p:cNvSpPr txBox="1"/>
          <p:nvPr/>
        </p:nvSpPr>
        <p:spPr>
          <a:xfrm>
            <a:off x="879957" y="1740103"/>
            <a:ext cx="2829154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Inscription nécessaire pour jouer (nom, email, âge)</a:t>
            </a:r>
            <a:endParaRPr lang="en-US" sz="1200" dirty="0"/>
          </a:p>
        </p:txBody>
      </p:sp>
      <p:sp>
        <p:nvSpPr>
          <p:cNvPr id="23" name="Text 15"/>
          <p:cNvSpPr txBox="1"/>
          <p:nvPr/>
        </p:nvSpPr>
        <p:spPr>
          <a:xfrm>
            <a:off x="879957" y="2243023"/>
            <a:ext cx="2971800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Profil familial avec préférences culinaires</a:t>
            </a:r>
            <a:endParaRPr lang="en-US" sz="1200" dirty="0"/>
          </a:p>
        </p:txBody>
      </p:sp>
      <p:sp>
        <p:nvSpPr>
          <p:cNvPr id="24" name="Text 16"/>
          <p:cNvSpPr txBox="1"/>
          <p:nvPr/>
        </p:nvSpPr>
        <p:spPr>
          <a:xfrm>
            <a:off x="879957" y="2532888"/>
            <a:ext cx="2876702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Tracking des défis réalisés et habitudes d'achat</a:t>
            </a:r>
            <a:endParaRPr lang="en-US" sz="1200" dirty="0"/>
          </a:p>
        </p:txBody>
      </p:sp>
      <p:sp>
        <p:nvSpPr>
          <p:cNvPr id="25" name="Shape 17"/>
          <p:cNvSpPr/>
          <p:nvPr/>
        </p:nvSpPr>
        <p:spPr>
          <a:xfrm>
            <a:off x="4296155" y="920801"/>
            <a:ext cx="3534156" cy="2095805"/>
          </a:xfrm>
          <a:prstGeom prst="roundRect">
            <a:avLst>
              <a:gd name="adj" fmla="val 2975"/>
            </a:avLst>
          </a:prstGeom>
          <a:solidFill>
            <a:srgbClr val="FFFFFF"/>
          </a:solidFill>
          <a:ln/>
          <a:effectLst>
            <a:outerShdw blurRad="228600" dist="76200" dir="5400000" algn="bl" rotWithShape="0">
              <a:srgbClr val="000000">
                <a:alpha val="10000"/>
              </a:srgbClr>
            </a:outerShdw>
          </a:effectLst>
        </p:spPr>
      </p:sp>
      <p:sp>
        <p:nvSpPr>
          <p:cNvPr id="26" name="Shape 18"/>
          <p:cNvSpPr/>
          <p:nvPr/>
        </p:nvSpPr>
        <p:spPr>
          <a:xfrm>
            <a:off x="7608112" y="873252"/>
            <a:ext cx="267005" cy="267005"/>
          </a:xfrm>
          <a:prstGeom prst="ellipse">
            <a:avLst/>
          </a:prstGeom>
          <a:solidFill>
            <a:srgbClr val="217A47"/>
          </a:solidFill>
          <a:ln/>
        </p:spPr>
      </p:sp>
      <p:sp>
        <p:nvSpPr>
          <p:cNvPr id="27" name="Text 19"/>
          <p:cNvSpPr txBox="1"/>
          <p:nvPr/>
        </p:nvSpPr>
        <p:spPr>
          <a:xfrm>
            <a:off x="7700467" y="904342"/>
            <a:ext cx="189281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</a:t>
            </a:r>
            <a:endParaRPr lang="en-US" sz="1000" dirty="0"/>
          </a:p>
        </p:txBody>
      </p:sp>
      <p:sp>
        <p:nvSpPr>
          <p:cNvPr id="28" name="Shape 20"/>
          <p:cNvSpPr/>
          <p:nvPr/>
        </p:nvSpPr>
        <p:spPr>
          <a:xfrm>
            <a:off x="4486351" y="1111911"/>
            <a:ext cx="476402" cy="476402"/>
          </a:xfrm>
          <a:prstGeom prst="ellipse">
            <a:avLst/>
          </a:prstGeom>
          <a:solidFill>
            <a:srgbClr val="217A47">
              <a:alpha val="10000"/>
            </a:srgbClr>
          </a:solidFill>
          <a:ln/>
        </p:spPr>
      </p:sp>
      <p:pic>
        <p:nvPicPr>
          <p:cNvPr id="29" name="Image 6" descr="preencoded.png"/>
          <p:cNvPicPr>
            <a:picLocks noChangeAspect="1"/>
          </p:cNvPicPr>
          <p:nvPr/>
        </p:nvPicPr>
        <p:blipFill>
          <a:blip r:embed="rId9"/>
          <a:srcRect l="-461" r="-461"/>
          <a:stretch/>
        </p:blipFill>
        <p:spPr>
          <a:xfrm>
            <a:off x="4606137" y="1245413"/>
            <a:ext cx="237744" cy="209398"/>
          </a:xfrm>
          <a:prstGeom prst="rect">
            <a:avLst/>
          </a:prstGeom>
        </p:spPr>
      </p:pic>
      <p:sp>
        <p:nvSpPr>
          <p:cNvPr id="30" name="Text 21"/>
          <p:cNvSpPr txBox="1"/>
          <p:nvPr/>
        </p:nvSpPr>
        <p:spPr>
          <a:xfrm>
            <a:off x="5106314" y="1212495"/>
            <a:ext cx="2218334" cy="2670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Insights &amp; Analyse</a:t>
            </a:r>
            <a:endParaRPr lang="en-US" sz="1600" dirty="0"/>
          </a:p>
        </p:txBody>
      </p:sp>
      <p:sp>
        <p:nvSpPr>
          <p:cNvPr id="31" name="Text 22"/>
          <p:cNvSpPr txBox="1"/>
          <p:nvPr/>
        </p:nvSpPr>
        <p:spPr>
          <a:xfrm>
            <a:off x="4639055" y="1740103"/>
            <a:ext cx="2171700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Données démographiques et géographiques des familles</a:t>
            </a:r>
            <a:endParaRPr lang="en-US" sz="1200" dirty="0"/>
          </a:p>
        </p:txBody>
      </p:sp>
      <p:sp>
        <p:nvSpPr>
          <p:cNvPr id="32" name="Text 23"/>
          <p:cNvSpPr txBox="1"/>
          <p:nvPr/>
        </p:nvSpPr>
        <p:spPr>
          <a:xfrm>
            <a:off x="4639055" y="2243023"/>
            <a:ext cx="2943454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Recettes favorites et innovations produit</a:t>
            </a:r>
            <a:endParaRPr lang="en-US" sz="1200" dirty="0"/>
          </a:p>
        </p:txBody>
      </p:sp>
      <p:sp>
        <p:nvSpPr>
          <p:cNvPr id="33" name="Text 24"/>
          <p:cNvSpPr txBox="1"/>
          <p:nvPr/>
        </p:nvSpPr>
        <p:spPr>
          <a:xfrm>
            <a:off x="4639055" y="2532888"/>
            <a:ext cx="2791663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Parcours consommateur et fréquence d'achat</a:t>
            </a:r>
            <a:endParaRPr lang="en-US" sz="1200" dirty="0"/>
          </a:p>
        </p:txBody>
      </p:sp>
      <p:sp>
        <p:nvSpPr>
          <p:cNvPr id="34" name="Shape 25"/>
          <p:cNvSpPr/>
          <p:nvPr/>
        </p:nvSpPr>
        <p:spPr>
          <a:xfrm>
            <a:off x="8055254" y="920801"/>
            <a:ext cx="3534156" cy="2095805"/>
          </a:xfrm>
          <a:prstGeom prst="roundRect">
            <a:avLst>
              <a:gd name="adj" fmla="val 2975"/>
            </a:avLst>
          </a:prstGeom>
          <a:solidFill>
            <a:srgbClr val="FFFFFF"/>
          </a:solidFill>
          <a:ln/>
          <a:effectLst>
            <a:outerShdw blurRad="228600" dist="76200" dir="5400000" algn="bl" rotWithShape="0">
              <a:srgbClr val="000000">
                <a:alpha val="10000"/>
              </a:srgbClr>
            </a:outerShdw>
          </a:effectLst>
        </p:spPr>
      </p:sp>
      <p:sp>
        <p:nvSpPr>
          <p:cNvPr id="35" name="Shape 26"/>
          <p:cNvSpPr/>
          <p:nvPr/>
        </p:nvSpPr>
        <p:spPr>
          <a:xfrm>
            <a:off x="11367211" y="873252"/>
            <a:ext cx="267005" cy="267005"/>
          </a:xfrm>
          <a:prstGeom prst="ellipse">
            <a:avLst/>
          </a:prstGeom>
          <a:solidFill>
            <a:srgbClr val="FF9900"/>
          </a:solidFill>
          <a:ln/>
        </p:spPr>
      </p:sp>
      <p:sp>
        <p:nvSpPr>
          <p:cNvPr id="36" name="Text 27"/>
          <p:cNvSpPr txBox="1"/>
          <p:nvPr/>
        </p:nvSpPr>
        <p:spPr>
          <a:xfrm>
            <a:off x="11459565" y="904342"/>
            <a:ext cx="189281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</a:t>
            </a:r>
            <a:endParaRPr lang="en-US" sz="1000" dirty="0"/>
          </a:p>
        </p:txBody>
      </p:sp>
      <p:sp>
        <p:nvSpPr>
          <p:cNvPr id="37" name="Shape 28"/>
          <p:cNvSpPr/>
          <p:nvPr/>
        </p:nvSpPr>
        <p:spPr>
          <a:xfrm>
            <a:off x="8246363" y="1111911"/>
            <a:ext cx="476402" cy="476402"/>
          </a:xfrm>
          <a:prstGeom prst="ellipse">
            <a:avLst/>
          </a:prstGeom>
          <a:solidFill>
            <a:srgbClr val="FF9900">
              <a:alpha val="10000"/>
            </a:srgbClr>
          </a:solidFill>
          <a:ln/>
        </p:spPr>
      </p:sp>
      <p:pic>
        <p:nvPicPr>
          <p:cNvPr id="38" name="Image 7" descr="preencoded.png"/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8378951" y="1245413"/>
            <a:ext cx="209398" cy="209398"/>
          </a:xfrm>
          <a:prstGeom prst="rect">
            <a:avLst/>
          </a:prstGeom>
        </p:spPr>
      </p:pic>
      <p:sp>
        <p:nvSpPr>
          <p:cNvPr id="39" name="Text 29"/>
          <p:cNvSpPr txBox="1"/>
          <p:nvPr/>
        </p:nvSpPr>
        <p:spPr>
          <a:xfrm>
            <a:off x="8865412" y="1212495"/>
            <a:ext cx="2208276" cy="2670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Création de valeur</a:t>
            </a:r>
            <a:endParaRPr lang="en-US" sz="1600" dirty="0"/>
          </a:p>
        </p:txBody>
      </p:sp>
      <p:sp>
        <p:nvSpPr>
          <p:cNvPr id="40" name="Text 30"/>
          <p:cNvSpPr txBox="1"/>
          <p:nvPr/>
        </p:nvSpPr>
        <p:spPr>
          <a:xfrm>
            <a:off x="8398154" y="1740103"/>
            <a:ext cx="2953512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Développement d'une base de données clients</a:t>
            </a:r>
            <a:endParaRPr lang="en-US" sz="1200" dirty="0"/>
          </a:p>
        </p:txBody>
      </p:sp>
      <p:sp>
        <p:nvSpPr>
          <p:cNvPr id="41" name="Text 31"/>
          <p:cNvSpPr txBox="1"/>
          <p:nvPr/>
        </p:nvSpPr>
        <p:spPr>
          <a:xfrm>
            <a:off x="8398154" y="2243023"/>
            <a:ext cx="2181758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Personnalisation des offres et communications</a:t>
            </a:r>
            <a:endParaRPr lang="en-US" sz="1200" dirty="0"/>
          </a:p>
        </p:txBody>
      </p:sp>
      <p:sp>
        <p:nvSpPr>
          <p:cNvPr id="42" name="Text 32"/>
          <p:cNvSpPr txBox="1"/>
          <p:nvPr/>
        </p:nvSpPr>
        <p:spPr>
          <a:xfrm>
            <a:off x="8389010" y="2615235"/>
            <a:ext cx="2971800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Fidélisation par engagement émotionnel ludique</a:t>
            </a:r>
            <a:endParaRPr lang="en-US" sz="1200" dirty="0"/>
          </a:p>
        </p:txBody>
      </p:sp>
      <p:sp>
        <p:nvSpPr>
          <p:cNvPr id="43" name="Shape 33"/>
          <p:cNvSpPr/>
          <p:nvPr/>
        </p:nvSpPr>
        <p:spPr>
          <a:xfrm>
            <a:off x="537972" y="3068320"/>
            <a:ext cx="11048695" cy="532180"/>
          </a:xfrm>
          <a:prstGeom prst="roundRect">
            <a:avLst>
              <a:gd name="adj" fmla="val 2469"/>
            </a:avLst>
          </a:prstGeom>
          <a:solidFill>
            <a:srgbClr val="F9FAFB"/>
          </a:solidFill>
          <a:ln/>
        </p:spPr>
      </p:sp>
      <p:sp>
        <p:nvSpPr>
          <p:cNvPr id="44" name="Text 34"/>
          <p:cNvSpPr txBox="1"/>
          <p:nvPr/>
        </p:nvSpPr>
        <p:spPr>
          <a:xfrm>
            <a:off x="728167" y="3278632"/>
            <a:ext cx="2162556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1F29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Cycle de valeur data</a:t>
            </a:r>
            <a:endParaRPr lang="en-US" sz="1500" dirty="0"/>
          </a:p>
        </p:txBody>
      </p:sp>
      <p:sp>
        <p:nvSpPr>
          <p:cNvPr id="45" name="Text 35"/>
          <p:cNvSpPr txBox="1"/>
          <p:nvPr/>
        </p:nvSpPr>
        <p:spPr>
          <a:xfrm>
            <a:off x="1415796" y="4214876"/>
            <a:ext cx="865022" cy="1719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Inscription</a:t>
            </a:r>
            <a:endParaRPr lang="en-US" sz="1000" dirty="0"/>
          </a:p>
        </p:txBody>
      </p:sp>
      <p:sp>
        <p:nvSpPr>
          <p:cNvPr id="46" name="Text 36"/>
          <p:cNvSpPr txBox="1"/>
          <p:nvPr/>
        </p:nvSpPr>
        <p:spPr>
          <a:xfrm>
            <a:off x="3472282" y="4214876"/>
            <a:ext cx="1017727" cy="1719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Participation</a:t>
            </a:r>
            <a:endParaRPr lang="en-US" sz="1000" dirty="0"/>
          </a:p>
        </p:txBody>
      </p:sp>
      <p:sp>
        <p:nvSpPr>
          <p:cNvPr id="47" name="Text 37"/>
          <p:cNvSpPr txBox="1"/>
          <p:nvPr/>
        </p:nvSpPr>
        <p:spPr>
          <a:xfrm>
            <a:off x="5785714" y="4214876"/>
            <a:ext cx="665683" cy="1719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Analyse</a:t>
            </a:r>
            <a:endParaRPr lang="en-US" sz="1000" dirty="0"/>
          </a:p>
        </p:txBody>
      </p:sp>
      <p:sp>
        <p:nvSpPr>
          <p:cNvPr id="48" name="Text 38"/>
          <p:cNvSpPr txBox="1"/>
          <p:nvPr/>
        </p:nvSpPr>
        <p:spPr>
          <a:xfrm>
            <a:off x="7913522" y="4214876"/>
            <a:ext cx="674827" cy="1719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Insights</a:t>
            </a:r>
            <a:endParaRPr lang="en-US" sz="1000" dirty="0"/>
          </a:p>
        </p:txBody>
      </p:sp>
      <p:sp>
        <p:nvSpPr>
          <p:cNvPr id="49" name="Text 39"/>
          <p:cNvSpPr txBox="1"/>
          <p:nvPr/>
        </p:nvSpPr>
        <p:spPr>
          <a:xfrm>
            <a:off x="9777984" y="4214876"/>
            <a:ext cx="1207922" cy="1719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Marketing ciblé</a:t>
            </a:r>
            <a:endParaRPr lang="en-US" sz="1000" dirty="0"/>
          </a:p>
        </p:txBody>
      </p:sp>
      <p:sp>
        <p:nvSpPr>
          <p:cNvPr id="50" name="Shape 40"/>
          <p:cNvSpPr/>
          <p:nvPr/>
        </p:nvSpPr>
        <p:spPr>
          <a:xfrm>
            <a:off x="587349" y="4537963"/>
            <a:ext cx="7267651" cy="2133295"/>
          </a:xfrm>
          <a:prstGeom prst="roundRect">
            <a:avLst>
              <a:gd name="adj" fmla="val 1389"/>
            </a:avLst>
          </a:prstGeom>
          <a:solidFill>
            <a:srgbClr val="F9FAFB"/>
          </a:solidFill>
          <a:ln/>
        </p:spPr>
      </p:sp>
      <p:sp>
        <p:nvSpPr>
          <p:cNvPr id="51" name="Text 41"/>
          <p:cNvSpPr txBox="1"/>
          <p:nvPr/>
        </p:nvSpPr>
        <p:spPr>
          <a:xfrm>
            <a:off x="740054" y="4719014"/>
            <a:ext cx="3510382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KPIs de la mécanique promotionnelle</a:t>
            </a:r>
            <a:endParaRPr lang="en-US" sz="1300" dirty="0"/>
          </a:p>
        </p:txBody>
      </p:sp>
      <p:sp>
        <p:nvSpPr>
          <p:cNvPr id="52" name="Text 42"/>
          <p:cNvSpPr txBox="1"/>
          <p:nvPr/>
        </p:nvSpPr>
        <p:spPr>
          <a:xfrm>
            <a:off x="740054" y="5322518"/>
            <a:ext cx="1347826" cy="1719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Taux d'inscription</a:t>
            </a:r>
            <a:endParaRPr lang="en-US" sz="1000" dirty="0"/>
          </a:p>
        </p:txBody>
      </p:sp>
      <p:sp>
        <p:nvSpPr>
          <p:cNvPr id="55" name="Shape 45"/>
          <p:cNvSpPr/>
          <p:nvPr/>
        </p:nvSpPr>
        <p:spPr>
          <a:xfrm>
            <a:off x="2440838" y="5650788"/>
            <a:ext cx="1705356" cy="95098"/>
          </a:xfrm>
          <a:prstGeom prst="roundRect">
            <a:avLst>
              <a:gd name="adj" fmla="val 480767"/>
            </a:avLst>
          </a:prstGeom>
          <a:solidFill>
            <a:srgbClr val="BFDBFE"/>
          </a:solidFill>
          <a:ln/>
        </p:spPr>
      </p:sp>
      <p:sp>
        <p:nvSpPr>
          <p:cNvPr id="56" name="Shape 46"/>
          <p:cNvSpPr/>
          <p:nvPr/>
        </p:nvSpPr>
        <p:spPr>
          <a:xfrm>
            <a:off x="2440838" y="5650788"/>
            <a:ext cx="1114654" cy="95098"/>
          </a:xfrm>
          <a:prstGeom prst="roundRect">
            <a:avLst>
              <a:gd name="adj" fmla="val 961534"/>
            </a:avLst>
          </a:prstGeom>
          <a:solidFill>
            <a:srgbClr val="2563EB"/>
          </a:solidFill>
          <a:ln/>
        </p:spPr>
      </p:sp>
      <p:sp>
        <p:nvSpPr>
          <p:cNvPr id="57" name="Text 47"/>
          <p:cNvSpPr txBox="1"/>
          <p:nvPr/>
        </p:nvSpPr>
        <p:spPr>
          <a:xfrm>
            <a:off x="4295241" y="5322518"/>
            <a:ext cx="1491386" cy="1719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Taux de complétion</a:t>
            </a:r>
            <a:endParaRPr lang="en-US" sz="1000" dirty="0"/>
          </a:p>
        </p:txBody>
      </p:sp>
      <p:sp>
        <p:nvSpPr>
          <p:cNvPr id="60" name="Shape 50"/>
          <p:cNvSpPr/>
          <p:nvPr/>
        </p:nvSpPr>
        <p:spPr>
          <a:xfrm>
            <a:off x="5996025" y="5650788"/>
            <a:ext cx="1705356" cy="95098"/>
          </a:xfrm>
          <a:prstGeom prst="roundRect">
            <a:avLst>
              <a:gd name="adj" fmla="val 480767"/>
            </a:avLst>
          </a:prstGeom>
          <a:solidFill>
            <a:srgbClr val="A7F3D0"/>
          </a:solidFill>
          <a:ln/>
        </p:spPr>
      </p:sp>
      <p:sp>
        <p:nvSpPr>
          <p:cNvPr id="61" name="Shape 51"/>
          <p:cNvSpPr/>
          <p:nvPr/>
        </p:nvSpPr>
        <p:spPr>
          <a:xfrm>
            <a:off x="5996025" y="5650788"/>
            <a:ext cx="724205" cy="95098"/>
          </a:xfrm>
          <a:prstGeom prst="roundRect">
            <a:avLst>
              <a:gd name="adj" fmla="val 961534"/>
            </a:avLst>
          </a:prstGeom>
          <a:solidFill>
            <a:srgbClr val="059669"/>
          </a:solidFill>
          <a:ln/>
        </p:spPr>
      </p:sp>
      <p:sp>
        <p:nvSpPr>
          <p:cNvPr id="62" name="Text 52"/>
          <p:cNvSpPr txBox="1"/>
          <p:nvPr/>
        </p:nvSpPr>
        <p:spPr>
          <a:xfrm>
            <a:off x="740054" y="6149136"/>
            <a:ext cx="1233526" cy="1719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Taux de partage</a:t>
            </a:r>
            <a:endParaRPr lang="en-US" sz="1000" dirty="0"/>
          </a:p>
        </p:txBody>
      </p:sp>
      <p:sp>
        <p:nvSpPr>
          <p:cNvPr id="65" name="Shape 55"/>
          <p:cNvSpPr/>
          <p:nvPr/>
        </p:nvSpPr>
        <p:spPr>
          <a:xfrm>
            <a:off x="2440838" y="6477406"/>
            <a:ext cx="1705356" cy="95098"/>
          </a:xfrm>
          <a:prstGeom prst="roundRect">
            <a:avLst>
              <a:gd name="adj" fmla="val 480767"/>
            </a:avLst>
          </a:prstGeom>
          <a:solidFill>
            <a:srgbClr val="FECACA"/>
          </a:solidFill>
          <a:ln/>
        </p:spPr>
      </p:sp>
      <p:sp>
        <p:nvSpPr>
          <p:cNvPr id="66" name="Shape 56"/>
          <p:cNvSpPr/>
          <p:nvPr/>
        </p:nvSpPr>
        <p:spPr>
          <a:xfrm>
            <a:off x="2440838" y="6477406"/>
            <a:ext cx="647395" cy="95098"/>
          </a:xfrm>
          <a:prstGeom prst="roundRect">
            <a:avLst>
              <a:gd name="adj" fmla="val 961534"/>
            </a:avLst>
          </a:prstGeom>
          <a:solidFill>
            <a:srgbClr val="DC2626"/>
          </a:solidFill>
          <a:ln/>
        </p:spPr>
      </p:sp>
      <p:sp>
        <p:nvSpPr>
          <p:cNvPr id="67" name="Text 57"/>
          <p:cNvSpPr txBox="1"/>
          <p:nvPr/>
        </p:nvSpPr>
        <p:spPr>
          <a:xfrm>
            <a:off x="4295241" y="6149136"/>
            <a:ext cx="1090879" cy="1719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Base contacts</a:t>
            </a:r>
            <a:endParaRPr lang="en-US" sz="1000" dirty="0"/>
          </a:p>
        </p:txBody>
      </p:sp>
      <p:sp>
        <p:nvSpPr>
          <p:cNvPr id="70" name="Shape 60"/>
          <p:cNvSpPr/>
          <p:nvPr/>
        </p:nvSpPr>
        <p:spPr>
          <a:xfrm>
            <a:off x="8003133" y="4537963"/>
            <a:ext cx="3638398" cy="2133295"/>
          </a:xfrm>
          <a:prstGeom prst="roundRect">
            <a:avLst>
              <a:gd name="adj" fmla="val 1389"/>
            </a:avLst>
          </a:prstGeom>
          <a:solidFill>
            <a:srgbClr val="F9FAFB"/>
          </a:solidFill>
          <a:ln/>
        </p:spPr>
      </p:sp>
      <p:sp>
        <p:nvSpPr>
          <p:cNvPr id="71" name="Text 61"/>
          <p:cNvSpPr txBox="1"/>
          <p:nvPr/>
        </p:nvSpPr>
        <p:spPr>
          <a:xfrm>
            <a:off x="8154923" y="4719014"/>
            <a:ext cx="1853489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Bénéfices business</a:t>
            </a:r>
            <a:endParaRPr lang="en-US" sz="1300" dirty="0"/>
          </a:p>
        </p:txBody>
      </p:sp>
      <p:sp>
        <p:nvSpPr>
          <p:cNvPr id="72" name="Text 62"/>
          <p:cNvSpPr txBox="1"/>
          <p:nvPr/>
        </p:nvSpPr>
        <p:spPr>
          <a:xfrm>
            <a:off x="8307628" y="4920285"/>
            <a:ext cx="329641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Connaissance client approfondie pour futures campagnes</a:t>
            </a:r>
            <a:endParaRPr lang="en-US" sz="1200" dirty="0"/>
          </a:p>
        </p:txBody>
      </p:sp>
      <p:sp>
        <p:nvSpPr>
          <p:cNvPr id="73" name="Text 63"/>
          <p:cNvSpPr txBox="1"/>
          <p:nvPr/>
        </p:nvSpPr>
        <p:spPr>
          <a:xfrm>
            <a:off x="8307628" y="5313576"/>
            <a:ext cx="329641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Communauté engagée de 50,000+ familles</a:t>
            </a:r>
            <a:endParaRPr lang="en-US" sz="1200" dirty="0"/>
          </a:p>
        </p:txBody>
      </p:sp>
      <p:sp>
        <p:nvSpPr>
          <p:cNvPr id="74" name="Text 64"/>
          <p:cNvSpPr txBox="1"/>
          <p:nvPr/>
        </p:nvSpPr>
        <p:spPr>
          <a:xfrm>
            <a:off x="8307628" y="5638189"/>
            <a:ext cx="329641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Augmentation de la conversion </a:t>
            </a:r>
            <a:r>
              <a:rPr lang="en-US" sz="1200" dirty="0" err="1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immédiate</a:t>
            </a:r>
            <a:r>
              <a:rPr lang="en-US" sz="12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(+%)</a:t>
            </a:r>
            <a:endParaRPr lang="en-US" sz="1200" dirty="0"/>
          </a:p>
        </p:txBody>
      </p:sp>
      <p:sp>
        <p:nvSpPr>
          <p:cNvPr id="75" name="Text 65"/>
          <p:cNvSpPr txBox="1"/>
          <p:nvPr/>
        </p:nvSpPr>
        <p:spPr>
          <a:xfrm>
            <a:off x="8292998" y="6113474"/>
            <a:ext cx="329641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Capital de marque renforcé par l'expérience ludique</a:t>
            </a:r>
            <a:endParaRPr lang="en-US" sz="1200" dirty="0"/>
          </a:p>
        </p:txBody>
      </p:sp>
      <p:pic>
        <p:nvPicPr>
          <p:cNvPr id="77" name="Image 8" descr="https://page.gensparksite.com/v1/base64_upload/9035f28a7beea65a0ead547975d76a50"/>
          <p:cNvPicPr>
            <a:picLocks noChangeAspect="1"/>
          </p:cNvPicPr>
          <p:nvPr/>
        </p:nvPicPr>
        <p:blipFill>
          <a:blip r:embed="rId11"/>
          <a:srcRect t="431" b="431"/>
          <a:stretch/>
        </p:blipFill>
        <p:spPr>
          <a:xfrm>
            <a:off x="11167414" y="183591"/>
            <a:ext cx="838505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89220" y="952500"/>
            <a:ext cx="1813560" cy="51816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45920" y="5227320"/>
            <a:ext cx="8900160" cy="126492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537139" y="956944"/>
            <a:ext cx="8849635" cy="325140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5878" algn="ctr">
              <a:spcBef>
                <a:spcPts val="95"/>
              </a:spcBef>
            </a:pPr>
            <a:r>
              <a:rPr sz="16699" b="0" spc="-395" dirty="0">
                <a:solidFill>
                  <a:srgbClr val="FFFFFF"/>
                </a:solidFill>
              </a:rPr>
              <a:t>Merci.</a:t>
            </a:r>
            <a:endParaRPr sz="16699" dirty="0"/>
          </a:p>
          <a:p>
            <a:pPr algn="ctr">
              <a:spcBef>
                <a:spcPts val="35"/>
              </a:spcBef>
            </a:pPr>
            <a:r>
              <a:rPr lang="fr-FR" sz="4350" dirty="0">
                <a:solidFill>
                  <a:srgbClr val="E05B0E"/>
                </a:solidFill>
              </a:rPr>
              <a:t>PANZANI CAMEROUN</a:t>
            </a:r>
            <a:endParaRPr sz="4350" dirty="0"/>
          </a:p>
        </p:txBody>
      </p:sp>
    </p:spTree>
    <p:extLst>
      <p:ext uri="{BB962C8B-B14F-4D97-AF65-F5344CB8AC3E}">
        <p14:creationId xmlns:p14="http://schemas.microsoft.com/office/powerpoint/2010/main" val="881117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2191695" cy="142646"/>
          </a:xfrm>
          <a:prstGeom prst="rect">
            <a:avLst/>
          </a:prstGeom>
          <a:solidFill>
            <a:srgbClr val="E4231B"/>
          </a:solidFill>
          <a:ln/>
        </p:spPr>
      </p:sp>
      <p:sp>
        <p:nvSpPr>
          <p:cNvPr id="4" name="Text 2"/>
          <p:cNvSpPr txBox="1"/>
          <p:nvPr/>
        </p:nvSpPr>
        <p:spPr>
          <a:xfrm>
            <a:off x="571500" y="580644"/>
            <a:ext cx="6987845" cy="5148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Contexte &amp; Les Ambitions</a:t>
            </a:r>
            <a:endParaRPr lang="en-US" sz="3300" dirty="0"/>
          </a:p>
        </p:txBody>
      </p:sp>
      <p:sp>
        <p:nvSpPr>
          <p:cNvPr id="5" name="Text 3"/>
          <p:cNvSpPr txBox="1"/>
          <p:nvPr/>
        </p:nvSpPr>
        <p:spPr>
          <a:xfrm>
            <a:off x="571500" y="1478585"/>
            <a:ext cx="5060290" cy="10104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À l'approche de la fin d'année 2025, Panzani Cameroun souhaite renforcer sa visibilité et créer un lien émotionnel fort avec les consommateurs camerounais, du repas quotidien aux moments festifs.</a:t>
            </a:r>
            <a:endParaRPr lang="en-US" sz="1300" dirty="0"/>
          </a:p>
        </p:txBody>
      </p:sp>
      <p:sp>
        <p:nvSpPr>
          <p:cNvPr id="6" name="Text 4"/>
          <p:cNvSpPr txBox="1"/>
          <p:nvPr/>
        </p:nvSpPr>
        <p:spPr>
          <a:xfrm>
            <a:off x="857707" y="2732227"/>
            <a:ext cx="4517136" cy="7050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Marché en croissance : 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Le marché des pâtes connaît une croissance soutenue au Cameroun avec une demande grandissante pour des produits de qualité.</a:t>
            </a:r>
            <a:endParaRPr lang="en-US" sz="1300" dirty="0"/>
          </a:p>
        </p:txBody>
      </p:sp>
      <p:sp>
        <p:nvSpPr>
          <p:cNvPr id="7" name="Text 5"/>
          <p:cNvSpPr txBox="1"/>
          <p:nvPr/>
        </p:nvSpPr>
        <p:spPr>
          <a:xfrm>
            <a:off x="857707" y="3629254"/>
            <a:ext cx="4726534" cy="7050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Cibles familiales : 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Une classe moyenne en expansion et des familles de plus en plus ouvertes aux influences culinaires internationales.</a:t>
            </a:r>
            <a:endParaRPr lang="en-US" sz="1300" dirty="0"/>
          </a:p>
        </p:txBody>
      </p:sp>
      <p:sp>
        <p:nvSpPr>
          <p:cNvPr id="8" name="Text 6"/>
          <p:cNvSpPr txBox="1"/>
          <p:nvPr/>
        </p:nvSpPr>
        <p:spPr>
          <a:xfrm>
            <a:off x="857707" y="4527194"/>
            <a:ext cx="4803343" cy="7050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Enjeu de différenciation : 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Se démarquer dans un segment de plus en plus concurrentiel avec une approche innovante et créative.</a:t>
            </a:r>
            <a:endParaRPr lang="en-US" sz="1300" dirty="0"/>
          </a:p>
        </p:txBody>
      </p:sp>
      <p:pic>
        <p:nvPicPr>
          <p:cNvPr id="13" name="Image 1" descr="preencoded.png"/>
          <p:cNvPicPr>
            <a:picLocks noChangeAspect="1"/>
          </p:cNvPicPr>
          <p:nvPr/>
        </p:nvPicPr>
        <p:blipFill>
          <a:blip r:embed="rId3"/>
          <a:srcRect t="22887" b="22887"/>
          <a:stretch/>
        </p:blipFill>
        <p:spPr>
          <a:xfrm>
            <a:off x="6096305" y="1449324"/>
            <a:ext cx="5524805" cy="4286707"/>
          </a:xfrm>
          <a:prstGeom prst="rect">
            <a:avLst/>
          </a:prstGeom>
        </p:spPr>
      </p:pic>
      <p:pic>
        <p:nvPicPr>
          <p:cNvPr id="15" name="Image 2" descr="https://page.gensparksite.com/v1/base64_upload/9035f28a7beea65a0ead547975d76a50"/>
          <p:cNvPicPr>
            <a:picLocks noChangeAspect="1"/>
          </p:cNvPicPr>
          <p:nvPr/>
        </p:nvPicPr>
        <p:blipFill>
          <a:blip r:embed="rId4"/>
          <a:srcRect t="431" b="431"/>
          <a:stretch/>
        </p:blipFill>
        <p:spPr>
          <a:xfrm>
            <a:off x="11047560" y="414191"/>
            <a:ext cx="838505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2191695" cy="142646"/>
          </a:xfrm>
          <a:prstGeom prst="rect">
            <a:avLst/>
          </a:prstGeom>
          <a:solidFill>
            <a:srgbClr val="217A47"/>
          </a:solidFill>
          <a:ln/>
        </p:spPr>
      </p:sp>
      <p:sp>
        <p:nvSpPr>
          <p:cNvPr id="4" name="Text 2"/>
          <p:cNvSpPr txBox="1"/>
          <p:nvPr/>
        </p:nvSpPr>
        <p:spPr>
          <a:xfrm>
            <a:off x="571500" y="580644"/>
            <a:ext cx="6045098" cy="5148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217A4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Objectifs Marketing Clés</a:t>
            </a:r>
            <a:endParaRPr lang="en-US" sz="3300" dirty="0"/>
          </a:p>
        </p:txBody>
      </p:sp>
      <p:sp>
        <p:nvSpPr>
          <p:cNvPr id="5" name="Shape 3"/>
          <p:cNvSpPr/>
          <p:nvPr/>
        </p:nvSpPr>
        <p:spPr>
          <a:xfrm>
            <a:off x="571500" y="1545336"/>
            <a:ext cx="3429000" cy="3105302"/>
          </a:xfrm>
          <a:prstGeom prst="roundRect">
            <a:avLst>
              <a:gd name="adj" fmla="val 1807"/>
            </a:avLst>
          </a:prstGeom>
          <a:solidFill>
            <a:srgbClr val="FFFFFF"/>
          </a:solidFill>
          <a:ln/>
          <a:effectLst>
            <a:outerShdw blurRad="292100" dist="1016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8195767" y="1545336"/>
            <a:ext cx="3429000" cy="3105302"/>
          </a:xfrm>
          <a:prstGeom prst="roundRect">
            <a:avLst>
              <a:gd name="adj" fmla="val 1807"/>
            </a:avLst>
          </a:prstGeom>
          <a:solidFill>
            <a:srgbClr val="FFFFFF"/>
          </a:solidFill>
          <a:ln/>
          <a:effectLst>
            <a:outerShdw blurRad="292100" dist="1016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1807769" y="1830629"/>
            <a:ext cx="952805" cy="952805"/>
          </a:xfrm>
          <a:prstGeom prst="ellipse">
            <a:avLst/>
          </a:prstGeom>
          <a:solidFill>
            <a:srgbClr val="E4231B">
              <a:alpha val="10000"/>
            </a:srgbClr>
          </a:solidFill>
          <a:ln/>
        </p:spPr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93976" y="2116836"/>
            <a:ext cx="381305" cy="381305"/>
          </a:xfrm>
          <a:prstGeom prst="rect">
            <a:avLst/>
          </a:prstGeom>
        </p:spPr>
      </p:pic>
      <p:sp>
        <p:nvSpPr>
          <p:cNvPr id="9" name="Shape 6"/>
          <p:cNvSpPr/>
          <p:nvPr/>
        </p:nvSpPr>
        <p:spPr>
          <a:xfrm>
            <a:off x="4383634" y="1545336"/>
            <a:ext cx="3429000" cy="3105302"/>
          </a:xfrm>
          <a:prstGeom prst="roundRect">
            <a:avLst>
              <a:gd name="adj" fmla="val 1807"/>
            </a:avLst>
          </a:prstGeom>
          <a:solidFill>
            <a:srgbClr val="FFFFFF"/>
          </a:solidFill>
          <a:ln/>
          <a:effectLst>
            <a:outerShdw blurRad="292100" dist="1016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11" name="Text 8"/>
          <p:cNvSpPr txBox="1"/>
          <p:nvPr/>
        </p:nvSpPr>
        <p:spPr>
          <a:xfrm>
            <a:off x="1403604" y="3583534"/>
            <a:ext cx="190012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555555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Notoriété spontanée</a:t>
            </a:r>
            <a:endParaRPr lang="en-US" sz="1400" dirty="0"/>
          </a:p>
        </p:txBody>
      </p:sp>
      <p:sp>
        <p:nvSpPr>
          <p:cNvPr id="12" name="Text 9"/>
          <p:cNvSpPr txBox="1"/>
          <p:nvPr/>
        </p:nvSpPr>
        <p:spPr>
          <a:xfrm>
            <a:off x="5001768" y="3583534"/>
            <a:ext cx="2328062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555555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Augmentation des ventes</a:t>
            </a:r>
            <a:endParaRPr lang="en-US" sz="1400" dirty="0"/>
          </a:p>
        </p:txBody>
      </p:sp>
      <p:sp>
        <p:nvSpPr>
          <p:cNvPr id="13" name="Text 10"/>
          <p:cNvSpPr txBox="1"/>
          <p:nvPr/>
        </p:nvSpPr>
        <p:spPr>
          <a:xfrm>
            <a:off x="8806586" y="3583534"/>
            <a:ext cx="2347265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 err="1">
                <a:solidFill>
                  <a:srgbClr val="555555"/>
                </a:solidFill>
                <a:latin typeface="Raleway" pitchFamily="34" charset="0"/>
                <a:ea typeface="Raleway" pitchFamily="34" charset="-122"/>
              </a:rPr>
              <a:t>Fidélisation</a:t>
            </a:r>
            <a:r>
              <a:rPr lang="en-US" sz="1400" dirty="0">
                <a:solidFill>
                  <a:srgbClr val="555555"/>
                </a:solidFill>
                <a:latin typeface="Raleway" pitchFamily="34" charset="0"/>
                <a:ea typeface="Raleway" pitchFamily="34" charset="-122"/>
              </a:rPr>
              <a:t> &amp; </a:t>
            </a:r>
            <a:r>
              <a:rPr lang="en-US" sz="1400" dirty="0" err="1">
                <a:solidFill>
                  <a:srgbClr val="555555"/>
                </a:solidFill>
                <a:latin typeface="Raleway" pitchFamily="34" charset="0"/>
                <a:ea typeface="Raleway" pitchFamily="34" charset="-122"/>
              </a:rPr>
              <a:t>recrutement</a:t>
            </a:r>
            <a:endParaRPr lang="en-US" sz="1400" dirty="0"/>
          </a:p>
        </p:txBody>
      </p:sp>
      <p:sp>
        <p:nvSpPr>
          <p:cNvPr id="14" name="Text 11"/>
          <p:cNvSpPr txBox="1"/>
          <p:nvPr/>
        </p:nvSpPr>
        <p:spPr>
          <a:xfrm>
            <a:off x="972007" y="3991356"/>
            <a:ext cx="2729484" cy="1719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1000" dirty="0">
                <a:solidFill>
                  <a:srgbClr val="6B728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Une </a:t>
            </a:r>
            <a:r>
              <a:rPr lang="en-US" sz="1000" dirty="0" err="1">
                <a:solidFill>
                  <a:srgbClr val="6B728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campagne</a:t>
            </a:r>
            <a:r>
              <a:rPr lang="en-US" sz="1000" dirty="0">
                <a:solidFill>
                  <a:srgbClr val="6B728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000" dirty="0" err="1">
                <a:solidFill>
                  <a:srgbClr val="6B728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sensationnelle</a:t>
            </a:r>
            <a:r>
              <a:rPr lang="en-US" sz="1000" dirty="0">
                <a:solidFill>
                  <a:srgbClr val="6B728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avec une très forte </a:t>
            </a:r>
            <a:r>
              <a:rPr lang="en-US" sz="1000" dirty="0" err="1">
                <a:solidFill>
                  <a:srgbClr val="6B728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portée</a:t>
            </a:r>
            <a:r>
              <a:rPr lang="en-US" sz="1000" dirty="0">
                <a:solidFill>
                  <a:srgbClr val="6B728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000" dirty="0" err="1">
                <a:solidFill>
                  <a:srgbClr val="6B728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virale</a:t>
            </a:r>
            <a:endParaRPr lang="en-US" sz="1000" dirty="0"/>
          </a:p>
        </p:txBody>
      </p:sp>
      <p:sp>
        <p:nvSpPr>
          <p:cNvPr id="15" name="Text 12"/>
          <p:cNvSpPr txBox="1"/>
          <p:nvPr/>
        </p:nvSpPr>
        <p:spPr>
          <a:xfrm>
            <a:off x="4878324" y="3991356"/>
            <a:ext cx="2539289" cy="3621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1000" dirty="0">
                <a:solidFill>
                  <a:srgbClr val="6B728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Sur les produits mis en </a:t>
            </a:r>
            <a:r>
              <a:rPr lang="en-US" sz="1000" dirty="0" err="1">
                <a:solidFill>
                  <a:srgbClr val="6B728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avant</a:t>
            </a:r>
            <a:r>
              <a:rPr lang="en-US" sz="1000" dirty="0">
                <a:solidFill>
                  <a:srgbClr val="6B728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(</a:t>
            </a:r>
            <a:r>
              <a:rPr lang="en-US" sz="1000" dirty="0" err="1">
                <a:solidFill>
                  <a:srgbClr val="6B728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Gamme</a:t>
            </a:r>
            <a:r>
              <a:rPr lang="en-US" sz="1000" dirty="0">
                <a:solidFill>
                  <a:srgbClr val="6B728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LA PASTA FIRST)</a:t>
            </a:r>
            <a:endParaRPr lang="en-US" sz="1000" dirty="0"/>
          </a:p>
        </p:txBody>
      </p:sp>
      <p:sp>
        <p:nvSpPr>
          <p:cNvPr id="16" name="Shape 13"/>
          <p:cNvSpPr/>
          <p:nvPr/>
        </p:nvSpPr>
        <p:spPr>
          <a:xfrm>
            <a:off x="5619902" y="1830629"/>
            <a:ext cx="952805" cy="952805"/>
          </a:xfrm>
          <a:prstGeom prst="ellipse">
            <a:avLst/>
          </a:prstGeom>
          <a:solidFill>
            <a:srgbClr val="217A47">
              <a:alpha val="10000"/>
            </a:srgbClr>
          </a:solidFill>
          <a:ln/>
        </p:spPr>
      </p:sp>
      <p:pic>
        <p:nvPicPr>
          <p:cNvPr id="17" name="Image 1" descr="preencoded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905195" y="2116836"/>
            <a:ext cx="381305" cy="381305"/>
          </a:xfrm>
          <a:prstGeom prst="rect">
            <a:avLst/>
          </a:prstGeom>
        </p:spPr>
      </p:pic>
      <p:sp>
        <p:nvSpPr>
          <p:cNvPr id="19" name="Shape 15"/>
          <p:cNvSpPr/>
          <p:nvPr/>
        </p:nvSpPr>
        <p:spPr>
          <a:xfrm>
            <a:off x="9432036" y="1830629"/>
            <a:ext cx="952805" cy="952805"/>
          </a:xfrm>
          <a:prstGeom prst="ellipse">
            <a:avLst/>
          </a:prstGeom>
          <a:solidFill>
            <a:srgbClr val="FF9900">
              <a:alpha val="10000"/>
            </a:srgbClr>
          </a:solidFill>
          <a:ln/>
        </p:spPr>
      </p:sp>
      <p:pic>
        <p:nvPicPr>
          <p:cNvPr id="20" name="Image 2" descr="preencoded.png"/>
          <p:cNvPicPr>
            <a:picLocks noChangeAspect="1"/>
          </p:cNvPicPr>
          <p:nvPr/>
        </p:nvPicPr>
        <p:blipFill>
          <a:blip r:embed="rId5"/>
          <a:srcRect t="-24" b="-24"/>
          <a:stretch/>
        </p:blipFill>
        <p:spPr>
          <a:xfrm>
            <a:off x="9669780" y="2116836"/>
            <a:ext cx="476402" cy="381305"/>
          </a:xfrm>
          <a:prstGeom prst="rect">
            <a:avLst/>
          </a:prstGeom>
        </p:spPr>
      </p:pic>
      <p:sp>
        <p:nvSpPr>
          <p:cNvPr id="21" name="Text 16"/>
          <p:cNvSpPr txBox="1"/>
          <p:nvPr/>
        </p:nvSpPr>
        <p:spPr>
          <a:xfrm>
            <a:off x="8516722" y="3991356"/>
            <a:ext cx="2891333" cy="1719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1000" dirty="0">
                <a:solidFill>
                  <a:srgbClr val="6B728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Taux </a:t>
            </a:r>
            <a:r>
              <a:rPr lang="en-US" sz="1000" dirty="0" err="1">
                <a:solidFill>
                  <a:srgbClr val="6B728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d'engagement</a:t>
            </a:r>
            <a:r>
              <a:rPr lang="en-US" sz="1000" dirty="0">
                <a:solidFill>
                  <a:srgbClr val="6B728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et </a:t>
            </a:r>
            <a:r>
              <a:rPr lang="en-US" sz="1000" dirty="0" err="1">
                <a:solidFill>
                  <a:srgbClr val="6B728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d’adoption</a:t>
            </a:r>
            <a:r>
              <a:rPr lang="en-US" sz="1000" dirty="0">
                <a:solidFill>
                  <a:srgbClr val="6B728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à </a:t>
            </a:r>
            <a:r>
              <a:rPr lang="en-US" sz="1000" dirty="0" err="1">
                <a:solidFill>
                  <a:srgbClr val="6B728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renforcer</a:t>
            </a:r>
            <a:r>
              <a:rPr lang="en-US" sz="1000" dirty="0">
                <a:solidFill>
                  <a:srgbClr val="6B728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000" dirty="0" err="1">
                <a:solidFill>
                  <a:srgbClr val="6B728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sur</a:t>
            </a:r>
            <a:r>
              <a:rPr lang="en-US" sz="1000" dirty="0">
                <a:solidFill>
                  <a:srgbClr val="6B728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le </a:t>
            </a:r>
            <a:r>
              <a:rPr lang="en-US" sz="1000" dirty="0" err="1">
                <a:solidFill>
                  <a:srgbClr val="6B728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marché</a:t>
            </a:r>
            <a:endParaRPr lang="en-US" sz="1000" dirty="0"/>
          </a:p>
        </p:txBody>
      </p:sp>
      <p:pic>
        <p:nvPicPr>
          <p:cNvPr id="62" name="Image 3" descr="https://page.gensparksite.com/v1/base64_upload/9035f28a7beea65a0ead547975d76a50"/>
          <p:cNvPicPr>
            <a:picLocks noChangeAspect="1"/>
          </p:cNvPicPr>
          <p:nvPr/>
        </p:nvPicPr>
        <p:blipFill>
          <a:blip r:embed="rId6"/>
          <a:srcRect t="431" b="431"/>
          <a:stretch/>
        </p:blipFill>
        <p:spPr>
          <a:xfrm>
            <a:off x="10789005" y="417881"/>
            <a:ext cx="838505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2191695" cy="142646"/>
          </a:xfrm>
          <a:prstGeom prst="rect">
            <a:avLst/>
          </a:prstGeom>
          <a:solidFill>
            <a:srgbClr val="E4231B"/>
          </a:solidFill>
          <a:ln/>
        </p:spPr>
      </p:sp>
      <p:sp>
        <p:nvSpPr>
          <p:cNvPr id="4" name="Text 2"/>
          <p:cNvSpPr txBox="1"/>
          <p:nvPr/>
        </p:nvSpPr>
        <p:spPr>
          <a:xfrm>
            <a:off x="410109" y="385038"/>
            <a:ext cx="6435547" cy="5148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Les </a:t>
            </a:r>
            <a:r>
              <a:rPr lang="en-US" sz="3300" b="1" dirty="0" err="1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grandes</a:t>
            </a:r>
            <a:r>
              <a:rPr lang="en-US" sz="33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3300" b="1" dirty="0" err="1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tendances</a:t>
            </a:r>
            <a:endParaRPr lang="en-US" sz="3300" dirty="0"/>
          </a:p>
        </p:txBody>
      </p:sp>
      <p:sp>
        <p:nvSpPr>
          <p:cNvPr id="6" name="Shape 4"/>
          <p:cNvSpPr/>
          <p:nvPr/>
        </p:nvSpPr>
        <p:spPr>
          <a:xfrm>
            <a:off x="410109" y="1657045"/>
            <a:ext cx="5219395" cy="1571854"/>
          </a:xfrm>
          <a:prstGeom prst="roundRect">
            <a:avLst>
              <a:gd name="adj" fmla="val 5288"/>
            </a:avLst>
          </a:prstGeom>
          <a:solidFill>
            <a:srgbClr val="FFFFFF"/>
          </a:solidFill>
          <a:ln/>
          <a:effectLst>
            <a:outerShdw blurRad="139700" dist="50800" dir="5400000" algn="bl" rotWithShape="0">
              <a:srgbClr val="000000">
                <a:alpha val="8000"/>
              </a:srgbClr>
            </a:outerShdw>
          </a:effectLst>
        </p:spPr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rcRect t="-856" b="-856"/>
          <a:stretch/>
        </p:blipFill>
        <p:spPr>
          <a:xfrm>
            <a:off x="600304" y="1882902"/>
            <a:ext cx="133502" cy="181051"/>
          </a:xfrm>
          <a:prstGeom prst="rect">
            <a:avLst/>
          </a:prstGeom>
        </p:spPr>
      </p:pic>
      <p:sp>
        <p:nvSpPr>
          <p:cNvPr id="8" name="Text 5"/>
          <p:cNvSpPr txBox="1"/>
          <p:nvPr/>
        </p:nvSpPr>
        <p:spPr>
          <a:xfrm>
            <a:off x="828904" y="1847240"/>
            <a:ext cx="2088490" cy="25786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Saturation publicitaire</a:t>
            </a:r>
            <a:endParaRPr lang="en-US" sz="1300" dirty="0"/>
          </a:p>
        </p:txBody>
      </p:sp>
      <p:sp>
        <p:nvSpPr>
          <p:cNvPr id="9" name="Text 6"/>
          <p:cNvSpPr txBox="1"/>
          <p:nvPr/>
        </p:nvSpPr>
        <p:spPr>
          <a:xfrm>
            <a:off x="600304" y="2184654"/>
            <a:ext cx="4914900" cy="82936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Dans un marché hyperconcurrentiel, les consommateurs camerounais sont bombardés de messages publicitaires traditionnels. Une approche disruptive est indispensable pour </a:t>
            </a:r>
            <a:r>
              <a:rPr lang="en-US" sz="12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capter</a:t>
            </a: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l'attention</a:t>
            </a: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(</a:t>
            </a:r>
            <a:r>
              <a:rPr lang="en-US" sz="12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Broli</a:t>
            </a: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en </a:t>
            </a:r>
            <a:r>
              <a:rPr lang="en-US" sz="12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vedette</a:t>
            </a: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).</a:t>
            </a:r>
            <a:endParaRPr lang="en-US" sz="1200" dirty="0"/>
          </a:p>
        </p:txBody>
      </p:sp>
      <p:sp>
        <p:nvSpPr>
          <p:cNvPr id="10" name="Shape 7"/>
          <p:cNvSpPr/>
          <p:nvPr/>
        </p:nvSpPr>
        <p:spPr>
          <a:xfrm>
            <a:off x="410109" y="3248101"/>
            <a:ext cx="5219395" cy="1352398"/>
          </a:xfrm>
          <a:prstGeom prst="roundRect">
            <a:avLst>
              <a:gd name="adj" fmla="val 7142"/>
            </a:avLst>
          </a:prstGeom>
          <a:solidFill>
            <a:srgbClr val="FFFFFF"/>
          </a:solidFill>
          <a:ln/>
          <a:effectLst>
            <a:outerShdw blurRad="139700" dist="50800" dir="5400000" algn="bl" rotWithShape="0">
              <a:srgbClr val="000000">
                <a:alpha val="8000"/>
              </a:srgbClr>
            </a:outerShdw>
          </a:effectLst>
        </p:spPr>
      </p:sp>
      <p:pic>
        <p:nvPicPr>
          <p:cNvPr id="11" name="Image 1" descr="preencoded.png"/>
          <p:cNvPicPr>
            <a:picLocks noChangeAspect="1"/>
          </p:cNvPicPr>
          <p:nvPr/>
        </p:nvPicPr>
        <p:blipFill>
          <a:blip r:embed="rId4"/>
          <a:srcRect t="-856" b="-856"/>
          <a:stretch/>
        </p:blipFill>
        <p:spPr>
          <a:xfrm>
            <a:off x="600304" y="3473958"/>
            <a:ext cx="133502" cy="181051"/>
          </a:xfrm>
          <a:prstGeom prst="rect">
            <a:avLst/>
          </a:prstGeom>
        </p:spPr>
      </p:pic>
      <p:sp>
        <p:nvSpPr>
          <p:cNvPr id="12" name="Text 8"/>
          <p:cNvSpPr txBox="1"/>
          <p:nvPr/>
        </p:nvSpPr>
        <p:spPr>
          <a:xfrm>
            <a:off x="828904" y="3438296"/>
            <a:ext cx="1831543" cy="25786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Digitalement natifs</a:t>
            </a:r>
            <a:endParaRPr lang="en-US" sz="1300" dirty="0"/>
          </a:p>
        </p:txBody>
      </p:sp>
      <p:sp>
        <p:nvSpPr>
          <p:cNvPr id="13" name="Text 9"/>
          <p:cNvSpPr txBox="1"/>
          <p:nvPr/>
        </p:nvSpPr>
        <p:spPr>
          <a:xfrm>
            <a:off x="600304" y="3775710"/>
            <a:ext cx="4705502" cy="6099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La génération Z et les millennials représentent désormais 65% du pouvoir d'achat au Cameroun - ils attendent des expériences immersives et participatives.</a:t>
            </a:r>
            <a:endParaRPr lang="en-US" sz="1200" dirty="0"/>
          </a:p>
        </p:txBody>
      </p:sp>
      <p:sp>
        <p:nvSpPr>
          <p:cNvPr id="14" name="Shape 10"/>
          <p:cNvSpPr/>
          <p:nvPr/>
        </p:nvSpPr>
        <p:spPr>
          <a:xfrm>
            <a:off x="410109" y="4740402"/>
            <a:ext cx="5219395" cy="1352398"/>
          </a:xfrm>
          <a:prstGeom prst="roundRect">
            <a:avLst>
              <a:gd name="adj" fmla="val 7142"/>
            </a:avLst>
          </a:prstGeom>
          <a:solidFill>
            <a:srgbClr val="FFFFFF"/>
          </a:solidFill>
          <a:ln/>
          <a:effectLst>
            <a:outerShdw blurRad="139700" dist="50800" dir="5400000" algn="bl" rotWithShape="0">
              <a:srgbClr val="000000">
                <a:alpha val="8000"/>
              </a:srgbClr>
            </a:outerShdw>
          </a:effectLst>
        </p:spPr>
      </p:sp>
      <p:pic>
        <p:nvPicPr>
          <p:cNvPr id="15" name="Image 2" descr="preencoded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00304" y="4965344"/>
            <a:ext cx="181051" cy="181051"/>
          </a:xfrm>
          <a:prstGeom prst="rect">
            <a:avLst/>
          </a:prstGeom>
        </p:spPr>
      </p:pic>
      <p:sp>
        <p:nvSpPr>
          <p:cNvPr id="16" name="Text 11"/>
          <p:cNvSpPr txBox="1"/>
          <p:nvPr/>
        </p:nvSpPr>
        <p:spPr>
          <a:xfrm>
            <a:off x="876453" y="4930597"/>
            <a:ext cx="2583180" cy="25786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Émotionnellement engagés</a:t>
            </a:r>
            <a:endParaRPr lang="en-US" sz="1300" dirty="0"/>
          </a:p>
        </p:txBody>
      </p:sp>
      <p:sp>
        <p:nvSpPr>
          <p:cNvPr id="17" name="Text 12"/>
          <p:cNvSpPr txBox="1"/>
          <p:nvPr/>
        </p:nvSpPr>
        <p:spPr>
          <a:xfrm>
            <a:off x="600304" y="5268010"/>
            <a:ext cx="4705502" cy="6099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Les marques qui créent du lien émotionnel plutôt que de simples promotions génèrent 3x plus de fidélité et d'engagement à long terme.</a:t>
            </a:r>
            <a:endParaRPr lang="en-US" sz="1200" dirty="0"/>
          </a:p>
        </p:txBody>
      </p:sp>
      <p:sp>
        <p:nvSpPr>
          <p:cNvPr id="37" name="Shape 26"/>
          <p:cNvSpPr/>
          <p:nvPr/>
        </p:nvSpPr>
        <p:spPr>
          <a:xfrm>
            <a:off x="6238951" y="1289914"/>
            <a:ext cx="5238598" cy="5238598"/>
          </a:xfrm>
          <a:prstGeom prst="ellipse">
            <a:avLst/>
          </a:prstGeom>
          <a:noFill/>
          <a:ln w="25400">
            <a:solidFill>
              <a:srgbClr val="E4231B">
                <a:alpha val="30000"/>
              </a:srgbClr>
            </a:solidFill>
            <a:prstDash val="solid"/>
          </a:ln>
        </p:spPr>
      </p:sp>
      <p:sp>
        <p:nvSpPr>
          <p:cNvPr id="38" name="Shape 27"/>
          <p:cNvSpPr/>
          <p:nvPr/>
        </p:nvSpPr>
        <p:spPr>
          <a:xfrm>
            <a:off x="8429854" y="1163726"/>
            <a:ext cx="571500" cy="571500"/>
          </a:xfrm>
          <a:prstGeom prst="ellipse">
            <a:avLst/>
          </a:prstGeom>
          <a:solidFill>
            <a:srgbClr val="FFFFFF"/>
          </a:solidFill>
          <a:ln/>
          <a:effectLst>
            <a:outerShdw blurRad="139700" dist="50800" dir="5400000" algn="bl" rotWithShape="0">
              <a:srgbClr val="000000">
                <a:alpha val="10000"/>
              </a:srgbClr>
            </a:outerShdw>
          </a:effectLst>
        </p:spPr>
      </p:sp>
      <p:pic>
        <p:nvPicPr>
          <p:cNvPr id="39" name="Image 9" descr="preencoded.png"/>
          <p:cNvPicPr>
            <a:picLocks noChangeAspect="1"/>
          </p:cNvPicPr>
          <p:nvPr/>
        </p:nvPicPr>
        <p:blipFill>
          <a:blip r:embed="rId6"/>
          <a:srcRect l="-57" r="-57"/>
          <a:stretch/>
        </p:blipFill>
        <p:spPr>
          <a:xfrm>
            <a:off x="8615477" y="1335634"/>
            <a:ext cx="200254" cy="228600"/>
          </a:xfrm>
          <a:prstGeom prst="rect">
            <a:avLst/>
          </a:prstGeom>
        </p:spPr>
      </p:pic>
      <p:sp>
        <p:nvSpPr>
          <p:cNvPr id="40" name="Shape 28"/>
          <p:cNvSpPr/>
          <p:nvPr/>
        </p:nvSpPr>
        <p:spPr>
          <a:xfrm>
            <a:off x="10287000" y="2306726"/>
            <a:ext cx="571500" cy="571500"/>
          </a:xfrm>
          <a:prstGeom prst="ellipse">
            <a:avLst/>
          </a:prstGeom>
          <a:solidFill>
            <a:srgbClr val="FFFFFF"/>
          </a:solidFill>
          <a:ln/>
          <a:effectLst>
            <a:outerShdw blurRad="139700" dist="50800" dir="5400000" algn="bl" rotWithShape="0">
              <a:srgbClr val="000000">
                <a:alpha val="10000"/>
              </a:srgbClr>
            </a:outerShdw>
          </a:effectLst>
        </p:spPr>
      </p:sp>
      <p:pic>
        <p:nvPicPr>
          <p:cNvPr id="41" name="Image 10" descr="preencoded.png"/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0458907" y="2478634"/>
            <a:ext cx="228600" cy="228600"/>
          </a:xfrm>
          <a:prstGeom prst="rect">
            <a:avLst/>
          </a:prstGeom>
        </p:spPr>
      </p:pic>
      <p:sp>
        <p:nvSpPr>
          <p:cNvPr id="42" name="Shape 29"/>
          <p:cNvSpPr/>
          <p:nvPr/>
        </p:nvSpPr>
        <p:spPr>
          <a:xfrm>
            <a:off x="9905695" y="5416601"/>
            <a:ext cx="571500" cy="571500"/>
          </a:xfrm>
          <a:prstGeom prst="ellipse">
            <a:avLst/>
          </a:prstGeom>
          <a:solidFill>
            <a:srgbClr val="FFFFFF"/>
          </a:solidFill>
          <a:ln/>
          <a:effectLst>
            <a:outerShdw blurRad="139700" dist="50800" dir="5400000" algn="bl" rotWithShape="0">
              <a:srgbClr val="000000">
                <a:alpha val="10000"/>
              </a:srgbClr>
            </a:outerShdw>
          </a:effectLst>
        </p:spPr>
      </p:sp>
      <p:pic>
        <p:nvPicPr>
          <p:cNvPr id="43" name="Image 11" descr="preencoded.png"/>
          <p:cNvPicPr>
            <a:picLocks noChangeAspect="1"/>
          </p:cNvPicPr>
          <p:nvPr/>
        </p:nvPicPr>
        <p:blipFill>
          <a:blip r:embed="rId8"/>
          <a:srcRect l="-57" r="-57"/>
          <a:stretch/>
        </p:blipFill>
        <p:spPr>
          <a:xfrm>
            <a:off x="10091318" y="5588508"/>
            <a:ext cx="200254" cy="228600"/>
          </a:xfrm>
          <a:prstGeom prst="rect">
            <a:avLst/>
          </a:prstGeom>
        </p:spPr>
      </p:pic>
      <p:sp>
        <p:nvSpPr>
          <p:cNvPr id="44" name="Shape 30"/>
          <p:cNvSpPr/>
          <p:nvPr/>
        </p:nvSpPr>
        <p:spPr>
          <a:xfrm>
            <a:off x="7810805" y="5797906"/>
            <a:ext cx="571500" cy="571500"/>
          </a:xfrm>
          <a:prstGeom prst="ellipse">
            <a:avLst/>
          </a:prstGeom>
          <a:solidFill>
            <a:srgbClr val="FFFFFF"/>
          </a:solidFill>
          <a:ln/>
          <a:effectLst>
            <a:outerShdw blurRad="139700" dist="50800" dir="5400000" algn="bl" rotWithShape="0">
              <a:srgbClr val="000000">
                <a:alpha val="10000"/>
              </a:srgbClr>
            </a:outerShdw>
          </a:effectLst>
        </p:spPr>
      </p:sp>
      <p:pic>
        <p:nvPicPr>
          <p:cNvPr id="45" name="Image 12" descr="preencoded.png"/>
          <p:cNvPicPr>
            <a:picLocks noChangeAspect="1"/>
          </p:cNvPicPr>
          <p:nvPr/>
        </p:nvPicPr>
        <p:blipFill>
          <a:blip r:embed="rId9"/>
          <a:srcRect t="-44" b="-44"/>
          <a:stretch/>
        </p:blipFill>
        <p:spPr>
          <a:xfrm>
            <a:off x="7968082" y="5968898"/>
            <a:ext cx="256946" cy="228600"/>
          </a:xfrm>
          <a:prstGeom prst="rect">
            <a:avLst/>
          </a:prstGeom>
        </p:spPr>
      </p:pic>
      <p:sp>
        <p:nvSpPr>
          <p:cNvPr id="46" name="Shape 31"/>
          <p:cNvSpPr/>
          <p:nvPr/>
        </p:nvSpPr>
        <p:spPr>
          <a:xfrm>
            <a:off x="6858000" y="2306726"/>
            <a:ext cx="571500" cy="571500"/>
          </a:xfrm>
          <a:prstGeom prst="ellipse">
            <a:avLst/>
          </a:prstGeom>
          <a:solidFill>
            <a:srgbClr val="FFFFFF"/>
          </a:solidFill>
          <a:ln/>
          <a:effectLst>
            <a:outerShdw blurRad="139700" dist="50800" dir="5400000" algn="bl" rotWithShape="0">
              <a:srgbClr val="000000">
                <a:alpha val="10000"/>
              </a:srgbClr>
            </a:outerShdw>
          </a:effectLst>
        </p:spPr>
      </p:sp>
      <p:pic>
        <p:nvPicPr>
          <p:cNvPr id="47" name="Image 13" descr="preencoded.png"/>
          <p:cNvPicPr>
            <a:picLocks noChangeAspect="1"/>
          </p:cNvPicPr>
          <p:nvPr/>
        </p:nvPicPr>
        <p:blipFill>
          <a:blip r:embed="rId10"/>
          <a:srcRect t="-44" b="-44"/>
          <a:stretch/>
        </p:blipFill>
        <p:spPr>
          <a:xfrm>
            <a:off x="7015277" y="2478634"/>
            <a:ext cx="256946" cy="228600"/>
          </a:xfrm>
          <a:prstGeom prst="rect">
            <a:avLst/>
          </a:prstGeom>
        </p:spPr>
      </p:pic>
      <p:sp>
        <p:nvSpPr>
          <p:cNvPr id="48" name="Shape 32"/>
          <p:cNvSpPr/>
          <p:nvPr/>
        </p:nvSpPr>
        <p:spPr>
          <a:xfrm>
            <a:off x="6953098" y="2004974"/>
            <a:ext cx="3810305" cy="3810305"/>
          </a:xfrm>
          <a:prstGeom prst="ellipse">
            <a:avLst/>
          </a:prstGeom>
          <a:solidFill>
            <a:srgbClr val="217A47">
              <a:alpha val="8000"/>
            </a:srgbClr>
          </a:solidFill>
          <a:ln/>
        </p:spPr>
      </p:sp>
      <p:pic>
        <p:nvPicPr>
          <p:cNvPr id="49" name="Image 14" descr="preencoded.png"/>
          <p:cNvPicPr>
            <a:picLocks noChangeAspect="1"/>
          </p:cNvPicPr>
          <p:nvPr/>
        </p:nvPicPr>
        <p:blipFill>
          <a:blip r:embed="rId11"/>
          <a:srcRect l="-20" r="-20"/>
          <a:stretch/>
        </p:blipFill>
        <p:spPr>
          <a:xfrm>
            <a:off x="8572500" y="2726436"/>
            <a:ext cx="571500" cy="761695"/>
          </a:xfrm>
          <a:prstGeom prst="rect">
            <a:avLst/>
          </a:prstGeom>
        </p:spPr>
      </p:pic>
      <p:sp>
        <p:nvSpPr>
          <p:cNvPr id="50" name="Text 33"/>
          <p:cNvSpPr txBox="1"/>
          <p:nvPr/>
        </p:nvSpPr>
        <p:spPr>
          <a:xfrm>
            <a:off x="7687361" y="3927043"/>
            <a:ext cx="2572207" cy="37216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217A4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END OF YEAR CAMPAIGN</a:t>
            </a:r>
            <a:endParaRPr lang="en-US" sz="2400" dirty="0"/>
          </a:p>
        </p:txBody>
      </p:sp>
      <p:sp>
        <p:nvSpPr>
          <p:cNvPr id="51" name="Text 34"/>
          <p:cNvSpPr txBox="1"/>
          <p:nvPr/>
        </p:nvSpPr>
        <p:spPr>
          <a:xfrm>
            <a:off x="7409383" y="4469282"/>
            <a:ext cx="3043123" cy="762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Une expérience virale qui transforme les consommateurs en ambassadeurs passionnés</a:t>
            </a:r>
            <a:endParaRPr lang="en-US" sz="1400" dirty="0"/>
          </a:p>
        </p:txBody>
      </p:sp>
      <p:pic>
        <p:nvPicPr>
          <p:cNvPr id="53" name="Image 15" descr="https://page.gensparksite.com/v1/base64_upload/9035f28a7beea65a0ead547975d76a50"/>
          <p:cNvPicPr>
            <a:picLocks noChangeAspect="1"/>
          </p:cNvPicPr>
          <p:nvPr/>
        </p:nvPicPr>
        <p:blipFill>
          <a:blip r:embed="rId12"/>
          <a:srcRect t="431" b="431"/>
          <a:stretch/>
        </p:blipFill>
        <p:spPr>
          <a:xfrm>
            <a:off x="10858500" y="369366"/>
            <a:ext cx="838505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2191695" cy="142646"/>
          </a:xfrm>
          <a:prstGeom prst="rect">
            <a:avLst/>
          </a:prstGeom>
          <a:solidFill>
            <a:srgbClr val="E4231B"/>
          </a:solidFill>
          <a:ln/>
        </p:spPr>
      </p:sp>
      <p:sp>
        <p:nvSpPr>
          <p:cNvPr id="4" name="Text 2"/>
          <p:cNvSpPr txBox="1"/>
          <p:nvPr/>
        </p:nvSpPr>
        <p:spPr>
          <a:xfrm>
            <a:off x="549555" y="210363"/>
            <a:ext cx="11026750" cy="11622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L'idée maîtresse : Vivez des fêtes </a:t>
            </a:r>
            <a:r>
              <a:rPr lang="en-US" sz="3300" b="1" dirty="0" err="1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savoureuses</a:t>
            </a:r>
            <a:endParaRPr lang="en-US" sz="3300" dirty="0"/>
          </a:p>
        </p:txBody>
      </p:sp>
      <p:sp>
        <p:nvSpPr>
          <p:cNvPr id="5" name="Shape 3"/>
          <p:cNvSpPr/>
          <p:nvPr/>
        </p:nvSpPr>
        <p:spPr>
          <a:xfrm>
            <a:off x="2997861" y="1407083"/>
            <a:ext cx="5372100" cy="1095451"/>
          </a:xfrm>
          <a:prstGeom prst="rect">
            <a:avLst/>
          </a:prstGeom>
          <a:solidFill>
            <a:srgbClr val="E4231B"/>
          </a:solidFill>
          <a:ln/>
        </p:spPr>
      </p:sp>
      <p:sp>
        <p:nvSpPr>
          <p:cNvPr id="6" name="Text 4"/>
          <p:cNvSpPr txBox="1"/>
          <p:nvPr/>
        </p:nvSpPr>
        <p:spPr>
          <a:xfrm>
            <a:off x="3577401" y="1637017"/>
            <a:ext cx="4207154" cy="3337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Vivez des fêtes savoureuses</a:t>
            </a:r>
            <a:endParaRPr lang="en-US" sz="2100" dirty="0"/>
          </a:p>
        </p:txBody>
      </p:sp>
      <p:sp>
        <p:nvSpPr>
          <p:cNvPr id="7" name="Text 5"/>
          <p:cNvSpPr txBox="1"/>
          <p:nvPr/>
        </p:nvSpPr>
        <p:spPr>
          <a:xfrm>
            <a:off x="3822192" y="1891431"/>
            <a:ext cx="3613638" cy="40466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LA PASTA FIRST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946938" y="2581519"/>
            <a:ext cx="2219249" cy="381305"/>
          </a:xfrm>
          <a:prstGeom prst="roundRect">
            <a:avLst>
              <a:gd name="adj" fmla="val 179856"/>
            </a:avLst>
          </a:prstGeom>
          <a:solidFill>
            <a:srgbClr val="FFFFFF">
              <a:alpha val="90000"/>
            </a:srgbClr>
          </a:solidFill>
          <a:ln/>
          <a:effectLst>
            <a:outerShdw blurRad="101600" dist="38100" dir="5400000" algn="bl" rotWithShape="0">
              <a:srgbClr val="000000">
                <a:alpha val="10000"/>
              </a:srgbClr>
            </a:outerShdw>
          </a:effectLst>
        </p:spPr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3"/>
          <a:srcRect t="-43" b="-43"/>
          <a:stretch/>
        </p:blipFill>
        <p:spPr>
          <a:xfrm>
            <a:off x="1089584" y="2686675"/>
            <a:ext cx="133502" cy="152705"/>
          </a:xfrm>
          <a:prstGeom prst="rect">
            <a:avLst/>
          </a:prstGeom>
        </p:spPr>
      </p:pic>
      <p:sp>
        <p:nvSpPr>
          <p:cNvPr id="11" name="Text 7"/>
          <p:cNvSpPr txBox="1"/>
          <p:nvPr/>
        </p:nvSpPr>
        <p:spPr>
          <a:xfrm>
            <a:off x="1298982" y="2676617"/>
            <a:ext cx="1838858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Pour des repas festifs</a:t>
            </a:r>
            <a:endParaRPr lang="en-US" sz="1200" dirty="0"/>
          </a:p>
        </p:txBody>
      </p:sp>
      <p:sp>
        <p:nvSpPr>
          <p:cNvPr id="13" name="Text 9"/>
          <p:cNvSpPr txBox="1"/>
          <p:nvPr/>
        </p:nvSpPr>
        <p:spPr>
          <a:xfrm>
            <a:off x="7723937" y="3786151"/>
            <a:ext cx="4325112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Des pâtes gourmandes qui créent des moments de partage inoubliables en famille</a:t>
            </a:r>
            <a:endParaRPr lang="en-US" sz="1200" dirty="0"/>
          </a:p>
        </p:txBody>
      </p:sp>
      <p:sp>
        <p:nvSpPr>
          <p:cNvPr id="14" name="Text 10"/>
          <p:cNvSpPr txBox="1"/>
          <p:nvPr/>
        </p:nvSpPr>
        <p:spPr>
          <a:xfrm>
            <a:off x="7723937" y="4426231"/>
            <a:ext cx="4467758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Une expérience culinaire qui allie tradition italienne et saveurs camerounaises</a:t>
            </a:r>
            <a:endParaRPr lang="en-US" sz="1200" dirty="0"/>
          </a:p>
        </p:txBody>
      </p:sp>
      <p:sp>
        <p:nvSpPr>
          <p:cNvPr id="15" name="Text 11"/>
          <p:cNvSpPr txBox="1"/>
          <p:nvPr/>
        </p:nvSpPr>
        <p:spPr>
          <a:xfrm>
            <a:off x="549555" y="4157760"/>
            <a:ext cx="2219249" cy="60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Des recettes exclusives pour chaque grande occasion </a:t>
            </a:r>
            <a:r>
              <a:rPr lang="en-US" sz="12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cette</a:t>
            </a: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fin </a:t>
            </a:r>
            <a:r>
              <a:rPr lang="en-US" sz="12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d'année</a:t>
            </a: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endParaRPr lang="en-US" sz="1200" dirty="0"/>
          </a:p>
        </p:txBody>
      </p:sp>
      <p:sp>
        <p:nvSpPr>
          <p:cNvPr id="16" name="Text 12"/>
          <p:cNvSpPr txBox="1"/>
          <p:nvPr/>
        </p:nvSpPr>
        <p:spPr>
          <a:xfrm>
            <a:off x="678171" y="5220983"/>
            <a:ext cx="3381818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Un calendrier qui inspire la créativité en cuisine toute l'année</a:t>
            </a:r>
            <a:endParaRPr lang="en-US" sz="1200" dirty="0"/>
          </a:p>
        </p:txBody>
      </p:sp>
      <p:pic>
        <p:nvPicPr>
          <p:cNvPr id="30" name="Image 4" descr="https://page.gensparksite.com/v1/base64_upload/9035f28a7beea65a0ead547975d76a50"/>
          <p:cNvPicPr>
            <a:picLocks noChangeAspect="1"/>
          </p:cNvPicPr>
          <p:nvPr/>
        </p:nvPicPr>
        <p:blipFill>
          <a:blip r:embed="rId4"/>
          <a:srcRect t="431" b="431"/>
          <a:stretch/>
        </p:blipFill>
        <p:spPr>
          <a:xfrm>
            <a:off x="11110417" y="275285"/>
            <a:ext cx="838505" cy="457200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81CBACB0-AE38-B7E9-C936-7E2E4711A3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1894" y="2296092"/>
            <a:ext cx="7744052" cy="36486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2191695" cy="142646"/>
          </a:xfrm>
          <a:prstGeom prst="rect">
            <a:avLst/>
          </a:prstGeom>
          <a:solidFill>
            <a:srgbClr val="E4231B"/>
          </a:solidFill>
          <a:ln/>
        </p:spPr>
      </p:sp>
      <p:sp>
        <p:nvSpPr>
          <p:cNvPr id="4" name="Text 2"/>
          <p:cNvSpPr txBox="1"/>
          <p:nvPr/>
        </p:nvSpPr>
        <p:spPr>
          <a:xfrm>
            <a:off x="571500" y="123444"/>
            <a:ext cx="9741103" cy="5148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Valeurs, cibles &amp; promesse émotionnelle</a:t>
            </a:r>
            <a:endParaRPr lang="en-US" sz="3300" dirty="0"/>
          </a:p>
        </p:txBody>
      </p:sp>
      <p:sp>
        <p:nvSpPr>
          <p:cNvPr id="5" name="Text 3"/>
          <p:cNvSpPr txBox="1"/>
          <p:nvPr/>
        </p:nvSpPr>
        <p:spPr>
          <a:xfrm>
            <a:off x="571500" y="716585"/>
            <a:ext cx="4945990" cy="7434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Notre </a:t>
            </a:r>
            <a:r>
              <a:rPr lang="en-US" sz="13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campagne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s'adresse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à toutes les familles camerounaises avec une approche inclusive et fédératrice, valorisant la diversité culturelle et générationnelle.</a:t>
            </a:r>
            <a:endParaRPr lang="en-US" sz="1300" dirty="0"/>
          </a:p>
        </p:txBody>
      </p:sp>
      <p:sp>
        <p:nvSpPr>
          <p:cNvPr id="6" name="Text 4"/>
          <p:cNvSpPr txBox="1"/>
          <p:nvPr/>
        </p:nvSpPr>
        <p:spPr>
          <a:xfrm>
            <a:off x="571500" y="1421994"/>
            <a:ext cx="2489911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217A4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Nos valeurs fondatrices :</a:t>
            </a:r>
            <a:endParaRPr lang="en-US" sz="1400" dirty="0"/>
          </a:p>
        </p:txBody>
      </p:sp>
      <p:sp>
        <p:nvSpPr>
          <p:cNvPr id="7" name="Text 5"/>
          <p:cNvSpPr txBox="1"/>
          <p:nvPr/>
        </p:nvSpPr>
        <p:spPr>
          <a:xfrm>
            <a:off x="571500" y="1813764"/>
            <a:ext cx="4536338" cy="20025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Convivialité : 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Créer des moments de partage inoubliables</a:t>
            </a:r>
            <a:endParaRPr lang="en-US" sz="1300" dirty="0"/>
          </a:p>
        </p:txBody>
      </p:sp>
      <p:sp>
        <p:nvSpPr>
          <p:cNvPr id="8" name="Text 6"/>
          <p:cNvSpPr txBox="1"/>
          <p:nvPr/>
        </p:nvSpPr>
        <p:spPr>
          <a:xfrm>
            <a:off x="571500" y="2207870"/>
            <a:ext cx="4631436" cy="20025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Créativité : 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Encourager l'expression et l'innovation culinaire</a:t>
            </a:r>
            <a:endParaRPr lang="en-US" sz="1300" dirty="0"/>
          </a:p>
        </p:txBody>
      </p:sp>
      <p:sp>
        <p:nvSpPr>
          <p:cNvPr id="9" name="Text 7"/>
          <p:cNvSpPr txBox="1"/>
          <p:nvPr/>
        </p:nvSpPr>
        <p:spPr>
          <a:xfrm>
            <a:off x="571500" y="2601977"/>
            <a:ext cx="4574743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Authenticité : </a:t>
            </a:r>
            <a:r>
              <a:rPr lang="en-US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Marier tradition camerounaise et savoir-faire local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571500" y="3157017"/>
            <a:ext cx="5143500" cy="1067105"/>
          </a:xfrm>
          <a:prstGeom prst="roundRect">
            <a:avLst>
              <a:gd name="adj" fmla="val 7651"/>
            </a:avLst>
          </a:prstGeom>
          <a:solidFill>
            <a:srgbClr val="FFFFFF"/>
          </a:solidFill>
          <a:ln/>
          <a:effectLst>
            <a:outerShdw blurRad="139700" dist="50800" dir="54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571500" y="3157017"/>
            <a:ext cx="57607" cy="1067105"/>
          </a:xfrm>
          <a:prstGeom prst="rect">
            <a:avLst/>
          </a:prstGeom>
          <a:solidFill>
            <a:srgbClr val="217A47"/>
          </a:solidFill>
          <a:ln/>
        </p:spPr>
      </p:sp>
      <p:pic>
        <p:nvPicPr>
          <p:cNvPr id="12" name="Image 0" descr="preencoded.png"/>
          <p:cNvPicPr>
            <a:picLocks noChangeAspect="1"/>
          </p:cNvPicPr>
          <p:nvPr/>
        </p:nvPicPr>
        <p:blipFill>
          <a:blip r:embed="rId3"/>
          <a:srcRect l="-505" r="-505"/>
          <a:stretch/>
        </p:blipFill>
        <p:spPr>
          <a:xfrm>
            <a:off x="771754" y="3341726"/>
            <a:ext cx="228600" cy="181051"/>
          </a:xfrm>
          <a:prstGeom prst="rect">
            <a:avLst/>
          </a:prstGeom>
        </p:spPr>
      </p:pic>
      <p:sp>
        <p:nvSpPr>
          <p:cNvPr id="13" name="Text 10"/>
          <p:cNvSpPr txBox="1"/>
          <p:nvPr/>
        </p:nvSpPr>
        <p:spPr>
          <a:xfrm>
            <a:off x="1076249" y="3318866"/>
            <a:ext cx="93817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217A4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Familles</a:t>
            </a:r>
            <a:endParaRPr lang="en-US" sz="1400" dirty="0"/>
          </a:p>
        </p:txBody>
      </p:sp>
      <p:sp>
        <p:nvSpPr>
          <p:cNvPr id="14" name="Text 11"/>
          <p:cNvSpPr txBox="1"/>
          <p:nvPr/>
        </p:nvSpPr>
        <p:spPr>
          <a:xfrm>
            <a:off x="771754" y="3640734"/>
            <a:ext cx="4819802" cy="4096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Foyers urbains avec enfants, recherchant des moments de partage autour de repas accessibles et conviviaux</a:t>
            </a:r>
            <a:endParaRPr lang="en-US" sz="1200" dirty="0"/>
          </a:p>
        </p:txBody>
      </p:sp>
      <p:sp>
        <p:nvSpPr>
          <p:cNvPr id="15" name="Shape 12"/>
          <p:cNvSpPr/>
          <p:nvPr/>
        </p:nvSpPr>
        <p:spPr>
          <a:xfrm>
            <a:off x="571500" y="4412488"/>
            <a:ext cx="5143500" cy="1067105"/>
          </a:xfrm>
          <a:prstGeom prst="roundRect">
            <a:avLst>
              <a:gd name="adj" fmla="val 7651"/>
            </a:avLst>
          </a:prstGeom>
          <a:solidFill>
            <a:srgbClr val="FFFFFF"/>
          </a:solidFill>
          <a:ln/>
          <a:effectLst>
            <a:outerShdw blurRad="139700" dist="50800" dir="54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6" name="Shape 13"/>
          <p:cNvSpPr/>
          <p:nvPr/>
        </p:nvSpPr>
        <p:spPr>
          <a:xfrm>
            <a:off x="571500" y="4412488"/>
            <a:ext cx="57607" cy="1067105"/>
          </a:xfrm>
          <a:prstGeom prst="rect">
            <a:avLst/>
          </a:prstGeom>
          <a:solidFill>
            <a:srgbClr val="217A47"/>
          </a:solidFill>
          <a:ln/>
        </p:spPr>
      </p:sp>
      <p:pic>
        <p:nvPicPr>
          <p:cNvPr id="17" name="Image 1" descr="preencoded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71754" y="4597197"/>
            <a:ext cx="181051" cy="181051"/>
          </a:xfrm>
          <a:prstGeom prst="rect">
            <a:avLst/>
          </a:prstGeom>
        </p:spPr>
      </p:pic>
      <p:sp>
        <p:nvSpPr>
          <p:cNvPr id="18" name="Text 14"/>
          <p:cNvSpPr txBox="1"/>
          <p:nvPr/>
        </p:nvSpPr>
        <p:spPr>
          <a:xfrm>
            <a:off x="1028700" y="4574337"/>
            <a:ext cx="169987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217A4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Classe moyenne</a:t>
            </a:r>
            <a:endParaRPr lang="en-US" sz="1400" dirty="0"/>
          </a:p>
        </p:txBody>
      </p:sp>
      <p:sp>
        <p:nvSpPr>
          <p:cNvPr id="19" name="Text 15"/>
          <p:cNvSpPr txBox="1"/>
          <p:nvPr/>
        </p:nvSpPr>
        <p:spPr>
          <a:xfrm>
            <a:off x="771754" y="4896206"/>
            <a:ext cx="4905756" cy="4096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Consommateurs aspirationnels, sensibles aux marques de qualité et aux expériences familiales enrichissantes</a:t>
            </a:r>
            <a:endParaRPr lang="en-US" sz="1200" dirty="0"/>
          </a:p>
        </p:txBody>
      </p:sp>
      <p:sp>
        <p:nvSpPr>
          <p:cNvPr id="20" name="Shape 16"/>
          <p:cNvSpPr/>
          <p:nvPr/>
        </p:nvSpPr>
        <p:spPr>
          <a:xfrm>
            <a:off x="571500" y="5667959"/>
            <a:ext cx="5143500" cy="1067105"/>
          </a:xfrm>
          <a:prstGeom prst="roundRect">
            <a:avLst>
              <a:gd name="adj" fmla="val 7651"/>
            </a:avLst>
          </a:prstGeom>
          <a:solidFill>
            <a:srgbClr val="FFFFFF"/>
          </a:solidFill>
          <a:ln/>
          <a:effectLst>
            <a:outerShdw blurRad="139700" dist="50800" dir="5400000" algn="bl" rotWithShape="0">
              <a:srgbClr val="000000">
                <a:alpha val="10000"/>
              </a:srgbClr>
            </a:outerShdw>
          </a:effectLst>
        </p:spPr>
      </p:sp>
      <p:sp>
        <p:nvSpPr>
          <p:cNvPr id="21" name="Shape 17"/>
          <p:cNvSpPr/>
          <p:nvPr/>
        </p:nvSpPr>
        <p:spPr>
          <a:xfrm>
            <a:off x="571500" y="5667959"/>
            <a:ext cx="57607" cy="1067105"/>
          </a:xfrm>
          <a:prstGeom prst="rect">
            <a:avLst/>
          </a:prstGeom>
          <a:solidFill>
            <a:srgbClr val="217A47"/>
          </a:solidFill>
          <a:ln/>
        </p:spPr>
      </p:sp>
      <p:pic>
        <p:nvPicPr>
          <p:cNvPr id="22" name="Image 2" descr="preencoded.png"/>
          <p:cNvPicPr>
            <a:picLocks noChangeAspect="1"/>
          </p:cNvPicPr>
          <p:nvPr/>
        </p:nvPicPr>
        <p:blipFill>
          <a:blip r:embed="rId5"/>
          <a:srcRect l="-505" r="-505"/>
          <a:stretch/>
        </p:blipFill>
        <p:spPr>
          <a:xfrm>
            <a:off x="771754" y="5852668"/>
            <a:ext cx="114300" cy="181051"/>
          </a:xfrm>
          <a:prstGeom prst="rect">
            <a:avLst/>
          </a:prstGeom>
        </p:spPr>
      </p:pic>
      <p:sp>
        <p:nvSpPr>
          <p:cNvPr id="23" name="Text 18"/>
          <p:cNvSpPr txBox="1"/>
          <p:nvPr/>
        </p:nvSpPr>
        <p:spPr>
          <a:xfrm>
            <a:off x="961949" y="5829808"/>
            <a:ext cx="229057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217A4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Enfants &amp; Adolescents</a:t>
            </a:r>
            <a:endParaRPr lang="en-US" sz="1400" dirty="0"/>
          </a:p>
        </p:txBody>
      </p:sp>
      <p:sp>
        <p:nvSpPr>
          <p:cNvPr id="24" name="Text 19"/>
          <p:cNvSpPr txBox="1"/>
          <p:nvPr/>
        </p:nvSpPr>
        <p:spPr>
          <a:xfrm>
            <a:off x="771754" y="6151677"/>
            <a:ext cx="4858207" cy="4096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Prescripteurs et consommateurs avides de nouveauté, adeptes des défis et du digital</a:t>
            </a:r>
            <a:endParaRPr lang="en-US" sz="1200" dirty="0"/>
          </a:p>
        </p:txBody>
      </p:sp>
      <p:sp>
        <p:nvSpPr>
          <p:cNvPr id="26" name="Shape 20"/>
          <p:cNvSpPr/>
          <p:nvPr/>
        </p:nvSpPr>
        <p:spPr>
          <a:xfrm>
            <a:off x="6096305" y="5402276"/>
            <a:ext cx="5524805" cy="1311250"/>
          </a:xfrm>
          <a:prstGeom prst="roundRect">
            <a:avLst>
              <a:gd name="adj" fmla="val 3613"/>
            </a:avLst>
          </a:prstGeom>
          <a:solidFill>
            <a:srgbClr val="E4231B"/>
          </a:solidFill>
          <a:ln/>
        </p:spPr>
      </p:sp>
      <p:sp>
        <p:nvSpPr>
          <p:cNvPr id="27" name="Text 21"/>
          <p:cNvSpPr txBox="1"/>
          <p:nvPr/>
        </p:nvSpPr>
        <p:spPr>
          <a:xfrm>
            <a:off x="7189927" y="5612587"/>
            <a:ext cx="3503981" cy="2670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Notre promesse émotionnelle</a:t>
            </a:r>
            <a:endParaRPr lang="en-US" sz="1600" dirty="0"/>
          </a:p>
        </p:txBody>
      </p:sp>
      <p:pic>
        <p:nvPicPr>
          <p:cNvPr id="28" name="Image 4" descr="preencoded.png"/>
          <p:cNvPicPr>
            <a:picLocks noChangeAspect="1"/>
          </p:cNvPicPr>
          <p:nvPr/>
        </p:nvPicPr>
        <p:blipFill>
          <a:blip r:embed="rId6"/>
          <a:srcRect t="-2724" b="-2724"/>
          <a:stretch/>
        </p:blipFill>
        <p:spPr>
          <a:xfrm>
            <a:off x="6624828" y="6152998"/>
            <a:ext cx="142646" cy="171907"/>
          </a:xfrm>
          <a:prstGeom prst="rect">
            <a:avLst/>
          </a:prstGeom>
        </p:spPr>
      </p:pic>
      <p:sp>
        <p:nvSpPr>
          <p:cNvPr id="29" name="Text 22"/>
          <p:cNvSpPr txBox="1"/>
          <p:nvPr/>
        </p:nvSpPr>
        <p:spPr>
          <a:xfrm>
            <a:off x="6380683" y="6027725"/>
            <a:ext cx="5079492" cy="7050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Transformer chaque repas ordinaire en une célébration mémorable où toute la famille peut s'exprimer, partager et créer ensemble des souvenirs gourmands qui durent toute l'année.</a:t>
            </a:r>
            <a:endParaRPr lang="en-US" sz="1300" dirty="0"/>
          </a:p>
        </p:txBody>
      </p:sp>
      <p:pic>
        <p:nvPicPr>
          <p:cNvPr id="30" name="Image 5" descr="preencoded.png"/>
          <p:cNvPicPr>
            <a:picLocks noChangeAspect="1"/>
          </p:cNvPicPr>
          <p:nvPr/>
        </p:nvPicPr>
        <p:blipFill>
          <a:blip r:embed="rId7"/>
          <a:srcRect t="-2724" b="-2724"/>
          <a:stretch/>
        </p:blipFill>
        <p:spPr>
          <a:xfrm>
            <a:off x="11193170" y="6655918"/>
            <a:ext cx="142646" cy="171907"/>
          </a:xfrm>
          <a:prstGeom prst="rect">
            <a:avLst/>
          </a:prstGeom>
        </p:spPr>
      </p:pic>
      <p:pic>
        <p:nvPicPr>
          <p:cNvPr id="32" name="Image 6" descr="https://page.gensparksite.com/v1/base64_upload/9035f28a7beea65a0ead547975d76a50"/>
          <p:cNvPicPr>
            <a:picLocks noChangeAspect="1"/>
          </p:cNvPicPr>
          <p:nvPr/>
        </p:nvPicPr>
        <p:blipFill>
          <a:blip r:embed="rId8"/>
          <a:srcRect t="431" b="431"/>
          <a:stretch/>
        </p:blipFill>
        <p:spPr>
          <a:xfrm>
            <a:off x="11040922" y="325475"/>
            <a:ext cx="838505" cy="457200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A635FBD0-9724-71E0-30CE-19D46FD5391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79413" y="813903"/>
            <a:ext cx="4536338" cy="453633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2191695" cy="142646"/>
          </a:xfrm>
          <a:prstGeom prst="rect">
            <a:avLst/>
          </a:prstGeom>
          <a:solidFill>
            <a:srgbClr val="E4231B"/>
          </a:solidFill>
          <a:ln/>
        </p:spPr>
      </p:sp>
      <p:sp>
        <p:nvSpPr>
          <p:cNvPr id="4" name="Text 2"/>
          <p:cNvSpPr txBox="1"/>
          <p:nvPr/>
        </p:nvSpPr>
        <p:spPr>
          <a:xfrm>
            <a:off x="571500" y="580644"/>
            <a:ext cx="6750101" cy="5148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Axes </a:t>
            </a:r>
            <a:r>
              <a:rPr lang="en-US" sz="3300" b="1" dirty="0" err="1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Créatifs</a:t>
            </a:r>
            <a:r>
              <a:rPr lang="en-US" sz="33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&amp; Slogans</a:t>
            </a:r>
            <a:endParaRPr lang="en-US" sz="3300" dirty="0"/>
          </a:p>
        </p:txBody>
      </p:sp>
      <p:sp>
        <p:nvSpPr>
          <p:cNvPr id="6" name="Shape 4"/>
          <p:cNvSpPr/>
          <p:nvPr/>
        </p:nvSpPr>
        <p:spPr>
          <a:xfrm>
            <a:off x="571500" y="1571135"/>
            <a:ext cx="5143500" cy="3021795"/>
          </a:xfrm>
          <a:prstGeom prst="roundRect">
            <a:avLst>
              <a:gd name="adj" fmla="val 1983"/>
            </a:avLst>
          </a:prstGeom>
          <a:solidFill>
            <a:srgbClr val="E4231B">
              <a:alpha val="10000"/>
            </a:srgbClr>
          </a:solidFill>
          <a:ln/>
        </p:spPr>
      </p:sp>
      <p:sp>
        <p:nvSpPr>
          <p:cNvPr id="7" name="Shape 5"/>
          <p:cNvSpPr/>
          <p:nvPr/>
        </p:nvSpPr>
        <p:spPr>
          <a:xfrm>
            <a:off x="571500" y="1571135"/>
            <a:ext cx="47549" cy="3021795"/>
          </a:xfrm>
          <a:prstGeom prst="rect">
            <a:avLst/>
          </a:prstGeom>
          <a:solidFill>
            <a:srgbClr val="E4231B"/>
          </a:solidFill>
          <a:ln/>
        </p:spPr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rcRect l="-1903" r="-1903"/>
          <a:stretch/>
        </p:blipFill>
        <p:spPr>
          <a:xfrm>
            <a:off x="770254" y="1938686"/>
            <a:ext cx="190195" cy="209398"/>
          </a:xfrm>
          <a:prstGeom prst="rect">
            <a:avLst/>
          </a:prstGeom>
        </p:spPr>
      </p:pic>
      <p:sp>
        <p:nvSpPr>
          <p:cNvPr id="9" name="Text 6"/>
          <p:cNvSpPr txBox="1"/>
          <p:nvPr/>
        </p:nvSpPr>
        <p:spPr>
          <a:xfrm>
            <a:off x="1037259" y="1912169"/>
            <a:ext cx="3992526" cy="27157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Axe 1 – La </a:t>
            </a:r>
            <a:r>
              <a:rPr lang="en-US" sz="1600" b="1" dirty="0" err="1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magie</a:t>
            </a:r>
            <a:r>
              <a:rPr lang="en-US" sz="16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des fêtes </a:t>
            </a:r>
            <a:r>
              <a:rPr lang="en-US" sz="1600" b="1" dirty="0" err="1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en</a:t>
            </a:r>
            <a:r>
              <a:rPr lang="en-US" sz="16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famille</a:t>
            </a:r>
            <a:endParaRPr lang="en-US" sz="1600" dirty="0"/>
          </a:p>
        </p:txBody>
      </p:sp>
      <p:sp>
        <p:nvSpPr>
          <p:cNvPr id="10" name="Text 7"/>
          <p:cNvSpPr txBox="1"/>
          <p:nvPr/>
        </p:nvSpPr>
        <p:spPr>
          <a:xfrm>
            <a:off x="761694" y="2287281"/>
            <a:ext cx="4830214" cy="103554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5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Concept</a:t>
            </a:r>
            <a:r>
              <a:rPr lang="en-US" sz="1500" i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: "</a:t>
            </a:r>
            <a:r>
              <a:rPr lang="fr-FR" sz="1600" dirty="0">
                <a:latin typeface="Avenir Next LT Pro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Tout moment magique se vit pleinement et mieux quand on prépare en famille.</a:t>
            </a:r>
            <a:r>
              <a:rPr lang="en-US" sz="1500" i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"</a:t>
            </a:r>
            <a:endParaRPr lang="en-US" sz="1500" dirty="0"/>
          </a:p>
        </p:txBody>
      </p:sp>
      <p:sp>
        <p:nvSpPr>
          <p:cNvPr id="11" name="Text 8"/>
          <p:cNvSpPr txBox="1"/>
          <p:nvPr/>
        </p:nvSpPr>
        <p:spPr>
          <a:xfrm>
            <a:off x="761695" y="3082032"/>
            <a:ext cx="4917643" cy="116013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fr-FR" sz="1300" b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Slogans possibles :</a:t>
            </a:r>
          </a:p>
          <a:p>
            <a:pPr marL="0" indent="0" algn="l">
              <a:buNone/>
            </a:pPr>
            <a:endParaRPr lang="fr-FR" sz="1300" b="1" dirty="0">
              <a:solidFill>
                <a:srgbClr val="000000"/>
              </a:solidFill>
              <a:latin typeface="Raleway" pitchFamily="34" charset="0"/>
              <a:ea typeface="Raleway" pitchFamily="34" charset="-122"/>
              <a:cs typeface="Raleway" pitchFamily="34" charset="-120"/>
            </a:endParaRPr>
          </a:p>
          <a:p>
            <a:pPr marL="0" indent="0" algn="l">
              <a:buNone/>
            </a:pPr>
            <a:r>
              <a:rPr lang="fr-FR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« La </a:t>
            </a:r>
            <a:r>
              <a:rPr lang="fr-FR" sz="1300" i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magie des fêtes se cuisine en famille »</a:t>
            </a:r>
          </a:p>
          <a:p>
            <a:pPr marL="0" indent="0" algn="l">
              <a:buNone/>
            </a:pPr>
            <a:r>
              <a:rPr lang="fr-FR" sz="1300" i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« Les meilleures pâtes font de grandes fêtes</a:t>
            </a:r>
            <a:r>
              <a:rPr lang="fr-FR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. » </a:t>
            </a:r>
          </a:p>
        </p:txBody>
      </p:sp>
      <p:sp>
        <p:nvSpPr>
          <p:cNvPr id="26" name="Shape 22"/>
          <p:cNvSpPr/>
          <p:nvPr/>
        </p:nvSpPr>
        <p:spPr>
          <a:xfrm>
            <a:off x="6096305" y="1233425"/>
            <a:ext cx="5524805" cy="3874906"/>
          </a:xfrm>
          <a:prstGeom prst="roundRect">
            <a:avLst>
              <a:gd name="adj" fmla="val 948"/>
            </a:avLst>
          </a:prstGeom>
          <a:solidFill>
            <a:srgbClr val="F9F9F9"/>
          </a:solidFill>
          <a:ln/>
          <a:effectLst>
            <a:outerShdw blurRad="292100" dist="101600" dir="5400000" algn="bl" rotWithShape="0">
              <a:srgbClr val="000000">
                <a:alpha val="15000"/>
              </a:srgbClr>
            </a:outerShdw>
          </a:effectLst>
        </p:spPr>
      </p:sp>
      <p:sp>
        <p:nvSpPr>
          <p:cNvPr id="27" name="Shape 23"/>
          <p:cNvSpPr/>
          <p:nvPr/>
        </p:nvSpPr>
        <p:spPr>
          <a:xfrm>
            <a:off x="6286500" y="1533449"/>
            <a:ext cx="5143500" cy="3410546"/>
          </a:xfrm>
          <a:prstGeom prst="roundRect">
            <a:avLst>
              <a:gd name="adj" fmla="val 4347"/>
            </a:avLst>
          </a:prstGeom>
          <a:solidFill>
            <a:srgbClr val="FFFFFF"/>
          </a:solidFill>
          <a:ln/>
          <a:effectLst>
            <a:outerShdw blurRad="139700" dist="50800" dir="5400000" algn="bl" rotWithShape="0">
              <a:srgbClr val="000000">
                <a:alpha val="10000"/>
              </a:srgbClr>
            </a:outerShdw>
          </a:effectLst>
        </p:spPr>
      </p:sp>
      <p:sp>
        <p:nvSpPr>
          <p:cNvPr id="28" name="Text 24"/>
          <p:cNvSpPr txBox="1"/>
          <p:nvPr/>
        </p:nvSpPr>
        <p:spPr>
          <a:xfrm>
            <a:off x="6437705" y="1828518"/>
            <a:ext cx="4759556" cy="30722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Axe 2 - Le goût de la fête avec La Pasta First</a:t>
            </a:r>
            <a:endParaRPr lang="en-US" sz="1600" dirty="0"/>
          </a:p>
        </p:txBody>
      </p:sp>
      <p:sp>
        <p:nvSpPr>
          <p:cNvPr id="29" name="Shape 25"/>
          <p:cNvSpPr/>
          <p:nvPr/>
        </p:nvSpPr>
        <p:spPr>
          <a:xfrm>
            <a:off x="6437705" y="2183747"/>
            <a:ext cx="4759556" cy="1245254"/>
          </a:xfrm>
          <a:prstGeom prst="roundRect">
            <a:avLst>
              <a:gd name="adj" fmla="val 23426"/>
            </a:avLst>
          </a:prstGeom>
          <a:solidFill>
            <a:srgbClr val="E4231B"/>
          </a:solidFill>
          <a:ln/>
        </p:spPr>
      </p:sp>
      <p:sp>
        <p:nvSpPr>
          <p:cNvPr id="30" name="Text 26"/>
          <p:cNvSpPr txBox="1"/>
          <p:nvPr/>
        </p:nvSpPr>
        <p:spPr>
          <a:xfrm>
            <a:off x="6718096" y="2327666"/>
            <a:ext cx="4406494" cy="104911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Concept: </a:t>
            </a:r>
            <a:r>
              <a:rPr lang="fr-FR" sz="14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Dès que la Pasta First mijote… on sait que c’est la fête.</a:t>
            </a:r>
          </a:p>
          <a:p>
            <a:pPr marL="0" indent="0">
              <a:buNone/>
            </a:pPr>
            <a:r>
              <a:rPr lang="fr-FR" sz="14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C’est le signe, l’odeur, le goût qui lance les festivités.</a:t>
            </a:r>
          </a:p>
        </p:txBody>
      </p:sp>
      <p:sp>
        <p:nvSpPr>
          <p:cNvPr id="31" name="Text 27"/>
          <p:cNvSpPr txBox="1"/>
          <p:nvPr/>
        </p:nvSpPr>
        <p:spPr>
          <a:xfrm>
            <a:off x="6718096" y="3566974"/>
            <a:ext cx="4135831" cy="10769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50000"/>
              </a:lnSpc>
              <a:buNone/>
            </a:pPr>
            <a:r>
              <a:rPr lang="fr-FR" sz="1300" b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Slogans possibles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1300" i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« La saveur des grands moments »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1300" i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« Les fêtes ont un goût de Pasta </a:t>
            </a:r>
            <a:r>
              <a:rPr lang="fr-FR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»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« </a:t>
            </a:r>
            <a:r>
              <a:rPr lang="fr-FR" sz="1300" i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Vivez des fêtes savoureuses </a:t>
            </a:r>
            <a:r>
              <a:rPr lang="fr-FR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»</a:t>
            </a:r>
          </a:p>
        </p:txBody>
      </p:sp>
      <p:pic>
        <p:nvPicPr>
          <p:cNvPr id="44" name="Image 2" descr="https://page.gensparksite.com/v1/base64_upload/9035f28a7beea65a0ead547975d76a50"/>
          <p:cNvPicPr>
            <a:picLocks noChangeAspect="1"/>
          </p:cNvPicPr>
          <p:nvPr/>
        </p:nvPicPr>
        <p:blipFill>
          <a:blip r:embed="rId4"/>
          <a:srcRect t="431" b="431"/>
          <a:stretch/>
        </p:blipFill>
        <p:spPr>
          <a:xfrm>
            <a:off x="10989259" y="406908"/>
            <a:ext cx="838505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6266EF-2824-621D-C653-D9D25DD7D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>
            <a:extLst>
              <a:ext uri="{FF2B5EF4-FFF2-40B4-BE49-F238E27FC236}">
                <a16:creationId xmlns:a16="http://schemas.microsoft.com/office/drawing/2014/main" id="{F4A485DA-2F16-B7AC-E868-01F38ECC3869}"/>
              </a:ext>
            </a:extLst>
          </p:cNvPr>
          <p:cNvSpPr/>
          <p:nvPr/>
        </p:nvSpPr>
        <p:spPr>
          <a:xfrm>
            <a:off x="0" y="0"/>
            <a:ext cx="12191695" cy="142646"/>
          </a:xfrm>
          <a:prstGeom prst="rect">
            <a:avLst/>
          </a:prstGeom>
          <a:solidFill>
            <a:srgbClr val="E4231B"/>
          </a:solidFill>
          <a:ln/>
        </p:spPr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1728AF57-8C90-A909-D3ED-EB0907D0120E}"/>
              </a:ext>
            </a:extLst>
          </p:cNvPr>
          <p:cNvSpPr txBox="1"/>
          <p:nvPr/>
        </p:nvSpPr>
        <p:spPr>
          <a:xfrm>
            <a:off x="571500" y="580644"/>
            <a:ext cx="6750101" cy="5148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Axes </a:t>
            </a:r>
            <a:r>
              <a:rPr lang="en-US" sz="3300" b="1" dirty="0" err="1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Créatifs</a:t>
            </a:r>
            <a:r>
              <a:rPr lang="en-US" sz="33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&amp; Slogans</a:t>
            </a:r>
            <a:endParaRPr lang="en-US" sz="3300" dirty="0"/>
          </a:p>
        </p:txBody>
      </p:sp>
      <p:sp>
        <p:nvSpPr>
          <p:cNvPr id="6" name="Shape 4">
            <a:extLst>
              <a:ext uri="{FF2B5EF4-FFF2-40B4-BE49-F238E27FC236}">
                <a16:creationId xmlns:a16="http://schemas.microsoft.com/office/drawing/2014/main" id="{64A7ECA1-ED6D-3B87-6BFC-BEEF232C638B}"/>
              </a:ext>
            </a:extLst>
          </p:cNvPr>
          <p:cNvSpPr/>
          <p:nvPr/>
        </p:nvSpPr>
        <p:spPr>
          <a:xfrm>
            <a:off x="571500" y="1571135"/>
            <a:ext cx="5143500" cy="3021795"/>
          </a:xfrm>
          <a:prstGeom prst="roundRect">
            <a:avLst>
              <a:gd name="adj" fmla="val 1983"/>
            </a:avLst>
          </a:prstGeom>
          <a:solidFill>
            <a:srgbClr val="E4231B">
              <a:alpha val="10000"/>
            </a:srgbClr>
          </a:solidFill>
          <a:ln/>
        </p:spPr>
      </p:sp>
      <p:sp>
        <p:nvSpPr>
          <p:cNvPr id="7" name="Shape 5">
            <a:extLst>
              <a:ext uri="{FF2B5EF4-FFF2-40B4-BE49-F238E27FC236}">
                <a16:creationId xmlns:a16="http://schemas.microsoft.com/office/drawing/2014/main" id="{F4F9F6C0-F5E3-E6B5-2E31-F3AEF9875BEA}"/>
              </a:ext>
            </a:extLst>
          </p:cNvPr>
          <p:cNvSpPr/>
          <p:nvPr/>
        </p:nvSpPr>
        <p:spPr>
          <a:xfrm>
            <a:off x="571500" y="1571135"/>
            <a:ext cx="47549" cy="3021795"/>
          </a:xfrm>
          <a:prstGeom prst="rect">
            <a:avLst/>
          </a:prstGeom>
          <a:solidFill>
            <a:srgbClr val="E4231B"/>
          </a:solidFill>
          <a:ln/>
        </p:spPr>
      </p:sp>
      <p:pic>
        <p:nvPicPr>
          <p:cNvPr id="8" name="Image 0" descr="preencoded.png">
            <a:extLst>
              <a:ext uri="{FF2B5EF4-FFF2-40B4-BE49-F238E27FC236}">
                <a16:creationId xmlns:a16="http://schemas.microsoft.com/office/drawing/2014/main" id="{31D76492-04FD-14F2-43EA-F82DA4B902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1903" r="-1903"/>
          <a:stretch/>
        </p:blipFill>
        <p:spPr>
          <a:xfrm>
            <a:off x="770254" y="1938686"/>
            <a:ext cx="190195" cy="209398"/>
          </a:xfrm>
          <a:prstGeom prst="rect">
            <a:avLst/>
          </a:prstGeom>
        </p:spPr>
      </p:pic>
      <p:sp>
        <p:nvSpPr>
          <p:cNvPr id="9" name="Text 6">
            <a:extLst>
              <a:ext uri="{FF2B5EF4-FFF2-40B4-BE49-F238E27FC236}">
                <a16:creationId xmlns:a16="http://schemas.microsoft.com/office/drawing/2014/main" id="{1879B3C1-A0DC-F716-89B2-447277C48A15}"/>
              </a:ext>
            </a:extLst>
          </p:cNvPr>
          <p:cNvSpPr txBox="1"/>
          <p:nvPr/>
        </p:nvSpPr>
        <p:spPr>
          <a:xfrm>
            <a:off x="1037259" y="1912169"/>
            <a:ext cx="3992526" cy="27157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Axe 3 – Le Chef, </a:t>
            </a:r>
            <a:r>
              <a:rPr lang="en-US" sz="1600" b="1" dirty="0" err="1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c’est</a:t>
            </a:r>
            <a:r>
              <a:rPr lang="en-US" sz="16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vous</a:t>
            </a:r>
            <a:r>
              <a:rPr lang="en-US" sz="16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!</a:t>
            </a:r>
            <a:endParaRPr lang="en-US" sz="1600" dirty="0"/>
          </a:p>
        </p:txBody>
      </p:sp>
      <p:sp>
        <p:nvSpPr>
          <p:cNvPr id="10" name="Text 7">
            <a:extLst>
              <a:ext uri="{FF2B5EF4-FFF2-40B4-BE49-F238E27FC236}">
                <a16:creationId xmlns:a16="http://schemas.microsoft.com/office/drawing/2014/main" id="{8DE4739C-FCD1-BCD7-88AD-5A17F988DBBF}"/>
              </a:ext>
            </a:extLst>
          </p:cNvPr>
          <p:cNvSpPr txBox="1"/>
          <p:nvPr/>
        </p:nvSpPr>
        <p:spPr>
          <a:xfrm>
            <a:off x="761694" y="2287281"/>
            <a:ext cx="4830214" cy="103554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5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Concept</a:t>
            </a:r>
            <a:r>
              <a:rPr lang="en-US" sz="1500" i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: "</a:t>
            </a:r>
            <a:r>
              <a:rPr lang="fr-FR" sz="1600" dirty="0">
                <a:latin typeface="Avenir Next LT Pro" panose="020B05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Avec La Pasta First, créez vous-mêmes les repas gastronomiques, devenant ainsi le héros de la famille…et des fêtes.</a:t>
            </a:r>
            <a:r>
              <a:rPr lang="en-US" sz="1500" i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"</a:t>
            </a:r>
            <a:endParaRPr lang="en-US" sz="1500" dirty="0"/>
          </a:p>
        </p:txBody>
      </p:sp>
      <p:sp>
        <p:nvSpPr>
          <p:cNvPr id="11" name="Text 8">
            <a:extLst>
              <a:ext uri="{FF2B5EF4-FFF2-40B4-BE49-F238E27FC236}">
                <a16:creationId xmlns:a16="http://schemas.microsoft.com/office/drawing/2014/main" id="{2CF95344-3B82-B52F-8551-4E98D221FF61}"/>
              </a:ext>
            </a:extLst>
          </p:cNvPr>
          <p:cNvSpPr txBox="1"/>
          <p:nvPr/>
        </p:nvSpPr>
        <p:spPr>
          <a:xfrm>
            <a:off x="761695" y="3082032"/>
            <a:ext cx="4917643" cy="116013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fr-FR" sz="1300" b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Slogans possibles :</a:t>
            </a:r>
          </a:p>
          <a:p>
            <a:pPr marL="0" indent="0" algn="l">
              <a:buNone/>
            </a:pPr>
            <a:endParaRPr lang="fr-FR" sz="1300" b="1" dirty="0">
              <a:solidFill>
                <a:srgbClr val="000000"/>
              </a:solidFill>
              <a:latin typeface="Raleway" pitchFamily="34" charset="0"/>
              <a:ea typeface="Raleway" pitchFamily="34" charset="-122"/>
              <a:cs typeface="Raleway" pitchFamily="34" charset="-120"/>
            </a:endParaRPr>
          </a:p>
          <a:p>
            <a:pPr marL="0" indent="0" algn="l">
              <a:buNone/>
            </a:pPr>
            <a:r>
              <a:rPr lang="fr-FR" sz="13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« Le chef des fêtes, </a:t>
            </a:r>
            <a:r>
              <a:rPr lang="fr-FR" sz="1300" i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c’est vous! »</a:t>
            </a:r>
          </a:p>
          <a:p>
            <a:pPr marL="0" indent="0" algn="l">
              <a:buNone/>
            </a:pPr>
            <a:r>
              <a:rPr lang="fr-FR" sz="1300" i="1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endParaRPr lang="fr-FR" sz="1300" dirty="0">
              <a:solidFill>
                <a:srgbClr val="000000"/>
              </a:solidFill>
              <a:latin typeface="Raleway" pitchFamily="34" charset="0"/>
              <a:ea typeface="Raleway" pitchFamily="34" charset="-122"/>
              <a:cs typeface="Raleway" pitchFamily="34" charset="-120"/>
            </a:endParaRPr>
          </a:p>
        </p:txBody>
      </p:sp>
      <p:pic>
        <p:nvPicPr>
          <p:cNvPr id="44" name="Image 2" descr="https://page.gensparksite.com/v1/base64_upload/9035f28a7beea65a0ead547975d76a50">
            <a:extLst>
              <a:ext uri="{FF2B5EF4-FFF2-40B4-BE49-F238E27FC236}">
                <a16:creationId xmlns:a16="http://schemas.microsoft.com/office/drawing/2014/main" id="{EE2BF126-C499-4166-D43B-F6151ADD498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31" b="431"/>
          <a:stretch/>
        </p:blipFill>
        <p:spPr>
          <a:xfrm>
            <a:off x="10989259" y="406908"/>
            <a:ext cx="838505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205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2191695" cy="142646"/>
          </a:xfrm>
          <a:prstGeom prst="rect">
            <a:avLst/>
          </a:prstGeom>
          <a:solidFill>
            <a:srgbClr val="E4231B"/>
          </a:solidFill>
          <a:ln/>
        </p:spPr>
      </p:sp>
      <p:sp>
        <p:nvSpPr>
          <p:cNvPr id="4" name="Shape 2"/>
          <p:cNvSpPr/>
          <p:nvPr/>
        </p:nvSpPr>
        <p:spPr>
          <a:xfrm>
            <a:off x="695401" y="4084421"/>
            <a:ext cx="10668305" cy="57607"/>
          </a:xfrm>
          <a:prstGeom prst="rect">
            <a:avLst/>
          </a:prstGeom>
          <a:solidFill>
            <a:srgbClr val="F0F0F0"/>
          </a:solidFill>
          <a:ln/>
        </p:spPr>
      </p:sp>
      <p:sp>
        <p:nvSpPr>
          <p:cNvPr id="5" name="Shape 3"/>
          <p:cNvSpPr/>
          <p:nvPr/>
        </p:nvSpPr>
        <p:spPr>
          <a:xfrm>
            <a:off x="1477213" y="3676599"/>
            <a:ext cx="571500" cy="571500"/>
          </a:xfrm>
          <a:prstGeom prst="ellipse">
            <a:avLst/>
          </a:prstGeom>
          <a:solidFill>
            <a:srgbClr val="E4231B">
              <a:alpha val="10000"/>
            </a:srgbClr>
          </a:solidFill>
          <a:ln/>
        </p:spPr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rcRect l="-57" r="-57"/>
          <a:stretch/>
        </p:blipFill>
        <p:spPr>
          <a:xfrm>
            <a:off x="1662836" y="3848506"/>
            <a:ext cx="200254" cy="22860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3610508" y="3676599"/>
            <a:ext cx="571500" cy="571500"/>
          </a:xfrm>
          <a:prstGeom prst="ellipse">
            <a:avLst/>
          </a:prstGeom>
          <a:solidFill>
            <a:srgbClr val="217A47">
              <a:alpha val="10000"/>
            </a:srgbClr>
          </a:solidFill>
          <a:ln/>
        </p:spPr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rcRect l="-80" r="-80"/>
          <a:stretch/>
        </p:blipFill>
        <p:spPr>
          <a:xfrm>
            <a:off x="3753155" y="3848506"/>
            <a:ext cx="286207" cy="228600"/>
          </a:xfrm>
          <a:prstGeom prst="rect">
            <a:avLst/>
          </a:prstGeom>
        </p:spPr>
      </p:pic>
      <p:sp>
        <p:nvSpPr>
          <p:cNvPr id="9" name="Shape 5"/>
          <p:cNvSpPr/>
          <p:nvPr/>
        </p:nvSpPr>
        <p:spPr>
          <a:xfrm>
            <a:off x="5743804" y="3676599"/>
            <a:ext cx="571500" cy="571500"/>
          </a:xfrm>
          <a:prstGeom prst="ellipse">
            <a:avLst/>
          </a:prstGeom>
          <a:solidFill>
            <a:srgbClr val="FF9900">
              <a:alpha val="10000"/>
            </a:srgbClr>
          </a:solidFill>
          <a:ln/>
        </p:spPr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5"/>
          <a:srcRect l="-57" r="-57"/>
          <a:stretch/>
        </p:blipFill>
        <p:spPr>
          <a:xfrm>
            <a:off x="5929427" y="3848506"/>
            <a:ext cx="200254" cy="228600"/>
          </a:xfrm>
          <a:prstGeom prst="rect">
            <a:avLst/>
          </a:prstGeom>
        </p:spPr>
      </p:pic>
      <p:sp>
        <p:nvSpPr>
          <p:cNvPr id="11" name="Shape 6"/>
          <p:cNvSpPr/>
          <p:nvPr/>
        </p:nvSpPr>
        <p:spPr>
          <a:xfrm>
            <a:off x="7878013" y="3676599"/>
            <a:ext cx="571500" cy="571500"/>
          </a:xfrm>
          <a:prstGeom prst="ellipse">
            <a:avLst/>
          </a:prstGeom>
          <a:solidFill>
            <a:srgbClr val="217A47">
              <a:alpha val="10000"/>
            </a:srgbClr>
          </a:solidFill>
          <a:ln/>
        </p:spPr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rcRect t="-44" b="-44"/>
          <a:stretch/>
        </p:blipFill>
        <p:spPr>
          <a:xfrm>
            <a:off x="8034376" y="3848506"/>
            <a:ext cx="256946" cy="228600"/>
          </a:xfrm>
          <a:prstGeom prst="rect">
            <a:avLst/>
          </a:prstGeom>
        </p:spPr>
      </p:pic>
      <p:sp>
        <p:nvSpPr>
          <p:cNvPr id="13" name="Shape 7"/>
          <p:cNvSpPr/>
          <p:nvPr/>
        </p:nvSpPr>
        <p:spPr>
          <a:xfrm>
            <a:off x="10011308" y="3676599"/>
            <a:ext cx="571500" cy="571500"/>
          </a:xfrm>
          <a:prstGeom prst="ellipse">
            <a:avLst/>
          </a:prstGeom>
          <a:solidFill>
            <a:srgbClr val="E4231B">
              <a:alpha val="10000"/>
            </a:srgbClr>
          </a:solidFill>
          <a:ln/>
        </p:spPr>
      </p:sp>
      <p:pic>
        <p:nvPicPr>
          <p:cNvPr id="14" name="Image 4" descr="preencoded.png"/>
          <p:cNvPicPr>
            <a:picLocks noChangeAspect="1"/>
          </p:cNvPicPr>
          <p:nvPr/>
        </p:nvPicPr>
        <p:blipFill>
          <a:blip r:embed="rId7"/>
          <a:srcRect l="-133" r="-133"/>
          <a:stretch/>
        </p:blipFill>
        <p:spPr>
          <a:xfrm>
            <a:off x="10211562" y="3848506"/>
            <a:ext cx="171907" cy="228600"/>
          </a:xfrm>
          <a:prstGeom prst="rect">
            <a:avLst/>
          </a:prstGeom>
        </p:spPr>
      </p:pic>
      <p:sp>
        <p:nvSpPr>
          <p:cNvPr id="15" name="Text 8"/>
          <p:cNvSpPr txBox="1"/>
          <p:nvPr/>
        </p:nvSpPr>
        <p:spPr>
          <a:xfrm>
            <a:off x="571500" y="212344"/>
            <a:ext cx="6226150" cy="5148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E4231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Stratégie de gamification</a:t>
            </a:r>
            <a:endParaRPr lang="en-US" sz="3300" dirty="0"/>
          </a:p>
        </p:txBody>
      </p:sp>
      <p:sp>
        <p:nvSpPr>
          <p:cNvPr id="16" name="Shape 9"/>
          <p:cNvSpPr/>
          <p:nvPr/>
        </p:nvSpPr>
        <p:spPr>
          <a:xfrm>
            <a:off x="505206" y="907999"/>
            <a:ext cx="3534156" cy="2095805"/>
          </a:xfrm>
          <a:prstGeom prst="roundRect">
            <a:avLst>
              <a:gd name="adj" fmla="val 2975"/>
            </a:avLst>
          </a:prstGeom>
          <a:solidFill>
            <a:srgbClr val="FFFFFF"/>
          </a:solidFill>
          <a:ln/>
          <a:effectLst>
            <a:outerShdw blurRad="228600" dist="76200" dir="54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7" name="Shape 10"/>
          <p:cNvSpPr/>
          <p:nvPr/>
        </p:nvSpPr>
        <p:spPr>
          <a:xfrm>
            <a:off x="3817163" y="860450"/>
            <a:ext cx="267005" cy="267005"/>
          </a:xfrm>
          <a:prstGeom prst="ellipse">
            <a:avLst/>
          </a:prstGeom>
          <a:solidFill>
            <a:srgbClr val="E4231B"/>
          </a:solidFill>
          <a:ln/>
        </p:spPr>
      </p:sp>
      <p:sp>
        <p:nvSpPr>
          <p:cNvPr id="18" name="Text 11"/>
          <p:cNvSpPr txBox="1"/>
          <p:nvPr/>
        </p:nvSpPr>
        <p:spPr>
          <a:xfrm>
            <a:off x="3923233" y="891540"/>
            <a:ext cx="160934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</a:t>
            </a:r>
            <a:endParaRPr lang="en-US" sz="1000" dirty="0"/>
          </a:p>
        </p:txBody>
      </p:sp>
      <p:sp>
        <p:nvSpPr>
          <p:cNvPr id="19" name="Shape 12"/>
          <p:cNvSpPr/>
          <p:nvPr/>
        </p:nvSpPr>
        <p:spPr>
          <a:xfrm>
            <a:off x="695401" y="1099109"/>
            <a:ext cx="476402" cy="476402"/>
          </a:xfrm>
          <a:prstGeom prst="ellipse">
            <a:avLst/>
          </a:prstGeom>
          <a:solidFill>
            <a:srgbClr val="E4231B">
              <a:alpha val="10000"/>
            </a:srgbClr>
          </a:solidFill>
          <a:ln/>
        </p:spPr>
      </p:sp>
      <p:pic>
        <p:nvPicPr>
          <p:cNvPr id="20" name="Image 5" descr="preencoded.png"/>
          <p:cNvPicPr>
            <a:picLocks noChangeAspect="1"/>
          </p:cNvPicPr>
          <p:nvPr/>
        </p:nvPicPr>
        <p:blipFill>
          <a:blip r:embed="rId8"/>
          <a:srcRect l="-461" r="-461"/>
          <a:stretch/>
        </p:blipFill>
        <p:spPr>
          <a:xfrm>
            <a:off x="815188" y="1232611"/>
            <a:ext cx="237744" cy="209398"/>
          </a:xfrm>
          <a:prstGeom prst="rect">
            <a:avLst/>
          </a:prstGeom>
        </p:spPr>
      </p:pic>
      <p:sp>
        <p:nvSpPr>
          <p:cNvPr id="21" name="Text 13"/>
          <p:cNvSpPr txBox="1"/>
          <p:nvPr/>
        </p:nvSpPr>
        <p:spPr>
          <a:xfrm>
            <a:off x="1314450" y="1199693"/>
            <a:ext cx="1875434" cy="2670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Défis mensuels</a:t>
            </a:r>
            <a:endParaRPr lang="en-US" sz="1600" dirty="0"/>
          </a:p>
        </p:txBody>
      </p:sp>
      <p:sp>
        <p:nvSpPr>
          <p:cNvPr id="23" name="Text 15"/>
          <p:cNvSpPr txBox="1"/>
          <p:nvPr/>
        </p:nvSpPr>
        <p:spPr>
          <a:xfrm>
            <a:off x="848106" y="1731318"/>
            <a:ext cx="3115361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Challenges adaptés aux produits (pâtes)</a:t>
            </a:r>
            <a:endParaRPr lang="en-US" sz="1200" dirty="0"/>
          </a:p>
        </p:txBody>
      </p:sp>
      <p:sp>
        <p:nvSpPr>
          <p:cNvPr id="24" name="Text 16"/>
          <p:cNvSpPr txBox="1"/>
          <p:nvPr/>
        </p:nvSpPr>
        <p:spPr>
          <a:xfrm>
            <a:off x="835580" y="2329692"/>
            <a:ext cx="2619756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Partage des créations avec hashtag #Savourez2025</a:t>
            </a:r>
            <a:endParaRPr lang="en-US" sz="1200" dirty="0"/>
          </a:p>
        </p:txBody>
      </p:sp>
      <p:sp>
        <p:nvSpPr>
          <p:cNvPr id="25" name="Shape 17"/>
          <p:cNvSpPr/>
          <p:nvPr/>
        </p:nvSpPr>
        <p:spPr>
          <a:xfrm>
            <a:off x="4264304" y="907999"/>
            <a:ext cx="3534156" cy="2095805"/>
          </a:xfrm>
          <a:prstGeom prst="roundRect">
            <a:avLst>
              <a:gd name="adj" fmla="val 2975"/>
            </a:avLst>
          </a:prstGeom>
          <a:solidFill>
            <a:srgbClr val="FFFFFF"/>
          </a:solidFill>
          <a:ln/>
          <a:effectLst>
            <a:outerShdw blurRad="228600" dist="76200" dir="5400000" algn="bl" rotWithShape="0">
              <a:srgbClr val="000000">
                <a:alpha val="10000"/>
              </a:srgbClr>
            </a:outerShdw>
          </a:effectLst>
        </p:spPr>
      </p:sp>
      <p:sp>
        <p:nvSpPr>
          <p:cNvPr id="26" name="Shape 18"/>
          <p:cNvSpPr/>
          <p:nvPr/>
        </p:nvSpPr>
        <p:spPr>
          <a:xfrm>
            <a:off x="7576261" y="860450"/>
            <a:ext cx="267005" cy="267005"/>
          </a:xfrm>
          <a:prstGeom prst="ellipse">
            <a:avLst/>
          </a:prstGeom>
          <a:solidFill>
            <a:srgbClr val="217A47"/>
          </a:solidFill>
          <a:ln/>
        </p:spPr>
      </p:sp>
      <p:sp>
        <p:nvSpPr>
          <p:cNvPr id="27" name="Text 19"/>
          <p:cNvSpPr txBox="1"/>
          <p:nvPr/>
        </p:nvSpPr>
        <p:spPr>
          <a:xfrm>
            <a:off x="7668616" y="891540"/>
            <a:ext cx="189281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</a:t>
            </a:r>
            <a:endParaRPr lang="en-US" sz="1000" dirty="0"/>
          </a:p>
        </p:txBody>
      </p:sp>
      <p:sp>
        <p:nvSpPr>
          <p:cNvPr id="28" name="Shape 20"/>
          <p:cNvSpPr/>
          <p:nvPr/>
        </p:nvSpPr>
        <p:spPr>
          <a:xfrm>
            <a:off x="4454500" y="1099109"/>
            <a:ext cx="476402" cy="476402"/>
          </a:xfrm>
          <a:prstGeom prst="ellipse">
            <a:avLst/>
          </a:prstGeom>
          <a:solidFill>
            <a:srgbClr val="217A47">
              <a:alpha val="10000"/>
            </a:srgbClr>
          </a:solidFill>
          <a:ln/>
        </p:spPr>
      </p:sp>
      <p:pic>
        <p:nvPicPr>
          <p:cNvPr id="29" name="Image 6" descr="preencoded.png"/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4588002" y="1232611"/>
            <a:ext cx="209398" cy="209398"/>
          </a:xfrm>
          <a:prstGeom prst="rect">
            <a:avLst/>
          </a:prstGeom>
        </p:spPr>
      </p:pic>
      <p:sp>
        <p:nvSpPr>
          <p:cNvPr id="30" name="Text 21"/>
          <p:cNvSpPr txBox="1"/>
          <p:nvPr/>
        </p:nvSpPr>
        <p:spPr>
          <a:xfrm>
            <a:off x="5074463" y="1199693"/>
            <a:ext cx="1922983" cy="2670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Énigmes &amp; Quiz</a:t>
            </a:r>
            <a:endParaRPr lang="en-US" sz="1600" dirty="0"/>
          </a:p>
        </p:txBody>
      </p:sp>
      <p:sp>
        <p:nvSpPr>
          <p:cNvPr id="31" name="Text 22"/>
          <p:cNvSpPr txBox="1"/>
          <p:nvPr/>
        </p:nvSpPr>
        <p:spPr>
          <a:xfrm>
            <a:off x="4607204" y="1727301"/>
            <a:ext cx="2315261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Énigmes inspirées de la culture camerounaise</a:t>
            </a:r>
            <a:endParaRPr lang="en-US" sz="1200" dirty="0"/>
          </a:p>
        </p:txBody>
      </p:sp>
      <p:sp>
        <p:nvSpPr>
          <p:cNvPr id="33" name="Text 24"/>
          <p:cNvSpPr txBox="1"/>
          <p:nvPr/>
        </p:nvSpPr>
        <p:spPr>
          <a:xfrm>
            <a:off x="4607204" y="2329692"/>
            <a:ext cx="2677363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Réponses collectionnables pour des points bonus</a:t>
            </a:r>
            <a:endParaRPr lang="en-US" sz="1200" dirty="0"/>
          </a:p>
        </p:txBody>
      </p:sp>
      <p:sp>
        <p:nvSpPr>
          <p:cNvPr id="34" name="Shape 25"/>
          <p:cNvSpPr/>
          <p:nvPr/>
        </p:nvSpPr>
        <p:spPr>
          <a:xfrm>
            <a:off x="8023403" y="907999"/>
            <a:ext cx="3534156" cy="2095805"/>
          </a:xfrm>
          <a:prstGeom prst="roundRect">
            <a:avLst>
              <a:gd name="adj" fmla="val 2975"/>
            </a:avLst>
          </a:prstGeom>
          <a:solidFill>
            <a:srgbClr val="FFFFFF"/>
          </a:solidFill>
          <a:ln/>
          <a:effectLst>
            <a:outerShdw blurRad="228600" dist="76200" dir="5400000" algn="bl" rotWithShape="0">
              <a:srgbClr val="000000">
                <a:alpha val="10000"/>
              </a:srgbClr>
            </a:outerShdw>
          </a:effectLst>
        </p:spPr>
      </p:sp>
      <p:sp>
        <p:nvSpPr>
          <p:cNvPr id="35" name="Shape 26"/>
          <p:cNvSpPr/>
          <p:nvPr/>
        </p:nvSpPr>
        <p:spPr>
          <a:xfrm>
            <a:off x="11335360" y="860450"/>
            <a:ext cx="267005" cy="267005"/>
          </a:xfrm>
          <a:prstGeom prst="ellipse">
            <a:avLst/>
          </a:prstGeom>
          <a:solidFill>
            <a:srgbClr val="FF9900"/>
          </a:solidFill>
          <a:ln/>
        </p:spPr>
      </p:sp>
      <p:sp>
        <p:nvSpPr>
          <p:cNvPr id="36" name="Text 27"/>
          <p:cNvSpPr txBox="1"/>
          <p:nvPr/>
        </p:nvSpPr>
        <p:spPr>
          <a:xfrm>
            <a:off x="11427714" y="891540"/>
            <a:ext cx="189281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</a:t>
            </a:r>
            <a:endParaRPr lang="en-US" sz="1000" dirty="0"/>
          </a:p>
        </p:txBody>
      </p:sp>
      <p:sp>
        <p:nvSpPr>
          <p:cNvPr id="37" name="Shape 28"/>
          <p:cNvSpPr/>
          <p:nvPr/>
        </p:nvSpPr>
        <p:spPr>
          <a:xfrm>
            <a:off x="8214512" y="1099109"/>
            <a:ext cx="476402" cy="476402"/>
          </a:xfrm>
          <a:prstGeom prst="ellipse">
            <a:avLst/>
          </a:prstGeom>
          <a:solidFill>
            <a:srgbClr val="FF9900">
              <a:alpha val="10000"/>
            </a:srgbClr>
          </a:solidFill>
          <a:ln/>
        </p:spPr>
      </p:sp>
      <p:pic>
        <p:nvPicPr>
          <p:cNvPr id="38" name="Image 7" descr="preencoded.png"/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8347100" y="1232611"/>
            <a:ext cx="209398" cy="209398"/>
          </a:xfrm>
          <a:prstGeom prst="rect">
            <a:avLst/>
          </a:prstGeom>
        </p:spPr>
      </p:pic>
      <p:sp>
        <p:nvSpPr>
          <p:cNvPr id="39" name="Text 29"/>
          <p:cNvSpPr txBox="1"/>
          <p:nvPr/>
        </p:nvSpPr>
        <p:spPr>
          <a:xfrm>
            <a:off x="8833561" y="1199693"/>
            <a:ext cx="1731874" cy="2670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Récompenses</a:t>
            </a:r>
            <a:endParaRPr lang="en-US" sz="1600" dirty="0"/>
          </a:p>
        </p:txBody>
      </p:sp>
      <p:sp>
        <p:nvSpPr>
          <p:cNvPr id="40" name="Text 30"/>
          <p:cNvSpPr txBox="1"/>
          <p:nvPr/>
        </p:nvSpPr>
        <p:spPr>
          <a:xfrm>
            <a:off x="8366303" y="1651101"/>
            <a:ext cx="2572207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Tirages au sort mensuels parmi les participants</a:t>
            </a:r>
            <a:endParaRPr lang="en-US" sz="1200" dirty="0"/>
          </a:p>
        </p:txBody>
      </p:sp>
      <p:sp>
        <p:nvSpPr>
          <p:cNvPr id="41" name="Text 31"/>
          <p:cNvSpPr txBox="1"/>
          <p:nvPr/>
        </p:nvSpPr>
        <p:spPr>
          <a:xfrm>
            <a:off x="8366303" y="2090675"/>
            <a:ext cx="2400300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Système de badges et niveaux à débloquer</a:t>
            </a:r>
            <a:endParaRPr lang="en-US" sz="1200" dirty="0"/>
          </a:p>
        </p:txBody>
      </p:sp>
      <p:sp>
        <p:nvSpPr>
          <p:cNvPr id="42" name="Text 32"/>
          <p:cNvSpPr txBox="1"/>
          <p:nvPr/>
        </p:nvSpPr>
        <p:spPr>
          <a:xfrm>
            <a:off x="8366303" y="2513279"/>
            <a:ext cx="2628900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Grand tirage final avec lots exclusifs Panzani</a:t>
            </a:r>
            <a:endParaRPr lang="en-US" sz="1200" dirty="0"/>
          </a:p>
        </p:txBody>
      </p:sp>
      <p:sp>
        <p:nvSpPr>
          <p:cNvPr id="43" name="Shape 33"/>
          <p:cNvSpPr/>
          <p:nvPr/>
        </p:nvSpPr>
        <p:spPr>
          <a:xfrm>
            <a:off x="505206" y="3130500"/>
            <a:ext cx="11048695" cy="503834"/>
          </a:xfrm>
          <a:prstGeom prst="roundRect">
            <a:avLst>
              <a:gd name="adj" fmla="val 2469"/>
            </a:avLst>
          </a:prstGeom>
          <a:solidFill>
            <a:srgbClr val="F9FAFB"/>
          </a:solidFill>
          <a:ln/>
        </p:spPr>
      </p:sp>
      <p:sp>
        <p:nvSpPr>
          <p:cNvPr id="44" name="Text 34"/>
          <p:cNvSpPr txBox="1"/>
          <p:nvPr/>
        </p:nvSpPr>
        <p:spPr>
          <a:xfrm>
            <a:off x="695401" y="3340811"/>
            <a:ext cx="3248863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500" b="1" dirty="0" err="1">
                <a:solidFill>
                  <a:srgbClr val="1F29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Parcours</a:t>
            </a:r>
            <a:r>
              <a:rPr lang="en-US" sz="1500" b="1" dirty="0">
                <a:solidFill>
                  <a:srgbClr val="1F29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500" b="1" dirty="0" err="1">
                <a:solidFill>
                  <a:srgbClr val="1F29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joueur</a:t>
            </a:r>
            <a:endParaRPr lang="en-US" sz="1500" dirty="0"/>
          </a:p>
        </p:txBody>
      </p:sp>
      <p:sp>
        <p:nvSpPr>
          <p:cNvPr id="45" name="Text 35"/>
          <p:cNvSpPr txBox="1"/>
          <p:nvPr/>
        </p:nvSpPr>
        <p:spPr>
          <a:xfrm>
            <a:off x="896569" y="4353255"/>
            <a:ext cx="1837030" cy="1719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Achat produit &amp; scan QR</a:t>
            </a:r>
            <a:endParaRPr lang="en-US" sz="1000" dirty="0"/>
          </a:p>
        </p:txBody>
      </p:sp>
      <p:sp>
        <p:nvSpPr>
          <p:cNvPr id="46" name="Text 36"/>
          <p:cNvSpPr txBox="1"/>
          <p:nvPr/>
        </p:nvSpPr>
        <p:spPr>
          <a:xfrm>
            <a:off x="3178912" y="4353255"/>
            <a:ext cx="1541678" cy="1719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Participation au défi</a:t>
            </a:r>
            <a:endParaRPr lang="en-US" sz="1000" dirty="0"/>
          </a:p>
        </p:txBody>
      </p:sp>
      <p:sp>
        <p:nvSpPr>
          <p:cNvPr id="47" name="Text 37"/>
          <p:cNvSpPr txBox="1"/>
          <p:nvPr/>
        </p:nvSpPr>
        <p:spPr>
          <a:xfrm>
            <a:off x="5325923" y="4353255"/>
            <a:ext cx="1513332" cy="1719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Partage sur réseaux</a:t>
            </a:r>
            <a:endParaRPr lang="en-US" sz="1000" dirty="0"/>
          </a:p>
        </p:txBody>
      </p:sp>
      <p:sp>
        <p:nvSpPr>
          <p:cNvPr id="48" name="Text 38"/>
          <p:cNvSpPr txBox="1"/>
          <p:nvPr/>
        </p:nvSpPr>
        <p:spPr>
          <a:xfrm>
            <a:off x="7652156" y="4353255"/>
            <a:ext cx="1132027" cy="1719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Gain de points</a:t>
            </a:r>
            <a:endParaRPr lang="en-US" sz="1000" dirty="0"/>
          </a:p>
        </p:txBody>
      </p:sp>
      <p:sp>
        <p:nvSpPr>
          <p:cNvPr id="49" name="Text 39"/>
          <p:cNvSpPr txBox="1"/>
          <p:nvPr/>
        </p:nvSpPr>
        <p:spPr>
          <a:xfrm>
            <a:off x="9451696" y="4353255"/>
            <a:ext cx="1798625" cy="1719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Récompenses &amp; badges</a:t>
            </a:r>
            <a:endParaRPr lang="en-US" sz="1000" dirty="0"/>
          </a:p>
        </p:txBody>
      </p:sp>
      <p:sp>
        <p:nvSpPr>
          <p:cNvPr id="50" name="Shape 40"/>
          <p:cNvSpPr/>
          <p:nvPr/>
        </p:nvSpPr>
        <p:spPr>
          <a:xfrm>
            <a:off x="505206" y="4761738"/>
            <a:ext cx="5458054" cy="1886407"/>
          </a:xfrm>
          <a:prstGeom prst="roundRect">
            <a:avLst>
              <a:gd name="adj" fmla="val 2938"/>
            </a:avLst>
          </a:prstGeom>
          <a:solidFill>
            <a:srgbClr val="F9FAFB"/>
          </a:solidFill>
          <a:ln/>
        </p:spPr>
      </p:sp>
      <p:sp>
        <p:nvSpPr>
          <p:cNvPr id="51" name="Text 41"/>
          <p:cNvSpPr txBox="1"/>
          <p:nvPr/>
        </p:nvSpPr>
        <p:spPr>
          <a:xfrm>
            <a:off x="657911" y="4942789"/>
            <a:ext cx="1853489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Classement famille</a:t>
            </a:r>
            <a:endParaRPr lang="en-US" sz="1300" dirty="0"/>
          </a:p>
        </p:txBody>
      </p:sp>
      <p:sp>
        <p:nvSpPr>
          <p:cNvPr id="52" name="Shape 42"/>
          <p:cNvSpPr/>
          <p:nvPr/>
        </p:nvSpPr>
        <p:spPr>
          <a:xfrm>
            <a:off x="657911" y="5638648"/>
            <a:ext cx="5152644" cy="9144"/>
          </a:xfrm>
          <a:prstGeom prst="rect">
            <a:avLst/>
          </a:prstGeom>
          <a:solidFill>
            <a:srgbClr val="E5E7EB"/>
          </a:solidFill>
          <a:ln/>
        </p:spPr>
      </p:sp>
      <p:sp>
        <p:nvSpPr>
          <p:cNvPr id="53" name="Shape 43"/>
          <p:cNvSpPr/>
          <p:nvPr/>
        </p:nvSpPr>
        <p:spPr>
          <a:xfrm>
            <a:off x="657911" y="5257343"/>
            <a:ext cx="304495" cy="304495"/>
          </a:xfrm>
          <a:prstGeom prst="roundRect">
            <a:avLst>
              <a:gd name="adj" fmla="val 300300"/>
            </a:avLst>
          </a:prstGeom>
          <a:solidFill>
            <a:srgbClr val="F59E0B"/>
          </a:solidFill>
          <a:ln/>
        </p:spPr>
      </p:sp>
      <p:sp>
        <p:nvSpPr>
          <p:cNvPr id="54" name="Text 44"/>
          <p:cNvSpPr txBox="1"/>
          <p:nvPr/>
        </p:nvSpPr>
        <p:spPr>
          <a:xfrm>
            <a:off x="780440" y="5294833"/>
            <a:ext cx="181051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</a:t>
            </a:r>
            <a:endParaRPr lang="en-US" sz="1200" dirty="0"/>
          </a:p>
        </p:txBody>
      </p:sp>
      <p:sp>
        <p:nvSpPr>
          <p:cNvPr id="55" name="Text 45"/>
          <p:cNvSpPr txBox="1"/>
          <p:nvPr/>
        </p:nvSpPr>
        <p:spPr>
          <a:xfrm>
            <a:off x="1076706" y="5314036"/>
            <a:ext cx="1276502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Famille Kouam</a:t>
            </a:r>
            <a:endParaRPr lang="en-US" sz="1200" dirty="0"/>
          </a:p>
        </p:txBody>
      </p:sp>
      <p:sp>
        <p:nvSpPr>
          <p:cNvPr id="56" name="Text 46"/>
          <p:cNvSpPr txBox="1"/>
          <p:nvPr/>
        </p:nvSpPr>
        <p:spPr>
          <a:xfrm>
            <a:off x="5083607" y="5304892"/>
            <a:ext cx="853135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1250 pts</a:t>
            </a:r>
            <a:endParaRPr lang="en-US" sz="1300" dirty="0"/>
          </a:p>
        </p:txBody>
      </p:sp>
      <p:sp>
        <p:nvSpPr>
          <p:cNvPr id="57" name="Shape 47"/>
          <p:cNvSpPr/>
          <p:nvPr/>
        </p:nvSpPr>
        <p:spPr>
          <a:xfrm>
            <a:off x="657911" y="6104992"/>
            <a:ext cx="5152644" cy="9144"/>
          </a:xfrm>
          <a:prstGeom prst="rect">
            <a:avLst/>
          </a:prstGeom>
          <a:solidFill>
            <a:srgbClr val="E5E7EB"/>
          </a:solidFill>
          <a:ln/>
        </p:spPr>
      </p:sp>
      <p:sp>
        <p:nvSpPr>
          <p:cNvPr id="58" name="Shape 48"/>
          <p:cNvSpPr/>
          <p:nvPr/>
        </p:nvSpPr>
        <p:spPr>
          <a:xfrm>
            <a:off x="657911" y="5723687"/>
            <a:ext cx="304495" cy="304495"/>
          </a:xfrm>
          <a:prstGeom prst="roundRect">
            <a:avLst>
              <a:gd name="adj" fmla="val 300300"/>
            </a:avLst>
          </a:prstGeom>
          <a:solidFill>
            <a:srgbClr val="D1D5DB"/>
          </a:solidFill>
          <a:ln/>
        </p:spPr>
      </p:sp>
      <p:sp>
        <p:nvSpPr>
          <p:cNvPr id="59" name="Text 49"/>
          <p:cNvSpPr txBox="1"/>
          <p:nvPr/>
        </p:nvSpPr>
        <p:spPr>
          <a:xfrm>
            <a:off x="764896" y="5762092"/>
            <a:ext cx="21031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</a:t>
            </a:r>
            <a:endParaRPr lang="en-US" sz="1200" dirty="0"/>
          </a:p>
        </p:txBody>
      </p:sp>
      <p:sp>
        <p:nvSpPr>
          <p:cNvPr id="60" name="Text 50"/>
          <p:cNvSpPr txBox="1"/>
          <p:nvPr/>
        </p:nvSpPr>
        <p:spPr>
          <a:xfrm>
            <a:off x="1076706" y="5781294"/>
            <a:ext cx="1314907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Famille Mbarga</a:t>
            </a:r>
            <a:endParaRPr lang="en-US" sz="1200" dirty="0"/>
          </a:p>
        </p:txBody>
      </p:sp>
      <p:sp>
        <p:nvSpPr>
          <p:cNvPr id="61" name="Text 51"/>
          <p:cNvSpPr txBox="1"/>
          <p:nvPr/>
        </p:nvSpPr>
        <p:spPr>
          <a:xfrm>
            <a:off x="5132070" y="5771236"/>
            <a:ext cx="805586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980 pts</a:t>
            </a:r>
            <a:endParaRPr lang="en-US" sz="1300" dirty="0"/>
          </a:p>
        </p:txBody>
      </p:sp>
      <p:sp>
        <p:nvSpPr>
          <p:cNvPr id="62" name="Text 52"/>
          <p:cNvSpPr txBox="1"/>
          <p:nvPr/>
        </p:nvSpPr>
        <p:spPr>
          <a:xfrm>
            <a:off x="764896" y="6228436"/>
            <a:ext cx="21031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</a:t>
            </a:r>
            <a:endParaRPr lang="en-US" sz="1200" dirty="0"/>
          </a:p>
        </p:txBody>
      </p:sp>
      <p:sp>
        <p:nvSpPr>
          <p:cNvPr id="63" name="Text 53"/>
          <p:cNvSpPr txBox="1"/>
          <p:nvPr/>
        </p:nvSpPr>
        <p:spPr>
          <a:xfrm>
            <a:off x="1076706" y="6247638"/>
            <a:ext cx="1371600" cy="181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Famille Nkoulou</a:t>
            </a:r>
            <a:endParaRPr lang="en-US" sz="1200" dirty="0"/>
          </a:p>
        </p:txBody>
      </p:sp>
      <p:sp>
        <p:nvSpPr>
          <p:cNvPr id="64" name="Text 54"/>
          <p:cNvSpPr txBox="1"/>
          <p:nvPr/>
        </p:nvSpPr>
        <p:spPr>
          <a:xfrm>
            <a:off x="5152187" y="6238494"/>
            <a:ext cx="786384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875 pts</a:t>
            </a:r>
            <a:endParaRPr lang="en-US" sz="1300" dirty="0"/>
          </a:p>
        </p:txBody>
      </p:sp>
      <p:sp>
        <p:nvSpPr>
          <p:cNvPr id="65" name="Text 55"/>
          <p:cNvSpPr txBox="1"/>
          <p:nvPr/>
        </p:nvSpPr>
        <p:spPr>
          <a:xfrm>
            <a:off x="8523580" y="5047945"/>
            <a:ext cx="833933" cy="35295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05966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50%</a:t>
            </a:r>
            <a:endParaRPr lang="en-US" sz="2200" dirty="0"/>
          </a:p>
        </p:txBody>
      </p:sp>
      <p:sp>
        <p:nvSpPr>
          <p:cNvPr id="66" name="Text 56"/>
          <p:cNvSpPr txBox="1"/>
          <p:nvPr/>
        </p:nvSpPr>
        <p:spPr>
          <a:xfrm>
            <a:off x="7917332" y="5505145"/>
            <a:ext cx="195773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Objectif participation</a:t>
            </a:r>
            <a:endParaRPr lang="en-US" sz="1300" dirty="0"/>
          </a:p>
        </p:txBody>
      </p:sp>
      <p:sp>
        <p:nvSpPr>
          <p:cNvPr id="67" name="Text 57"/>
          <p:cNvSpPr txBox="1"/>
          <p:nvPr/>
        </p:nvSpPr>
        <p:spPr>
          <a:xfrm>
            <a:off x="7141921" y="5790438"/>
            <a:ext cx="3482035" cy="5532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4B55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Transformer des consommateurs en joueurs actifs avec une expérience immersive qui renforce le lien émotionnel à la marque</a:t>
            </a:r>
            <a:endParaRPr lang="en-US" sz="1000" dirty="0"/>
          </a:p>
        </p:txBody>
      </p:sp>
      <p:pic>
        <p:nvPicPr>
          <p:cNvPr id="69" name="Image 8" descr="https://page.gensparksite.com/v1/base64_upload/9035f28a7beea65a0ead547975d76a50"/>
          <p:cNvPicPr>
            <a:picLocks noChangeAspect="1"/>
          </p:cNvPicPr>
          <p:nvPr/>
        </p:nvPicPr>
        <p:blipFill>
          <a:blip r:embed="rId11"/>
          <a:srcRect t="431" b="431"/>
          <a:stretch/>
        </p:blipFill>
        <p:spPr>
          <a:xfrm>
            <a:off x="10944453" y="202894"/>
            <a:ext cx="838505" cy="4572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1574</Words>
  <Application>Microsoft Office PowerPoint</Application>
  <PresentationFormat>Grand écran</PresentationFormat>
  <Paragraphs>237</Paragraphs>
  <Slides>17</Slides>
  <Notes>16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17</vt:i4>
      </vt:variant>
    </vt:vector>
  </HeadingPairs>
  <TitlesOfParts>
    <vt:vector size="25" baseType="lpstr">
      <vt:lpstr>Arial</vt:lpstr>
      <vt:lpstr>Avenir Next LT Pro</vt:lpstr>
      <vt:lpstr>Calibri</vt:lpstr>
      <vt:lpstr>Century Gothic</vt:lpstr>
      <vt:lpstr>Montserrat</vt:lpstr>
      <vt:lpstr>Raleway</vt:lpstr>
      <vt:lpstr>Office Theme</vt:lpstr>
      <vt:lpstr>2_Office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Merci. PANZANI CAMEROUN</vt:lpstr>
    </vt:vector>
  </TitlesOfParts>
  <Company>Generated by Gen-Spark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Multi-page HTML Content</dc:title>
  <dc:subject>PptxGenJS Presentation</dc:subject>
  <dc:creator>Visual Extract to PPTX Converter</dc:creator>
  <cp:lastModifiedBy>LENOVO</cp:lastModifiedBy>
  <cp:revision>21</cp:revision>
  <dcterms:created xsi:type="dcterms:W3CDTF">2025-10-13T07:43:49Z</dcterms:created>
  <dcterms:modified xsi:type="dcterms:W3CDTF">2025-11-06T17:00:40Z</dcterms:modified>
</cp:coreProperties>
</file>