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86" r:id="rId22"/>
    <p:sldId id="275" r:id="rId23"/>
    <p:sldId id="289" r:id="rId24"/>
    <p:sldId id="276" r:id="rId25"/>
    <p:sldId id="277" r:id="rId26"/>
    <p:sldId id="278" r:id="rId27"/>
    <p:sldId id="279" r:id="rId28"/>
    <p:sldId id="287" r:id="rId29"/>
    <p:sldId id="288" r:id="rId30"/>
    <p:sldId id="281" r:id="rId31"/>
    <p:sldId id="282" r:id="rId32"/>
    <p:sldId id="283" r:id="rId33"/>
    <p:sldId id="284" r:id="rId34"/>
    <p:sldId id="285" r:id="rId35"/>
    <p:sldId id="290" r:id="rId36"/>
  </p:sld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10"/>
  </p:normalViewPr>
  <p:slideViewPr>
    <p:cSldViewPr snapToGrid="0" snapToObjects="1">
      <p:cViewPr>
        <p:scale>
          <a:sx n="62" d="100"/>
          <a:sy n="62" d="100"/>
        </p:scale>
        <p:origin x="834"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METOUGUE" userId="ed2e646e4f482202" providerId="LiveId" clId="{A4373D72-A9A4-4A40-B9A6-C308DC84900C}"/>
    <pc:docChg chg="undo custSel addSld delSld modSld sldOrd">
      <pc:chgData name="Nelson METOUGUE" userId="ed2e646e4f482202" providerId="LiveId" clId="{A4373D72-A9A4-4A40-B9A6-C308DC84900C}" dt="2026-01-05T08:33:21.698" v="1123" actId="14100"/>
      <pc:docMkLst>
        <pc:docMk/>
      </pc:docMkLst>
      <pc:sldChg chg="modSp mod">
        <pc:chgData name="Nelson METOUGUE" userId="ed2e646e4f482202" providerId="LiveId" clId="{A4373D72-A9A4-4A40-B9A6-C308DC84900C}" dt="2026-01-05T08:33:21.698" v="1123" actId="14100"/>
        <pc:sldMkLst>
          <pc:docMk/>
          <pc:sldMk cId="0" sldId="256"/>
        </pc:sldMkLst>
        <pc:spChg chg="mod">
          <ac:chgData name="Nelson METOUGUE" userId="ed2e646e4f482202" providerId="LiveId" clId="{A4373D72-A9A4-4A40-B9A6-C308DC84900C}" dt="2026-01-05T08:33:16.138" v="1122" actId="14100"/>
          <ac:spMkLst>
            <pc:docMk/>
            <pc:sldMk cId="0" sldId="256"/>
            <ac:spMk id="17" creationId="{00000000-0000-0000-0000-000000000000}"/>
          </ac:spMkLst>
        </pc:spChg>
        <pc:spChg chg="mod">
          <ac:chgData name="Nelson METOUGUE" userId="ed2e646e4f482202" providerId="LiveId" clId="{A4373D72-A9A4-4A40-B9A6-C308DC84900C}" dt="2026-01-05T08:33:21.698" v="1123" actId="14100"/>
          <ac:spMkLst>
            <pc:docMk/>
            <pc:sldMk cId="0" sldId="256"/>
            <ac:spMk id="21" creationId="{00000000-0000-0000-0000-000000000000}"/>
          </ac:spMkLst>
        </pc:spChg>
      </pc:sldChg>
      <pc:sldChg chg="delSp modSp mod">
        <pc:chgData name="Nelson METOUGUE" userId="ed2e646e4f482202" providerId="LiveId" clId="{A4373D72-A9A4-4A40-B9A6-C308DC84900C}" dt="2026-01-05T08:18:04.600" v="1001" actId="20577"/>
        <pc:sldMkLst>
          <pc:docMk/>
          <pc:sldMk cId="0" sldId="258"/>
        </pc:sldMkLst>
        <pc:spChg chg="mod">
          <ac:chgData name="Nelson METOUGUE" userId="ed2e646e4f482202" providerId="LiveId" clId="{A4373D72-A9A4-4A40-B9A6-C308DC84900C}" dt="2026-01-05T08:17:04.565" v="967" actId="20577"/>
          <ac:spMkLst>
            <pc:docMk/>
            <pc:sldMk cId="0" sldId="258"/>
            <ac:spMk id="15" creationId="{00000000-0000-0000-0000-000000000000}"/>
          </ac:spMkLst>
        </pc:spChg>
        <pc:spChg chg="mod">
          <ac:chgData name="Nelson METOUGUE" userId="ed2e646e4f482202" providerId="LiveId" clId="{A4373D72-A9A4-4A40-B9A6-C308DC84900C}" dt="2026-01-05T08:18:04.600" v="1001" actId="20577"/>
          <ac:spMkLst>
            <pc:docMk/>
            <pc:sldMk cId="0" sldId="258"/>
            <ac:spMk id="35" creationId="{00000000-0000-0000-0000-000000000000}"/>
          </ac:spMkLst>
        </pc:spChg>
      </pc:sldChg>
      <pc:sldChg chg="delSp modSp mod">
        <pc:chgData name="Nelson METOUGUE" userId="ed2e646e4f482202" providerId="LiveId" clId="{A4373D72-A9A4-4A40-B9A6-C308DC84900C}" dt="2026-01-05T08:19:48.698" v="1029" actId="1076"/>
        <pc:sldMkLst>
          <pc:docMk/>
          <pc:sldMk cId="0" sldId="259"/>
        </pc:sldMkLst>
        <pc:spChg chg="del">
          <ac:chgData name="Nelson METOUGUE" userId="ed2e646e4f482202" providerId="LiveId" clId="{A4373D72-A9A4-4A40-B9A6-C308DC84900C}" dt="2026-01-05T08:18:43.619" v="1005" actId="478"/>
          <ac:spMkLst>
            <pc:docMk/>
            <pc:sldMk cId="0" sldId="259"/>
            <ac:spMk id="2" creationId="{00000000-0000-0000-0000-000000000000}"/>
          </ac:spMkLst>
        </pc:spChg>
        <pc:spChg chg="del">
          <ac:chgData name="Nelson METOUGUE" userId="ed2e646e4f482202" providerId="LiveId" clId="{A4373D72-A9A4-4A40-B9A6-C308DC84900C}" dt="2026-01-05T08:18:41.703" v="1004" actId="478"/>
          <ac:spMkLst>
            <pc:docMk/>
            <pc:sldMk cId="0" sldId="259"/>
            <ac:spMk id="3" creationId="{00000000-0000-0000-0000-000000000000}"/>
          </ac:spMkLst>
        </pc:spChg>
        <pc:spChg chg="mod">
          <ac:chgData name="Nelson METOUGUE" userId="ed2e646e4f482202" providerId="LiveId" clId="{A4373D72-A9A4-4A40-B9A6-C308DC84900C}" dt="2026-01-05T08:18:34.166" v="1003" actId="6549"/>
          <ac:spMkLst>
            <pc:docMk/>
            <pc:sldMk cId="0" sldId="259"/>
            <ac:spMk id="16" creationId="{00000000-0000-0000-0000-000000000000}"/>
          </ac:spMkLst>
        </pc:spChg>
        <pc:spChg chg="mod">
          <ac:chgData name="Nelson METOUGUE" userId="ed2e646e4f482202" providerId="LiveId" clId="{A4373D72-A9A4-4A40-B9A6-C308DC84900C}" dt="2026-01-05T08:19:00.380" v="1025" actId="20577"/>
          <ac:spMkLst>
            <pc:docMk/>
            <pc:sldMk cId="0" sldId="259"/>
            <ac:spMk id="19" creationId="{00000000-0000-0000-0000-000000000000}"/>
          </ac:spMkLst>
        </pc:spChg>
        <pc:spChg chg="mod">
          <ac:chgData name="Nelson METOUGUE" userId="ed2e646e4f482202" providerId="LiveId" clId="{A4373D72-A9A4-4A40-B9A6-C308DC84900C}" dt="2026-01-05T08:19:27.917" v="1027" actId="20577"/>
          <ac:spMkLst>
            <pc:docMk/>
            <pc:sldMk cId="0" sldId="259"/>
            <ac:spMk id="22" creationId="{00000000-0000-0000-0000-000000000000}"/>
          </ac:spMkLst>
        </pc:spChg>
        <pc:spChg chg="mod">
          <ac:chgData name="Nelson METOUGUE" userId="ed2e646e4f482202" providerId="LiveId" clId="{A4373D72-A9A4-4A40-B9A6-C308DC84900C}" dt="2026-01-05T08:19:48.698" v="1029" actId="1076"/>
          <ac:spMkLst>
            <pc:docMk/>
            <pc:sldMk cId="0" sldId="259"/>
            <ac:spMk id="31" creationId="{00000000-0000-0000-0000-000000000000}"/>
          </ac:spMkLst>
        </pc:spChg>
        <pc:picChg chg="mod">
          <ac:chgData name="Nelson METOUGUE" userId="ed2e646e4f482202" providerId="LiveId" clId="{A4373D72-A9A4-4A40-B9A6-C308DC84900C}" dt="2026-01-05T08:19:43.031" v="1028" actId="1076"/>
          <ac:picMkLst>
            <pc:docMk/>
            <pc:sldMk cId="0" sldId="259"/>
            <ac:picMk id="28" creationId="{00000000-0000-0000-0000-000000000000}"/>
          </ac:picMkLst>
        </pc:picChg>
      </pc:sldChg>
      <pc:sldChg chg="modSp mod">
        <pc:chgData name="Nelson METOUGUE" userId="ed2e646e4f482202" providerId="LiveId" clId="{A4373D72-A9A4-4A40-B9A6-C308DC84900C}" dt="2026-01-05T08:21:15.057" v="1073" actId="20577"/>
        <pc:sldMkLst>
          <pc:docMk/>
          <pc:sldMk cId="0" sldId="260"/>
        </pc:sldMkLst>
        <pc:spChg chg="mod">
          <ac:chgData name="Nelson METOUGUE" userId="ed2e646e4f482202" providerId="LiveId" clId="{A4373D72-A9A4-4A40-B9A6-C308DC84900C}" dt="2026-01-05T08:21:15.057" v="1073" actId="20577"/>
          <ac:spMkLst>
            <pc:docMk/>
            <pc:sldMk cId="0" sldId="260"/>
            <ac:spMk id="11" creationId="{00000000-0000-0000-0000-000000000000}"/>
          </ac:spMkLst>
        </pc:spChg>
      </pc:sldChg>
      <pc:sldChg chg="modSp mod">
        <pc:chgData name="Nelson METOUGUE" userId="ed2e646e4f482202" providerId="LiveId" clId="{A4373D72-A9A4-4A40-B9A6-C308DC84900C}" dt="2026-01-05T08:25:54.019" v="1079" actId="20577"/>
        <pc:sldMkLst>
          <pc:docMk/>
          <pc:sldMk cId="0" sldId="268"/>
        </pc:sldMkLst>
        <pc:spChg chg="mod">
          <ac:chgData name="Nelson METOUGUE" userId="ed2e646e4f482202" providerId="LiveId" clId="{A4373D72-A9A4-4A40-B9A6-C308DC84900C}" dt="2026-01-05T08:25:54.019" v="1079" actId="20577"/>
          <ac:spMkLst>
            <pc:docMk/>
            <pc:sldMk cId="0" sldId="268"/>
            <ac:spMk id="47" creationId="{00000000-0000-0000-0000-000000000000}"/>
          </ac:spMkLst>
        </pc:spChg>
      </pc:sldChg>
      <pc:sldChg chg="modSp mod">
        <pc:chgData name="Nelson METOUGUE" userId="ed2e646e4f482202" providerId="LiveId" clId="{A4373D72-A9A4-4A40-B9A6-C308DC84900C}" dt="2026-01-05T08:27:19.926" v="1085" actId="20577"/>
        <pc:sldMkLst>
          <pc:docMk/>
          <pc:sldMk cId="0" sldId="271"/>
        </pc:sldMkLst>
        <pc:spChg chg="mod">
          <ac:chgData name="Nelson METOUGUE" userId="ed2e646e4f482202" providerId="LiveId" clId="{A4373D72-A9A4-4A40-B9A6-C308DC84900C}" dt="2026-01-05T08:27:19.926" v="1085" actId="20577"/>
          <ac:spMkLst>
            <pc:docMk/>
            <pc:sldMk cId="0" sldId="271"/>
            <ac:spMk id="59" creationId="{00000000-0000-0000-0000-000000000000}"/>
          </ac:spMkLst>
        </pc:spChg>
      </pc:sldChg>
      <pc:sldChg chg="modSp mod">
        <pc:chgData name="Nelson METOUGUE" userId="ed2e646e4f482202" providerId="LiveId" clId="{A4373D72-A9A4-4A40-B9A6-C308DC84900C}" dt="2026-01-05T08:29:22.800" v="1087" actId="14100"/>
        <pc:sldMkLst>
          <pc:docMk/>
          <pc:sldMk cId="0" sldId="281"/>
        </pc:sldMkLst>
        <pc:spChg chg="mod">
          <ac:chgData name="Nelson METOUGUE" userId="ed2e646e4f482202" providerId="LiveId" clId="{A4373D72-A9A4-4A40-B9A6-C308DC84900C}" dt="2026-01-05T08:29:22.800" v="1087" actId="14100"/>
          <ac:spMkLst>
            <pc:docMk/>
            <pc:sldMk cId="0" sldId="281"/>
            <ac:spMk id="53" creationId="{00000000-0000-0000-0000-000000000000}"/>
          </ac:spMkLst>
        </pc:spChg>
      </pc:sldChg>
      <pc:sldChg chg="delSp modSp mod">
        <pc:chgData name="Nelson METOUGUE" userId="ed2e646e4f482202" providerId="LiveId" clId="{A4373D72-A9A4-4A40-B9A6-C308DC84900C}" dt="2026-01-05T08:31:45.375" v="1109" actId="20577"/>
        <pc:sldMkLst>
          <pc:docMk/>
          <pc:sldMk cId="0" sldId="283"/>
        </pc:sldMkLst>
        <pc:spChg chg="mod">
          <ac:chgData name="Nelson METOUGUE" userId="ed2e646e4f482202" providerId="LiveId" clId="{A4373D72-A9A4-4A40-B9A6-C308DC84900C}" dt="2026-01-05T08:29:53.153" v="1089" actId="20577"/>
          <ac:spMkLst>
            <pc:docMk/>
            <pc:sldMk cId="0" sldId="283"/>
            <ac:spMk id="12" creationId="{00000000-0000-0000-0000-000000000000}"/>
          </ac:spMkLst>
        </pc:spChg>
        <pc:spChg chg="mod">
          <ac:chgData name="Nelson METOUGUE" userId="ed2e646e4f482202" providerId="LiveId" clId="{A4373D72-A9A4-4A40-B9A6-C308DC84900C}" dt="2026-01-05T08:29:57.046" v="1091" actId="20577"/>
          <ac:spMkLst>
            <pc:docMk/>
            <pc:sldMk cId="0" sldId="283"/>
            <ac:spMk id="16" creationId="{00000000-0000-0000-0000-000000000000}"/>
          </ac:spMkLst>
        </pc:spChg>
        <pc:spChg chg="mod">
          <ac:chgData name="Nelson METOUGUE" userId="ed2e646e4f482202" providerId="LiveId" clId="{A4373D72-A9A4-4A40-B9A6-C308DC84900C}" dt="2026-01-05T08:31:27.646" v="1107" actId="20577"/>
          <ac:spMkLst>
            <pc:docMk/>
            <pc:sldMk cId="0" sldId="283"/>
            <ac:spMk id="28" creationId="{00000000-0000-0000-0000-000000000000}"/>
          </ac:spMkLst>
        </pc:spChg>
        <pc:spChg chg="mod">
          <ac:chgData name="Nelson METOUGUE" userId="ed2e646e4f482202" providerId="LiveId" clId="{A4373D72-A9A4-4A40-B9A6-C308DC84900C}" dt="2026-01-05T08:30:59.135" v="1102" actId="20577"/>
          <ac:spMkLst>
            <pc:docMk/>
            <pc:sldMk cId="0" sldId="283"/>
            <ac:spMk id="29" creationId="{00000000-0000-0000-0000-000000000000}"/>
          </ac:spMkLst>
        </pc:spChg>
        <pc:spChg chg="del">
          <ac:chgData name="Nelson METOUGUE" userId="ed2e646e4f482202" providerId="LiveId" clId="{A4373D72-A9A4-4A40-B9A6-C308DC84900C}" dt="2026-01-05T08:30:51.721" v="1100" actId="478"/>
          <ac:spMkLst>
            <pc:docMk/>
            <pc:sldMk cId="0" sldId="283"/>
            <ac:spMk id="30" creationId="{00000000-0000-0000-0000-000000000000}"/>
          </ac:spMkLst>
        </pc:spChg>
        <pc:spChg chg="del">
          <ac:chgData name="Nelson METOUGUE" userId="ed2e646e4f482202" providerId="LiveId" clId="{A4373D72-A9A4-4A40-B9A6-C308DC84900C}" dt="2026-01-05T08:31:03.967" v="1103" actId="478"/>
          <ac:spMkLst>
            <pc:docMk/>
            <pc:sldMk cId="0" sldId="283"/>
            <ac:spMk id="31" creationId="{00000000-0000-0000-0000-000000000000}"/>
          </ac:spMkLst>
        </pc:spChg>
        <pc:spChg chg="del">
          <ac:chgData name="Nelson METOUGUE" userId="ed2e646e4f482202" providerId="LiveId" clId="{A4373D72-A9A4-4A40-B9A6-C308DC84900C}" dt="2026-01-05T08:30:51.721" v="1100" actId="478"/>
          <ac:spMkLst>
            <pc:docMk/>
            <pc:sldMk cId="0" sldId="283"/>
            <ac:spMk id="32" creationId="{00000000-0000-0000-0000-000000000000}"/>
          </ac:spMkLst>
        </pc:spChg>
        <pc:spChg chg="del">
          <ac:chgData name="Nelson METOUGUE" userId="ed2e646e4f482202" providerId="LiveId" clId="{A4373D72-A9A4-4A40-B9A6-C308DC84900C}" dt="2026-01-05T08:31:03.967" v="1103" actId="478"/>
          <ac:spMkLst>
            <pc:docMk/>
            <pc:sldMk cId="0" sldId="283"/>
            <ac:spMk id="35" creationId="{00000000-0000-0000-0000-000000000000}"/>
          </ac:spMkLst>
        </pc:spChg>
        <pc:spChg chg="mod">
          <ac:chgData name="Nelson METOUGUE" userId="ed2e646e4f482202" providerId="LiveId" clId="{A4373D72-A9A4-4A40-B9A6-C308DC84900C}" dt="2026-01-05T08:31:45.375" v="1109" actId="20577"/>
          <ac:spMkLst>
            <pc:docMk/>
            <pc:sldMk cId="0" sldId="283"/>
            <ac:spMk id="42" creationId="{00000000-0000-0000-0000-000000000000}"/>
          </ac:spMkLst>
        </pc:spChg>
        <pc:spChg chg="del">
          <ac:chgData name="Nelson METOUGUE" userId="ed2e646e4f482202" providerId="LiveId" clId="{A4373D72-A9A4-4A40-B9A6-C308DC84900C}" dt="2026-01-05T08:31:16.794" v="1104" actId="478"/>
          <ac:spMkLst>
            <pc:docMk/>
            <pc:sldMk cId="0" sldId="283"/>
            <ac:spMk id="44" creationId="{00000000-0000-0000-0000-000000000000}"/>
          </ac:spMkLst>
        </pc:spChg>
        <pc:spChg chg="del">
          <ac:chgData name="Nelson METOUGUE" userId="ed2e646e4f482202" providerId="LiveId" clId="{A4373D72-A9A4-4A40-B9A6-C308DC84900C}" dt="2026-01-05T08:31:19.798" v="1105" actId="478"/>
          <ac:spMkLst>
            <pc:docMk/>
            <pc:sldMk cId="0" sldId="283"/>
            <ac:spMk id="45" creationId="{00000000-0000-0000-0000-000000000000}"/>
          </ac:spMkLst>
        </pc:spChg>
        <pc:spChg chg="del">
          <ac:chgData name="Nelson METOUGUE" userId="ed2e646e4f482202" providerId="LiveId" clId="{A4373D72-A9A4-4A40-B9A6-C308DC84900C}" dt="2026-01-05T08:31:16.794" v="1104" actId="478"/>
          <ac:spMkLst>
            <pc:docMk/>
            <pc:sldMk cId="0" sldId="283"/>
            <ac:spMk id="46" creationId="{00000000-0000-0000-0000-000000000000}"/>
          </ac:spMkLst>
        </pc:spChg>
        <pc:spChg chg="del">
          <ac:chgData name="Nelson METOUGUE" userId="ed2e646e4f482202" providerId="LiveId" clId="{A4373D72-A9A4-4A40-B9A6-C308DC84900C}" dt="2026-01-05T08:31:19.798" v="1105" actId="478"/>
          <ac:spMkLst>
            <pc:docMk/>
            <pc:sldMk cId="0" sldId="283"/>
            <ac:spMk id="47" creationId="{00000000-0000-0000-0000-000000000000}"/>
          </ac:spMkLst>
        </pc:spChg>
      </pc:sldChg>
      <pc:sldChg chg="modSp mod">
        <pc:chgData name="Nelson METOUGUE" userId="ed2e646e4f482202" providerId="LiveId" clId="{A4373D72-A9A4-4A40-B9A6-C308DC84900C}" dt="2026-01-05T08:32:06.617" v="1111" actId="20577"/>
        <pc:sldMkLst>
          <pc:docMk/>
          <pc:sldMk cId="0" sldId="284"/>
        </pc:sldMkLst>
        <pc:spChg chg="mod">
          <ac:chgData name="Nelson METOUGUE" userId="ed2e646e4f482202" providerId="LiveId" clId="{A4373D72-A9A4-4A40-B9A6-C308DC84900C}" dt="2026-01-05T08:32:06.617" v="1111" actId="20577"/>
          <ac:spMkLst>
            <pc:docMk/>
            <pc:sldMk cId="0" sldId="284"/>
            <ac:spMk id="19" creationId="{00000000-0000-0000-0000-000000000000}"/>
          </ac:spMkLst>
        </pc:spChg>
      </pc:sldChg>
      <pc:sldChg chg="delSp mod">
        <pc:chgData name="Nelson METOUGUE" userId="ed2e646e4f482202" providerId="LiveId" clId="{A4373D72-A9A4-4A40-B9A6-C308DC84900C}" dt="2026-01-05T08:32:37.258" v="1114" actId="478"/>
        <pc:sldMkLst>
          <pc:docMk/>
          <pc:sldMk cId="0" sldId="285"/>
        </pc:sldMkLst>
        <pc:spChg chg="del">
          <ac:chgData name="Nelson METOUGUE" userId="ed2e646e4f482202" providerId="LiveId" clId="{A4373D72-A9A4-4A40-B9A6-C308DC84900C}" dt="2026-01-05T08:32:37.258" v="1114" actId="478"/>
          <ac:spMkLst>
            <pc:docMk/>
            <pc:sldMk cId="0" sldId="285"/>
            <ac:spMk id="22" creationId="{00000000-0000-0000-0000-000000000000}"/>
          </ac:spMkLst>
        </pc:spChg>
        <pc:spChg chg="del">
          <ac:chgData name="Nelson METOUGUE" userId="ed2e646e4f482202" providerId="LiveId" clId="{A4373D72-A9A4-4A40-B9A6-C308DC84900C}" dt="2026-01-05T08:32:34.947" v="1113" actId="478"/>
          <ac:spMkLst>
            <pc:docMk/>
            <pc:sldMk cId="0" sldId="285"/>
            <ac:spMk id="24" creationId="{00000000-0000-0000-0000-000000000000}"/>
          </ac:spMkLst>
        </pc:spChg>
        <pc:spChg chg="del">
          <ac:chgData name="Nelson METOUGUE" userId="ed2e646e4f482202" providerId="LiveId" clId="{A4373D72-A9A4-4A40-B9A6-C308DC84900C}" dt="2026-01-05T08:32:34.947" v="1113" actId="478"/>
          <ac:spMkLst>
            <pc:docMk/>
            <pc:sldMk cId="0" sldId="285"/>
            <ac:spMk id="26" creationId="{00000000-0000-0000-0000-000000000000}"/>
          </ac:spMkLst>
        </pc:spChg>
        <pc:picChg chg="del">
          <ac:chgData name="Nelson METOUGUE" userId="ed2e646e4f482202" providerId="LiveId" clId="{A4373D72-A9A4-4A40-B9A6-C308DC84900C}" dt="2026-01-05T08:32:30.377" v="1112" actId="478"/>
          <ac:picMkLst>
            <pc:docMk/>
            <pc:sldMk cId="0" sldId="285"/>
            <ac:picMk id="20" creationId="{00000000-0000-0000-0000-000000000000}"/>
          </ac:picMkLst>
        </pc:picChg>
        <pc:picChg chg="del">
          <ac:chgData name="Nelson METOUGUE" userId="ed2e646e4f482202" providerId="LiveId" clId="{A4373D72-A9A4-4A40-B9A6-C308DC84900C}" dt="2026-01-05T08:32:34.947" v="1113" actId="478"/>
          <ac:picMkLst>
            <pc:docMk/>
            <pc:sldMk cId="0" sldId="285"/>
            <ac:picMk id="23" creationId="{00000000-0000-0000-0000-000000000000}"/>
          </ac:picMkLst>
        </pc:picChg>
        <pc:picChg chg="del">
          <ac:chgData name="Nelson METOUGUE" userId="ed2e646e4f482202" providerId="LiveId" clId="{A4373D72-A9A4-4A40-B9A6-C308DC84900C}" dt="2026-01-05T08:32:34.947" v="1113" actId="478"/>
          <ac:picMkLst>
            <pc:docMk/>
            <pc:sldMk cId="0" sldId="285"/>
            <ac:picMk id="25" creationId="{00000000-0000-0000-0000-000000000000}"/>
          </ac:picMkLst>
        </pc:picChg>
      </pc:sldChg>
      <pc:sldChg chg="addSp delSp modSp mod">
        <pc:chgData name="Nelson METOUGUE" userId="ed2e646e4f482202" providerId="LiveId" clId="{A4373D72-A9A4-4A40-B9A6-C308DC84900C}" dt="2026-01-05T08:32:58.902" v="1118" actId="478"/>
        <pc:sldMkLst>
          <pc:docMk/>
          <pc:sldMk cId="1427293812" sldId="290"/>
        </pc:sldMkLst>
        <pc:spChg chg="add del mod">
          <ac:chgData name="Nelson METOUGUE" userId="ed2e646e4f482202" providerId="LiveId" clId="{A4373D72-A9A4-4A40-B9A6-C308DC84900C}" dt="2026-01-05T08:32:58.902" v="1118" actId="478"/>
          <ac:spMkLst>
            <pc:docMk/>
            <pc:sldMk cId="1427293812" sldId="290"/>
            <ac:spMk id="3" creationId="{931BD5F9-B3EC-25DB-6C36-710E6503EB14}"/>
          </ac:spMkLst>
        </pc:spChg>
        <pc:spChg chg="add del">
          <ac:chgData name="Nelson METOUGUE" userId="ed2e646e4f482202" providerId="LiveId" clId="{A4373D72-A9A4-4A40-B9A6-C308DC84900C}" dt="2026-01-05T08:32:55.264" v="1117" actId="478"/>
          <ac:spMkLst>
            <pc:docMk/>
            <pc:sldMk cId="1427293812" sldId="290"/>
            <ac:spMk id="189" creationId="{00000000-0000-0000-0000-000000000000}"/>
          </ac:spMkLst>
        </pc:spChg>
        <pc:spChg chg="del">
          <ac:chgData name="Nelson METOUGUE" userId="ed2e646e4f482202" providerId="LiveId" clId="{A4373D72-A9A4-4A40-B9A6-C308DC84900C}" dt="2026-01-05T08:32:50.058" v="1115" actId="478"/>
          <ac:spMkLst>
            <pc:docMk/>
            <pc:sldMk cId="1427293812" sldId="290"/>
            <ac:spMk id="19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04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3359211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49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33">
              <a:lnSpc>
                <a:spcPct val="100000"/>
              </a:lnSpc>
              <a:spcBef>
                <a:spcPts val="0"/>
              </a:spcBef>
              <a:buSzTx/>
              <a:buNone/>
              <a:defRPr sz="1800" b="1"/>
            </a:lvl1pPr>
          </a:lstStyle>
          <a:p>
            <a:r>
              <a:t>Auteur et date</a:t>
            </a:r>
          </a:p>
        </p:txBody>
      </p:sp>
      <p:sp>
        <p:nvSpPr>
          <p:cNvPr id="12" name="Titre de la présentation"/>
          <p:cNvSpPr txBox="1">
            <a:spLocks noGrp="1"/>
          </p:cNvSpPr>
          <p:nvPr>
            <p:ph type="title" hasCustomPrompt="1"/>
          </p:nvPr>
        </p:nvSpPr>
        <p:spPr>
          <a:xfrm>
            <a:off x="603248" y="1287497"/>
            <a:ext cx="10985502" cy="2324101"/>
          </a:xfrm>
          <a:prstGeom prst="rect">
            <a:avLst/>
          </a:prstGeom>
        </p:spPr>
        <p:txBody>
          <a:bodyPr anchor="b"/>
          <a:lstStyle>
            <a:lvl1pPr>
              <a:defRPr sz="5800" spc="-116"/>
            </a:lvl1pPr>
          </a:lstStyle>
          <a:p>
            <a:r>
              <a:t>Titre de la présentation</a:t>
            </a:r>
          </a:p>
        </p:txBody>
      </p:sp>
      <p:sp>
        <p:nvSpPr>
          <p:cNvPr id="13" name="Texte niveau 1…"/>
          <p:cNvSpPr txBox="1">
            <a:spLocks noGrp="1"/>
          </p:cNvSpPr>
          <p:nvPr>
            <p:ph type="body" sz="quarter" idx="1" hasCustomPrompt="1"/>
          </p:nvPr>
        </p:nvSpPr>
        <p:spPr>
          <a:xfrm>
            <a:off x="600672" y="3611596"/>
            <a:ext cx="10985501" cy="952501"/>
          </a:xfrm>
          <a:prstGeom prst="rect">
            <a:avLst/>
          </a:prstGeom>
        </p:spPr>
        <p:txBody>
          <a:bodyPr/>
          <a:lstStyle>
            <a:lvl1pPr marL="0" indent="0" defTabSz="412733">
              <a:lnSpc>
                <a:spcPct val="100000"/>
              </a:lnSpc>
              <a:spcBef>
                <a:spcPts val="0"/>
              </a:spcBef>
              <a:buSzTx/>
              <a:buNone/>
              <a:defRPr sz="2750" b="1"/>
            </a:lvl1pPr>
            <a:lvl2pPr marL="0" indent="228591" defTabSz="412733">
              <a:lnSpc>
                <a:spcPct val="100000"/>
              </a:lnSpc>
              <a:spcBef>
                <a:spcPts val="0"/>
              </a:spcBef>
              <a:buSzTx/>
              <a:buNone/>
              <a:defRPr sz="2750" b="1"/>
            </a:lvl2pPr>
            <a:lvl3pPr marL="0" indent="457182" defTabSz="412733">
              <a:lnSpc>
                <a:spcPct val="100000"/>
              </a:lnSpc>
              <a:spcBef>
                <a:spcPts val="0"/>
              </a:spcBef>
              <a:buSzTx/>
              <a:buNone/>
              <a:defRPr sz="2750" b="1"/>
            </a:lvl3pPr>
            <a:lvl4pPr marL="0" indent="685773" defTabSz="412733">
              <a:lnSpc>
                <a:spcPct val="100000"/>
              </a:lnSpc>
              <a:spcBef>
                <a:spcPts val="0"/>
              </a:spcBef>
              <a:buSzTx/>
              <a:buNone/>
              <a:defRPr sz="2750" b="1"/>
            </a:lvl4pPr>
            <a:lvl5pPr marL="0" indent="914363" defTabSz="412733">
              <a:lnSpc>
                <a:spcPct val="100000"/>
              </a:lnSpc>
              <a:spcBef>
                <a:spcPts val="0"/>
              </a:spcBef>
              <a:buSzTx/>
              <a:buNone/>
              <a:defRPr sz="275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rPr>
                <a:solidFill>
                  <a:prstClr val="black"/>
                </a:solidFill>
              </a:rPr>
              <a:pPr/>
              <a:t>‹N°›</a:t>
            </a:fld>
            <a:endParaRPr>
              <a:solidFill>
                <a:prstClr val="black"/>
              </a:solidFill>
            </a:endParaRPr>
          </a:p>
        </p:txBody>
      </p:sp>
    </p:spTree>
    <p:extLst>
      <p:ext uri="{BB962C8B-B14F-4D97-AF65-F5344CB8AC3E}">
        <p14:creationId xmlns:p14="http://schemas.microsoft.com/office/powerpoint/2010/main" val="3811307599"/>
      </p:ext>
    </p:extLst>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151137"/>
      </p:ext>
    </p:extLst>
  </p:cSld>
  <p:clrMap bg1="lt1" tx1="dk1" bg2="lt2" tx2="dk2" accent1="accent1" accent2="accent2" accent3="accent3" accent4="accent4" accent5="accent5" accent6="accent6" hlink="hlink" folHlink="folHlink"/>
  <p:sldLayoutIdLst>
    <p:sldLayoutId id="2147483651" r:id="rId1"/>
    <p:sldLayoutId id="2147483652"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50.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20.png"/><Relationship Id="rId5" Type="http://schemas.openxmlformats.org/officeDocument/2006/relationships/image" Target="../media/image69.png"/><Relationship Id="rId10" Type="http://schemas.openxmlformats.org/officeDocument/2006/relationships/image" Target="../media/image19.png"/><Relationship Id="rId4" Type="http://schemas.openxmlformats.org/officeDocument/2006/relationships/image" Target="../media/image68.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20.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2.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20.png"/><Relationship Id="rId10" Type="http://schemas.openxmlformats.org/officeDocument/2006/relationships/image" Target="../media/image87.png"/><Relationship Id="rId4" Type="http://schemas.openxmlformats.org/officeDocument/2006/relationships/image" Target="../media/image19.png"/><Relationship Id="rId9"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4.png"/><Relationship Id="rId11" Type="http://schemas.openxmlformats.org/officeDocument/2006/relationships/image" Target="../media/image1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9.png"/><Relationship Id="rId7" Type="http://schemas.openxmlformats.org/officeDocument/2006/relationships/image" Target="../media/image19.png"/><Relationship Id="rId12"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105.png"/><Relationship Id="rId5" Type="http://schemas.openxmlformats.org/officeDocument/2006/relationships/image" Target="../media/image101.pn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103.png"/></Relationships>
</file>

<file path=ppt/slides/_rels/slide18.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9.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9.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9.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9.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45.png"/><Relationship Id="rId3" Type="http://schemas.microsoft.com/office/2007/relationships/media" Target="../media/media2.mp4"/><Relationship Id="rId7" Type="http://schemas.microsoft.com/office/2007/relationships/media" Target="../media/media4.mp4"/><Relationship Id="rId12" Type="http://schemas.openxmlformats.org/officeDocument/2006/relationships/notesSlide" Target="../notesSlides/notesSlide22.xml"/><Relationship Id="rId17" Type="http://schemas.openxmlformats.org/officeDocument/2006/relationships/image" Target="../media/image149.png"/><Relationship Id="rId2" Type="http://schemas.openxmlformats.org/officeDocument/2006/relationships/video" Target="../media/media1.mp4"/><Relationship Id="rId16" Type="http://schemas.openxmlformats.org/officeDocument/2006/relationships/image" Target="../media/image148.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slideLayout" Target="../slideLayouts/slideLayout1.xml"/><Relationship Id="rId5" Type="http://schemas.microsoft.com/office/2007/relationships/media" Target="../media/media3.mp4"/><Relationship Id="rId15" Type="http://schemas.openxmlformats.org/officeDocument/2006/relationships/image" Target="../media/image147.png"/><Relationship Id="rId10" Type="http://schemas.openxmlformats.org/officeDocument/2006/relationships/video" Target="../media/media5.mp4"/><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image" Target="../media/image146.png"/></Relationships>
</file>

<file path=ppt/slides/_rels/slide23.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18" Type="http://schemas.openxmlformats.org/officeDocument/2006/relationships/image" Target="../media/image164.png"/><Relationship Id="rId3" Type="http://schemas.openxmlformats.org/officeDocument/2006/relationships/image" Target="../media/image150.png"/><Relationship Id="rId7" Type="http://schemas.openxmlformats.org/officeDocument/2006/relationships/image" Target="../media/image153.png"/><Relationship Id="rId12" Type="http://schemas.openxmlformats.org/officeDocument/2006/relationships/image" Target="../media/image158.png"/><Relationship Id="rId17" Type="http://schemas.openxmlformats.org/officeDocument/2006/relationships/image" Target="../media/image163.png"/><Relationship Id="rId2" Type="http://schemas.openxmlformats.org/officeDocument/2006/relationships/notesSlide" Target="../notesSlides/notesSlide23.xml"/><Relationship Id="rId16" Type="http://schemas.openxmlformats.org/officeDocument/2006/relationships/image" Target="../media/image162.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04.png"/><Relationship Id="rId15" Type="http://schemas.openxmlformats.org/officeDocument/2006/relationships/image" Target="../media/image161.png"/><Relationship Id="rId10" Type="http://schemas.openxmlformats.org/officeDocument/2006/relationships/image" Target="../media/image156.png"/><Relationship Id="rId19" Type="http://schemas.openxmlformats.org/officeDocument/2006/relationships/image" Target="../media/image19.png"/><Relationship Id="rId4" Type="http://schemas.openxmlformats.org/officeDocument/2006/relationships/image" Target="../media/image151.png"/><Relationship Id="rId9" Type="http://schemas.openxmlformats.org/officeDocument/2006/relationships/image" Target="../media/image155.png"/><Relationship Id="rId14" Type="http://schemas.openxmlformats.org/officeDocument/2006/relationships/image" Target="../media/image160.png"/></Relationships>
</file>

<file path=ppt/slides/_rels/slide24.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20.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 Id="rId14" Type="http://schemas.openxmlformats.org/officeDocument/2006/relationships/image" Target="../media/image174.png"/></Relationships>
</file>

<file path=ppt/slides/_rels/slide25.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12"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8.png"/><Relationship Id="rId11" Type="http://schemas.openxmlformats.org/officeDocument/2006/relationships/image" Target="../media/image19.png"/><Relationship Id="rId5" Type="http://schemas.openxmlformats.org/officeDocument/2006/relationships/image" Target="../media/image177.png"/><Relationship Id="rId10" Type="http://schemas.openxmlformats.org/officeDocument/2006/relationships/image" Target="../media/image173.png"/><Relationship Id="rId4" Type="http://schemas.openxmlformats.org/officeDocument/2006/relationships/image" Target="../media/image176.png"/><Relationship Id="rId9" Type="http://schemas.openxmlformats.org/officeDocument/2006/relationships/image" Target="../media/image172.png"/></Relationships>
</file>

<file path=ppt/slides/_rels/slide26.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20.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84.png"/><Relationship Id="rId11" Type="http://schemas.openxmlformats.org/officeDocument/2006/relationships/image" Target="../media/image173.png"/><Relationship Id="rId5" Type="http://schemas.openxmlformats.org/officeDocument/2006/relationships/image" Target="../media/image183.png"/><Relationship Id="rId10" Type="http://schemas.openxmlformats.org/officeDocument/2006/relationships/image" Target="../media/image172.png"/><Relationship Id="rId4" Type="http://schemas.openxmlformats.org/officeDocument/2006/relationships/image" Target="../media/image182.png"/><Relationship Id="rId9" Type="http://schemas.openxmlformats.org/officeDocument/2006/relationships/image" Target="../media/image171.png"/><Relationship Id="rId14" Type="http://schemas.openxmlformats.org/officeDocument/2006/relationships/image" Target="../media/image187.png"/></Relationships>
</file>

<file path=ppt/slides/_rels/slide27.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97.png"/><Relationship Id="rId18" Type="http://schemas.openxmlformats.org/officeDocument/2006/relationships/image" Target="../media/image198.pn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196.png"/><Relationship Id="rId17" Type="http://schemas.openxmlformats.org/officeDocument/2006/relationships/image" Target="../media/image20.png"/><Relationship Id="rId2" Type="http://schemas.openxmlformats.org/officeDocument/2006/relationships/notesSlide" Target="../notesSlides/notesSlide27.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91.png"/><Relationship Id="rId11" Type="http://schemas.openxmlformats.org/officeDocument/2006/relationships/image" Target="../media/image195.png"/><Relationship Id="rId5" Type="http://schemas.openxmlformats.org/officeDocument/2006/relationships/image" Target="../media/image190.png"/><Relationship Id="rId15" Type="http://schemas.openxmlformats.org/officeDocument/2006/relationships/image" Target="../media/image173.png"/><Relationship Id="rId10" Type="http://schemas.openxmlformats.org/officeDocument/2006/relationships/image" Target="../media/image194.png"/><Relationship Id="rId4" Type="http://schemas.openxmlformats.org/officeDocument/2006/relationships/image" Target="../media/image189.png"/><Relationship Id="rId9" Type="http://schemas.openxmlformats.org/officeDocument/2006/relationships/image" Target="../media/image193.png"/><Relationship Id="rId14" Type="http://schemas.openxmlformats.org/officeDocument/2006/relationships/image" Target="../media/image172.png"/></Relationships>
</file>

<file path=ppt/slides/_rels/slide28.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8.png"/><Relationship Id="rId3" Type="http://schemas.openxmlformats.org/officeDocument/2006/relationships/image" Target="../media/image199.png"/><Relationship Id="rId7" Type="http://schemas.openxmlformats.org/officeDocument/2006/relationships/image" Target="../media/image203.png"/><Relationship Id="rId12" Type="http://schemas.openxmlformats.org/officeDocument/2006/relationships/image" Target="../media/image15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pn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png"/></Relationships>
</file>

<file path=ppt/slides/_rels/slide29.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18" Type="http://schemas.openxmlformats.org/officeDocument/2006/relationships/image" Target="../media/image224.png"/><Relationship Id="rId26" Type="http://schemas.openxmlformats.org/officeDocument/2006/relationships/image" Target="../media/image232.png"/><Relationship Id="rId3" Type="http://schemas.openxmlformats.org/officeDocument/2006/relationships/image" Target="../media/image209.png"/><Relationship Id="rId21" Type="http://schemas.openxmlformats.org/officeDocument/2006/relationships/image" Target="../media/image227.png"/><Relationship Id="rId7" Type="http://schemas.openxmlformats.org/officeDocument/2006/relationships/image" Target="../media/image213.png"/><Relationship Id="rId12" Type="http://schemas.openxmlformats.org/officeDocument/2006/relationships/image" Target="../media/image218.png"/><Relationship Id="rId17" Type="http://schemas.openxmlformats.org/officeDocument/2006/relationships/image" Target="../media/image223.png"/><Relationship Id="rId25" Type="http://schemas.openxmlformats.org/officeDocument/2006/relationships/image" Target="../media/image231.png"/><Relationship Id="rId2" Type="http://schemas.openxmlformats.org/officeDocument/2006/relationships/notesSlide" Target="../notesSlides/notesSlide29.xml"/><Relationship Id="rId16" Type="http://schemas.openxmlformats.org/officeDocument/2006/relationships/image" Target="../media/image222.png"/><Relationship Id="rId20" Type="http://schemas.openxmlformats.org/officeDocument/2006/relationships/image" Target="../media/image226.png"/><Relationship Id="rId1" Type="http://schemas.openxmlformats.org/officeDocument/2006/relationships/slideLayout" Target="../slideLayouts/slideLayout1.xml"/><Relationship Id="rId6" Type="http://schemas.openxmlformats.org/officeDocument/2006/relationships/image" Target="../media/image212.png"/><Relationship Id="rId11" Type="http://schemas.openxmlformats.org/officeDocument/2006/relationships/image" Target="../media/image217.png"/><Relationship Id="rId24" Type="http://schemas.openxmlformats.org/officeDocument/2006/relationships/image" Target="../media/image230.png"/><Relationship Id="rId5" Type="http://schemas.openxmlformats.org/officeDocument/2006/relationships/image" Target="../media/image211.png"/><Relationship Id="rId15" Type="http://schemas.openxmlformats.org/officeDocument/2006/relationships/image" Target="../media/image221.png"/><Relationship Id="rId23" Type="http://schemas.openxmlformats.org/officeDocument/2006/relationships/image" Target="../media/image229.png"/><Relationship Id="rId10" Type="http://schemas.openxmlformats.org/officeDocument/2006/relationships/image" Target="../media/image216.png"/><Relationship Id="rId19" Type="http://schemas.openxmlformats.org/officeDocument/2006/relationships/image" Target="../media/image225.png"/><Relationship Id="rId4" Type="http://schemas.openxmlformats.org/officeDocument/2006/relationships/image" Target="../media/image210.png"/><Relationship Id="rId9" Type="http://schemas.openxmlformats.org/officeDocument/2006/relationships/image" Target="../media/image215.png"/><Relationship Id="rId14" Type="http://schemas.openxmlformats.org/officeDocument/2006/relationships/image" Target="../media/image220.png"/><Relationship Id="rId22" Type="http://schemas.openxmlformats.org/officeDocument/2006/relationships/image" Target="../media/image228.png"/><Relationship Id="rId27" Type="http://schemas.openxmlformats.org/officeDocument/2006/relationships/image" Target="../media/image23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239.png"/><Relationship Id="rId13" Type="http://schemas.openxmlformats.org/officeDocument/2006/relationships/image" Target="../media/image244.png"/><Relationship Id="rId3" Type="http://schemas.openxmlformats.org/officeDocument/2006/relationships/image" Target="../media/image234.png"/><Relationship Id="rId7" Type="http://schemas.openxmlformats.org/officeDocument/2006/relationships/image" Target="../media/image238.png"/><Relationship Id="rId12" Type="http://schemas.openxmlformats.org/officeDocument/2006/relationships/image" Target="../media/image24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6.png"/><Relationship Id="rId15" Type="http://schemas.openxmlformats.org/officeDocument/2006/relationships/image" Target="../media/image20.png"/><Relationship Id="rId10" Type="http://schemas.openxmlformats.org/officeDocument/2006/relationships/image" Target="../media/image241.png"/><Relationship Id="rId4" Type="http://schemas.openxmlformats.org/officeDocument/2006/relationships/image" Target="../media/image235.png"/><Relationship Id="rId9" Type="http://schemas.openxmlformats.org/officeDocument/2006/relationships/image" Target="../media/image240.png"/><Relationship Id="rId1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48.png"/><Relationship Id="rId11" Type="http://schemas.openxmlformats.org/officeDocument/2006/relationships/image" Target="../media/image20.png"/><Relationship Id="rId5" Type="http://schemas.openxmlformats.org/officeDocument/2006/relationships/image" Target="../media/image247.png"/><Relationship Id="rId10" Type="http://schemas.openxmlformats.org/officeDocument/2006/relationships/image" Target="../media/image19.png"/><Relationship Id="rId4" Type="http://schemas.openxmlformats.org/officeDocument/2006/relationships/image" Target="../media/image246.png"/><Relationship Id="rId9" Type="http://schemas.openxmlformats.org/officeDocument/2006/relationships/image" Target="../media/image251.png"/></Relationships>
</file>

<file path=ppt/slides/_rels/slide32.xml.rels><?xml version="1.0" encoding="UTF-8" standalone="yes"?>
<Relationships xmlns="http://schemas.openxmlformats.org/package/2006/relationships"><Relationship Id="rId8" Type="http://schemas.openxmlformats.org/officeDocument/2006/relationships/image" Target="../media/image257.png"/><Relationship Id="rId13" Type="http://schemas.openxmlformats.org/officeDocument/2006/relationships/image" Target="../media/image262.png"/><Relationship Id="rId3" Type="http://schemas.openxmlformats.org/officeDocument/2006/relationships/image" Target="../media/image252.png"/><Relationship Id="rId7" Type="http://schemas.openxmlformats.org/officeDocument/2006/relationships/image" Target="../media/image256.png"/><Relationship Id="rId12" Type="http://schemas.openxmlformats.org/officeDocument/2006/relationships/image" Target="../media/image26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5.png"/><Relationship Id="rId11" Type="http://schemas.openxmlformats.org/officeDocument/2006/relationships/image" Target="../media/image260.png"/><Relationship Id="rId5" Type="http://schemas.openxmlformats.org/officeDocument/2006/relationships/image" Target="../media/image254.png"/><Relationship Id="rId15" Type="http://schemas.openxmlformats.org/officeDocument/2006/relationships/image" Target="../media/image20.png"/><Relationship Id="rId10" Type="http://schemas.openxmlformats.org/officeDocument/2006/relationships/image" Target="../media/image259.png"/><Relationship Id="rId4" Type="http://schemas.openxmlformats.org/officeDocument/2006/relationships/image" Target="../media/image253.png"/><Relationship Id="rId9" Type="http://schemas.openxmlformats.org/officeDocument/2006/relationships/image" Target="../media/image258.png"/><Relationship Id="rId1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34.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16.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png"/><Relationship Id="rId10" Type="http://schemas.openxmlformats.org/officeDocument/2006/relationships/image" Target="../media/image20.png"/><Relationship Id="rId4" Type="http://schemas.openxmlformats.org/officeDocument/2006/relationships/image" Target="../media/image50.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3F4F6"/>
          </a:solidFill>
          <a:ln/>
        </p:spPr>
        <p:txBody>
          <a:bodyPr/>
          <a:lstStyle/>
          <a:p>
            <a:endParaRPr lang="en-US"/>
          </a:p>
        </p:txBody>
      </p:sp>
      <p:sp>
        <p:nvSpPr>
          <p:cNvPr id="3" name="Shape 1"/>
          <p:cNvSpPr/>
          <p:nvPr/>
        </p:nvSpPr>
        <p:spPr>
          <a:xfrm>
            <a:off x="0" y="0"/>
            <a:ext cx="12191695" cy="6858000"/>
          </a:xfrm>
          <a:prstGeom prst="rect">
            <a:avLst/>
          </a:prstGeom>
          <a:solidFill>
            <a:srgbClr val="0A1A3B"/>
          </a:solidFill>
          <a:ln/>
        </p:spPr>
        <p:txBody>
          <a:bodyPr/>
          <a:lstStyle/>
          <a:p>
            <a:endParaRPr lang="en-US"/>
          </a:p>
        </p:txBody>
      </p:sp>
      <p:pic>
        <p:nvPicPr>
          <p:cNvPr id="4" name="Image 0" descr="preencoded.png"/>
          <p:cNvPicPr>
            <a:picLocks noChangeAspect="1"/>
          </p:cNvPicPr>
          <p:nvPr/>
        </p:nvPicPr>
        <p:blipFill>
          <a:blip r:embed="rId3" cstate="email">
            <a:extLst>
              <a:ext uri="{28A0092B-C50C-407E-A947-70E740481C1C}">
                <a14:useLocalDpi xmlns:a14="http://schemas.microsoft.com/office/drawing/2010/main"/>
              </a:ext>
            </a:extLst>
          </a:blip>
          <a:srcRect l="-760" r="-760"/>
          <a:stretch/>
        </p:blipFill>
        <p:spPr>
          <a:xfrm>
            <a:off x="1047902" y="2326235"/>
            <a:ext cx="152705" cy="171907"/>
          </a:xfrm>
          <a:prstGeom prst="rect">
            <a:avLst/>
          </a:prstGeom>
        </p:spPr>
      </p:pic>
      <p:sp>
        <p:nvSpPr>
          <p:cNvPr id="5" name="Text 2"/>
          <p:cNvSpPr txBox="1"/>
          <p:nvPr/>
        </p:nvSpPr>
        <p:spPr>
          <a:xfrm>
            <a:off x="1295704" y="2302460"/>
            <a:ext cx="1405433"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Stratégie 2026</a:t>
            </a:r>
            <a:endParaRPr lang="en-US" sz="1300" dirty="0"/>
          </a:p>
        </p:txBody>
      </p:sp>
      <p:sp>
        <p:nvSpPr>
          <p:cNvPr id="6" name="Shape 3"/>
          <p:cNvSpPr/>
          <p:nvPr/>
        </p:nvSpPr>
        <p:spPr>
          <a:xfrm>
            <a:off x="0" y="6743700"/>
            <a:ext cx="4876495" cy="114300"/>
          </a:xfrm>
          <a:prstGeom prst="rect">
            <a:avLst/>
          </a:prstGeom>
          <a:solidFill>
            <a:srgbClr val="0A1A3B"/>
          </a:solidFill>
          <a:ln/>
        </p:spPr>
        <p:txBody>
          <a:bodyPr/>
          <a:lstStyle/>
          <a:p>
            <a:endParaRPr lang="en-US"/>
          </a:p>
        </p:txBody>
      </p:sp>
      <p:sp>
        <p:nvSpPr>
          <p:cNvPr id="7" name="Shape 4"/>
          <p:cNvSpPr/>
          <p:nvPr/>
        </p:nvSpPr>
        <p:spPr>
          <a:xfrm>
            <a:off x="4876495" y="6743700"/>
            <a:ext cx="3657600" cy="114300"/>
          </a:xfrm>
          <a:prstGeom prst="rect">
            <a:avLst/>
          </a:prstGeom>
          <a:solidFill>
            <a:srgbClr val="00AAFF"/>
          </a:solidFill>
          <a:ln/>
        </p:spPr>
        <p:txBody>
          <a:bodyPr/>
          <a:lstStyle/>
          <a:p>
            <a:endParaRPr lang="en-US"/>
          </a:p>
        </p:txBody>
      </p:sp>
      <p:sp>
        <p:nvSpPr>
          <p:cNvPr id="8" name="Shape 5"/>
          <p:cNvSpPr/>
          <p:nvPr/>
        </p:nvSpPr>
        <p:spPr>
          <a:xfrm>
            <a:off x="8534095" y="6743700"/>
            <a:ext cx="3657600" cy="114300"/>
          </a:xfrm>
          <a:prstGeom prst="rect">
            <a:avLst/>
          </a:prstGeom>
          <a:solidFill>
            <a:srgbClr val="E91E63"/>
          </a:solidFill>
          <a:ln/>
        </p:spPr>
        <p:txBody>
          <a:bodyPr/>
          <a:lstStyle/>
          <a:p>
            <a:endParaRPr lang="en-US"/>
          </a:p>
        </p:txBody>
      </p:sp>
      <p:pic>
        <p:nvPicPr>
          <p:cNvPr id="9" name="Image 1" descr="preencoded.png"/>
          <p:cNvPicPr>
            <a:picLocks noChangeAspect="1"/>
          </p:cNvPicPr>
          <p:nvPr/>
        </p:nvPicPr>
        <p:blipFill>
          <a:blip r:embed="rId4" cstate="email">
            <a:alphaModFix amt="40000"/>
            <a:extLst>
              <a:ext uri="{28A0092B-C50C-407E-A947-70E740481C1C}">
                <a14:useLocalDpi xmlns:a14="http://schemas.microsoft.com/office/drawing/2010/main"/>
              </a:ext>
            </a:extLst>
          </a:blip>
          <a:srcRect t="2" b="2"/>
          <a:stretch/>
        </p:blipFill>
        <p:spPr>
          <a:xfrm>
            <a:off x="0" y="0"/>
            <a:ext cx="12191695" cy="6858000"/>
          </a:xfrm>
          <a:prstGeom prst="rect">
            <a:avLst/>
          </a:prstGeom>
        </p:spPr>
      </p:pic>
      <p:sp>
        <p:nvSpPr>
          <p:cNvPr id="12" name="Text 7"/>
          <p:cNvSpPr txBox="1"/>
          <p:nvPr/>
        </p:nvSpPr>
        <p:spPr>
          <a:xfrm>
            <a:off x="761695" y="533095"/>
            <a:ext cx="8934602" cy="743407"/>
          </a:xfrm>
          <a:prstGeom prst="rect">
            <a:avLst/>
          </a:prstGeom>
          <a:noFill/>
          <a:ln/>
        </p:spPr>
        <p:txBody>
          <a:bodyPr wrap="square" lIns="0" tIns="0" rIns="0" bIns="0" rtlCol="0" anchor="ctr"/>
          <a:lstStyle/>
          <a:p>
            <a:pPr marL="0" indent="0" algn="l">
              <a:buNone/>
            </a:pPr>
            <a:r>
              <a:rPr lang="en-US" sz="4800" b="1" dirty="0">
                <a:solidFill>
                  <a:srgbClr val="FFFFFF"/>
                </a:solidFill>
                <a:latin typeface="Montserrat" pitchFamily="34" charset="0"/>
                <a:ea typeface="Montserrat" pitchFamily="34" charset="-122"/>
                <a:cs typeface="Montserrat" pitchFamily="34" charset="-120"/>
              </a:rPr>
              <a:t>STRATÉGIE DIGITALE 2026</a:t>
            </a:r>
            <a:endParaRPr lang="en-US" sz="4800" dirty="0"/>
          </a:p>
        </p:txBody>
      </p:sp>
      <p:sp>
        <p:nvSpPr>
          <p:cNvPr id="13" name="Shape 8"/>
          <p:cNvSpPr/>
          <p:nvPr/>
        </p:nvSpPr>
        <p:spPr>
          <a:xfrm>
            <a:off x="761695" y="1470355"/>
            <a:ext cx="57607" cy="752551"/>
          </a:xfrm>
          <a:prstGeom prst="rect">
            <a:avLst/>
          </a:prstGeom>
          <a:solidFill>
            <a:srgbClr val="00AAFF"/>
          </a:solidFill>
          <a:ln/>
        </p:spPr>
        <p:txBody>
          <a:bodyPr/>
          <a:lstStyle/>
          <a:p>
            <a:endParaRPr lang="en-US"/>
          </a:p>
        </p:txBody>
      </p:sp>
      <p:sp>
        <p:nvSpPr>
          <p:cNvPr id="14" name="Text 9"/>
          <p:cNvSpPr txBox="1"/>
          <p:nvPr/>
        </p:nvSpPr>
        <p:spPr>
          <a:xfrm>
            <a:off x="1047902" y="1489558"/>
            <a:ext cx="7487107" cy="705002"/>
          </a:xfrm>
          <a:prstGeom prst="rect">
            <a:avLst/>
          </a:prstGeom>
          <a:noFill/>
          <a:ln/>
        </p:spPr>
        <p:txBody>
          <a:bodyPr wrap="square" lIns="0" tIns="0" rIns="0" bIns="0" rtlCol="0" anchor="ctr"/>
          <a:lstStyle/>
          <a:p>
            <a:pPr marL="0" indent="0" algn="l">
              <a:buNone/>
            </a:pPr>
            <a:r>
              <a:rPr lang="en-US" sz="2100" dirty="0">
                <a:solidFill>
                  <a:srgbClr val="FFFFFF"/>
                </a:solidFill>
                <a:latin typeface="Montserrat" pitchFamily="34" charset="0"/>
                <a:ea typeface="Montserrat" pitchFamily="34" charset="-122"/>
                <a:cs typeface="Montserrat" pitchFamily="34" charset="-120"/>
              </a:rPr>
              <a:t>Repositionner le PAK comme la référence portuaire en Afrique Centrale et un modèle d'innovation digitale.</a:t>
            </a:r>
            <a:endParaRPr lang="en-US" sz="2100" dirty="0"/>
          </a:p>
        </p:txBody>
      </p:sp>
      <p:sp>
        <p:nvSpPr>
          <p:cNvPr id="15" name="Shape 10"/>
          <p:cNvSpPr/>
          <p:nvPr/>
        </p:nvSpPr>
        <p:spPr>
          <a:xfrm>
            <a:off x="761695" y="5743346"/>
            <a:ext cx="3238805" cy="543154"/>
          </a:xfrm>
          <a:prstGeom prst="roundRect">
            <a:avLst>
              <a:gd name="adj" fmla="val 23628"/>
            </a:avLst>
          </a:prstGeom>
          <a:solidFill>
            <a:srgbClr val="FFFFFF">
              <a:alpha val="90000"/>
            </a:srgbClr>
          </a:solidFill>
          <a:ln/>
        </p:spPr>
        <p:txBody>
          <a:bodyPr/>
          <a:lstStyle/>
          <a:p>
            <a:endParaRPr lang="en-US"/>
          </a:p>
        </p:txBody>
      </p:sp>
      <p:pic>
        <p:nvPicPr>
          <p:cNvPr id="16" name="Image 3" descr="preencoded.png"/>
          <p:cNvPicPr>
            <a:picLocks noChangeAspect="1"/>
          </p:cNvPicPr>
          <p:nvPr/>
        </p:nvPicPr>
        <p:blipFill>
          <a:blip r:embed="rId5" cstate="email">
            <a:extLst>
              <a:ext uri="{28A0092B-C50C-407E-A947-70E740481C1C}">
                <a14:useLocalDpi xmlns:a14="http://schemas.microsoft.com/office/drawing/2010/main"/>
              </a:ext>
            </a:extLst>
          </a:blip>
          <a:srcRect t="-841" b="-841"/>
          <a:stretch/>
        </p:blipFill>
        <p:spPr>
          <a:xfrm>
            <a:off x="1000354" y="5928970"/>
            <a:ext cx="190195" cy="171907"/>
          </a:xfrm>
          <a:prstGeom prst="rect">
            <a:avLst/>
          </a:prstGeom>
        </p:spPr>
      </p:pic>
      <p:sp>
        <p:nvSpPr>
          <p:cNvPr id="17" name="Shape 11"/>
          <p:cNvSpPr/>
          <p:nvPr/>
        </p:nvSpPr>
        <p:spPr>
          <a:xfrm>
            <a:off x="4776826" y="5743346"/>
            <a:ext cx="2867147" cy="543154"/>
          </a:xfrm>
          <a:prstGeom prst="roundRect">
            <a:avLst>
              <a:gd name="adj" fmla="val 23628"/>
            </a:avLst>
          </a:prstGeom>
          <a:solidFill>
            <a:srgbClr val="FFFFFF">
              <a:alpha val="90000"/>
            </a:srgbClr>
          </a:solidFill>
          <a:ln/>
        </p:spPr>
        <p:txBody>
          <a:bodyPr/>
          <a:lstStyle/>
          <a:p>
            <a:endParaRPr lang="en-US"/>
          </a:p>
        </p:txBody>
      </p:sp>
      <p:sp>
        <p:nvSpPr>
          <p:cNvPr id="18" name="Text 12"/>
          <p:cNvSpPr txBox="1"/>
          <p:nvPr/>
        </p:nvSpPr>
        <p:spPr>
          <a:xfrm>
            <a:off x="1285646" y="5905195"/>
            <a:ext cx="2605126" cy="210312"/>
          </a:xfrm>
          <a:prstGeom prst="rect">
            <a:avLst/>
          </a:prstGeom>
          <a:noFill/>
          <a:ln/>
        </p:spPr>
        <p:txBody>
          <a:bodyPr wrap="square" lIns="0" tIns="0" rIns="0" bIns="0" rtlCol="0" anchor="ctr"/>
          <a:lstStyle/>
          <a:p>
            <a:pPr marL="0" indent="0" algn="l">
              <a:buNone/>
            </a:pPr>
            <a:r>
              <a:rPr lang="en-US" sz="1300" b="1" dirty="0">
                <a:solidFill>
                  <a:srgbClr val="0A1A3B"/>
                </a:solidFill>
                <a:latin typeface="Montserrat" pitchFamily="34" charset="0"/>
                <a:ea typeface="Montserrat" pitchFamily="34" charset="-122"/>
                <a:cs typeface="Montserrat" pitchFamily="34" charset="-120"/>
              </a:rPr>
              <a:t>PORT AUTONOME DE KRIBI</a:t>
            </a:r>
            <a:endParaRPr lang="en-US" sz="1300" dirty="0"/>
          </a:p>
        </p:txBody>
      </p:sp>
      <p:sp>
        <p:nvSpPr>
          <p:cNvPr id="19" name="Shape 13"/>
          <p:cNvSpPr/>
          <p:nvPr/>
        </p:nvSpPr>
        <p:spPr>
          <a:xfrm>
            <a:off x="4376318" y="5824728"/>
            <a:ext cx="19202" cy="381305"/>
          </a:xfrm>
          <a:prstGeom prst="rect">
            <a:avLst/>
          </a:prstGeom>
          <a:solidFill>
            <a:srgbClr val="FFFFFF">
              <a:alpha val="50000"/>
            </a:srgbClr>
          </a:solidFill>
          <a:ln/>
        </p:spPr>
        <p:txBody>
          <a:bodyPr/>
          <a:lstStyle/>
          <a:p>
            <a:endParaRPr lang="en-US"/>
          </a:p>
        </p:txBody>
      </p:sp>
      <p:pic>
        <p:nvPicPr>
          <p:cNvPr id="20" name="Image 4"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014570" y="5928970"/>
            <a:ext cx="171907" cy="171907"/>
          </a:xfrm>
          <a:prstGeom prst="rect">
            <a:avLst/>
          </a:prstGeom>
        </p:spPr>
      </p:pic>
      <p:sp>
        <p:nvSpPr>
          <p:cNvPr id="21" name="Text 14"/>
          <p:cNvSpPr txBox="1"/>
          <p:nvPr/>
        </p:nvSpPr>
        <p:spPr>
          <a:xfrm>
            <a:off x="5281574" y="5905195"/>
            <a:ext cx="2193720" cy="195682"/>
          </a:xfrm>
          <a:prstGeom prst="rect">
            <a:avLst/>
          </a:prstGeom>
          <a:noFill/>
          <a:ln/>
        </p:spPr>
        <p:txBody>
          <a:bodyPr wrap="square" lIns="0" tIns="0" rIns="0" bIns="0" rtlCol="0" anchor="ctr"/>
          <a:lstStyle/>
          <a:p>
            <a:pPr marL="0" indent="0" algn="l">
              <a:buNone/>
            </a:pPr>
            <a:r>
              <a:rPr lang="en-US" sz="1300" b="1" dirty="0">
                <a:solidFill>
                  <a:srgbClr val="0A1A3B"/>
                </a:solidFill>
                <a:latin typeface="Montserrat" pitchFamily="34" charset="0"/>
                <a:ea typeface="Montserrat" pitchFamily="34" charset="-122"/>
                <a:cs typeface="Montserrat" pitchFamily="34" charset="-120"/>
              </a:rPr>
              <a:t>BY MATANGA AGENCY</a:t>
            </a:r>
            <a:endParaRPr lang="en-US" sz="1300" dirty="0"/>
          </a:p>
        </p:txBody>
      </p:sp>
      <p:pic>
        <p:nvPicPr>
          <p:cNvPr id="22"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75294" y="3611181"/>
            <a:ext cx="4716401" cy="3246819"/>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343254" cy="247802"/>
          </a:xfrm>
          <a:prstGeom prst="roundRect">
            <a:avLst>
              <a:gd name="adj" fmla="val 56770"/>
            </a:avLst>
          </a:prstGeom>
          <a:solidFill>
            <a:srgbClr val="FEF3C7"/>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1911" r="-1911"/>
          <a:stretch/>
        </p:blipFill>
        <p:spPr>
          <a:xfrm>
            <a:off x="685800" y="466344"/>
            <a:ext cx="133502" cy="114300"/>
          </a:xfrm>
          <a:prstGeom prst="rect">
            <a:avLst/>
          </a:prstGeom>
        </p:spPr>
      </p:pic>
      <p:sp>
        <p:nvSpPr>
          <p:cNvPr id="10" name="Text 7"/>
          <p:cNvSpPr txBox="1"/>
          <p:nvPr/>
        </p:nvSpPr>
        <p:spPr>
          <a:xfrm>
            <a:off x="895198" y="437998"/>
            <a:ext cx="991210" cy="171907"/>
          </a:xfrm>
          <a:prstGeom prst="rect">
            <a:avLst/>
          </a:prstGeom>
          <a:noFill/>
          <a:ln/>
        </p:spPr>
        <p:txBody>
          <a:bodyPr wrap="square" lIns="0" tIns="0" rIns="0" bIns="0" rtlCol="0" anchor="ctr"/>
          <a:lstStyle/>
          <a:p>
            <a:pPr marL="0" indent="0" algn="l">
              <a:buNone/>
            </a:pPr>
            <a:r>
              <a:rPr lang="en-US" sz="900" b="1" dirty="0">
                <a:solidFill>
                  <a:srgbClr val="D97706"/>
                </a:solidFill>
                <a:latin typeface="Open Sans" pitchFamily="34" charset="0"/>
                <a:ea typeface="Open Sans" pitchFamily="34" charset="-122"/>
                <a:cs typeface="Open Sans" pitchFamily="34" charset="-120"/>
              </a:rPr>
              <a:t>BEST PRACTICE</a:t>
            </a:r>
            <a:endParaRPr lang="en-US" sz="900" dirty="0"/>
          </a:p>
        </p:txBody>
      </p:sp>
      <p:sp>
        <p:nvSpPr>
          <p:cNvPr id="11" name="Text 8"/>
          <p:cNvSpPr txBox="1"/>
          <p:nvPr/>
        </p:nvSpPr>
        <p:spPr>
          <a:xfrm>
            <a:off x="571500" y="705002"/>
            <a:ext cx="9154058"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BENCHMARK DP WORLD : ENGAGEMENT &amp; EXÉCUTION</a:t>
            </a:r>
            <a:endParaRPr lang="en-US" sz="2400" dirty="0"/>
          </a:p>
        </p:txBody>
      </p:sp>
      <p:sp>
        <p:nvSpPr>
          <p:cNvPr id="12" name="Shape 9"/>
          <p:cNvSpPr/>
          <p:nvPr/>
        </p:nvSpPr>
        <p:spPr>
          <a:xfrm>
            <a:off x="11239805" y="654710"/>
            <a:ext cx="381305" cy="381305"/>
          </a:xfrm>
          <a:prstGeom prst="ellipse">
            <a:avLst/>
          </a:prstGeom>
          <a:solidFill>
            <a:srgbClr val="F1F5F9"/>
          </a:solidFill>
          <a:ln/>
        </p:spPr>
        <p:txBody>
          <a:bodyPr/>
          <a:lstStyle/>
          <a:p>
            <a:endParaRPr lang="en-US"/>
          </a:p>
        </p:txBody>
      </p:sp>
      <p:sp>
        <p:nvSpPr>
          <p:cNvPr id="13" name="Text 10"/>
          <p:cNvSpPr txBox="1"/>
          <p:nvPr/>
        </p:nvSpPr>
        <p:spPr>
          <a:xfrm>
            <a:off x="10069373" y="649224"/>
            <a:ext cx="1157630" cy="210312"/>
          </a:xfrm>
          <a:prstGeom prst="rect">
            <a:avLst/>
          </a:prstGeom>
          <a:noFill/>
          <a:ln/>
        </p:spPr>
        <p:txBody>
          <a:bodyPr wrap="square" lIns="0" tIns="0" rIns="0" bIns="0" rtlCol="0" anchor="ctr"/>
          <a:lstStyle/>
          <a:p>
            <a:pPr marL="0" indent="0" algn="r">
              <a:buNone/>
            </a:pPr>
            <a:r>
              <a:rPr lang="en-US" sz="1300" b="1" dirty="0">
                <a:solidFill>
                  <a:srgbClr val="0A1A3B"/>
                </a:solidFill>
                <a:latin typeface="Montserrat" pitchFamily="34" charset="0"/>
                <a:ea typeface="Montserrat" pitchFamily="34" charset="-122"/>
                <a:cs typeface="Montserrat" pitchFamily="34" charset="-120"/>
              </a:rPr>
              <a:t>DP WORLD</a:t>
            </a:r>
            <a:endParaRPr lang="en-US" sz="1300" dirty="0"/>
          </a:p>
        </p:txBody>
      </p:sp>
      <p:sp>
        <p:nvSpPr>
          <p:cNvPr id="14" name="Text 11"/>
          <p:cNvSpPr txBox="1"/>
          <p:nvPr/>
        </p:nvSpPr>
        <p:spPr>
          <a:xfrm>
            <a:off x="9831629" y="887882"/>
            <a:ext cx="1353312"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Stratégie d'Engagement</a:t>
            </a:r>
            <a:endParaRPr lang="en-US" sz="900" dirty="0"/>
          </a:p>
        </p:txBody>
      </p:sp>
      <p:pic>
        <p:nvPicPr>
          <p:cNvPr id="15" name="Image 1"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354105" y="769010"/>
            <a:ext cx="152705" cy="152705"/>
          </a:xfrm>
          <a:prstGeom prst="rect">
            <a:avLst/>
          </a:prstGeom>
        </p:spPr>
      </p:pic>
      <p:sp>
        <p:nvSpPr>
          <p:cNvPr id="16" name="Shape 12"/>
          <p:cNvSpPr/>
          <p:nvPr/>
        </p:nvSpPr>
        <p:spPr>
          <a:xfrm>
            <a:off x="571500" y="1449324"/>
            <a:ext cx="3524098" cy="3933749"/>
          </a:xfrm>
          <a:prstGeom prst="roundRect">
            <a:avLst>
              <a:gd name="adj" fmla="val 842"/>
            </a:avLst>
          </a:prstGeom>
          <a:solidFill>
            <a:srgbClr val="FFFFFF"/>
          </a:solidFill>
          <a:ln w="12700">
            <a:solidFill>
              <a:srgbClr val="E2E8F0"/>
            </a:solidFill>
            <a:prstDash val="solid"/>
          </a:ln>
          <a:effectLst>
            <a:outerShdw blurRad="101600" dist="38100" dir="5400000" algn="bl" rotWithShape="0">
              <a:srgbClr val="000000">
                <a:alpha val="8000"/>
              </a:srgbClr>
            </a:outerShdw>
          </a:effectLst>
        </p:spPr>
        <p:txBody>
          <a:bodyPr/>
          <a:lstStyle/>
          <a:p>
            <a:endParaRPr lang="en-US"/>
          </a:p>
        </p:txBody>
      </p:sp>
      <p:sp>
        <p:nvSpPr>
          <p:cNvPr id="17" name="Shape 13"/>
          <p:cNvSpPr/>
          <p:nvPr/>
        </p:nvSpPr>
        <p:spPr>
          <a:xfrm>
            <a:off x="4334256" y="1449324"/>
            <a:ext cx="3524098" cy="3933749"/>
          </a:xfrm>
          <a:prstGeom prst="roundRect">
            <a:avLst>
              <a:gd name="adj" fmla="val 842"/>
            </a:avLst>
          </a:prstGeom>
          <a:solidFill>
            <a:srgbClr val="FFFFFF"/>
          </a:solidFill>
          <a:ln w="12700">
            <a:solidFill>
              <a:srgbClr val="E2E8F0"/>
            </a:solidFill>
            <a:prstDash val="solid"/>
          </a:ln>
          <a:effectLst>
            <a:outerShdw blurRad="101600" dist="38100" dir="5400000" algn="bl" rotWithShape="0">
              <a:srgbClr val="000000">
                <a:alpha val="8000"/>
              </a:srgbClr>
            </a:outerShdw>
          </a:effectLst>
        </p:spPr>
        <p:txBody>
          <a:bodyPr/>
          <a:lstStyle/>
          <a:p>
            <a:endParaRPr lang="en-US"/>
          </a:p>
        </p:txBody>
      </p:sp>
      <p:sp>
        <p:nvSpPr>
          <p:cNvPr id="18" name="Shape 14"/>
          <p:cNvSpPr/>
          <p:nvPr/>
        </p:nvSpPr>
        <p:spPr>
          <a:xfrm>
            <a:off x="8096098" y="1449324"/>
            <a:ext cx="3524098" cy="3933749"/>
          </a:xfrm>
          <a:prstGeom prst="roundRect">
            <a:avLst>
              <a:gd name="adj" fmla="val 842"/>
            </a:avLst>
          </a:prstGeom>
          <a:solidFill>
            <a:srgbClr val="FFFFFF"/>
          </a:solidFill>
          <a:ln w="12700">
            <a:solidFill>
              <a:srgbClr val="E2E8F0"/>
            </a:solidFill>
            <a:prstDash val="solid"/>
          </a:ln>
          <a:effectLst>
            <a:outerShdw blurRad="101600" dist="38100" dir="5400000" algn="bl" rotWithShape="0">
              <a:srgbClr val="000000">
                <a:alpha val="8000"/>
              </a:srgbClr>
            </a:outerShdw>
          </a:effectLst>
        </p:spPr>
        <p:txBody>
          <a:bodyPr/>
          <a:lstStyle/>
          <a:p>
            <a:endParaRPr lang="en-US"/>
          </a:p>
        </p:txBody>
      </p:sp>
      <p:sp>
        <p:nvSpPr>
          <p:cNvPr id="19" name="Shape 15"/>
          <p:cNvSpPr/>
          <p:nvPr/>
        </p:nvSpPr>
        <p:spPr>
          <a:xfrm>
            <a:off x="580644" y="1459382"/>
            <a:ext cx="3504895" cy="1714500"/>
          </a:xfrm>
          <a:prstGeom prst="rect">
            <a:avLst/>
          </a:prstGeom>
          <a:solidFill>
            <a:srgbClr val="F1F5F9"/>
          </a:solidFill>
          <a:ln/>
        </p:spPr>
        <p:txBody>
          <a:bodyPr/>
          <a:lstStyle/>
          <a:p>
            <a:endParaRPr lang="en-US"/>
          </a:p>
        </p:txBody>
      </p:sp>
      <p:sp>
        <p:nvSpPr>
          <p:cNvPr id="20" name="Shape 16"/>
          <p:cNvSpPr/>
          <p:nvPr/>
        </p:nvSpPr>
        <p:spPr>
          <a:xfrm>
            <a:off x="4343400" y="1459382"/>
            <a:ext cx="3504895" cy="1714500"/>
          </a:xfrm>
          <a:prstGeom prst="rect">
            <a:avLst/>
          </a:prstGeom>
          <a:solidFill>
            <a:srgbClr val="F1F5F9"/>
          </a:solidFill>
          <a:ln/>
        </p:spPr>
        <p:txBody>
          <a:bodyPr/>
          <a:lstStyle/>
          <a:p>
            <a:endParaRPr lang="en-US"/>
          </a:p>
        </p:txBody>
      </p:sp>
      <p:sp>
        <p:nvSpPr>
          <p:cNvPr id="21" name="Shape 17"/>
          <p:cNvSpPr/>
          <p:nvPr/>
        </p:nvSpPr>
        <p:spPr>
          <a:xfrm>
            <a:off x="8106156" y="1459382"/>
            <a:ext cx="3504895" cy="1714500"/>
          </a:xfrm>
          <a:prstGeom prst="rect">
            <a:avLst/>
          </a:prstGeom>
          <a:solidFill>
            <a:srgbClr val="F1F5F9"/>
          </a:solidFill>
          <a:ln/>
        </p:spPr>
        <p:txBody>
          <a:bodyPr/>
          <a:lstStyle/>
          <a:p>
            <a:endParaRPr lang="en-US"/>
          </a:p>
        </p:txBody>
      </p:sp>
      <p:pic>
        <p:nvPicPr>
          <p:cNvPr id="22" name="Image 2" descr="preencoded.png"/>
          <p:cNvPicPr>
            <a:picLocks noChangeAspect="1"/>
          </p:cNvPicPr>
          <p:nvPr/>
        </p:nvPicPr>
        <p:blipFill>
          <a:blip r:embed="rId5" cstate="email">
            <a:extLst>
              <a:ext uri="{28A0092B-C50C-407E-A947-70E740481C1C}">
                <a14:useLocalDpi xmlns:a14="http://schemas.microsoft.com/office/drawing/2010/main"/>
              </a:ext>
            </a:extLst>
          </a:blip>
          <a:srcRect t="17388" b="17388"/>
          <a:stretch/>
        </p:blipFill>
        <p:spPr>
          <a:xfrm>
            <a:off x="580644" y="1459382"/>
            <a:ext cx="3504895" cy="1714500"/>
          </a:xfrm>
          <a:prstGeom prst="rect">
            <a:avLst/>
          </a:prstGeom>
        </p:spPr>
      </p:pic>
      <p:pic>
        <p:nvPicPr>
          <p:cNvPr id="23" name="Image 3" descr="preencoded.png"/>
          <p:cNvPicPr>
            <a:picLocks noChangeAspect="1"/>
          </p:cNvPicPr>
          <p:nvPr/>
        </p:nvPicPr>
        <p:blipFill>
          <a:blip r:embed="rId6" cstate="email">
            <a:extLst>
              <a:ext uri="{28A0092B-C50C-407E-A947-70E740481C1C}">
                <a14:useLocalDpi xmlns:a14="http://schemas.microsoft.com/office/drawing/2010/main"/>
              </a:ext>
            </a:extLst>
          </a:blip>
          <a:srcRect t="15464" b="15464"/>
          <a:stretch/>
        </p:blipFill>
        <p:spPr>
          <a:xfrm>
            <a:off x="4343400" y="1459382"/>
            <a:ext cx="3504895" cy="1714500"/>
          </a:xfrm>
          <a:prstGeom prst="rect">
            <a:avLst/>
          </a:prstGeom>
        </p:spPr>
      </p:pic>
      <p:pic>
        <p:nvPicPr>
          <p:cNvPr id="24" name="Image 4" descr="preencoded.png"/>
          <p:cNvPicPr>
            <a:picLocks noChangeAspect="1"/>
          </p:cNvPicPr>
          <p:nvPr/>
        </p:nvPicPr>
        <p:blipFill>
          <a:blip r:embed="rId7" cstate="email">
            <a:extLst>
              <a:ext uri="{28A0092B-C50C-407E-A947-70E740481C1C}">
                <a14:useLocalDpi xmlns:a14="http://schemas.microsoft.com/office/drawing/2010/main"/>
              </a:ext>
            </a:extLst>
          </a:blip>
          <a:srcRect t="6518" b="6518"/>
          <a:stretch/>
        </p:blipFill>
        <p:spPr>
          <a:xfrm>
            <a:off x="8106156" y="1459382"/>
            <a:ext cx="3504895" cy="1714500"/>
          </a:xfrm>
          <a:prstGeom prst="rect">
            <a:avLst/>
          </a:prstGeom>
        </p:spPr>
      </p:pic>
      <p:sp>
        <p:nvSpPr>
          <p:cNvPr id="25" name="Text 18"/>
          <p:cNvSpPr txBox="1"/>
          <p:nvPr/>
        </p:nvSpPr>
        <p:spPr>
          <a:xfrm>
            <a:off x="771754" y="3364078"/>
            <a:ext cx="1733702" cy="1810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Thought Leadership</a:t>
            </a:r>
            <a:endParaRPr lang="en-US" sz="1200" dirty="0"/>
          </a:p>
        </p:txBody>
      </p:sp>
      <p:sp>
        <p:nvSpPr>
          <p:cNvPr id="26" name="Text 19"/>
          <p:cNvSpPr txBox="1"/>
          <p:nvPr/>
        </p:nvSpPr>
        <p:spPr>
          <a:xfrm>
            <a:off x="4533595" y="3364078"/>
            <a:ext cx="1733702" cy="1810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Employee Advocacy</a:t>
            </a:r>
            <a:endParaRPr lang="en-US" sz="1200" dirty="0"/>
          </a:p>
        </p:txBody>
      </p:sp>
      <p:sp>
        <p:nvSpPr>
          <p:cNvPr id="27" name="Text 20"/>
          <p:cNvSpPr txBox="1"/>
          <p:nvPr/>
        </p:nvSpPr>
        <p:spPr>
          <a:xfrm>
            <a:off x="8296351" y="3364078"/>
            <a:ext cx="2382012" cy="1810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Transparence &amp; Partenariats</a:t>
            </a:r>
            <a:endParaRPr lang="en-US" sz="1200" dirty="0"/>
          </a:p>
        </p:txBody>
      </p:sp>
      <p:sp>
        <p:nvSpPr>
          <p:cNvPr id="28" name="Text 21"/>
          <p:cNvSpPr txBox="1"/>
          <p:nvPr/>
        </p:nvSpPr>
        <p:spPr>
          <a:xfrm>
            <a:off x="771754" y="3657600"/>
            <a:ext cx="3188513" cy="543154"/>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Le CEO Sultan Ahmed Bin Sulayem et les dirigeants prennent la parole pour incarner la vision, partageant expertise et prospective sur LinkedIn.</a:t>
            </a:r>
            <a:endParaRPr lang="en-US" sz="900" dirty="0"/>
          </a:p>
        </p:txBody>
      </p:sp>
      <p:sp>
        <p:nvSpPr>
          <p:cNvPr id="29" name="Text 22"/>
          <p:cNvSpPr txBox="1"/>
          <p:nvPr/>
        </p:nvSpPr>
        <p:spPr>
          <a:xfrm>
            <a:off x="4533595" y="3657600"/>
            <a:ext cx="2884018" cy="543154"/>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Programmes structurés où les collaborateurs partagent leurs réussites ("People of DP World"), amplifiant la portée organique de la marque.</a:t>
            </a:r>
            <a:endParaRPr lang="en-US" sz="900" dirty="0"/>
          </a:p>
        </p:txBody>
      </p:sp>
      <p:sp>
        <p:nvSpPr>
          <p:cNvPr id="30" name="Text 23"/>
          <p:cNvSpPr txBox="1"/>
          <p:nvPr/>
        </p:nvSpPr>
        <p:spPr>
          <a:xfrm>
            <a:off x="8296351" y="3657600"/>
            <a:ext cx="3170225" cy="543154"/>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Communication proactive sur les joint-ventures et les défis ESG, valorisant l'écosystème de partenaires plutôt que le port seul.</a:t>
            </a:r>
            <a:endParaRPr lang="en-US" sz="900" dirty="0"/>
          </a:p>
        </p:txBody>
      </p:sp>
      <p:sp>
        <p:nvSpPr>
          <p:cNvPr id="31" name="Shape 24"/>
          <p:cNvSpPr/>
          <p:nvPr/>
        </p:nvSpPr>
        <p:spPr>
          <a:xfrm>
            <a:off x="771754" y="4453128"/>
            <a:ext cx="3124505" cy="733349"/>
          </a:xfrm>
          <a:prstGeom prst="roundRect">
            <a:avLst>
              <a:gd name="adj" fmla="val 9716"/>
            </a:avLst>
          </a:prstGeom>
          <a:solidFill>
            <a:srgbClr val="F8FAFC"/>
          </a:solidFill>
          <a:ln/>
        </p:spPr>
        <p:txBody>
          <a:bodyPr/>
          <a:lstStyle/>
          <a:p>
            <a:endParaRPr lang="en-US"/>
          </a:p>
        </p:txBody>
      </p:sp>
      <p:sp>
        <p:nvSpPr>
          <p:cNvPr id="32" name="Shape 25"/>
          <p:cNvSpPr/>
          <p:nvPr/>
        </p:nvSpPr>
        <p:spPr>
          <a:xfrm>
            <a:off x="771754" y="4453128"/>
            <a:ext cx="28346" cy="733349"/>
          </a:xfrm>
          <a:prstGeom prst="rect">
            <a:avLst/>
          </a:prstGeom>
          <a:solidFill>
            <a:srgbClr val="E91E63"/>
          </a:solidFill>
          <a:ln/>
        </p:spPr>
        <p:txBody>
          <a:bodyPr/>
          <a:lstStyle/>
          <a:p>
            <a:endParaRPr lang="en-US"/>
          </a:p>
        </p:txBody>
      </p:sp>
      <p:sp>
        <p:nvSpPr>
          <p:cNvPr id="33" name="Shape 26"/>
          <p:cNvSpPr/>
          <p:nvPr/>
        </p:nvSpPr>
        <p:spPr>
          <a:xfrm>
            <a:off x="4533595" y="4453128"/>
            <a:ext cx="3124505" cy="733349"/>
          </a:xfrm>
          <a:prstGeom prst="roundRect">
            <a:avLst>
              <a:gd name="adj" fmla="val 9716"/>
            </a:avLst>
          </a:prstGeom>
          <a:solidFill>
            <a:srgbClr val="F8FAFC"/>
          </a:solidFill>
          <a:ln/>
        </p:spPr>
        <p:txBody>
          <a:bodyPr/>
          <a:lstStyle/>
          <a:p>
            <a:endParaRPr lang="en-US"/>
          </a:p>
        </p:txBody>
      </p:sp>
      <p:sp>
        <p:nvSpPr>
          <p:cNvPr id="34" name="Shape 27"/>
          <p:cNvSpPr/>
          <p:nvPr/>
        </p:nvSpPr>
        <p:spPr>
          <a:xfrm>
            <a:off x="4533595" y="4453128"/>
            <a:ext cx="28346" cy="733349"/>
          </a:xfrm>
          <a:prstGeom prst="rect">
            <a:avLst/>
          </a:prstGeom>
          <a:solidFill>
            <a:srgbClr val="E91E63"/>
          </a:solidFill>
          <a:ln/>
        </p:spPr>
        <p:txBody>
          <a:bodyPr/>
          <a:lstStyle/>
          <a:p>
            <a:endParaRPr lang="en-US"/>
          </a:p>
        </p:txBody>
      </p:sp>
      <p:sp>
        <p:nvSpPr>
          <p:cNvPr id="35" name="Shape 28"/>
          <p:cNvSpPr/>
          <p:nvPr/>
        </p:nvSpPr>
        <p:spPr>
          <a:xfrm>
            <a:off x="8296351" y="4453128"/>
            <a:ext cx="3124505" cy="733349"/>
          </a:xfrm>
          <a:prstGeom prst="roundRect">
            <a:avLst>
              <a:gd name="adj" fmla="val 9716"/>
            </a:avLst>
          </a:prstGeom>
          <a:solidFill>
            <a:srgbClr val="F8FAFC"/>
          </a:solidFill>
          <a:ln/>
        </p:spPr>
        <p:txBody>
          <a:bodyPr/>
          <a:lstStyle/>
          <a:p>
            <a:endParaRPr lang="en-US"/>
          </a:p>
        </p:txBody>
      </p:sp>
      <p:sp>
        <p:nvSpPr>
          <p:cNvPr id="36" name="Shape 29"/>
          <p:cNvSpPr/>
          <p:nvPr/>
        </p:nvSpPr>
        <p:spPr>
          <a:xfrm>
            <a:off x="8296351" y="4453128"/>
            <a:ext cx="28346" cy="733349"/>
          </a:xfrm>
          <a:prstGeom prst="rect">
            <a:avLst/>
          </a:prstGeom>
          <a:solidFill>
            <a:srgbClr val="E91E63"/>
          </a:solidFill>
          <a:ln/>
        </p:spPr>
        <p:txBody>
          <a:bodyPr/>
          <a:lstStyle/>
          <a:p>
            <a:endParaRPr lang="en-US"/>
          </a:p>
        </p:txBody>
      </p:sp>
      <p:sp>
        <p:nvSpPr>
          <p:cNvPr id="37" name="Text 30"/>
          <p:cNvSpPr txBox="1"/>
          <p:nvPr/>
        </p:nvSpPr>
        <p:spPr>
          <a:xfrm>
            <a:off x="895198" y="4548226"/>
            <a:ext cx="850392" cy="143561"/>
          </a:xfrm>
          <a:prstGeom prst="rect">
            <a:avLst/>
          </a:prstGeom>
          <a:noFill/>
          <a:ln/>
        </p:spPr>
        <p:txBody>
          <a:bodyPr wrap="square" lIns="0" tIns="0" rIns="0" bIns="0" rtlCol="0" anchor="ctr"/>
          <a:lstStyle/>
          <a:p>
            <a:pPr marL="0" indent="0" algn="l">
              <a:buNone/>
            </a:pPr>
            <a:r>
              <a:rPr lang="en-US" sz="800" b="1" dirty="0">
                <a:solidFill>
                  <a:srgbClr val="E91E63"/>
                </a:solidFill>
                <a:latin typeface="Open Sans" pitchFamily="34" charset="0"/>
                <a:ea typeface="Open Sans" pitchFamily="34" charset="-122"/>
                <a:cs typeface="Open Sans" pitchFamily="34" charset="-120"/>
              </a:rPr>
              <a:t>BEST PRACTICE</a:t>
            </a:r>
            <a:endParaRPr lang="en-US" sz="800" dirty="0"/>
          </a:p>
        </p:txBody>
      </p:sp>
      <p:sp>
        <p:nvSpPr>
          <p:cNvPr id="38" name="Text 31"/>
          <p:cNvSpPr txBox="1"/>
          <p:nvPr/>
        </p:nvSpPr>
        <p:spPr>
          <a:xfrm>
            <a:off x="4657954" y="4548226"/>
            <a:ext cx="850392" cy="143561"/>
          </a:xfrm>
          <a:prstGeom prst="rect">
            <a:avLst/>
          </a:prstGeom>
          <a:noFill/>
          <a:ln/>
        </p:spPr>
        <p:txBody>
          <a:bodyPr wrap="square" lIns="0" tIns="0" rIns="0" bIns="0" rtlCol="0" anchor="ctr"/>
          <a:lstStyle/>
          <a:p>
            <a:pPr marL="0" indent="0" algn="l">
              <a:buNone/>
            </a:pPr>
            <a:r>
              <a:rPr lang="en-US" sz="800" b="1" dirty="0">
                <a:solidFill>
                  <a:srgbClr val="E91E63"/>
                </a:solidFill>
                <a:latin typeface="Open Sans" pitchFamily="34" charset="0"/>
                <a:ea typeface="Open Sans" pitchFamily="34" charset="-122"/>
                <a:cs typeface="Open Sans" pitchFamily="34" charset="-120"/>
              </a:rPr>
              <a:t>BEST PRACTICE</a:t>
            </a:r>
            <a:endParaRPr lang="en-US" sz="800" dirty="0"/>
          </a:p>
        </p:txBody>
      </p:sp>
      <p:sp>
        <p:nvSpPr>
          <p:cNvPr id="39" name="Text 32"/>
          <p:cNvSpPr txBox="1"/>
          <p:nvPr/>
        </p:nvSpPr>
        <p:spPr>
          <a:xfrm>
            <a:off x="8419795" y="4548226"/>
            <a:ext cx="850392" cy="143561"/>
          </a:xfrm>
          <a:prstGeom prst="rect">
            <a:avLst/>
          </a:prstGeom>
          <a:noFill/>
          <a:ln/>
        </p:spPr>
        <p:txBody>
          <a:bodyPr wrap="square" lIns="0" tIns="0" rIns="0" bIns="0" rtlCol="0" anchor="ctr"/>
          <a:lstStyle/>
          <a:p>
            <a:pPr marL="0" indent="0" algn="l">
              <a:buNone/>
            </a:pPr>
            <a:r>
              <a:rPr lang="en-US" sz="800" b="1" dirty="0">
                <a:solidFill>
                  <a:srgbClr val="E91E63"/>
                </a:solidFill>
                <a:latin typeface="Open Sans" pitchFamily="34" charset="0"/>
                <a:ea typeface="Open Sans" pitchFamily="34" charset="-122"/>
                <a:cs typeface="Open Sans" pitchFamily="34" charset="-120"/>
              </a:rPr>
              <a:t>BEST PRACTICE</a:t>
            </a:r>
            <a:endParaRPr lang="en-US" sz="800" dirty="0"/>
          </a:p>
        </p:txBody>
      </p:sp>
      <p:sp>
        <p:nvSpPr>
          <p:cNvPr id="40" name="Text 33"/>
          <p:cNvSpPr txBox="1"/>
          <p:nvPr/>
        </p:nvSpPr>
        <p:spPr>
          <a:xfrm>
            <a:off x="895198" y="4743907"/>
            <a:ext cx="2734056" cy="333756"/>
          </a:xfrm>
          <a:prstGeom prst="rect">
            <a:avLst/>
          </a:prstGeom>
          <a:noFill/>
          <a:ln/>
        </p:spPr>
        <p:txBody>
          <a:bodyPr wrap="square" lIns="0" tIns="0" rIns="0" bIns="0" rtlCol="0" anchor="ctr"/>
          <a:lstStyle/>
          <a:p>
            <a:pPr marL="0" indent="0" algn="l">
              <a:buNone/>
            </a:pPr>
            <a:r>
              <a:rPr lang="en-US" sz="900" i="1" dirty="0">
                <a:solidFill>
                  <a:srgbClr val="334155"/>
                </a:solidFill>
                <a:latin typeface="Open Sans" pitchFamily="34" charset="0"/>
                <a:ea typeface="Open Sans" pitchFamily="34" charset="-122"/>
                <a:cs typeface="Open Sans" pitchFamily="34" charset="-120"/>
              </a:rPr>
              <a:t>"Donner un visage humain et expert à l'institution pour renforcer la confiance."</a:t>
            </a:r>
            <a:endParaRPr lang="en-US" sz="900" dirty="0"/>
          </a:p>
        </p:txBody>
      </p:sp>
      <p:sp>
        <p:nvSpPr>
          <p:cNvPr id="41" name="Text 34"/>
          <p:cNvSpPr txBox="1"/>
          <p:nvPr/>
        </p:nvSpPr>
        <p:spPr>
          <a:xfrm>
            <a:off x="4657954" y="4743907"/>
            <a:ext cx="2610612" cy="333756"/>
          </a:xfrm>
          <a:prstGeom prst="rect">
            <a:avLst/>
          </a:prstGeom>
          <a:noFill/>
          <a:ln/>
        </p:spPr>
        <p:txBody>
          <a:bodyPr wrap="square" lIns="0" tIns="0" rIns="0" bIns="0" rtlCol="0" anchor="ctr"/>
          <a:lstStyle/>
          <a:p>
            <a:pPr marL="0" indent="0" algn="l">
              <a:buNone/>
            </a:pPr>
            <a:r>
              <a:rPr lang="en-US" sz="900" i="1" dirty="0">
                <a:solidFill>
                  <a:srgbClr val="334155"/>
                </a:solidFill>
                <a:latin typeface="Open Sans" pitchFamily="34" charset="0"/>
                <a:ea typeface="Open Sans" pitchFamily="34" charset="-122"/>
                <a:cs typeface="Open Sans" pitchFamily="34" charset="-120"/>
              </a:rPr>
              <a:t>"Chaque employé devient un micro-influenceur crédible de la marque."</a:t>
            </a:r>
            <a:endParaRPr lang="en-US" sz="900" dirty="0"/>
          </a:p>
        </p:txBody>
      </p:sp>
      <p:sp>
        <p:nvSpPr>
          <p:cNvPr id="42" name="Text 35"/>
          <p:cNvSpPr txBox="1"/>
          <p:nvPr/>
        </p:nvSpPr>
        <p:spPr>
          <a:xfrm>
            <a:off x="8419795" y="4743907"/>
            <a:ext cx="2943454" cy="333756"/>
          </a:xfrm>
          <a:prstGeom prst="rect">
            <a:avLst/>
          </a:prstGeom>
          <a:noFill/>
          <a:ln/>
        </p:spPr>
        <p:txBody>
          <a:bodyPr wrap="square" lIns="0" tIns="0" rIns="0" bIns="0" rtlCol="0" anchor="ctr"/>
          <a:lstStyle/>
          <a:p>
            <a:pPr marL="0" indent="0" algn="l">
              <a:buNone/>
            </a:pPr>
            <a:r>
              <a:rPr lang="en-US" sz="900" i="1" dirty="0">
                <a:solidFill>
                  <a:srgbClr val="334155"/>
                </a:solidFill>
                <a:latin typeface="Open Sans" pitchFamily="34" charset="0"/>
                <a:ea typeface="Open Sans" pitchFamily="34" charset="-122"/>
                <a:cs typeface="Open Sans" pitchFamily="34" charset="-120"/>
              </a:rPr>
              <a:t>"La transparence sur les projets communs rassure les investisseurs."</a:t>
            </a:r>
            <a:endParaRPr lang="en-US" sz="900" dirty="0"/>
          </a:p>
        </p:txBody>
      </p:sp>
      <p:sp>
        <p:nvSpPr>
          <p:cNvPr id="43" name="Shape 36"/>
          <p:cNvSpPr/>
          <p:nvPr/>
        </p:nvSpPr>
        <p:spPr>
          <a:xfrm>
            <a:off x="571500" y="5619902"/>
            <a:ext cx="11048695" cy="485546"/>
          </a:xfrm>
          <a:prstGeom prst="roundRect">
            <a:avLst>
              <a:gd name="adj" fmla="val 29541"/>
            </a:avLst>
          </a:prstGeom>
          <a:solidFill>
            <a:srgbClr val="0A1A3B"/>
          </a:solidFill>
          <a:ln/>
        </p:spPr>
        <p:txBody>
          <a:bodyPr/>
          <a:lstStyle/>
          <a:p>
            <a:endParaRPr lang="en-US"/>
          </a:p>
        </p:txBody>
      </p:sp>
      <p:pic>
        <p:nvPicPr>
          <p:cNvPr id="44" name="Image 5" descr="preencoded.png"/>
          <p:cNvPicPr>
            <a:picLocks noChangeAspect="1"/>
          </p:cNvPicPr>
          <p:nvPr/>
        </p:nvPicPr>
        <p:blipFill>
          <a:blip r:embed="rId8" cstate="email">
            <a:extLst>
              <a:ext uri="{28A0092B-C50C-407E-A947-70E740481C1C}">
                <a14:useLocalDpi xmlns:a14="http://schemas.microsoft.com/office/drawing/2010/main"/>
              </a:ext>
            </a:extLst>
          </a:blip>
          <a:srcRect l="-2512" r="-2512"/>
          <a:stretch/>
        </p:blipFill>
        <p:spPr>
          <a:xfrm>
            <a:off x="809244" y="5796382"/>
            <a:ext cx="105156" cy="133502"/>
          </a:xfrm>
          <a:prstGeom prst="rect">
            <a:avLst/>
          </a:prstGeom>
        </p:spPr>
      </p:pic>
      <p:sp>
        <p:nvSpPr>
          <p:cNvPr id="45" name="Text 37"/>
          <p:cNvSpPr txBox="1"/>
          <p:nvPr/>
        </p:nvSpPr>
        <p:spPr>
          <a:xfrm>
            <a:off x="1009498" y="5772607"/>
            <a:ext cx="1548079" cy="171907"/>
          </a:xfrm>
          <a:prstGeom prst="rect">
            <a:avLst/>
          </a:prstGeom>
          <a:noFill/>
          <a:ln/>
        </p:spPr>
        <p:txBody>
          <a:bodyPr wrap="square" lIns="0" tIns="0" rIns="0" bIns="0" rtlCol="0" anchor="ctr"/>
          <a:lstStyle/>
          <a:p>
            <a:pPr marL="0" indent="0" algn="l">
              <a:buNone/>
            </a:pPr>
            <a:r>
              <a:rPr lang="en-US" sz="1000" b="1" dirty="0">
                <a:solidFill>
                  <a:srgbClr val="FFFFFF"/>
                </a:solidFill>
                <a:latin typeface="Montserrat" pitchFamily="34" charset="0"/>
                <a:ea typeface="Montserrat" pitchFamily="34" charset="-122"/>
                <a:cs typeface="Montserrat" pitchFamily="34" charset="-120"/>
              </a:rPr>
              <a:t>L'INSIGHT MATANGA</a:t>
            </a:r>
            <a:endParaRPr lang="en-US" sz="1000" dirty="0"/>
          </a:p>
        </p:txBody>
      </p:sp>
      <p:sp>
        <p:nvSpPr>
          <p:cNvPr id="46" name="Text 38"/>
          <p:cNvSpPr txBox="1"/>
          <p:nvPr/>
        </p:nvSpPr>
        <p:spPr>
          <a:xfrm>
            <a:off x="3699662" y="5769864"/>
            <a:ext cx="7779715" cy="171907"/>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Open Sans" pitchFamily="34" charset="0"/>
                <a:ea typeface="Open Sans" pitchFamily="34" charset="-122"/>
                <a:cs typeface="Open Sans" pitchFamily="34" charset="-120"/>
              </a:rPr>
              <a:t>Le PAK doit sortir du discours institutionnel froid. L'agence activera le Top Management et les partenaires pour humaniser la marque.</a:t>
            </a:r>
            <a:endParaRPr lang="en-US" sz="900" dirty="0"/>
          </a:p>
        </p:txBody>
      </p:sp>
      <p:sp>
        <p:nvSpPr>
          <p:cNvPr id="47" name="Shape 39"/>
          <p:cNvSpPr/>
          <p:nvPr/>
        </p:nvSpPr>
        <p:spPr>
          <a:xfrm>
            <a:off x="0" y="6391656"/>
            <a:ext cx="12191695" cy="466344"/>
          </a:xfrm>
          <a:prstGeom prst="rect">
            <a:avLst/>
          </a:prstGeom>
          <a:solidFill>
            <a:srgbClr val="FFFFFF"/>
          </a:solidFill>
          <a:ln/>
        </p:spPr>
        <p:txBody>
          <a:bodyPr/>
          <a:lstStyle/>
          <a:p>
            <a:endParaRPr lang="en-US"/>
          </a:p>
        </p:txBody>
      </p:sp>
      <p:sp>
        <p:nvSpPr>
          <p:cNvPr id="48" name="Shape 40"/>
          <p:cNvSpPr/>
          <p:nvPr/>
        </p:nvSpPr>
        <p:spPr>
          <a:xfrm>
            <a:off x="0" y="6391656"/>
            <a:ext cx="12191695" cy="9144"/>
          </a:xfrm>
          <a:prstGeom prst="rect">
            <a:avLst/>
          </a:prstGeom>
          <a:solidFill>
            <a:srgbClr val="E2E8F0"/>
          </a:solidFill>
          <a:ln/>
        </p:spPr>
        <p:txBody>
          <a:bodyPr/>
          <a:lstStyle/>
          <a:p>
            <a:endParaRPr lang="en-US"/>
          </a:p>
        </p:txBody>
      </p:sp>
      <p:pic>
        <p:nvPicPr>
          <p:cNvPr id="49" name="Image 6" descr="preencoded.png"/>
          <p:cNvPicPr>
            <a:picLocks noChangeAspect="1"/>
          </p:cNvPicPr>
          <p:nvPr/>
        </p:nvPicPr>
        <p:blipFill>
          <a:blip r:embed="rId9" cstate="email">
            <a:extLst>
              <a:ext uri="{28A0092B-C50C-407E-A947-70E740481C1C}">
                <a14:useLocalDpi xmlns:a14="http://schemas.microsoft.com/office/drawing/2010/main"/>
              </a:ext>
            </a:extLst>
          </a:blip>
          <a:srcRect l="-1911" r="-1911"/>
          <a:stretch/>
        </p:blipFill>
        <p:spPr>
          <a:xfrm>
            <a:off x="571500" y="6572707"/>
            <a:ext cx="133502" cy="114300"/>
          </a:xfrm>
          <a:prstGeom prst="rect">
            <a:avLst/>
          </a:prstGeom>
        </p:spPr>
      </p:pic>
      <p:sp>
        <p:nvSpPr>
          <p:cNvPr id="50" name="Text 41"/>
          <p:cNvSpPr txBox="1"/>
          <p:nvPr/>
        </p:nvSpPr>
        <p:spPr>
          <a:xfrm>
            <a:off x="800100" y="6543446"/>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51" name="Text 42"/>
          <p:cNvSpPr txBox="1"/>
          <p:nvPr/>
        </p:nvSpPr>
        <p:spPr>
          <a:xfrm>
            <a:off x="10388498" y="6543446"/>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52" name="Text 43"/>
          <p:cNvSpPr txBox="1"/>
          <p:nvPr/>
        </p:nvSpPr>
        <p:spPr>
          <a:xfrm>
            <a:off x="6255410" y="6543446"/>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10</a:t>
            </a:r>
            <a:endParaRPr lang="en-US" sz="900" dirty="0"/>
          </a:p>
        </p:txBody>
      </p:sp>
      <p:pic>
        <p:nvPicPr>
          <p:cNvPr id="53" name="Image 7"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505895" y="6572707"/>
            <a:ext cx="114300" cy="114300"/>
          </a:xfrm>
          <a:prstGeom prst="rect">
            <a:avLst/>
          </a:prstGeom>
        </p:spPr>
      </p:pic>
      <p:sp>
        <p:nvSpPr>
          <p:cNvPr id="54" name="Shape 44"/>
          <p:cNvSpPr/>
          <p:nvPr/>
        </p:nvSpPr>
        <p:spPr>
          <a:xfrm>
            <a:off x="724205" y="1602029"/>
            <a:ext cx="771754" cy="219456"/>
          </a:xfrm>
          <a:prstGeom prst="roundRect">
            <a:avLst>
              <a:gd name="adj" fmla="val 72464"/>
            </a:avLst>
          </a:prstGeom>
          <a:solidFill>
            <a:srgbClr val="0A1A3B">
              <a:alpha val="90000"/>
            </a:srgbClr>
          </a:solidFill>
          <a:ln/>
        </p:spPr>
        <p:txBody>
          <a:bodyPr/>
          <a:lstStyle/>
          <a:p>
            <a:endParaRPr lang="en-US"/>
          </a:p>
        </p:txBody>
      </p:sp>
      <p:sp>
        <p:nvSpPr>
          <p:cNvPr id="55" name="Shape 45"/>
          <p:cNvSpPr/>
          <p:nvPr/>
        </p:nvSpPr>
        <p:spPr>
          <a:xfrm>
            <a:off x="4486046" y="1602029"/>
            <a:ext cx="714146" cy="219456"/>
          </a:xfrm>
          <a:prstGeom prst="roundRect">
            <a:avLst>
              <a:gd name="adj" fmla="val 72464"/>
            </a:avLst>
          </a:prstGeom>
          <a:solidFill>
            <a:srgbClr val="0A1A3B">
              <a:alpha val="90000"/>
            </a:srgbClr>
          </a:solidFill>
          <a:ln/>
        </p:spPr>
        <p:txBody>
          <a:bodyPr/>
          <a:lstStyle/>
          <a:p>
            <a:endParaRPr lang="en-US"/>
          </a:p>
        </p:txBody>
      </p:sp>
      <p:sp>
        <p:nvSpPr>
          <p:cNvPr id="56" name="Shape 46"/>
          <p:cNvSpPr/>
          <p:nvPr/>
        </p:nvSpPr>
        <p:spPr>
          <a:xfrm>
            <a:off x="8248801" y="1602029"/>
            <a:ext cx="1021385" cy="219456"/>
          </a:xfrm>
          <a:prstGeom prst="roundRect">
            <a:avLst>
              <a:gd name="adj" fmla="val 72464"/>
            </a:avLst>
          </a:prstGeom>
          <a:solidFill>
            <a:srgbClr val="0A1A3B">
              <a:alpha val="90000"/>
            </a:srgbClr>
          </a:solidFill>
          <a:ln/>
        </p:spPr>
        <p:txBody>
          <a:bodyPr/>
          <a:lstStyle/>
          <a:p>
            <a:endParaRPr lang="en-US"/>
          </a:p>
        </p:txBody>
      </p:sp>
      <p:sp>
        <p:nvSpPr>
          <p:cNvPr id="57" name="Text 47"/>
          <p:cNvSpPr txBox="1"/>
          <p:nvPr/>
        </p:nvSpPr>
        <p:spPr>
          <a:xfrm>
            <a:off x="819302" y="1640434"/>
            <a:ext cx="657454" cy="133502"/>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LEADERSHIP</a:t>
            </a:r>
            <a:endParaRPr lang="en-US" sz="800" dirty="0"/>
          </a:p>
        </p:txBody>
      </p:sp>
      <p:sp>
        <p:nvSpPr>
          <p:cNvPr id="58" name="Text 48"/>
          <p:cNvSpPr txBox="1"/>
          <p:nvPr/>
        </p:nvSpPr>
        <p:spPr>
          <a:xfrm>
            <a:off x="4581144" y="1640434"/>
            <a:ext cx="600761" cy="133502"/>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ADVOCACY</a:t>
            </a:r>
            <a:endParaRPr lang="en-US" sz="800" dirty="0"/>
          </a:p>
        </p:txBody>
      </p:sp>
      <p:sp>
        <p:nvSpPr>
          <p:cNvPr id="59" name="Text 49"/>
          <p:cNvSpPr txBox="1"/>
          <p:nvPr/>
        </p:nvSpPr>
        <p:spPr>
          <a:xfrm>
            <a:off x="8343900" y="1640434"/>
            <a:ext cx="768202" cy="133502"/>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ECOSYSTÈME</a:t>
            </a:r>
            <a:endParaRPr lang="en-US" sz="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989160"/>
            <a:ext cx="11048695" cy="9144"/>
          </a:xfrm>
          <a:prstGeom prst="rect">
            <a:avLst/>
          </a:prstGeom>
          <a:solidFill>
            <a:srgbClr val="E2E8F0"/>
          </a:solidFill>
          <a:ln/>
        </p:spPr>
        <p:txBody>
          <a:bodyPr/>
          <a:lstStyle/>
          <a:p>
            <a:endParaRPr lang="en-US"/>
          </a:p>
        </p:txBody>
      </p:sp>
      <p:sp>
        <p:nvSpPr>
          <p:cNvPr id="8" name="Shape 6"/>
          <p:cNvSpPr/>
          <p:nvPr/>
        </p:nvSpPr>
        <p:spPr>
          <a:xfrm>
            <a:off x="571500" y="179001"/>
            <a:ext cx="1333195" cy="247802"/>
          </a:xfrm>
          <a:prstGeom prst="roundRect">
            <a:avLst>
              <a:gd name="adj" fmla="val 56770"/>
            </a:avLst>
          </a:prstGeom>
          <a:solidFill>
            <a:srgbClr val="FCE7F3"/>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3440" r="-3440"/>
          <a:stretch/>
        </p:blipFill>
        <p:spPr>
          <a:xfrm>
            <a:off x="685800" y="244838"/>
            <a:ext cx="152705" cy="114300"/>
          </a:xfrm>
          <a:prstGeom prst="rect">
            <a:avLst/>
          </a:prstGeom>
        </p:spPr>
      </p:pic>
      <p:sp>
        <p:nvSpPr>
          <p:cNvPr id="10" name="Text 7"/>
          <p:cNvSpPr txBox="1"/>
          <p:nvPr/>
        </p:nvSpPr>
        <p:spPr>
          <a:xfrm>
            <a:off x="914400" y="216492"/>
            <a:ext cx="962863" cy="171907"/>
          </a:xfrm>
          <a:prstGeom prst="rect">
            <a:avLst/>
          </a:prstGeom>
          <a:noFill/>
          <a:ln/>
        </p:spPr>
        <p:txBody>
          <a:bodyPr wrap="square" lIns="0" tIns="0" rIns="0" bIns="0" rtlCol="0" anchor="ctr"/>
          <a:lstStyle/>
          <a:p>
            <a:pPr marL="0" indent="0" algn="l">
              <a:buNone/>
            </a:pPr>
            <a:r>
              <a:rPr lang="en-US" sz="900" b="1" dirty="0">
                <a:solidFill>
                  <a:srgbClr val="BE185D"/>
                </a:solidFill>
                <a:latin typeface="Open Sans" pitchFamily="34" charset="0"/>
                <a:ea typeface="Open Sans" pitchFamily="34" charset="-122"/>
                <a:cs typeface="Open Sans" pitchFamily="34" charset="-120"/>
              </a:rPr>
              <a:t>GAP ANALYSIS</a:t>
            </a:r>
            <a:endParaRPr lang="en-US" sz="900" dirty="0"/>
          </a:p>
        </p:txBody>
      </p:sp>
      <p:sp>
        <p:nvSpPr>
          <p:cNvPr id="11" name="Text 8"/>
          <p:cNvSpPr txBox="1"/>
          <p:nvPr/>
        </p:nvSpPr>
        <p:spPr>
          <a:xfrm>
            <a:off x="571500" y="483496"/>
            <a:ext cx="6792163"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ANALYSE DES ÉCARTS &amp; PLAN D'ACTION</a:t>
            </a:r>
            <a:endParaRPr lang="en-US" sz="2400" dirty="0"/>
          </a:p>
        </p:txBody>
      </p:sp>
      <p:pic>
        <p:nvPicPr>
          <p:cNvPr id="12" name="Image 1" descr="preencoded.png"/>
          <p:cNvPicPr>
            <a:picLocks noChangeAspect="1"/>
          </p:cNvPicPr>
          <p:nvPr/>
        </p:nvPicPr>
        <p:blipFill>
          <a:blip r:embed="rId4" cstate="email">
            <a:extLst>
              <a:ext uri="{28A0092B-C50C-407E-A947-70E740481C1C}">
                <a14:useLocalDpi xmlns:a14="http://schemas.microsoft.com/office/drawing/2010/main"/>
              </a:ext>
            </a:extLst>
          </a:blip>
          <a:srcRect l="-2571" r="-2571"/>
          <a:stretch/>
        </p:blipFill>
        <p:spPr>
          <a:xfrm>
            <a:off x="9834372" y="690151"/>
            <a:ext cx="105156" cy="114300"/>
          </a:xfrm>
          <a:prstGeom prst="rect">
            <a:avLst/>
          </a:prstGeom>
        </p:spPr>
      </p:pic>
      <p:sp>
        <p:nvSpPr>
          <p:cNvPr id="13" name="Text 9"/>
          <p:cNvSpPr txBox="1"/>
          <p:nvPr/>
        </p:nvSpPr>
        <p:spPr>
          <a:xfrm>
            <a:off x="9938614" y="666376"/>
            <a:ext cx="667512"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PAK Actuel</a:t>
            </a:r>
            <a:endParaRPr lang="en-US" sz="900" dirty="0"/>
          </a:p>
        </p:txBody>
      </p:sp>
      <p:pic>
        <p:nvPicPr>
          <p:cNvPr id="14" name="Image 2" descr="preencoded.png"/>
          <p:cNvPicPr>
            <a:picLocks noChangeAspect="1"/>
          </p:cNvPicPr>
          <p:nvPr/>
        </p:nvPicPr>
        <p:blipFill>
          <a:blip r:embed="rId5" cstate="email">
            <a:extLst>
              <a:ext uri="{28A0092B-C50C-407E-A947-70E740481C1C}">
                <a14:useLocalDpi xmlns:a14="http://schemas.microsoft.com/office/drawing/2010/main"/>
              </a:ext>
            </a:extLst>
          </a:blip>
          <a:srcRect l="-2571" r="-2571"/>
          <a:stretch/>
        </p:blipFill>
        <p:spPr>
          <a:xfrm>
            <a:off x="10653674" y="690151"/>
            <a:ext cx="105156" cy="114300"/>
          </a:xfrm>
          <a:prstGeom prst="rect">
            <a:avLst/>
          </a:prstGeom>
        </p:spPr>
      </p:pic>
      <p:sp>
        <p:nvSpPr>
          <p:cNvPr id="15" name="Text 10"/>
          <p:cNvSpPr txBox="1"/>
          <p:nvPr/>
        </p:nvSpPr>
        <p:spPr>
          <a:xfrm>
            <a:off x="10757916" y="666376"/>
            <a:ext cx="952805"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Cible (DP World)</a:t>
            </a:r>
            <a:endParaRPr lang="en-US" sz="900" dirty="0"/>
          </a:p>
        </p:txBody>
      </p:sp>
      <p:sp>
        <p:nvSpPr>
          <p:cNvPr id="16" name="Shape 11"/>
          <p:cNvSpPr/>
          <p:nvPr/>
        </p:nvSpPr>
        <p:spPr>
          <a:xfrm>
            <a:off x="571500" y="1068789"/>
            <a:ext cx="5381244" cy="1923898"/>
          </a:xfrm>
          <a:prstGeom prst="roundRect">
            <a:avLst>
              <a:gd name="adj" fmla="val 2353"/>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pic>
        <p:nvPicPr>
          <p:cNvPr id="17" name="Image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00100" y="1307447"/>
            <a:ext cx="152705" cy="152705"/>
          </a:xfrm>
          <a:prstGeom prst="rect">
            <a:avLst/>
          </a:prstGeom>
        </p:spPr>
      </p:pic>
      <p:sp>
        <p:nvSpPr>
          <p:cNvPr id="18" name="Shape 12"/>
          <p:cNvSpPr/>
          <p:nvPr/>
        </p:nvSpPr>
        <p:spPr>
          <a:xfrm>
            <a:off x="571500" y="3058846"/>
            <a:ext cx="5381244" cy="1923898"/>
          </a:xfrm>
          <a:prstGeom prst="roundRect">
            <a:avLst>
              <a:gd name="adj" fmla="val 2353"/>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sp>
        <p:nvSpPr>
          <p:cNvPr id="19" name="Text 13"/>
          <p:cNvSpPr txBox="1"/>
          <p:nvPr/>
        </p:nvSpPr>
        <p:spPr>
          <a:xfrm>
            <a:off x="1047902" y="1269043"/>
            <a:ext cx="1819656"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Stratégie de Contenu</a:t>
            </a:r>
            <a:endParaRPr lang="en-US" sz="1200" dirty="0"/>
          </a:p>
        </p:txBody>
      </p:sp>
      <p:sp>
        <p:nvSpPr>
          <p:cNvPr id="20" name="Text 14"/>
          <p:cNvSpPr txBox="1"/>
          <p:nvPr/>
        </p:nvSpPr>
        <p:spPr>
          <a:xfrm>
            <a:off x="1067105" y="3259100"/>
            <a:ext cx="1543507"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Formats &amp; Visuels</a:t>
            </a:r>
            <a:endParaRPr lang="en-US" sz="1200" dirty="0"/>
          </a:p>
        </p:txBody>
      </p:sp>
      <p:sp>
        <p:nvSpPr>
          <p:cNvPr id="21" name="Shape 15"/>
          <p:cNvSpPr/>
          <p:nvPr/>
        </p:nvSpPr>
        <p:spPr>
          <a:xfrm>
            <a:off x="5113325" y="1285502"/>
            <a:ext cx="647395" cy="200254"/>
          </a:xfrm>
          <a:prstGeom prst="roundRect">
            <a:avLst>
              <a:gd name="adj" fmla="val 217438"/>
            </a:avLst>
          </a:prstGeom>
          <a:solidFill>
            <a:srgbClr val="FEE2E2"/>
          </a:solidFill>
          <a:ln/>
        </p:spPr>
        <p:txBody>
          <a:bodyPr/>
          <a:lstStyle/>
          <a:p>
            <a:endParaRPr lang="en-US"/>
          </a:p>
        </p:txBody>
      </p:sp>
      <p:sp>
        <p:nvSpPr>
          <p:cNvPr id="22" name="Shape 16"/>
          <p:cNvSpPr/>
          <p:nvPr/>
        </p:nvSpPr>
        <p:spPr>
          <a:xfrm>
            <a:off x="5113325" y="3275559"/>
            <a:ext cx="647395" cy="200254"/>
          </a:xfrm>
          <a:prstGeom prst="roundRect">
            <a:avLst>
              <a:gd name="adj" fmla="val 217438"/>
            </a:avLst>
          </a:prstGeom>
          <a:solidFill>
            <a:srgbClr val="FEE2E2"/>
          </a:solidFill>
          <a:ln/>
        </p:spPr>
        <p:txBody>
          <a:bodyPr/>
          <a:lstStyle/>
          <a:p>
            <a:endParaRPr lang="en-US"/>
          </a:p>
        </p:txBody>
      </p:sp>
      <p:sp>
        <p:nvSpPr>
          <p:cNvPr id="23" name="Text 17"/>
          <p:cNvSpPr txBox="1"/>
          <p:nvPr/>
        </p:nvSpPr>
        <p:spPr>
          <a:xfrm>
            <a:off x="5189220" y="1304704"/>
            <a:ext cx="574243" cy="143561"/>
          </a:xfrm>
          <a:prstGeom prst="rect">
            <a:avLst/>
          </a:prstGeom>
          <a:noFill/>
          <a:ln/>
        </p:spPr>
        <p:txBody>
          <a:bodyPr wrap="square" lIns="0" tIns="0" rIns="0" bIns="0" rtlCol="0" anchor="ctr"/>
          <a:lstStyle/>
          <a:p>
            <a:pPr marL="0" indent="0" algn="l">
              <a:buNone/>
            </a:pPr>
            <a:r>
              <a:rPr lang="en-US" sz="800" b="1" dirty="0">
                <a:solidFill>
                  <a:srgbClr val="B91C1C"/>
                </a:solidFill>
                <a:latin typeface="Open Sans" pitchFamily="34" charset="0"/>
                <a:ea typeface="Open Sans" pitchFamily="34" charset="-122"/>
                <a:cs typeface="Open Sans" pitchFamily="34" charset="-120"/>
              </a:rPr>
              <a:t>CRITIQUE</a:t>
            </a:r>
            <a:endParaRPr lang="en-US" sz="800" dirty="0"/>
          </a:p>
        </p:txBody>
      </p:sp>
      <p:sp>
        <p:nvSpPr>
          <p:cNvPr id="24" name="Text 18"/>
          <p:cNvSpPr txBox="1"/>
          <p:nvPr/>
        </p:nvSpPr>
        <p:spPr>
          <a:xfrm>
            <a:off x="5189220" y="3294761"/>
            <a:ext cx="574243" cy="143561"/>
          </a:xfrm>
          <a:prstGeom prst="rect">
            <a:avLst/>
          </a:prstGeom>
          <a:noFill/>
          <a:ln/>
        </p:spPr>
        <p:txBody>
          <a:bodyPr wrap="square" lIns="0" tIns="0" rIns="0" bIns="0" rtlCol="0" anchor="ctr"/>
          <a:lstStyle/>
          <a:p>
            <a:pPr marL="0" indent="0" algn="l">
              <a:buNone/>
            </a:pPr>
            <a:r>
              <a:rPr lang="en-US" sz="800" b="1" dirty="0">
                <a:solidFill>
                  <a:srgbClr val="B91C1C"/>
                </a:solidFill>
                <a:latin typeface="Open Sans" pitchFamily="34" charset="0"/>
                <a:ea typeface="Open Sans" pitchFamily="34" charset="-122"/>
                <a:cs typeface="Open Sans" pitchFamily="34" charset="-120"/>
              </a:rPr>
              <a:t>CRITIQUE</a:t>
            </a:r>
            <a:endParaRPr lang="en-US" sz="800" dirty="0"/>
          </a:p>
        </p:txBody>
      </p:sp>
      <p:sp>
        <p:nvSpPr>
          <p:cNvPr id="25" name="Text 19"/>
          <p:cNvSpPr txBox="1"/>
          <p:nvPr/>
        </p:nvSpPr>
        <p:spPr>
          <a:xfrm>
            <a:off x="800100" y="1726243"/>
            <a:ext cx="331013" cy="171907"/>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PAK</a:t>
            </a:r>
            <a:endParaRPr lang="en-US" sz="900" dirty="0"/>
          </a:p>
        </p:txBody>
      </p:sp>
      <p:sp>
        <p:nvSpPr>
          <p:cNvPr id="26" name="Text 20"/>
          <p:cNvSpPr txBox="1"/>
          <p:nvPr/>
        </p:nvSpPr>
        <p:spPr>
          <a:xfrm>
            <a:off x="800100" y="2169727"/>
            <a:ext cx="559613" cy="171907"/>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TARGET</a:t>
            </a:r>
            <a:endParaRPr lang="en-US" sz="900" dirty="0"/>
          </a:p>
        </p:txBody>
      </p:sp>
      <p:sp>
        <p:nvSpPr>
          <p:cNvPr id="27" name="Text 21"/>
          <p:cNvSpPr txBox="1"/>
          <p:nvPr/>
        </p:nvSpPr>
        <p:spPr>
          <a:xfrm>
            <a:off x="800100" y="4158869"/>
            <a:ext cx="559613" cy="171907"/>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TARGET</a:t>
            </a:r>
            <a:endParaRPr lang="en-US" sz="900" dirty="0"/>
          </a:p>
        </p:txBody>
      </p:sp>
      <p:sp>
        <p:nvSpPr>
          <p:cNvPr id="28" name="Shape 22"/>
          <p:cNvSpPr/>
          <p:nvPr/>
        </p:nvSpPr>
        <p:spPr>
          <a:xfrm>
            <a:off x="1561795" y="1640289"/>
            <a:ext cx="4095598" cy="362102"/>
          </a:xfrm>
          <a:prstGeom prst="roundRect">
            <a:avLst>
              <a:gd name="adj" fmla="val 26582"/>
            </a:avLst>
          </a:prstGeom>
          <a:solidFill>
            <a:srgbClr val="F8FAFC"/>
          </a:solidFill>
          <a:ln w="12700">
            <a:solidFill>
              <a:srgbClr val="CBD5E1"/>
            </a:solidFill>
            <a:prstDash val="solid"/>
          </a:ln>
        </p:spPr>
        <p:txBody>
          <a:bodyPr/>
          <a:lstStyle/>
          <a:p>
            <a:endParaRPr lang="en-US"/>
          </a:p>
        </p:txBody>
      </p:sp>
      <p:sp>
        <p:nvSpPr>
          <p:cNvPr id="29" name="Text 23"/>
          <p:cNvSpPr txBox="1"/>
          <p:nvPr/>
        </p:nvSpPr>
        <p:spPr>
          <a:xfrm>
            <a:off x="1647749" y="1726243"/>
            <a:ext cx="1741018" cy="171907"/>
          </a:xfrm>
          <a:prstGeom prst="rect">
            <a:avLst/>
          </a:prstGeom>
          <a:noFill/>
          <a:ln/>
        </p:spPr>
        <p:txBody>
          <a:bodyPr wrap="square" lIns="0" tIns="0" rIns="0" bIns="0" rtlCol="0" anchor="ctr"/>
          <a:lstStyle/>
          <a:p>
            <a:pPr marL="0" indent="0" algn="l">
              <a:buNone/>
            </a:pPr>
            <a:r>
              <a:rPr lang="en-US" sz="900" dirty="0">
                <a:solidFill>
                  <a:srgbClr val="0A1A3B"/>
                </a:solidFill>
                <a:latin typeface="Open Sans" pitchFamily="34" charset="0"/>
                <a:ea typeface="Open Sans" pitchFamily="34" charset="-122"/>
                <a:cs typeface="Open Sans" pitchFamily="34" charset="-120"/>
              </a:rPr>
              <a:t>Info factuelle, communiqués</a:t>
            </a:r>
            <a:endParaRPr lang="en-US" sz="900" dirty="0"/>
          </a:p>
        </p:txBody>
      </p:sp>
      <p:sp>
        <p:nvSpPr>
          <p:cNvPr id="30" name="Shape 24"/>
          <p:cNvSpPr/>
          <p:nvPr/>
        </p:nvSpPr>
        <p:spPr>
          <a:xfrm>
            <a:off x="1561795" y="2092917"/>
            <a:ext cx="4190695" cy="342900"/>
          </a:xfrm>
          <a:prstGeom prst="roundRect">
            <a:avLst>
              <a:gd name="adj" fmla="val 29630"/>
            </a:avLst>
          </a:prstGeom>
          <a:solidFill>
            <a:srgbClr val="ECFDF5"/>
          </a:solidFill>
          <a:ln/>
        </p:spPr>
        <p:txBody>
          <a:bodyPr/>
          <a:lstStyle/>
          <a:p>
            <a:endParaRPr lang="en-US"/>
          </a:p>
        </p:txBody>
      </p:sp>
      <p:sp>
        <p:nvSpPr>
          <p:cNvPr id="31" name="Shape 25"/>
          <p:cNvSpPr/>
          <p:nvPr/>
        </p:nvSpPr>
        <p:spPr>
          <a:xfrm>
            <a:off x="1561795" y="4082974"/>
            <a:ext cx="4190695" cy="342900"/>
          </a:xfrm>
          <a:prstGeom prst="roundRect">
            <a:avLst>
              <a:gd name="adj" fmla="val 29630"/>
            </a:avLst>
          </a:prstGeom>
          <a:solidFill>
            <a:srgbClr val="ECFDF5"/>
          </a:solidFill>
          <a:ln/>
        </p:spPr>
        <p:txBody>
          <a:bodyPr/>
          <a:lstStyle/>
          <a:p>
            <a:endParaRPr lang="en-US"/>
          </a:p>
        </p:txBody>
      </p:sp>
      <p:sp>
        <p:nvSpPr>
          <p:cNvPr id="32" name="Text 26"/>
          <p:cNvSpPr txBox="1"/>
          <p:nvPr/>
        </p:nvSpPr>
        <p:spPr>
          <a:xfrm>
            <a:off x="1638605" y="2169727"/>
            <a:ext cx="2169871" cy="171907"/>
          </a:xfrm>
          <a:prstGeom prst="rect">
            <a:avLst/>
          </a:prstGeom>
          <a:noFill/>
          <a:ln/>
        </p:spPr>
        <p:txBody>
          <a:bodyPr wrap="square" lIns="0" tIns="0" rIns="0" bIns="0" rtlCol="0" anchor="ctr"/>
          <a:lstStyle/>
          <a:p>
            <a:pPr marL="0" indent="0" algn="l">
              <a:buNone/>
            </a:pPr>
            <a:r>
              <a:rPr lang="en-US" sz="900" b="1" dirty="0">
                <a:solidFill>
                  <a:srgbClr val="059669"/>
                </a:solidFill>
                <a:latin typeface="Open Sans" pitchFamily="34" charset="0"/>
                <a:ea typeface="Open Sans" pitchFamily="34" charset="-122"/>
                <a:cs typeface="Open Sans" pitchFamily="34" charset="-120"/>
              </a:rPr>
              <a:t>Storytelling Visionnaire &amp; Business</a:t>
            </a:r>
            <a:endParaRPr lang="en-US" sz="900" dirty="0"/>
          </a:p>
        </p:txBody>
      </p:sp>
      <p:sp>
        <p:nvSpPr>
          <p:cNvPr id="33" name="Text 27"/>
          <p:cNvSpPr txBox="1"/>
          <p:nvPr/>
        </p:nvSpPr>
        <p:spPr>
          <a:xfrm>
            <a:off x="1638605" y="4158869"/>
            <a:ext cx="2284171" cy="171907"/>
          </a:xfrm>
          <a:prstGeom prst="rect">
            <a:avLst/>
          </a:prstGeom>
          <a:noFill/>
          <a:ln/>
        </p:spPr>
        <p:txBody>
          <a:bodyPr wrap="square" lIns="0" tIns="0" rIns="0" bIns="0" rtlCol="0" anchor="ctr"/>
          <a:lstStyle/>
          <a:p>
            <a:pPr marL="0" indent="0" algn="l">
              <a:buNone/>
            </a:pPr>
            <a:r>
              <a:rPr lang="en-US" sz="900" b="1" dirty="0">
                <a:solidFill>
                  <a:srgbClr val="059669"/>
                </a:solidFill>
                <a:latin typeface="Open Sans" pitchFamily="34" charset="0"/>
                <a:ea typeface="Open Sans" pitchFamily="34" charset="-122"/>
                <a:cs typeface="Open Sans" pitchFamily="34" charset="-120"/>
              </a:rPr>
              <a:t>Motion design, Vidéos 4K, Interviews</a:t>
            </a:r>
            <a:endParaRPr lang="en-US" sz="900" dirty="0"/>
          </a:p>
        </p:txBody>
      </p:sp>
      <p:pic>
        <p:nvPicPr>
          <p:cNvPr id="34" name="Image 4" descr="preencoded.png"/>
          <p:cNvPicPr>
            <a:picLocks noChangeAspect="1"/>
          </p:cNvPicPr>
          <p:nvPr/>
        </p:nvPicPr>
        <p:blipFill>
          <a:blip r:embed="rId7" cstate="email">
            <a:extLst>
              <a:ext uri="{28A0092B-C50C-407E-A947-70E740481C1C}">
                <a14:useLocalDpi xmlns:a14="http://schemas.microsoft.com/office/drawing/2010/main"/>
              </a:ext>
            </a:extLst>
          </a:blip>
          <a:srcRect l="-1677" r="-1677"/>
          <a:stretch/>
        </p:blipFill>
        <p:spPr>
          <a:xfrm>
            <a:off x="800100" y="2644300"/>
            <a:ext cx="95098" cy="105156"/>
          </a:xfrm>
          <a:prstGeom prst="rect">
            <a:avLst/>
          </a:prstGeom>
        </p:spPr>
      </p:pic>
      <p:sp>
        <p:nvSpPr>
          <p:cNvPr id="35" name="Text 28"/>
          <p:cNvSpPr txBox="1"/>
          <p:nvPr/>
        </p:nvSpPr>
        <p:spPr>
          <a:xfrm>
            <a:off x="895198" y="2621440"/>
            <a:ext cx="2888590" cy="143561"/>
          </a:xfrm>
          <a:prstGeom prst="rect">
            <a:avLst/>
          </a:prstGeom>
          <a:noFill/>
          <a:ln/>
        </p:spPr>
        <p:txBody>
          <a:bodyPr wrap="square" lIns="0" tIns="0" rIns="0" bIns="0" rtlCol="0" anchor="ctr"/>
          <a:lstStyle/>
          <a:p>
            <a:pPr marL="0" indent="0" algn="l">
              <a:buNone/>
            </a:pPr>
            <a:r>
              <a:rPr lang="en-US" sz="800" b="1" dirty="0">
                <a:solidFill>
                  <a:srgbClr val="E91E63"/>
                </a:solidFill>
                <a:latin typeface="Open Sans" pitchFamily="34" charset="0"/>
                <a:ea typeface="Open Sans" pitchFamily="34" charset="-122"/>
                <a:cs typeface="Open Sans" pitchFamily="34" charset="-120"/>
              </a:rPr>
              <a:t>ACTION : Lancer programmes éditoriaux thématiques</a:t>
            </a:r>
            <a:endParaRPr lang="en-US" sz="800" dirty="0"/>
          </a:p>
        </p:txBody>
      </p:sp>
      <p:pic>
        <p:nvPicPr>
          <p:cNvPr id="36" name="Image 5" descr="preencoded.png"/>
          <p:cNvPicPr>
            <a:picLocks noChangeAspect="1"/>
          </p:cNvPicPr>
          <p:nvPr/>
        </p:nvPicPr>
        <p:blipFill>
          <a:blip r:embed="rId8" cstate="email">
            <a:extLst>
              <a:ext uri="{28A0092B-C50C-407E-A947-70E740481C1C}">
                <a14:useLocalDpi xmlns:a14="http://schemas.microsoft.com/office/drawing/2010/main"/>
              </a:ext>
            </a:extLst>
          </a:blip>
          <a:srcRect l="-33" r="-33"/>
          <a:stretch/>
        </p:blipFill>
        <p:spPr>
          <a:xfrm>
            <a:off x="800100" y="3296590"/>
            <a:ext cx="171907" cy="152705"/>
          </a:xfrm>
          <a:prstGeom prst="rect">
            <a:avLst/>
          </a:prstGeom>
        </p:spPr>
      </p:pic>
      <p:sp>
        <p:nvSpPr>
          <p:cNvPr id="37" name="Text 29"/>
          <p:cNvSpPr txBox="1"/>
          <p:nvPr/>
        </p:nvSpPr>
        <p:spPr>
          <a:xfrm>
            <a:off x="800100" y="3716300"/>
            <a:ext cx="331013" cy="171907"/>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PAK</a:t>
            </a:r>
            <a:endParaRPr lang="en-US" sz="900" dirty="0"/>
          </a:p>
        </p:txBody>
      </p:sp>
      <p:sp>
        <p:nvSpPr>
          <p:cNvPr id="38" name="Shape 30"/>
          <p:cNvSpPr/>
          <p:nvPr/>
        </p:nvSpPr>
        <p:spPr>
          <a:xfrm>
            <a:off x="1561795" y="3630346"/>
            <a:ext cx="4095598" cy="362102"/>
          </a:xfrm>
          <a:prstGeom prst="roundRect">
            <a:avLst>
              <a:gd name="adj" fmla="val 26582"/>
            </a:avLst>
          </a:prstGeom>
          <a:solidFill>
            <a:srgbClr val="F8FAFC"/>
          </a:solidFill>
          <a:ln w="12700">
            <a:solidFill>
              <a:srgbClr val="CBD5E1"/>
            </a:solidFill>
            <a:prstDash val="solid"/>
          </a:ln>
        </p:spPr>
        <p:txBody>
          <a:bodyPr/>
          <a:lstStyle/>
          <a:p>
            <a:endParaRPr lang="en-US"/>
          </a:p>
        </p:txBody>
      </p:sp>
      <p:sp>
        <p:nvSpPr>
          <p:cNvPr id="39" name="Text 31"/>
          <p:cNvSpPr txBox="1"/>
          <p:nvPr/>
        </p:nvSpPr>
        <p:spPr>
          <a:xfrm>
            <a:off x="1647749" y="3716300"/>
            <a:ext cx="1865376" cy="171907"/>
          </a:xfrm>
          <a:prstGeom prst="rect">
            <a:avLst/>
          </a:prstGeom>
          <a:noFill/>
          <a:ln/>
        </p:spPr>
        <p:txBody>
          <a:bodyPr wrap="square" lIns="0" tIns="0" rIns="0" bIns="0" rtlCol="0" anchor="ctr"/>
          <a:lstStyle/>
          <a:p>
            <a:pPr marL="0" indent="0" algn="l">
              <a:buNone/>
            </a:pPr>
            <a:r>
              <a:rPr lang="en-US" sz="900" dirty="0">
                <a:solidFill>
                  <a:srgbClr val="0A1A3B"/>
                </a:solidFill>
                <a:latin typeface="Open Sans" pitchFamily="34" charset="0"/>
                <a:ea typeface="Open Sans" pitchFamily="34" charset="-122"/>
                <a:cs typeface="Open Sans" pitchFamily="34" charset="-120"/>
              </a:rPr>
              <a:t>Photos statiques, peu de vidéo</a:t>
            </a:r>
            <a:endParaRPr lang="en-US" sz="900" dirty="0"/>
          </a:p>
        </p:txBody>
      </p:sp>
      <p:pic>
        <p:nvPicPr>
          <p:cNvPr id="40" name="Image 6" descr="preencoded.png"/>
          <p:cNvPicPr>
            <a:picLocks noChangeAspect="1"/>
          </p:cNvPicPr>
          <p:nvPr/>
        </p:nvPicPr>
        <p:blipFill>
          <a:blip r:embed="rId7" cstate="email">
            <a:extLst>
              <a:ext uri="{28A0092B-C50C-407E-A947-70E740481C1C}">
                <a14:useLocalDpi xmlns:a14="http://schemas.microsoft.com/office/drawing/2010/main"/>
              </a:ext>
            </a:extLst>
          </a:blip>
          <a:srcRect l="-1677" r="-1677"/>
          <a:stretch/>
        </p:blipFill>
        <p:spPr>
          <a:xfrm>
            <a:off x="800100" y="4634357"/>
            <a:ext cx="95098" cy="105156"/>
          </a:xfrm>
          <a:prstGeom prst="rect">
            <a:avLst/>
          </a:prstGeom>
        </p:spPr>
      </p:pic>
      <p:sp>
        <p:nvSpPr>
          <p:cNvPr id="41" name="Text 32"/>
          <p:cNvSpPr txBox="1"/>
          <p:nvPr/>
        </p:nvSpPr>
        <p:spPr>
          <a:xfrm>
            <a:off x="895198" y="4611497"/>
            <a:ext cx="2545690" cy="143561"/>
          </a:xfrm>
          <a:prstGeom prst="rect">
            <a:avLst/>
          </a:prstGeom>
          <a:noFill/>
          <a:ln/>
        </p:spPr>
        <p:txBody>
          <a:bodyPr wrap="square" lIns="0" tIns="0" rIns="0" bIns="0" rtlCol="0" anchor="ctr"/>
          <a:lstStyle/>
          <a:p>
            <a:pPr marL="0" indent="0" algn="l">
              <a:buNone/>
            </a:pPr>
            <a:r>
              <a:rPr lang="en-US" sz="800" b="1" dirty="0">
                <a:solidFill>
                  <a:srgbClr val="E91E63"/>
                </a:solidFill>
                <a:latin typeface="Open Sans" pitchFamily="34" charset="0"/>
                <a:ea typeface="Open Sans" pitchFamily="34" charset="-122"/>
                <a:cs typeface="Open Sans" pitchFamily="34" charset="-120"/>
              </a:rPr>
              <a:t>ACTION : Production mensuelle vidéo &amp; motion</a:t>
            </a:r>
            <a:endParaRPr lang="en-US" sz="800" dirty="0"/>
          </a:p>
        </p:txBody>
      </p:sp>
      <p:sp>
        <p:nvSpPr>
          <p:cNvPr id="42" name="Shape 33"/>
          <p:cNvSpPr/>
          <p:nvPr/>
        </p:nvSpPr>
        <p:spPr>
          <a:xfrm>
            <a:off x="571500" y="5087743"/>
            <a:ext cx="5381244" cy="1923898"/>
          </a:xfrm>
          <a:prstGeom prst="roundRect">
            <a:avLst>
              <a:gd name="adj" fmla="val 2353"/>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pic>
        <p:nvPicPr>
          <p:cNvPr id="43" name="Image 7" descr="preencoded.png"/>
          <p:cNvPicPr>
            <a:picLocks noChangeAspect="1"/>
          </p:cNvPicPr>
          <p:nvPr/>
        </p:nvPicPr>
        <p:blipFill>
          <a:blip r:embed="rId9" cstate="email">
            <a:extLst>
              <a:ext uri="{28A0092B-C50C-407E-A947-70E740481C1C}">
                <a14:useLocalDpi xmlns:a14="http://schemas.microsoft.com/office/drawing/2010/main"/>
              </a:ext>
            </a:extLst>
          </a:blip>
          <a:srcRect t="-180" b="-180"/>
          <a:stretch/>
        </p:blipFill>
        <p:spPr>
          <a:xfrm>
            <a:off x="800100" y="5326401"/>
            <a:ext cx="190195" cy="152705"/>
          </a:xfrm>
          <a:prstGeom prst="rect">
            <a:avLst/>
          </a:prstGeom>
        </p:spPr>
      </p:pic>
      <p:sp>
        <p:nvSpPr>
          <p:cNvPr id="44" name="Text 34"/>
          <p:cNvSpPr txBox="1"/>
          <p:nvPr/>
        </p:nvSpPr>
        <p:spPr>
          <a:xfrm>
            <a:off x="1086307" y="5287997"/>
            <a:ext cx="1733702"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Employee Advocacy</a:t>
            </a:r>
            <a:endParaRPr lang="en-US" sz="1200" dirty="0"/>
          </a:p>
        </p:txBody>
      </p:sp>
      <p:sp>
        <p:nvSpPr>
          <p:cNvPr id="45" name="Shape 35"/>
          <p:cNvSpPr/>
          <p:nvPr/>
        </p:nvSpPr>
        <p:spPr>
          <a:xfrm>
            <a:off x="5154473" y="5304456"/>
            <a:ext cx="599846" cy="200254"/>
          </a:xfrm>
          <a:prstGeom prst="roundRect">
            <a:avLst>
              <a:gd name="adj" fmla="val 217438"/>
            </a:avLst>
          </a:prstGeom>
          <a:solidFill>
            <a:srgbClr val="FEF3C7"/>
          </a:solidFill>
          <a:ln/>
        </p:spPr>
        <p:txBody>
          <a:bodyPr/>
          <a:lstStyle/>
          <a:p>
            <a:endParaRPr lang="en-US"/>
          </a:p>
        </p:txBody>
      </p:sp>
      <p:sp>
        <p:nvSpPr>
          <p:cNvPr id="46" name="Text 36"/>
          <p:cNvSpPr txBox="1"/>
          <p:nvPr/>
        </p:nvSpPr>
        <p:spPr>
          <a:xfrm>
            <a:off x="5230368" y="5323658"/>
            <a:ext cx="526694" cy="143561"/>
          </a:xfrm>
          <a:prstGeom prst="rect">
            <a:avLst/>
          </a:prstGeom>
          <a:noFill/>
          <a:ln/>
        </p:spPr>
        <p:txBody>
          <a:bodyPr wrap="square" lIns="0" tIns="0" rIns="0" bIns="0" rtlCol="0" anchor="ctr"/>
          <a:lstStyle/>
          <a:p>
            <a:pPr marL="0" indent="0" algn="l">
              <a:buNone/>
            </a:pPr>
            <a:r>
              <a:rPr lang="en-US" sz="800" b="1" dirty="0">
                <a:solidFill>
                  <a:srgbClr val="D97706"/>
                </a:solidFill>
                <a:latin typeface="Open Sans" pitchFamily="34" charset="0"/>
                <a:ea typeface="Open Sans" pitchFamily="34" charset="-122"/>
                <a:cs typeface="Open Sans" pitchFamily="34" charset="-120"/>
              </a:rPr>
              <a:t>MODÉRÉ</a:t>
            </a:r>
            <a:endParaRPr lang="en-US" sz="800" dirty="0"/>
          </a:p>
        </p:txBody>
      </p:sp>
      <p:sp>
        <p:nvSpPr>
          <p:cNvPr id="47" name="Text 37"/>
          <p:cNvSpPr txBox="1"/>
          <p:nvPr/>
        </p:nvSpPr>
        <p:spPr>
          <a:xfrm>
            <a:off x="800100" y="5745197"/>
            <a:ext cx="331013" cy="171907"/>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PAK</a:t>
            </a:r>
            <a:endParaRPr lang="en-US" sz="900" dirty="0"/>
          </a:p>
        </p:txBody>
      </p:sp>
      <p:sp>
        <p:nvSpPr>
          <p:cNvPr id="48" name="Text 38"/>
          <p:cNvSpPr txBox="1"/>
          <p:nvPr/>
        </p:nvSpPr>
        <p:spPr>
          <a:xfrm>
            <a:off x="800100" y="6188681"/>
            <a:ext cx="559613" cy="171907"/>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TARGET</a:t>
            </a:r>
            <a:endParaRPr lang="en-US" sz="900" dirty="0"/>
          </a:p>
        </p:txBody>
      </p:sp>
      <p:sp>
        <p:nvSpPr>
          <p:cNvPr id="49" name="Shape 39"/>
          <p:cNvSpPr/>
          <p:nvPr/>
        </p:nvSpPr>
        <p:spPr>
          <a:xfrm>
            <a:off x="1561795" y="5659243"/>
            <a:ext cx="4095598" cy="362102"/>
          </a:xfrm>
          <a:prstGeom prst="roundRect">
            <a:avLst>
              <a:gd name="adj" fmla="val 26582"/>
            </a:avLst>
          </a:prstGeom>
          <a:solidFill>
            <a:srgbClr val="F8FAFC"/>
          </a:solidFill>
          <a:ln w="12700">
            <a:solidFill>
              <a:srgbClr val="CBD5E1"/>
            </a:solidFill>
            <a:prstDash val="solid"/>
          </a:ln>
        </p:spPr>
        <p:txBody>
          <a:bodyPr/>
          <a:lstStyle/>
          <a:p>
            <a:endParaRPr lang="en-US"/>
          </a:p>
        </p:txBody>
      </p:sp>
      <p:sp>
        <p:nvSpPr>
          <p:cNvPr id="50" name="Text 40"/>
          <p:cNvSpPr txBox="1"/>
          <p:nvPr/>
        </p:nvSpPr>
        <p:spPr>
          <a:xfrm>
            <a:off x="1647749" y="5745197"/>
            <a:ext cx="1350569" cy="171907"/>
          </a:xfrm>
          <a:prstGeom prst="rect">
            <a:avLst/>
          </a:prstGeom>
          <a:noFill/>
          <a:ln/>
        </p:spPr>
        <p:txBody>
          <a:bodyPr wrap="square" lIns="0" tIns="0" rIns="0" bIns="0" rtlCol="0" anchor="ctr"/>
          <a:lstStyle/>
          <a:p>
            <a:pPr marL="0" indent="0" algn="l">
              <a:buNone/>
            </a:pPr>
            <a:r>
              <a:rPr lang="en-US" sz="900" dirty="0">
                <a:solidFill>
                  <a:srgbClr val="0A1A3B"/>
                </a:solidFill>
                <a:latin typeface="Open Sans" pitchFamily="34" charset="0"/>
                <a:ea typeface="Open Sans" pitchFamily="34" charset="-122"/>
                <a:cs typeface="Open Sans" pitchFamily="34" charset="-120"/>
              </a:rPr>
              <a:t>Ad hoc, non structuré</a:t>
            </a:r>
            <a:endParaRPr lang="en-US" sz="900" dirty="0"/>
          </a:p>
        </p:txBody>
      </p:sp>
      <p:sp>
        <p:nvSpPr>
          <p:cNvPr id="51" name="Shape 41"/>
          <p:cNvSpPr/>
          <p:nvPr/>
        </p:nvSpPr>
        <p:spPr>
          <a:xfrm>
            <a:off x="1561795" y="6111871"/>
            <a:ext cx="4190695" cy="342900"/>
          </a:xfrm>
          <a:prstGeom prst="roundRect">
            <a:avLst>
              <a:gd name="adj" fmla="val 29630"/>
            </a:avLst>
          </a:prstGeom>
          <a:solidFill>
            <a:srgbClr val="ECFDF5"/>
          </a:solidFill>
          <a:ln/>
        </p:spPr>
        <p:txBody>
          <a:bodyPr/>
          <a:lstStyle/>
          <a:p>
            <a:endParaRPr lang="en-US"/>
          </a:p>
        </p:txBody>
      </p:sp>
      <p:sp>
        <p:nvSpPr>
          <p:cNvPr id="52" name="Text 42"/>
          <p:cNvSpPr txBox="1"/>
          <p:nvPr/>
        </p:nvSpPr>
        <p:spPr>
          <a:xfrm>
            <a:off x="1638605" y="6188681"/>
            <a:ext cx="2159813" cy="171907"/>
          </a:xfrm>
          <a:prstGeom prst="rect">
            <a:avLst/>
          </a:prstGeom>
          <a:noFill/>
          <a:ln/>
        </p:spPr>
        <p:txBody>
          <a:bodyPr wrap="square" lIns="0" tIns="0" rIns="0" bIns="0" rtlCol="0" anchor="ctr"/>
          <a:lstStyle/>
          <a:p>
            <a:pPr marL="0" indent="0" algn="l">
              <a:buNone/>
            </a:pPr>
            <a:r>
              <a:rPr lang="en-US" sz="900" b="1" dirty="0">
                <a:solidFill>
                  <a:srgbClr val="059669"/>
                </a:solidFill>
                <a:latin typeface="Open Sans" pitchFamily="34" charset="0"/>
                <a:ea typeface="Open Sans" pitchFamily="34" charset="-122"/>
                <a:cs typeface="Open Sans" pitchFamily="34" charset="-120"/>
              </a:rPr>
              <a:t>Programme ambassadeurs formés</a:t>
            </a:r>
            <a:endParaRPr lang="en-US" sz="900" dirty="0"/>
          </a:p>
        </p:txBody>
      </p:sp>
      <p:pic>
        <p:nvPicPr>
          <p:cNvPr id="53" name="Image 8" descr="preencoded.png"/>
          <p:cNvPicPr>
            <a:picLocks noChangeAspect="1"/>
          </p:cNvPicPr>
          <p:nvPr/>
        </p:nvPicPr>
        <p:blipFill>
          <a:blip r:embed="rId7" cstate="email">
            <a:extLst>
              <a:ext uri="{28A0092B-C50C-407E-A947-70E740481C1C}">
                <a14:useLocalDpi xmlns:a14="http://schemas.microsoft.com/office/drawing/2010/main"/>
              </a:ext>
            </a:extLst>
          </a:blip>
          <a:srcRect l="-1677" r="-1677"/>
          <a:stretch/>
        </p:blipFill>
        <p:spPr>
          <a:xfrm>
            <a:off x="800100" y="6663254"/>
            <a:ext cx="95098" cy="105156"/>
          </a:xfrm>
          <a:prstGeom prst="rect">
            <a:avLst/>
          </a:prstGeom>
        </p:spPr>
      </p:pic>
      <p:sp>
        <p:nvSpPr>
          <p:cNvPr id="54" name="Text 43"/>
          <p:cNvSpPr txBox="1"/>
          <p:nvPr/>
        </p:nvSpPr>
        <p:spPr>
          <a:xfrm>
            <a:off x="895198" y="6640394"/>
            <a:ext cx="2745943" cy="143561"/>
          </a:xfrm>
          <a:prstGeom prst="rect">
            <a:avLst/>
          </a:prstGeom>
          <a:noFill/>
          <a:ln/>
        </p:spPr>
        <p:txBody>
          <a:bodyPr wrap="square" lIns="0" tIns="0" rIns="0" bIns="0" rtlCol="0" anchor="ctr"/>
          <a:lstStyle/>
          <a:p>
            <a:pPr marL="0" indent="0" algn="l">
              <a:buNone/>
            </a:pPr>
            <a:r>
              <a:rPr lang="en-US" sz="800" b="1" dirty="0">
                <a:solidFill>
                  <a:srgbClr val="E91E63"/>
                </a:solidFill>
                <a:latin typeface="Open Sans" pitchFamily="34" charset="0"/>
                <a:ea typeface="Open Sans" pitchFamily="34" charset="-122"/>
                <a:cs typeface="Open Sans" pitchFamily="34" charset="-120"/>
              </a:rPr>
              <a:t>ACTION : Déployer "Corporate Influencer Program"</a:t>
            </a:r>
            <a:endParaRPr lang="en-US" sz="800" dirty="0"/>
          </a:p>
        </p:txBody>
      </p:sp>
      <p:sp>
        <p:nvSpPr>
          <p:cNvPr id="55" name="Shape 44"/>
          <p:cNvSpPr/>
          <p:nvPr/>
        </p:nvSpPr>
        <p:spPr>
          <a:xfrm>
            <a:off x="6476695" y="1692770"/>
            <a:ext cx="5381244" cy="3994519"/>
          </a:xfrm>
          <a:prstGeom prst="roundRect">
            <a:avLst>
              <a:gd name="adj" fmla="val 361"/>
            </a:avLst>
          </a:prstGeom>
          <a:solidFill>
            <a:srgbClr val="0A1A3B"/>
          </a:solidFill>
          <a:ln/>
        </p:spPr>
        <p:txBody>
          <a:bodyPr/>
          <a:lstStyle/>
          <a:p>
            <a:endParaRPr lang="en-US" dirty="0"/>
          </a:p>
        </p:txBody>
      </p:sp>
      <p:pic>
        <p:nvPicPr>
          <p:cNvPr id="56" name="Image 9"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714439" y="1877900"/>
            <a:ext cx="171907" cy="171907"/>
          </a:xfrm>
          <a:prstGeom prst="rect">
            <a:avLst/>
          </a:prstGeom>
        </p:spPr>
      </p:pic>
      <p:sp>
        <p:nvSpPr>
          <p:cNvPr id="57" name="Shape 45"/>
          <p:cNvSpPr/>
          <p:nvPr/>
        </p:nvSpPr>
        <p:spPr>
          <a:xfrm>
            <a:off x="6714439" y="4815867"/>
            <a:ext cx="4905756" cy="9144"/>
          </a:xfrm>
          <a:prstGeom prst="rect">
            <a:avLst/>
          </a:prstGeom>
          <a:solidFill>
            <a:srgbClr val="FFFFFF">
              <a:alpha val="20000"/>
            </a:srgbClr>
          </a:solidFill>
          <a:ln/>
        </p:spPr>
        <p:txBody>
          <a:bodyPr/>
          <a:lstStyle/>
          <a:p>
            <a:endParaRPr lang="en-US"/>
          </a:p>
        </p:txBody>
      </p:sp>
      <p:sp>
        <p:nvSpPr>
          <p:cNvPr id="58" name="Text 46"/>
          <p:cNvSpPr txBox="1"/>
          <p:nvPr/>
        </p:nvSpPr>
        <p:spPr>
          <a:xfrm>
            <a:off x="6981444" y="1854126"/>
            <a:ext cx="2719426" cy="210312"/>
          </a:xfrm>
          <a:prstGeom prst="rect">
            <a:avLst/>
          </a:prstGeom>
          <a:noFill/>
          <a:ln/>
        </p:spPr>
        <p:txBody>
          <a:bodyPr wrap="square" lIns="0" tIns="0" rIns="0" bIns="0" rtlCol="0" anchor="ctr"/>
          <a:lstStyle/>
          <a:p>
            <a:pPr marL="0" indent="0" algn="l">
              <a:buNone/>
            </a:pPr>
            <a:r>
              <a:rPr lang="en-US" sz="1300" b="1" dirty="0">
                <a:solidFill>
                  <a:srgbClr val="00AAFF"/>
                </a:solidFill>
                <a:latin typeface="Montserrat" pitchFamily="34" charset="0"/>
                <a:ea typeface="Montserrat" pitchFamily="34" charset="-122"/>
                <a:cs typeface="Montserrat" pitchFamily="34" charset="-120"/>
              </a:rPr>
              <a:t>Plan de Comblement 12 Mois</a:t>
            </a:r>
            <a:endParaRPr lang="en-US" sz="1300" dirty="0"/>
          </a:p>
        </p:txBody>
      </p:sp>
      <p:sp>
        <p:nvSpPr>
          <p:cNvPr id="59" name="Shape 47"/>
          <p:cNvSpPr/>
          <p:nvPr/>
        </p:nvSpPr>
        <p:spPr>
          <a:xfrm>
            <a:off x="6781190" y="2377162"/>
            <a:ext cx="19202" cy="2152498"/>
          </a:xfrm>
          <a:prstGeom prst="rect">
            <a:avLst/>
          </a:prstGeom>
          <a:solidFill>
            <a:srgbClr val="FFFFFF">
              <a:alpha val="20000"/>
            </a:srgbClr>
          </a:solidFill>
          <a:ln/>
        </p:spPr>
        <p:txBody>
          <a:bodyPr/>
          <a:lstStyle/>
          <a:p>
            <a:endParaRPr lang="en-US"/>
          </a:p>
        </p:txBody>
      </p:sp>
      <p:sp>
        <p:nvSpPr>
          <p:cNvPr id="60" name="Shape 48"/>
          <p:cNvSpPr/>
          <p:nvPr/>
        </p:nvSpPr>
        <p:spPr>
          <a:xfrm>
            <a:off x="6676949" y="2329614"/>
            <a:ext cx="152705" cy="152705"/>
          </a:xfrm>
          <a:prstGeom prst="ellipse">
            <a:avLst/>
          </a:prstGeom>
          <a:solidFill>
            <a:srgbClr val="E91E63"/>
          </a:solidFill>
          <a:ln w="38100">
            <a:solidFill>
              <a:srgbClr val="0A1A3B"/>
            </a:solidFill>
            <a:prstDash val="solid"/>
          </a:ln>
        </p:spPr>
        <p:txBody>
          <a:bodyPr/>
          <a:lstStyle/>
          <a:p>
            <a:endParaRPr lang="en-US"/>
          </a:p>
        </p:txBody>
      </p:sp>
      <p:sp>
        <p:nvSpPr>
          <p:cNvPr id="61" name="Shape 49"/>
          <p:cNvSpPr/>
          <p:nvPr/>
        </p:nvSpPr>
        <p:spPr>
          <a:xfrm>
            <a:off x="6676949" y="3111426"/>
            <a:ext cx="152705" cy="152705"/>
          </a:xfrm>
          <a:prstGeom prst="ellipse">
            <a:avLst/>
          </a:prstGeom>
          <a:solidFill>
            <a:srgbClr val="00AAFF"/>
          </a:solidFill>
          <a:ln w="38100">
            <a:solidFill>
              <a:srgbClr val="0A1A3B"/>
            </a:solidFill>
            <a:prstDash val="solid"/>
          </a:ln>
        </p:spPr>
        <p:txBody>
          <a:bodyPr/>
          <a:lstStyle/>
          <a:p>
            <a:endParaRPr lang="en-US"/>
          </a:p>
        </p:txBody>
      </p:sp>
      <p:sp>
        <p:nvSpPr>
          <p:cNvPr id="62" name="Shape 50"/>
          <p:cNvSpPr/>
          <p:nvPr/>
        </p:nvSpPr>
        <p:spPr>
          <a:xfrm>
            <a:off x="6676949" y="3892323"/>
            <a:ext cx="152705" cy="152705"/>
          </a:xfrm>
          <a:prstGeom prst="ellipse">
            <a:avLst/>
          </a:prstGeom>
          <a:solidFill>
            <a:srgbClr val="FFFFFF"/>
          </a:solidFill>
          <a:ln w="38100">
            <a:solidFill>
              <a:srgbClr val="00AAFF"/>
            </a:solidFill>
            <a:prstDash val="solid"/>
          </a:ln>
        </p:spPr>
        <p:txBody>
          <a:bodyPr/>
          <a:lstStyle/>
          <a:p>
            <a:endParaRPr lang="en-US"/>
          </a:p>
        </p:txBody>
      </p:sp>
      <p:sp>
        <p:nvSpPr>
          <p:cNvPr id="63" name="Text 51"/>
          <p:cNvSpPr txBox="1"/>
          <p:nvPr/>
        </p:nvSpPr>
        <p:spPr>
          <a:xfrm>
            <a:off x="6905549" y="2292123"/>
            <a:ext cx="2595982" cy="181051"/>
          </a:xfrm>
          <a:prstGeom prst="rect">
            <a:avLst/>
          </a:prstGeom>
          <a:noFill/>
          <a:ln/>
        </p:spPr>
        <p:txBody>
          <a:bodyPr wrap="square" lIns="0" tIns="0" rIns="0" bIns="0" rtlCol="0" anchor="ctr"/>
          <a:lstStyle/>
          <a:p>
            <a:pPr marL="0" indent="0" algn="l">
              <a:buNone/>
            </a:pPr>
            <a:r>
              <a:rPr lang="en-US" sz="1000" b="1" dirty="0">
                <a:solidFill>
                  <a:srgbClr val="FFFFFF"/>
                </a:solidFill>
                <a:latin typeface="Open Sans" pitchFamily="34" charset="0"/>
                <a:ea typeface="Open Sans" pitchFamily="34" charset="-122"/>
                <a:cs typeface="Open Sans" pitchFamily="34" charset="-120"/>
              </a:rPr>
              <a:t>Mois 1-3 : Mise à Niveau "Quick Wins"</a:t>
            </a:r>
            <a:endParaRPr lang="en-US" sz="1000" dirty="0"/>
          </a:p>
        </p:txBody>
      </p:sp>
      <p:sp>
        <p:nvSpPr>
          <p:cNvPr id="64" name="Text 52"/>
          <p:cNvSpPr txBox="1"/>
          <p:nvPr/>
        </p:nvSpPr>
        <p:spPr>
          <a:xfrm>
            <a:off x="6905549" y="3073021"/>
            <a:ext cx="1862633" cy="181051"/>
          </a:xfrm>
          <a:prstGeom prst="rect">
            <a:avLst/>
          </a:prstGeom>
          <a:noFill/>
          <a:ln/>
        </p:spPr>
        <p:txBody>
          <a:bodyPr wrap="square" lIns="0" tIns="0" rIns="0" bIns="0" rtlCol="0" anchor="ctr"/>
          <a:lstStyle/>
          <a:p>
            <a:pPr marL="0" indent="0" algn="l">
              <a:buNone/>
            </a:pPr>
            <a:r>
              <a:rPr lang="en-US" sz="1000" b="1" dirty="0">
                <a:solidFill>
                  <a:srgbClr val="FFFFFF"/>
                </a:solidFill>
                <a:latin typeface="Open Sans" pitchFamily="34" charset="0"/>
                <a:ea typeface="Open Sans" pitchFamily="34" charset="-122"/>
                <a:cs typeface="Open Sans" pitchFamily="34" charset="-120"/>
              </a:rPr>
              <a:t>Mois 4-6 : Industrialisation</a:t>
            </a:r>
            <a:endParaRPr lang="en-US" sz="1000" dirty="0"/>
          </a:p>
        </p:txBody>
      </p:sp>
      <p:sp>
        <p:nvSpPr>
          <p:cNvPr id="65" name="Text 53"/>
          <p:cNvSpPr txBox="1"/>
          <p:nvPr/>
        </p:nvSpPr>
        <p:spPr>
          <a:xfrm>
            <a:off x="6905549" y="3853918"/>
            <a:ext cx="2424989" cy="181051"/>
          </a:xfrm>
          <a:prstGeom prst="rect">
            <a:avLst/>
          </a:prstGeom>
          <a:noFill/>
          <a:ln/>
        </p:spPr>
        <p:txBody>
          <a:bodyPr wrap="square" lIns="0" tIns="0" rIns="0" bIns="0" rtlCol="0" anchor="ctr"/>
          <a:lstStyle/>
          <a:p>
            <a:pPr marL="0" indent="0" algn="l">
              <a:buNone/>
            </a:pPr>
            <a:r>
              <a:rPr lang="en-US" sz="1000" b="1" dirty="0">
                <a:solidFill>
                  <a:srgbClr val="FFFFFF"/>
                </a:solidFill>
                <a:latin typeface="Open Sans" pitchFamily="34" charset="0"/>
                <a:ea typeface="Open Sans" pitchFamily="34" charset="-122"/>
                <a:cs typeface="Open Sans" pitchFamily="34" charset="-120"/>
              </a:rPr>
              <a:t>Mois 7-12 : Accélération &amp; Business</a:t>
            </a:r>
            <a:endParaRPr lang="en-US" sz="1000" dirty="0"/>
          </a:p>
        </p:txBody>
      </p:sp>
      <p:sp>
        <p:nvSpPr>
          <p:cNvPr id="66" name="Text 54"/>
          <p:cNvSpPr txBox="1"/>
          <p:nvPr/>
        </p:nvSpPr>
        <p:spPr>
          <a:xfrm>
            <a:off x="6905549" y="2529867"/>
            <a:ext cx="4610405" cy="333756"/>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Refonte charte graphique RS, lancement 1er programme vidéo, formation leadership LinkedIn.</a:t>
            </a:r>
            <a:endParaRPr lang="en-US" sz="900" dirty="0"/>
          </a:p>
        </p:txBody>
      </p:sp>
      <p:sp>
        <p:nvSpPr>
          <p:cNvPr id="67" name="Text 55"/>
          <p:cNvSpPr txBox="1"/>
          <p:nvPr/>
        </p:nvSpPr>
        <p:spPr>
          <a:xfrm>
            <a:off x="6905549" y="3310765"/>
            <a:ext cx="4353458" cy="333756"/>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Déploiement calendrier éditorial complet, lancement Employee Advocacy, début campagnes payantes.</a:t>
            </a:r>
            <a:endParaRPr lang="en-US" sz="900" dirty="0"/>
          </a:p>
        </p:txBody>
      </p:sp>
      <p:sp>
        <p:nvSpPr>
          <p:cNvPr id="68" name="Text 56"/>
          <p:cNvSpPr txBox="1"/>
          <p:nvPr/>
        </p:nvSpPr>
        <p:spPr>
          <a:xfrm>
            <a:off x="6905549" y="4091662"/>
            <a:ext cx="4543654" cy="333756"/>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Campagnes génération de leads, webinars partenaires, automatisation marketing &amp; reporting avancé.</a:t>
            </a:r>
            <a:endParaRPr lang="en-US" sz="900" dirty="0"/>
          </a:p>
        </p:txBody>
      </p:sp>
      <p:pic>
        <p:nvPicPr>
          <p:cNvPr id="69" name="Image 10"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714439" y="5004234"/>
            <a:ext cx="133502" cy="133502"/>
          </a:xfrm>
          <a:prstGeom prst="rect">
            <a:avLst/>
          </a:prstGeom>
        </p:spPr>
      </p:pic>
      <p:sp>
        <p:nvSpPr>
          <p:cNvPr id="70" name="Text 57"/>
          <p:cNvSpPr txBox="1"/>
          <p:nvPr/>
        </p:nvSpPr>
        <p:spPr>
          <a:xfrm>
            <a:off x="6714439" y="4977716"/>
            <a:ext cx="3967582" cy="381305"/>
          </a:xfrm>
          <a:prstGeom prst="rect">
            <a:avLst/>
          </a:prstGeom>
          <a:noFill/>
          <a:ln/>
        </p:spPr>
        <p:txBody>
          <a:bodyPr wrap="square" lIns="0" tIns="0" rIns="0" bIns="0" rtlCol="0" anchor="ctr"/>
          <a:lstStyle/>
          <a:p>
            <a:pPr marL="0" indent="0" algn="l">
              <a:buNone/>
            </a:pPr>
            <a:r>
              <a:rPr lang="en-US" sz="1000" b="1" dirty="0">
                <a:solidFill>
                  <a:srgbClr val="FFFFFF"/>
                </a:solidFill>
                <a:latin typeface="Open Sans" pitchFamily="34" charset="0"/>
                <a:ea typeface="Open Sans" pitchFamily="34" charset="-122"/>
                <a:cs typeface="Open Sans" pitchFamily="34" charset="-120"/>
              </a:rPr>
              <a:t>Objectif Fin 2026 : Parité qualitative avec les standards internationaux</a:t>
            </a:r>
            <a:endParaRPr lang="en-US" sz="1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8FAFC"/>
          </a:solidFill>
          <a:ln/>
        </p:spPr>
        <p:txBody>
          <a:bodyPr/>
          <a:lstStyle/>
          <a:p>
            <a:endParaRPr lang="en-US"/>
          </a:p>
        </p:txBody>
      </p:sp>
      <p:sp>
        <p:nvSpPr>
          <p:cNvPr id="3" name="Shape 1"/>
          <p:cNvSpPr/>
          <p:nvPr/>
        </p:nvSpPr>
        <p:spPr>
          <a:xfrm>
            <a:off x="0" y="0"/>
            <a:ext cx="12191695" cy="6858000"/>
          </a:xfrm>
          <a:prstGeom prst="rect">
            <a:avLst/>
          </a:prstGeom>
          <a:solidFill>
            <a:srgbClr val="0A1A3B"/>
          </a:solidFill>
          <a:ln/>
        </p:spPr>
        <p:txBody>
          <a:bodyPr/>
          <a:lstStyle/>
          <a:p>
            <a:endParaRPr lang="en-US"/>
          </a:p>
        </p:txBody>
      </p:sp>
      <p:pic>
        <p:nvPicPr>
          <p:cNvPr id="4" name="Image 0" descr="preencoded.png"/>
          <p:cNvPicPr>
            <a:picLocks noChangeAspect="1"/>
          </p:cNvPicPr>
          <p:nvPr/>
        </p:nvPicPr>
        <p:blipFill>
          <a:blip r:embed="rId3" cstate="email">
            <a:alphaModFix amt="15000"/>
            <a:extLst>
              <a:ext uri="{28A0092B-C50C-407E-A947-70E740481C1C}">
                <a14:useLocalDpi xmlns:a14="http://schemas.microsoft.com/office/drawing/2010/main"/>
              </a:ext>
            </a:extLst>
          </a:blip>
          <a:srcRect t="2" b="2"/>
          <a:stretch/>
        </p:blipFill>
        <p:spPr>
          <a:xfrm>
            <a:off x="0" y="0"/>
            <a:ext cx="12191695" cy="6858000"/>
          </a:xfrm>
          <a:prstGeom prst="rect">
            <a:avLst/>
          </a:prstGeom>
        </p:spPr>
      </p:pic>
      <p:pic>
        <p:nvPicPr>
          <p:cNvPr id="5" name="Image 1" descr="preencoded.png"/>
          <p:cNvPicPr>
            <a:picLocks noChangeAspect="1"/>
          </p:cNvPicPr>
          <p:nvPr/>
        </p:nvPicPr>
        <p:blipFill>
          <a:blip r:embed="rId4" cstate="email">
            <a:alphaModFix amt="3000"/>
            <a:extLst>
              <a:ext uri="{28A0092B-C50C-407E-A947-70E740481C1C}">
                <a14:useLocalDpi xmlns:a14="http://schemas.microsoft.com/office/drawing/2010/main"/>
              </a:ext>
            </a:extLst>
          </a:blip>
          <a:srcRect/>
          <a:stretch/>
        </p:blipFill>
        <p:spPr>
          <a:xfrm>
            <a:off x="761695" y="1429207"/>
            <a:ext cx="1143000" cy="1143000"/>
          </a:xfrm>
          <a:prstGeom prst="rect">
            <a:avLst/>
          </a:prstGeom>
        </p:spPr>
      </p:pic>
      <p:pic>
        <p:nvPicPr>
          <p:cNvPr id="6" name="Image 2" descr="preencoded.png"/>
          <p:cNvPicPr>
            <a:picLocks noChangeAspect="1"/>
          </p:cNvPicPr>
          <p:nvPr/>
        </p:nvPicPr>
        <p:blipFill>
          <a:blip r:embed="rId5" cstate="email">
            <a:alphaModFix amt="3000"/>
            <a:extLst>
              <a:ext uri="{28A0092B-C50C-407E-A947-70E740481C1C}">
                <a14:useLocalDpi xmlns:a14="http://schemas.microsoft.com/office/drawing/2010/main"/>
              </a:ext>
            </a:extLst>
          </a:blip>
          <a:srcRect t="-9" b="-9"/>
          <a:stretch/>
        </p:blipFill>
        <p:spPr>
          <a:xfrm>
            <a:off x="10144354" y="4286707"/>
            <a:ext cx="1285646" cy="1143000"/>
          </a:xfrm>
          <a:prstGeom prst="rect">
            <a:avLst/>
          </a:prstGeom>
        </p:spPr>
      </p:pic>
      <p:sp>
        <p:nvSpPr>
          <p:cNvPr id="7" name="Shape 2"/>
          <p:cNvSpPr/>
          <p:nvPr/>
        </p:nvSpPr>
        <p:spPr>
          <a:xfrm>
            <a:off x="4999025" y="1457554"/>
            <a:ext cx="2200046" cy="371246"/>
          </a:xfrm>
          <a:prstGeom prst="roundRect">
            <a:avLst>
              <a:gd name="adj" fmla="val 246306"/>
            </a:avLst>
          </a:prstGeom>
          <a:solidFill>
            <a:srgbClr val="E91E63">
              <a:alpha val="20000"/>
            </a:srgbClr>
          </a:solidFill>
          <a:ln w="12700">
            <a:solidFill>
              <a:srgbClr val="E91E63"/>
            </a:solidFill>
            <a:prstDash val="solid"/>
          </a:ln>
        </p:spPr>
        <p:txBody>
          <a:bodyPr/>
          <a:lstStyle/>
          <a:p>
            <a:endParaRPr lang="en-US"/>
          </a:p>
        </p:txBody>
      </p:sp>
      <p:pic>
        <p:nvPicPr>
          <p:cNvPr id="8" name="Image 3" descr="preencoded.png"/>
          <p:cNvPicPr>
            <a:picLocks noChangeAspect="1"/>
          </p:cNvPicPr>
          <p:nvPr/>
        </p:nvPicPr>
        <p:blipFill>
          <a:blip r:embed="rId6" cstate="email">
            <a:extLst>
              <a:ext uri="{28A0092B-C50C-407E-A947-70E740481C1C}">
                <a14:useLocalDpi xmlns:a14="http://schemas.microsoft.com/office/drawing/2010/main"/>
              </a:ext>
            </a:extLst>
          </a:blip>
          <a:srcRect l="-7192" r="-7192"/>
          <a:stretch/>
        </p:blipFill>
        <p:spPr>
          <a:xfrm>
            <a:off x="5199278" y="1576426"/>
            <a:ext cx="152705" cy="133502"/>
          </a:xfrm>
          <a:prstGeom prst="rect">
            <a:avLst/>
          </a:prstGeom>
        </p:spPr>
      </p:pic>
      <p:sp>
        <p:nvSpPr>
          <p:cNvPr id="9" name="Text 3"/>
          <p:cNvSpPr txBox="1"/>
          <p:nvPr/>
        </p:nvSpPr>
        <p:spPr>
          <a:xfrm>
            <a:off x="5447081" y="1552651"/>
            <a:ext cx="1653235" cy="171907"/>
          </a:xfrm>
          <a:prstGeom prst="rect">
            <a:avLst/>
          </a:prstGeom>
          <a:noFill/>
          <a:ln/>
        </p:spPr>
        <p:txBody>
          <a:bodyPr wrap="square" lIns="0" tIns="0" rIns="0" bIns="0" rtlCol="0" anchor="ctr"/>
          <a:lstStyle/>
          <a:p>
            <a:pPr marL="0" indent="0" algn="ctr">
              <a:buNone/>
            </a:pPr>
            <a:r>
              <a:rPr lang="en-US" sz="1000" b="1" dirty="0">
                <a:solidFill>
                  <a:srgbClr val="E91E63"/>
                </a:solidFill>
                <a:latin typeface="Montserrat" pitchFamily="34" charset="0"/>
                <a:ea typeface="Montserrat" pitchFamily="34" charset="-122"/>
                <a:cs typeface="Montserrat" pitchFamily="34" charset="-120"/>
              </a:rPr>
              <a:t>VISION 2025-2030</a:t>
            </a:r>
            <a:endParaRPr lang="en-US" sz="1000" dirty="0"/>
          </a:p>
        </p:txBody>
      </p:sp>
      <p:sp>
        <p:nvSpPr>
          <p:cNvPr id="10" name="Text 4"/>
          <p:cNvSpPr txBox="1"/>
          <p:nvPr/>
        </p:nvSpPr>
        <p:spPr>
          <a:xfrm>
            <a:off x="1249985" y="2200046"/>
            <a:ext cx="10083089" cy="1248156"/>
          </a:xfrm>
          <a:prstGeom prst="rect">
            <a:avLst/>
          </a:prstGeom>
          <a:noFill/>
          <a:ln/>
        </p:spPr>
        <p:txBody>
          <a:bodyPr wrap="square" lIns="0" tIns="0" rIns="0" bIns="0" rtlCol="0" anchor="ctr"/>
          <a:lstStyle/>
          <a:p>
            <a:pPr marL="0" indent="0" algn="ctr">
              <a:buNone/>
            </a:pPr>
            <a:r>
              <a:rPr lang="en-US" sz="4000" b="1" dirty="0">
                <a:solidFill>
                  <a:srgbClr val="FFFFFF"/>
                </a:solidFill>
                <a:latin typeface="Montserrat" pitchFamily="34" charset="0"/>
                <a:ea typeface="Montserrat" pitchFamily="34" charset="-122"/>
                <a:cs typeface="Montserrat" pitchFamily="34" charset="-120"/>
              </a:rPr>
              <a:t>Faire du PAK la </a:t>
            </a:r>
            <a:r>
              <a:rPr lang="en-US" sz="4000" b="1" dirty="0" err="1">
                <a:solidFill>
                  <a:srgbClr val="FFFFFF"/>
                </a:solidFill>
                <a:latin typeface="Montserrat" pitchFamily="34" charset="0"/>
                <a:ea typeface="Montserrat" pitchFamily="34" charset="-122"/>
                <a:cs typeface="Montserrat" pitchFamily="34" charset="-120"/>
              </a:rPr>
              <a:t>référence</a:t>
            </a:r>
            <a:r>
              <a:rPr lang="en-US" sz="4000" b="1" dirty="0">
                <a:solidFill>
                  <a:srgbClr val="FFFFFF"/>
                </a:solidFill>
                <a:latin typeface="Montserrat" pitchFamily="34" charset="0"/>
                <a:ea typeface="Montserrat" pitchFamily="34" charset="-122"/>
                <a:cs typeface="Montserrat" pitchFamily="34" charset="-120"/>
              </a:rPr>
              <a:t> </a:t>
            </a:r>
            <a:r>
              <a:rPr lang="en-US" sz="4000" b="1" dirty="0" err="1">
                <a:solidFill>
                  <a:srgbClr val="FFFFFF"/>
                </a:solidFill>
                <a:latin typeface="Montserrat" pitchFamily="34" charset="0"/>
                <a:ea typeface="Montserrat" pitchFamily="34" charset="-122"/>
                <a:cs typeface="Montserrat" pitchFamily="34" charset="-120"/>
              </a:rPr>
              <a:t>portuaire</a:t>
            </a:r>
            <a:r>
              <a:rPr lang="en-US" sz="4000" b="1" dirty="0">
                <a:solidFill>
                  <a:srgbClr val="FFFFFF"/>
                </a:solidFill>
                <a:latin typeface="Montserrat" pitchFamily="34" charset="0"/>
                <a:ea typeface="Montserrat" pitchFamily="34" charset="-122"/>
                <a:cs typeface="Montserrat" pitchFamily="34" charset="-120"/>
              </a:rPr>
              <a:t> </a:t>
            </a:r>
            <a:r>
              <a:rPr lang="en-US" sz="4000" b="1" dirty="0" err="1">
                <a:solidFill>
                  <a:srgbClr val="FFFFFF"/>
                </a:solidFill>
                <a:latin typeface="Montserrat" pitchFamily="34" charset="0"/>
                <a:ea typeface="Montserrat" pitchFamily="34" charset="-122"/>
                <a:cs typeface="Montserrat" pitchFamily="34" charset="-120"/>
              </a:rPr>
              <a:t>en</a:t>
            </a:r>
            <a:r>
              <a:rPr lang="en-US" sz="4000" b="1" dirty="0">
                <a:solidFill>
                  <a:srgbClr val="FFFFFF"/>
                </a:solidFill>
                <a:latin typeface="Montserrat" pitchFamily="34" charset="0"/>
                <a:ea typeface="Montserrat" pitchFamily="34" charset="-122"/>
                <a:cs typeface="Montserrat" pitchFamily="34" charset="-120"/>
              </a:rPr>
              <a:t> Afrique Subsaharienne</a:t>
            </a:r>
            <a:endParaRPr lang="en-US" sz="4000" dirty="0"/>
          </a:p>
        </p:txBody>
      </p:sp>
      <p:sp>
        <p:nvSpPr>
          <p:cNvPr id="11" name="Shape 5"/>
          <p:cNvSpPr/>
          <p:nvPr/>
        </p:nvSpPr>
        <p:spPr>
          <a:xfrm>
            <a:off x="5715000" y="3824935"/>
            <a:ext cx="761695" cy="38405"/>
          </a:xfrm>
          <a:prstGeom prst="roundRect">
            <a:avLst>
              <a:gd name="adj" fmla="val 1190470"/>
            </a:avLst>
          </a:prstGeom>
          <a:solidFill>
            <a:srgbClr val="FFFFFF"/>
          </a:solidFill>
          <a:ln/>
        </p:spPr>
        <p:txBody>
          <a:bodyPr/>
          <a:lstStyle/>
          <a:p>
            <a:endParaRPr lang="en-US"/>
          </a:p>
        </p:txBody>
      </p:sp>
      <p:sp>
        <p:nvSpPr>
          <p:cNvPr id="12" name="Text 6"/>
          <p:cNvSpPr txBox="1"/>
          <p:nvPr/>
        </p:nvSpPr>
        <p:spPr>
          <a:xfrm>
            <a:off x="2288743" y="4262933"/>
            <a:ext cx="7777886" cy="629107"/>
          </a:xfrm>
          <a:prstGeom prst="rect">
            <a:avLst/>
          </a:prstGeom>
          <a:noFill/>
          <a:ln/>
        </p:spPr>
        <p:txBody>
          <a:bodyPr wrap="square" lIns="0" tIns="0" rIns="0" bIns="0" rtlCol="0" anchor="ctr"/>
          <a:lstStyle/>
          <a:p>
            <a:pPr marL="0" indent="0" algn="ctr">
              <a:buNone/>
            </a:pPr>
            <a:r>
              <a:rPr lang="en-US" sz="1600" dirty="0">
                <a:solidFill>
                  <a:srgbClr val="FFFFFF"/>
                </a:solidFill>
                <a:latin typeface="Open Sans" pitchFamily="34" charset="0"/>
                <a:ea typeface="Open Sans" pitchFamily="34" charset="-122"/>
                <a:cs typeface="Open Sans" pitchFamily="34" charset="-120"/>
              </a:rPr>
              <a:t>Et devenir un MODÈLE de communication DIGITALE CORPORATE au service de l'attractivité de Kribi et de la croissance nationale.</a:t>
            </a:r>
            <a:endParaRPr lang="en-US" sz="1600" dirty="0"/>
          </a:p>
        </p:txBody>
      </p:sp>
      <p:sp>
        <p:nvSpPr>
          <p:cNvPr id="13" name="Shape 7"/>
          <p:cNvSpPr/>
          <p:nvPr/>
        </p:nvSpPr>
        <p:spPr>
          <a:xfrm>
            <a:off x="0" y="0"/>
            <a:ext cx="7315200" cy="75895"/>
          </a:xfrm>
          <a:prstGeom prst="rect">
            <a:avLst/>
          </a:prstGeom>
          <a:solidFill>
            <a:srgbClr val="FFFFFF">
              <a:alpha val="10000"/>
            </a:srgbClr>
          </a:solidFill>
          <a:ln/>
        </p:spPr>
        <p:txBody>
          <a:bodyPr/>
          <a:lstStyle/>
          <a:p>
            <a:endParaRPr lang="en-US"/>
          </a:p>
        </p:txBody>
      </p:sp>
      <p:sp>
        <p:nvSpPr>
          <p:cNvPr id="14" name="Shape 8"/>
          <p:cNvSpPr/>
          <p:nvPr/>
        </p:nvSpPr>
        <p:spPr>
          <a:xfrm>
            <a:off x="7315200" y="0"/>
            <a:ext cx="3657600" cy="75895"/>
          </a:xfrm>
          <a:prstGeom prst="rect">
            <a:avLst/>
          </a:prstGeom>
          <a:solidFill>
            <a:srgbClr val="00AAFF"/>
          </a:solidFill>
          <a:ln/>
        </p:spPr>
        <p:txBody>
          <a:bodyPr/>
          <a:lstStyle/>
          <a:p>
            <a:endParaRPr lang="en-US"/>
          </a:p>
        </p:txBody>
      </p:sp>
      <p:sp>
        <p:nvSpPr>
          <p:cNvPr id="15" name="Shape 9"/>
          <p:cNvSpPr/>
          <p:nvPr/>
        </p:nvSpPr>
        <p:spPr>
          <a:xfrm>
            <a:off x="10972800" y="0"/>
            <a:ext cx="1218895" cy="75895"/>
          </a:xfrm>
          <a:prstGeom prst="rect">
            <a:avLst/>
          </a:prstGeom>
          <a:solidFill>
            <a:srgbClr val="E91E63"/>
          </a:solidFill>
          <a:ln/>
        </p:spPr>
        <p:txBody>
          <a:bodyPr/>
          <a:lstStyle/>
          <a:p>
            <a:endParaRPr lang="en-US"/>
          </a:p>
        </p:txBody>
      </p:sp>
      <p:sp>
        <p:nvSpPr>
          <p:cNvPr id="16" name="Shape 10"/>
          <p:cNvSpPr/>
          <p:nvPr/>
        </p:nvSpPr>
        <p:spPr>
          <a:xfrm>
            <a:off x="0" y="6295644"/>
            <a:ext cx="12191695" cy="562356"/>
          </a:xfrm>
          <a:prstGeom prst="rect">
            <a:avLst/>
          </a:prstGeom>
          <a:solidFill>
            <a:srgbClr val="0A1A3B">
              <a:alpha val="90000"/>
            </a:srgbClr>
          </a:solidFill>
          <a:ln/>
        </p:spPr>
        <p:txBody>
          <a:bodyPr/>
          <a:lstStyle/>
          <a:p>
            <a:endParaRPr lang="en-US"/>
          </a:p>
        </p:txBody>
      </p:sp>
      <p:sp>
        <p:nvSpPr>
          <p:cNvPr id="17" name="Shape 11"/>
          <p:cNvSpPr/>
          <p:nvPr/>
        </p:nvSpPr>
        <p:spPr>
          <a:xfrm>
            <a:off x="0" y="6295644"/>
            <a:ext cx="12191695" cy="9144"/>
          </a:xfrm>
          <a:prstGeom prst="rect">
            <a:avLst/>
          </a:prstGeom>
          <a:solidFill>
            <a:srgbClr val="FFFFFF">
              <a:alpha val="10000"/>
            </a:srgbClr>
          </a:solidFill>
          <a:ln/>
        </p:spPr>
        <p:txBody>
          <a:bodyPr/>
          <a:lstStyle/>
          <a:p>
            <a:endParaRPr lang="en-US"/>
          </a:p>
        </p:txBody>
      </p:sp>
      <p:pic>
        <p:nvPicPr>
          <p:cNvPr id="18" name="Image 4" descr="preencoded.png"/>
          <p:cNvPicPr>
            <a:picLocks noChangeAspect="1"/>
          </p:cNvPicPr>
          <p:nvPr/>
        </p:nvPicPr>
        <p:blipFill>
          <a:blip r:embed="rId7" cstate="email">
            <a:extLst>
              <a:ext uri="{28A0092B-C50C-407E-A947-70E740481C1C}">
                <a14:useLocalDpi xmlns:a14="http://schemas.microsoft.com/office/drawing/2010/main"/>
              </a:ext>
            </a:extLst>
          </a:blip>
          <a:srcRect l="-1911" r="-1911"/>
          <a:stretch/>
        </p:blipFill>
        <p:spPr>
          <a:xfrm>
            <a:off x="571500" y="6524244"/>
            <a:ext cx="133502" cy="114300"/>
          </a:xfrm>
          <a:prstGeom prst="rect">
            <a:avLst/>
          </a:prstGeom>
        </p:spPr>
      </p:pic>
      <p:sp>
        <p:nvSpPr>
          <p:cNvPr id="19" name="Text 12"/>
          <p:cNvSpPr txBox="1"/>
          <p:nvPr/>
        </p:nvSpPr>
        <p:spPr>
          <a:xfrm>
            <a:off x="800100" y="6495898"/>
            <a:ext cx="1543507" cy="162763"/>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PORT AUTONOME DE KRIBI</a:t>
            </a:r>
            <a:endParaRPr lang="en-US" sz="900" dirty="0"/>
          </a:p>
        </p:txBody>
      </p:sp>
      <p:sp>
        <p:nvSpPr>
          <p:cNvPr id="20" name="Text 13"/>
          <p:cNvSpPr txBox="1"/>
          <p:nvPr/>
        </p:nvSpPr>
        <p:spPr>
          <a:xfrm>
            <a:off x="10388498" y="6495898"/>
            <a:ext cx="1114654" cy="162763"/>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MATANGA AGENCY</a:t>
            </a:r>
            <a:endParaRPr lang="en-US" sz="900" dirty="0"/>
          </a:p>
        </p:txBody>
      </p:sp>
      <p:sp>
        <p:nvSpPr>
          <p:cNvPr id="21" name="Text 14"/>
          <p:cNvSpPr txBox="1"/>
          <p:nvPr/>
        </p:nvSpPr>
        <p:spPr>
          <a:xfrm>
            <a:off x="6255410" y="6495898"/>
            <a:ext cx="219456" cy="162763"/>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12</a:t>
            </a:r>
            <a:endParaRPr lang="en-US" sz="900" dirty="0"/>
          </a:p>
        </p:txBody>
      </p:sp>
      <p:pic>
        <p:nvPicPr>
          <p:cNvPr id="22"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505895" y="6524244"/>
            <a:ext cx="114300" cy="1143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dirty="0"/>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023237"/>
            <a:ext cx="11048695" cy="9144"/>
          </a:xfrm>
          <a:prstGeom prst="rect">
            <a:avLst/>
          </a:prstGeom>
          <a:solidFill>
            <a:srgbClr val="E2E8F0"/>
          </a:solidFill>
          <a:ln/>
        </p:spPr>
        <p:txBody>
          <a:bodyPr/>
          <a:lstStyle/>
          <a:p>
            <a:endParaRPr lang="en-US"/>
          </a:p>
        </p:txBody>
      </p:sp>
      <p:sp>
        <p:nvSpPr>
          <p:cNvPr id="8" name="Shape 6"/>
          <p:cNvSpPr/>
          <p:nvPr/>
        </p:nvSpPr>
        <p:spPr>
          <a:xfrm>
            <a:off x="571500" y="213078"/>
            <a:ext cx="1171346" cy="247802"/>
          </a:xfrm>
          <a:prstGeom prst="roundRect">
            <a:avLst>
              <a:gd name="adj" fmla="val 56770"/>
            </a:avLst>
          </a:prstGeom>
          <a:solidFill>
            <a:srgbClr val="E0F2FE"/>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4000" r="-4000"/>
          <a:stretch/>
        </p:blipFill>
        <p:spPr>
          <a:xfrm>
            <a:off x="685800" y="278915"/>
            <a:ext cx="123444" cy="114300"/>
          </a:xfrm>
          <a:prstGeom prst="rect">
            <a:avLst/>
          </a:prstGeom>
        </p:spPr>
      </p:pic>
      <p:sp>
        <p:nvSpPr>
          <p:cNvPr id="10" name="Text 7"/>
          <p:cNvSpPr txBox="1"/>
          <p:nvPr/>
        </p:nvSpPr>
        <p:spPr>
          <a:xfrm>
            <a:off x="886054" y="250569"/>
            <a:ext cx="829361" cy="171907"/>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VISION 2030</a:t>
            </a:r>
            <a:endParaRPr lang="en-US" sz="900" dirty="0"/>
          </a:p>
        </p:txBody>
      </p:sp>
      <p:sp>
        <p:nvSpPr>
          <p:cNvPr id="11" name="Text 8"/>
          <p:cNvSpPr txBox="1"/>
          <p:nvPr/>
        </p:nvSpPr>
        <p:spPr>
          <a:xfrm>
            <a:off x="571500" y="517573"/>
            <a:ext cx="5953658"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OBJECTIFS STRATÉGIQUES À 5 ANS</a:t>
            </a:r>
            <a:endParaRPr lang="en-US" sz="2400" dirty="0"/>
          </a:p>
        </p:txBody>
      </p:sp>
      <p:sp>
        <p:nvSpPr>
          <p:cNvPr id="12" name="Text 9"/>
          <p:cNvSpPr txBox="1"/>
          <p:nvPr/>
        </p:nvSpPr>
        <p:spPr>
          <a:xfrm>
            <a:off x="9415577" y="491056"/>
            <a:ext cx="2324405"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Ambition Business &amp; Image</a:t>
            </a:r>
            <a:endParaRPr lang="en-US" sz="1200" dirty="0"/>
          </a:p>
        </p:txBody>
      </p:sp>
      <p:sp>
        <p:nvSpPr>
          <p:cNvPr id="13" name="Text 10"/>
          <p:cNvSpPr txBox="1"/>
          <p:nvPr/>
        </p:nvSpPr>
        <p:spPr>
          <a:xfrm>
            <a:off x="10212019" y="700453"/>
            <a:ext cx="1495958"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KPIs Cibles à Horizon 2030</a:t>
            </a:r>
            <a:endParaRPr lang="en-US" sz="900" dirty="0"/>
          </a:p>
        </p:txBody>
      </p:sp>
      <p:sp>
        <p:nvSpPr>
          <p:cNvPr id="14" name="Shape 11"/>
          <p:cNvSpPr/>
          <p:nvPr/>
        </p:nvSpPr>
        <p:spPr>
          <a:xfrm>
            <a:off x="571500" y="1119905"/>
            <a:ext cx="5410505" cy="2212849"/>
          </a:xfrm>
          <a:prstGeom prst="roundRect">
            <a:avLst>
              <a:gd name="adj" fmla="val 1744"/>
            </a:avLst>
          </a:prstGeom>
          <a:solidFill>
            <a:srgbClr val="FFFFFF"/>
          </a:solidFill>
          <a:ln w="63500">
            <a:solidFill>
              <a:srgbClr val="0A1A3B"/>
            </a:solidFill>
            <a:prstDash val="solid"/>
          </a:ln>
          <a:effectLst>
            <a:outerShdw blurRad="101600" dist="38100" dir="5400000" algn="bl" rotWithShape="0">
              <a:srgbClr val="000000">
                <a:alpha val="5000"/>
              </a:srgbClr>
            </a:outerShdw>
          </a:effectLst>
        </p:spPr>
        <p:txBody>
          <a:bodyPr/>
          <a:lstStyle/>
          <a:p>
            <a:endParaRPr lang="en-US"/>
          </a:p>
        </p:txBody>
      </p:sp>
      <p:sp>
        <p:nvSpPr>
          <p:cNvPr id="15" name="Shape 12"/>
          <p:cNvSpPr/>
          <p:nvPr/>
        </p:nvSpPr>
        <p:spPr>
          <a:xfrm>
            <a:off x="819302" y="1205213"/>
            <a:ext cx="428854" cy="428854"/>
          </a:xfrm>
          <a:prstGeom prst="roundRect">
            <a:avLst>
              <a:gd name="adj" fmla="val 47382"/>
            </a:avLst>
          </a:prstGeom>
          <a:solidFill>
            <a:srgbClr val="EFF6FF"/>
          </a:solidFill>
          <a:ln/>
        </p:spPr>
        <p:txBody>
          <a:bodyPr/>
          <a:lstStyle/>
          <a:p>
            <a:endParaRPr lang="en-US"/>
          </a:p>
        </p:txBody>
      </p:sp>
      <p:pic>
        <p:nvPicPr>
          <p:cNvPr id="16" name="Image 1" descr="preencoded.png"/>
          <p:cNvPicPr>
            <a:picLocks noChangeAspect="1"/>
          </p:cNvPicPr>
          <p:nvPr/>
        </p:nvPicPr>
        <p:blipFill>
          <a:blip r:embed="rId4" cstate="email">
            <a:extLst>
              <a:ext uri="{28A0092B-C50C-407E-A947-70E740481C1C}">
                <a14:useLocalDpi xmlns:a14="http://schemas.microsoft.com/office/drawing/2010/main"/>
              </a:ext>
            </a:extLst>
          </a:blip>
          <a:srcRect l="-1282" r="-1282"/>
          <a:stretch/>
        </p:blipFill>
        <p:spPr>
          <a:xfrm>
            <a:off x="923544" y="1324085"/>
            <a:ext cx="219456" cy="190195"/>
          </a:xfrm>
          <a:prstGeom prst="rect">
            <a:avLst/>
          </a:prstGeom>
        </p:spPr>
      </p:pic>
      <p:sp>
        <p:nvSpPr>
          <p:cNvPr id="17" name="Shape 13"/>
          <p:cNvSpPr/>
          <p:nvPr/>
        </p:nvSpPr>
        <p:spPr>
          <a:xfrm>
            <a:off x="5315407" y="1205213"/>
            <a:ext cx="418795" cy="247802"/>
          </a:xfrm>
          <a:prstGeom prst="roundRect">
            <a:avLst>
              <a:gd name="adj" fmla="val 56770"/>
            </a:avLst>
          </a:prstGeom>
          <a:solidFill>
            <a:srgbClr val="F1F5F9"/>
          </a:solidFill>
          <a:ln/>
        </p:spPr>
        <p:txBody>
          <a:bodyPr/>
          <a:lstStyle/>
          <a:p>
            <a:endParaRPr lang="en-US"/>
          </a:p>
        </p:txBody>
      </p:sp>
      <p:sp>
        <p:nvSpPr>
          <p:cNvPr id="18" name="Text 14"/>
          <p:cNvSpPr txBox="1"/>
          <p:nvPr/>
        </p:nvSpPr>
        <p:spPr>
          <a:xfrm>
            <a:off x="5391302" y="1243618"/>
            <a:ext cx="352958"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2030</a:t>
            </a:r>
            <a:endParaRPr lang="en-US" sz="900" dirty="0"/>
          </a:p>
        </p:txBody>
      </p:sp>
      <p:sp>
        <p:nvSpPr>
          <p:cNvPr id="19" name="Text 15"/>
          <p:cNvSpPr txBox="1"/>
          <p:nvPr/>
        </p:nvSpPr>
        <p:spPr>
          <a:xfrm>
            <a:off x="819302" y="1795916"/>
            <a:ext cx="1957730"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Croissance Business</a:t>
            </a:r>
            <a:endParaRPr lang="en-US" sz="1300" dirty="0"/>
          </a:p>
        </p:txBody>
      </p:sp>
      <p:sp>
        <p:nvSpPr>
          <p:cNvPr id="20" name="Text 16"/>
          <p:cNvSpPr txBox="1"/>
          <p:nvPr/>
        </p:nvSpPr>
        <p:spPr>
          <a:xfrm>
            <a:off x="819302" y="2109555"/>
            <a:ext cx="4617720" cy="352958"/>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Utiliser le digital comme levier de génération de leads pour augmenter le trafic conteneurs via une stratégie d'inbound marketing ciblée.</a:t>
            </a:r>
            <a:endParaRPr lang="en-US" sz="900" dirty="0"/>
          </a:p>
        </p:txBody>
      </p:sp>
      <p:sp>
        <p:nvSpPr>
          <p:cNvPr id="21" name="Shape 17"/>
          <p:cNvSpPr/>
          <p:nvPr/>
        </p:nvSpPr>
        <p:spPr>
          <a:xfrm>
            <a:off x="819302" y="2599673"/>
            <a:ext cx="4914900" cy="9144"/>
          </a:xfrm>
          <a:prstGeom prst="rect">
            <a:avLst/>
          </a:prstGeom>
          <a:solidFill>
            <a:srgbClr val="E2E8F0"/>
          </a:solidFill>
          <a:ln/>
        </p:spPr>
        <p:txBody>
          <a:bodyPr/>
          <a:lstStyle/>
          <a:p>
            <a:endParaRPr lang="en-US"/>
          </a:p>
        </p:txBody>
      </p:sp>
      <p:sp>
        <p:nvSpPr>
          <p:cNvPr id="22" name="Text 18"/>
          <p:cNvSpPr txBox="1"/>
          <p:nvPr/>
        </p:nvSpPr>
        <p:spPr>
          <a:xfrm>
            <a:off x="819302" y="2789869"/>
            <a:ext cx="609905"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x3</a:t>
            </a:r>
            <a:endParaRPr lang="en-US" sz="2400" dirty="0"/>
          </a:p>
        </p:txBody>
      </p:sp>
      <p:sp>
        <p:nvSpPr>
          <p:cNvPr id="23" name="Text 19"/>
          <p:cNvSpPr txBox="1"/>
          <p:nvPr/>
        </p:nvSpPr>
        <p:spPr>
          <a:xfrm>
            <a:off x="1286561" y="2961776"/>
            <a:ext cx="1591056"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TRAFIC INFLUENCÉ DIGITAL</a:t>
            </a:r>
            <a:endParaRPr lang="en-US" sz="900" dirty="0"/>
          </a:p>
        </p:txBody>
      </p:sp>
      <p:sp>
        <p:nvSpPr>
          <p:cNvPr id="24" name="Shape 20"/>
          <p:cNvSpPr/>
          <p:nvPr/>
        </p:nvSpPr>
        <p:spPr>
          <a:xfrm>
            <a:off x="5164531" y="2942573"/>
            <a:ext cx="571500" cy="209398"/>
          </a:xfrm>
          <a:prstGeom prst="roundRect">
            <a:avLst>
              <a:gd name="adj" fmla="val 79396"/>
            </a:avLst>
          </a:prstGeom>
          <a:solidFill>
            <a:srgbClr val="ECFDF5"/>
          </a:solidFill>
          <a:ln/>
        </p:spPr>
        <p:txBody>
          <a:bodyPr/>
          <a:lstStyle/>
          <a:p>
            <a:endParaRPr lang="en-US"/>
          </a:p>
        </p:txBody>
      </p:sp>
      <p:pic>
        <p:nvPicPr>
          <p:cNvPr id="25" name="Image 2" descr="preencoded.png"/>
          <p:cNvPicPr>
            <a:picLocks noChangeAspect="1"/>
          </p:cNvPicPr>
          <p:nvPr/>
        </p:nvPicPr>
        <p:blipFill>
          <a:blip r:embed="rId5" cstate="email">
            <a:extLst>
              <a:ext uri="{28A0092B-C50C-407E-A947-70E740481C1C}">
                <a14:useLocalDpi xmlns:a14="http://schemas.microsoft.com/office/drawing/2010/main"/>
              </a:ext>
            </a:extLst>
          </a:blip>
          <a:srcRect l="-133" r="-133"/>
          <a:stretch/>
        </p:blipFill>
        <p:spPr>
          <a:xfrm>
            <a:off x="5222138" y="2985550"/>
            <a:ext cx="85954" cy="114300"/>
          </a:xfrm>
          <a:prstGeom prst="rect">
            <a:avLst/>
          </a:prstGeom>
        </p:spPr>
      </p:pic>
      <p:sp>
        <p:nvSpPr>
          <p:cNvPr id="26" name="Text 21"/>
          <p:cNvSpPr txBox="1"/>
          <p:nvPr/>
        </p:nvSpPr>
        <p:spPr>
          <a:xfrm>
            <a:off x="5308092" y="2961776"/>
            <a:ext cx="457200" cy="162763"/>
          </a:xfrm>
          <a:prstGeom prst="rect">
            <a:avLst/>
          </a:prstGeom>
          <a:noFill/>
          <a:ln/>
        </p:spPr>
        <p:txBody>
          <a:bodyPr wrap="square" lIns="0" tIns="0" rIns="0" bIns="0" rtlCol="0" anchor="ctr"/>
          <a:lstStyle/>
          <a:p>
            <a:pPr marL="0" indent="0" algn="l">
              <a:buNone/>
            </a:pPr>
            <a:r>
              <a:rPr lang="en-US" sz="900" b="1" dirty="0">
                <a:solidFill>
                  <a:srgbClr val="10B981"/>
                </a:solidFill>
                <a:latin typeface="Open Sans" pitchFamily="34" charset="0"/>
                <a:ea typeface="Open Sans" pitchFamily="34" charset="-122"/>
                <a:cs typeface="Open Sans" pitchFamily="34" charset="-120"/>
              </a:rPr>
              <a:t>+200%</a:t>
            </a:r>
            <a:endParaRPr lang="en-US" sz="900" dirty="0"/>
          </a:p>
        </p:txBody>
      </p:sp>
      <p:sp>
        <p:nvSpPr>
          <p:cNvPr id="27" name="Shape 22"/>
          <p:cNvSpPr/>
          <p:nvPr/>
        </p:nvSpPr>
        <p:spPr>
          <a:xfrm>
            <a:off x="6215177" y="1119905"/>
            <a:ext cx="5410505" cy="2203705"/>
          </a:xfrm>
          <a:prstGeom prst="roundRect">
            <a:avLst>
              <a:gd name="adj" fmla="val 1744"/>
            </a:avLst>
          </a:prstGeom>
          <a:solidFill>
            <a:srgbClr val="FFFFFF"/>
          </a:solidFill>
          <a:ln w="63500">
            <a:solidFill>
              <a:srgbClr val="00AAFF"/>
            </a:solidFill>
            <a:prstDash val="solid"/>
          </a:ln>
          <a:effectLst>
            <a:outerShdw blurRad="101600" dist="38100" dir="5400000" algn="bl" rotWithShape="0">
              <a:srgbClr val="000000">
                <a:alpha val="5000"/>
              </a:srgbClr>
            </a:outerShdw>
          </a:effectLst>
        </p:spPr>
        <p:txBody>
          <a:bodyPr/>
          <a:lstStyle/>
          <a:p>
            <a:endParaRPr lang="en-US"/>
          </a:p>
        </p:txBody>
      </p:sp>
      <p:sp>
        <p:nvSpPr>
          <p:cNvPr id="28" name="Shape 23"/>
          <p:cNvSpPr/>
          <p:nvPr/>
        </p:nvSpPr>
        <p:spPr>
          <a:xfrm>
            <a:off x="6462979" y="1205213"/>
            <a:ext cx="428854" cy="428854"/>
          </a:xfrm>
          <a:prstGeom prst="roundRect">
            <a:avLst>
              <a:gd name="adj" fmla="val 47382"/>
            </a:avLst>
          </a:prstGeom>
          <a:solidFill>
            <a:srgbClr val="ECFEFF"/>
          </a:solidFill>
          <a:ln/>
        </p:spPr>
        <p:txBody>
          <a:bodyPr/>
          <a:lstStyle/>
          <a:p>
            <a:endParaRPr lang="en-US"/>
          </a:p>
        </p:txBody>
      </p:sp>
      <p:pic>
        <p:nvPicPr>
          <p:cNvPr id="29" name="Image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581851" y="1324085"/>
            <a:ext cx="190195" cy="190195"/>
          </a:xfrm>
          <a:prstGeom prst="rect">
            <a:avLst/>
          </a:prstGeom>
        </p:spPr>
      </p:pic>
      <p:sp>
        <p:nvSpPr>
          <p:cNvPr id="30" name="Shape 24"/>
          <p:cNvSpPr/>
          <p:nvPr/>
        </p:nvSpPr>
        <p:spPr>
          <a:xfrm>
            <a:off x="10959084" y="1205213"/>
            <a:ext cx="418795" cy="247802"/>
          </a:xfrm>
          <a:prstGeom prst="roundRect">
            <a:avLst>
              <a:gd name="adj" fmla="val 56770"/>
            </a:avLst>
          </a:prstGeom>
          <a:solidFill>
            <a:srgbClr val="F1F5F9"/>
          </a:solidFill>
          <a:ln/>
        </p:spPr>
        <p:txBody>
          <a:bodyPr/>
          <a:lstStyle/>
          <a:p>
            <a:endParaRPr lang="en-US"/>
          </a:p>
        </p:txBody>
      </p:sp>
      <p:sp>
        <p:nvSpPr>
          <p:cNvPr id="31" name="Text 25"/>
          <p:cNvSpPr txBox="1"/>
          <p:nvPr/>
        </p:nvSpPr>
        <p:spPr>
          <a:xfrm>
            <a:off x="11034979" y="1243618"/>
            <a:ext cx="352958"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2028</a:t>
            </a:r>
            <a:endParaRPr lang="en-US" sz="900" dirty="0"/>
          </a:p>
        </p:txBody>
      </p:sp>
      <p:sp>
        <p:nvSpPr>
          <p:cNvPr id="32" name="Text 26"/>
          <p:cNvSpPr txBox="1"/>
          <p:nvPr/>
        </p:nvSpPr>
        <p:spPr>
          <a:xfrm>
            <a:off x="6462979" y="1795916"/>
            <a:ext cx="2348179"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Hub Logistique Régional</a:t>
            </a:r>
            <a:endParaRPr lang="en-US" sz="1300" dirty="0"/>
          </a:p>
        </p:txBody>
      </p:sp>
      <p:sp>
        <p:nvSpPr>
          <p:cNvPr id="33" name="Text 27"/>
          <p:cNvSpPr txBox="1"/>
          <p:nvPr/>
        </p:nvSpPr>
        <p:spPr>
          <a:xfrm>
            <a:off x="6462979" y="2109555"/>
            <a:ext cx="4913071" cy="352958"/>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Ancrer Kribi comme le point d'entrée incontournable pour l'Afrique Centrale auprès des investisseurs et armateurs internationaux.</a:t>
            </a:r>
            <a:endParaRPr lang="en-US" sz="900" dirty="0"/>
          </a:p>
        </p:txBody>
      </p:sp>
      <p:sp>
        <p:nvSpPr>
          <p:cNvPr id="34" name="Shape 28"/>
          <p:cNvSpPr/>
          <p:nvPr/>
        </p:nvSpPr>
        <p:spPr>
          <a:xfrm>
            <a:off x="6462979" y="2599673"/>
            <a:ext cx="4914900" cy="9144"/>
          </a:xfrm>
          <a:prstGeom prst="rect">
            <a:avLst/>
          </a:prstGeom>
          <a:solidFill>
            <a:srgbClr val="E2E8F0"/>
          </a:solidFill>
          <a:ln/>
        </p:spPr>
        <p:txBody>
          <a:bodyPr/>
          <a:lstStyle/>
          <a:p>
            <a:endParaRPr lang="en-US"/>
          </a:p>
        </p:txBody>
      </p:sp>
      <p:sp>
        <p:nvSpPr>
          <p:cNvPr id="35" name="Text 29"/>
          <p:cNvSpPr txBox="1"/>
          <p:nvPr/>
        </p:nvSpPr>
        <p:spPr>
          <a:xfrm>
            <a:off x="6462979" y="2789869"/>
            <a:ext cx="1095451" cy="372161"/>
          </a:xfrm>
          <a:prstGeom prst="rect">
            <a:avLst/>
          </a:prstGeom>
          <a:noFill/>
          <a:ln/>
        </p:spPr>
        <p:txBody>
          <a:bodyPr wrap="square" lIns="0" tIns="0" rIns="0" bIns="0" rtlCol="0" anchor="ctr"/>
          <a:lstStyle/>
          <a:p>
            <a:pPr marL="0" indent="0" algn="l">
              <a:buNone/>
            </a:pPr>
            <a:r>
              <a:rPr lang="en-US" sz="2400" b="1" dirty="0">
                <a:solidFill>
                  <a:srgbClr val="00AAFF"/>
                </a:solidFill>
                <a:latin typeface="Montserrat" pitchFamily="34" charset="0"/>
                <a:ea typeface="Montserrat" pitchFamily="34" charset="-122"/>
                <a:cs typeface="Montserrat" pitchFamily="34" charset="-120"/>
              </a:rPr>
              <a:t>Top 3</a:t>
            </a:r>
            <a:endParaRPr lang="en-US" sz="2400" dirty="0"/>
          </a:p>
        </p:txBody>
      </p:sp>
      <p:sp>
        <p:nvSpPr>
          <p:cNvPr id="36" name="Text 30"/>
          <p:cNvSpPr txBox="1"/>
          <p:nvPr/>
        </p:nvSpPr>
        <p:spPr>
          <a:xfrm>
            <a:off x="7422185" y="2961776"/>
            <a:ext cx="1248156"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PORTS AFRIQUE SUB.</a:t>
            </a:r>
            <a:endParaRPr lang="en-US" sz="900" dirty="0"/>
          </a:p>
        </p:txBody>
      </p:sp>
      <p:sp>
        <p:nvSpPr>
          <p:cNvPr id="37" name="Shape 31"/>
          <p:cNvSpPr/>
          <p:nvPr/>
        </p:nvSpPr>
        <p:spPr>
          <a:xfrm>
            <a:off x="10626242" y="2942573"/>
            <a:ext cx="752551" cy="209398"/>
          </a:xfrm>
          <a:prstGeom prst="roundRect">
            <a:avLst>
              <a:gd name="adj" fmla="val 79396"/>
            </a:avLst>
          </a:prstGeom>
          <a:solidFill>
            <a:srgbClr val="ECFDF5"/>
          </a:solidFill>
          <a:ln/>
        </p:spPr>
        <p:txBody>
          <a:bodyPr/>
          <a:lstStyle/>
          <a:p>
            <a:endParaRPr lang="en-US"/>
          </a:p>
        </p:txBody>
      </p:sp>
      <p:sp>
        <p:nvSpPr>
          <p:cNvPr id="38" name="Text 32"/>
          <p:cNvSpPr txBox="1"/>
          <p:nvPr/>
        </p:nvSpPr>
        <p:spPr>
          <a:xfrm>
            <a:off x="10683850" y="2961776"/>
            <a:ext cx="724205" cy="162763"/>
          </a:xfrm>
          <a:prstGeom prst="rect">
            <a:avLst/>
          </a:prstGeom>
          <a:noFill/>
          <a:ln/>
        </p:spPr>
        <p:txBody>
          <a:bodyPr wrap="square" lIns="0" tIns="0" rIns="0" bIns="0" rtlCol="0" anchor="ctr"/>
          <a:lstStyle/>
          <a:p>
            <a:pPr marL="0" indent="0" algn="l">
              <a:buNone/>
            </a:pPr>
            <a:r>
              <a:rPr lang="en-US" sz="900" b="1" dirty="0">
                <a:solidFill>
                  <a:srgbClr val="10B981"/>
                </a:solidFill>
                <a:latin typeface="Open Sans" pitchFamily="34" charset="0"/>
                <a:ea typeface="Open Sans" pitchFamily="34" charset="-122"/>
                <a:cs typeface="Open Sans" pitchFamily="34" charset="-120"/>
              </a:rPr>
              <a:t>Leadership</a:t>
            </a:r>
            <a:endParaRPr lang="en-US" sz="900" dirty="0"/>
          </a:p>
        </p:txBody>
      </p:sp>
      <p:sp>
        <p:nvSpPr>
          <p:cNvPr id="39" name="Shape 33"/>
          <p:cNvSpPr/>
          <p:nvPr/>
        </p:nvSpPr>
        <p:spPr>
          <a:xfrm>
            <a:off x="571500" y="3477187"/>
            <a:ext cx="5410505" cy="2148429"/>
          </a:xfrm>
          <a:prstGeom prst="roundRect">
            <a:avLst>
              <a:gd name="adj" fmla="val 1744"/>
            </a:avLst>
          </a:prstGeom>
          <a:solidFill>
            <a:srgbClr val="FFFFFF"/>
          </a:solidFill>
          <a:ln w="63500">
            <a:solidFill>
              <a:srgbClr val="E91E63"/>
            </a:solidFill>
            <a:prstDash val="solid"/>
          </a:ln>
          <a:effectLst>
            <a:outerShdw blurRad="101600" dist="38100" dir="5400000" algn="bl" rotWithShape="0">
              <a:srgbClr val="000000">
                <a:alpha val="5000"/>
              </a:srgbClr>
            </a:outerShdw>
          </a:effectLst>
        </p:spPr>
        <p:txBody>
          <a:bodyPr/>
          <a:lstStyle/>
          <a:p>
            <a:endParaRPr lang="en-US"/>
          </a:p>
        </p:txBody>
      </p:sp>
      <p:sp>
        <p:nvSpPr>
          <p:cNvPr id="40" name="Shape 34"/>
          <p:cNvSpPr/>
          <p:nvPr/>
        </p:nvSpPr>
        <p:spPr>
          <a:xfrm>
            <a:off x="819302" y="3584297"/>
            <a:ext cx="428854" cy="428854"/>
          </a:xfrm>
          <a:prstGeom prst="roundRect">
            <a:avLst>
              <a:gd name="adj" fmla="val 47382"/>
            </a:avLst>
          </a:prstGeom>
          <a:solidFill>
            <a:srgbClr val="FDF2F8"/>
          </a:solidFill>
          <a:ln/>
        </p:spPr>
        <p:txBody>
          <a:bodyPr/>
          <a:lstStyle/>
          <a:p>
            <a:endParaRPr lang="en-US"/>
          </a:p>
        </p:txBody>
      </p:sp>
      <p:pic>
        <p:nvPicPr>
          <p:cNvPr id="41" name="Image 4" descr="preencoded.png"/>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14400" y="3703169"/>
            <a:ext cx="237744" cy="190195"/>
          </a:xfrm>
          <a:prstGeom prst="rect">
            <a:avLst/>
          </a:prstGeom>
        </p:spPr>
      </p:pic>
      <p:sp>
        <p:nvSpPr>
          <p:cNvPr id="42" name="Shape 35"/>
          <p:cNvSpPr/>
          <p:nvPr/>
        </p:nvSpPr>
        <p:spPr>
          <a:xfrm>
            <a:off x="5315407" y="3584297"/>
            <a:ext cx="418795" cy="247802"/>
          </a:xfrm>
          <a:prstGeom prst="roundRect">
            <a:avLst>
              <a:gd name="adj" fmla="val 56770"/>
            </a:avLst>
          </a:prstGeom>
          <a:solidFill>
            <a:srgbClr val="F1F5F9"/>
          </a:solidFill>
          <a:ln/>
        </p:spPr>
        <p:txBody>
          <a:bodyPr/>
          <a:lstStyle/>
          <a:p>
            <a:endParaRPr lang="en-US"/>
          </a:p>
        </p:txBody>
      </p:sp>
      <p:sp>
        <p:nvSpPr>
          <p:cNvPr id="43" name="Text 36"/>
          <p:cNvSpPr txBox="1"/>
          <p:nvPr/>
        </p:nvSpPr>
        <p:spPr>
          <a:xfrm>
            <a:off x="5391302" y="3622702"/>
            <a:ext cx="352958"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2027</a:t>
            </a:r>
            <a:endParaRPr lang="en-US" sz="900" dirty="0"/>
          </a:p>
        </p:txBody>
      </p:sp>
      <p:sp>
        <p:nvSpPr>
          <p:cNvPr id="44" name="Text 37"/>
          <p:cNvSpPr txBox="1"/>
          <p:nvPr/>
        </p:nvSpPr>
        <p:spPr>
          <a:xfrm>
            <a:off x="819302" y="4174999"/>
            <a:ext cx="2214677"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Communauté Engagée</a:t>
            </a:r>
            <a:endParaRPr lang="en-US" sz="1300" dirty="0"/>
          </a:p>
        </p:txBody>
      </p:sp>
      <p:sp>
        <p:nvSpPr>
          <p:cNvPr id="45" name="Text 38"/>
          <p:cNvSpPr txBox="1"/>
          <p:nvPr/>
        </p:nvSpPr>
        <p:spPr>
          <a:xfrm>
            <a:off x="819302" y="4489553"/>
            <a:ext cx="4693615" cy="352958"/>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Fédérer une audience qualifiée de décideurs, partenaires et talents autour de la marque PAK sur l'ensemble de l'écosystème social.</a:t>
            </a:r>
            <a:endParaRPr lang="en-US" sz="900" dirty="0"/>
          </a:p>
        </p:txBody>
      </p:sp>
      <p:sp>
        <p:nvSpPr>
          <p:cNvPr id="46" name="Shape 39"/>
          <p:cNvSpPr/>
          <p:nvPr/>
        </p:nvSpPr>
        <p:spPr>
          <a:xfrm>
            <a:off x="819302" y="4978757"/>
            <a:ext cx="4914900" cy="9144"/>
          </a:xfrm>
          <a:prstGeom prst="rect">
            <a:avLst/>
          </a:prstGeom>
          <a:solidFill>
            <a:srgbClr val="E2E8F0"/>
          </a:solidFill>
          <a:ln/>
        </p:spPr>
        <p:txBody>
          <a:bodyPr/>
          <a:lstStyle/>
          <a:p>
            <a:endParaRPr lang="en-US"/>
          </a:p>
        </p:txBody>
      </p:sp>
      <p:sp>
        <p:nvSpPr>
          <p:cNvPr id="47" name="Text 40"/>
          <p:cNvSpPr txBox="1"/>
          <p:nvPr/>
        </p:nvSpPr>
        <p:spPr>
          <a:xfrm>
            <a:off x="819302" y="5169866"/>
            <a:ext cx="1181405" cy="372161"/>
          </a:xfrm>
          <a:prstGeom prst="rect">
            <a:avLst/>
          </a:prstGeom>
          <a:noFill/>
          <a:ln/>
        </p:spPr>
        <p:txBody>
          <a:bodyPr wrap="square" lIns="0" tIns="0" rIns="0" bIns="0" rtlCol="0" anchor="ctr"/>
          <a:lstStyle/>
          <a:p>
            <a:pPr marL="0" indent="0" algn="l">
              <a:buNone/>
            </a:pPr>
            <a:r>
              <a:rPr lang="en-US" sz="2400" b="1" dirty="0">
                <a:solidFill>
                  <a:srgbClr val="E91E63"/>
                </a:solidFill>
                <a:latin typeface="Montserrat" pitchFamily="34" charset="0"/>
                <a:ea typeface="Montserrat" pitchFamily="34" charset="-122"/>
                <a:cs typeface="Montserrat" pitchFamily="34" charset="-120"/>
              </a:rPr>
              <a:t>200K+</a:t>
            </a:r>
            <a:endParaRPr lang="en-US" sz="2400" dirty="0"/>
          </a:p>
        </p:txBody>
      </p:sp>
      <p:sp>
        <p:nvSpPr>
          <p:cNvPr id="48" name="Text 41"/>
          <p:cNvSpPr txBox="1"/>
          <p:nvPr/>
        </p:nvSpPr>
        <p:spPr>
          <a:xfrm>
            <a:off x="1858975" y="5340859"/>
            <a:ext cx="1239012"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ABONNÉS QUALIFIÉS</a:t>
            </a:r>
            <a:endParaRPr lang="en-US" sz="900" dirty="0"/>
          </a:p>
        </p:txBody>
      </p:sp>
      <p:sp>
        <p:nvSpPr>
          <p:cNvPr id="49" name="Shape 42"/>
          <p:cNvSpPr/>
          <p:nvPr/>
        </p:nvSpPr>
        <p:spPr>
          <a:xfrm>
            <a:off x="4987138" y="5321657"/>
            <a:ext cx="743407" cy="209398"/>
          </a:xfrm>
          <a:prstGeom prst="roundRect">
            <a:avLst>
              <a:gd name="adj" fmla="val 79396"/>
            </a:avLst>
          </a:prstGeom>
          <a:solidFill>
            <a:srgbClr val="ECFDF5"/>
          </a:solidFill>
          <a:ln/>
        </p:spPr>
        <p:txBody>
          <a:bodyPr/>
          <a:lstStyle/>
          <a:p>
            <a:endParaRPr lang="en-US"/>
          </a:p>
        </p:txBody>
      </p:sp>
      <p:pic>
        <p:nvPicPr>
          <p:cNvPr id="50" name="Image 5" descr="preencoded.png"/>
          <p:cNvPicPr>
            <a:picLocks noChangeAspect="1"/>
          </p:cNvPicPr>
          <p:nvPr/>
        </p:nvPicPr>
        <p:blipFill>
          <a:blip r:embed="rId5" cstate="email">
            <a:extLst>
              <a:ext uri="{28A0092B-C50C-407E-A947-70E740481C1C}">
                <a14:useLocalDpi xmlns:a14="http://schemas.microsoft.com/office/drawing/2010/main"/>
              </a:ext>
            </a:extLst>
          </a:blip>
          <a:srcRect l="-133" r="-133"/>
          <a:stretch/>
        </p:blipFill>
        <p:spPr>
          <a:xfrm>
            <a:off x="5043830" y="5364634"/>
            <a:ext cx="85954" cy="114300"/>
          </a:xfrm>
          <a:prstGeom prst="rect">
            <a:avLst/>
          </a:prstGeom>
        </p:spPr>
      </p:pic>
      <p:sp>
        <p:nvSpPr>
          <p:cNvPr id="51" name="Text 43"/>
          <p:cNvSpPr txBox="1"/>
          <p:nvPr/>
        </p:nvSpPr>
        <p:spPr>
          <a:xfrm>
            <a:off x="5129784" y="5340859"/>
            <a:ext cx="629107" cy="162763"/>
          </a:xfrm>
          <a:prstGeom prst="rect">
            <a:avLst/>
          </a:prstGeom>
          <a:noFill/>
          <a:ln/>
        </p:spPr>
        <p:txBody>
          <a:bodyPr wrap="square" lIns="0" tIns="0" rIns="0" bIns="0" rtlCol="0" anchor="ctr"/>
          <a:lstStyle/>
          <a:p>
            <a:pPr marL="0" indent="0" algn="l">
              <a:buNone/>
            </a:pPr>
            <a:r>
              <a:rPr lang="en-US" sz="900" b="1" dirty="0">
                <a:solidFill>
                  <a:srgbClr val="10B981"/>
                </a:solidFill>
                <a:latin typeface="Open Sans" pitchFamily="34" charset="0"/>
                <a:ea typeface="Open Sans" pitchFamily="34" charset="-122"/>
                <a:cs typeface="Open Sans" pitchFamily="34" charset="-120"/>
              </a:rPr>
              <a:t>+40% YoY</a:t>
            </a:r>
            <a:endParaRPr lang="en-US" sz="900" dirty="0"/>
          </a:p>
        </p:txBody>
      </p:sp>
      <p:sp>
        <p:nvSpPr>
          <p:cNvPr id="52" name="Shape 44"/>
          <p:cNvSpPr/>
          <p:nvPr/>
        </p:nvSpPr>
        <p:spPr>
          <a:xfrm>
            <a:off x="6215177" y="3477188"/>
            <a:ext cx="5410505" cy="2148428"/>
          </a:xfrm>
          <a:prstGeom prst="roundRect">
            <a:avLst>
              <a:gd name="adj" fmla="val 1744"/>
            </a:avLst>
          </a:prstGeom>
          <a:solidFill>
            <a:srgbClr val="FFFFFF"/>
          </a:solidFill>
          <a:ln w="63500">
            <a:solidFill>
              <a:srgbClr val="10B981"/>
            </a:solidFill>
            <a:prstDash val="solid"/>
          </a:ln>
          <a:effectLst>
            <a:outerShdw blurRad="101600" dist="38100" dir="5400000" algn="bl" rotWithShape="0">
              <a:srgbClr val="000000">
                <a:alpha val="5000"/>
              </a:srgbClr>
            </a:outerShdw>
          </a:effectLst>
        </p:spPr>
        <p:txBody>
          <a:bodyPr/>
          <a:lstStyle/>
          <a:p>
            <a:endParaRPr lang="en-US"/>
          </a:p>
        </p:txBody>
      </p:sp>
      <p:sp>
        <p:nvSpPr>
          <p:cNvPr id="53" name="Shape 45"/>
          <p:cNvSpPr/>
          <p:nvPr/>
        </p:nvSpPr>
        <p:spPr>
          <a:xfrm>
            <a:off x="6462979" y="3584297"/>
            <a:ext cx="428854" cy="428854"/>
          </a:xfrm>
          <a:prstGeom prst="roundRect">
            <a:avLst>
              <a:gd name="adj" fmla="val 47382"/>
            </a:avLst>
          </a:prstGeom>
          <a:solidFill>
            <a:srgbClr val="ECFDF5"/>
          </a:solidFill>
          <a:ln/>
        </p:spPr>
        <p:txBody>
          <a:bodyPr/>
          <a:lstStyle/>
          <a:p>
            <a:endParaRPr lang="en-US"/>
          </a:p>
        </p:txBody>
      </p:sp>
      <p:pic>
        <p:nvPicPr>
          <p:cNvPr id="54" name="Image 6" descr="preencoded.png"/>
          <p:cNvPicPr>
            <a:picLocks noChangeAspect="1"/>
          </p:cNvPicPr>
          <p:nvPr/>
        </p:nvPicPr>
        <p:blipFill>
          <a:blip r:embed="rId8" cstate="email">
            <a:extLst>
              <a:ext uri="{28A0092B-C50C-407E-A947-70E740481C1C}">
                <a14:useLocalDpi xmlns:a14="http://schemas.microsoft.com/office/drawing/2010/main"/>
              </a:ext>
            </a:extLst>
          </a:blip>
          <a:srcRect l="-1648" r="-1648"/>
          <a:stretch/>
        </p:blipFill>
        <p:spPr>
          <a:xfrm>
            <a:off x="6590995" y="3703169"/>
            <a:ext cx="171907" cy="190195"/>
          </a:xfrm>
          <a:prstGeom prst="rect">
            <a:avLst/>
          </a:prstGeom>
        </p:spPr>
      </p:pic>
      <p:sp>
        <p:nvSpPr>
          <p:cNvPr id="55" name="Shape 46"/>
          <p:cNvSpPr/>
          <p:nvPr/>
        </p:nvSpPr>
        <p:spPr>
          <a:xfrm>
            <a:off x="10959084" y="3584297"/>
            <a:ext cx="418795" cy="247802"/>
          </a:xfrm>
          <a:prstGeom prst="roundRect">
            <a:avLst>
              <a:gd name="adj" fmla="val 56770"/>
            </a:avLst>
          </a:prstGeom>
          <a:solidFill>
            <a:srgbClr val="F1F5F9"/>
          </a:solidFill>
          <a:ln/>
        </p:spPr>
        <p:txBody>
          <a:bodyPr/>
          <a:lstStyle/>
          <a:p>
            <a:endParaRPr lang="en-US"/>
          </a:p>
        </p:txBody>
      </p:sp>
      <p:sp>
        <p:nvSpPr>
          <p:cNvPr id="56" name="Text 47"/>
          <p:cNvSpPr txBox="1"/>
          <p:nvPr/>
        </p:nvSpPr>
        <p:spPr>
          <a:xfrm>
            <a:off x="11034979" y="3622702"/>
            <a:ext cx="352958"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2026</a:t>
            </a:r>
            <a:endParaRPr lang="en-US" sz="900" dirty="0"/>
          </a:p>
        </p:txBody>
      </p:sp>
      <p:sp>
        <p:nvSpPr>
          <p:cNvPr id="57" name="Text 48"/>
          <p:cNvSpPr txBox="1"/>
          <p:nvPr/>
        </p:nvSpPr>
        <p:spPr>
          <a:xfrm>
            <a:off x="6462979" y="4174999"/>
            <a:ext cx="2253082"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Culture Digitale Interne</a:t>
            </a:r>
            <a:endParaRPr lang="en-US" sz="1300" dirty="0"/>
          </a:p>
        </p:txBody>
      </p:sp>
      <p:sp>
        <p:nvSpPr>
          <p:cNvPr id="58" name="Text 49"/>
          <p:cNvSpPr txBox="1"/>
          <p:nvPr/>
        </p:nvSpPr>
        <p:spPr>
          <a:xfrm>
            <a:off x="6462979" y="4489553"/>
            <a:ext cx="4598518" cy="352958"/>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Transformer les collaborateurs en premiers ambassadeurs de la marque pour amplifier la portée organique et humaniser l'institution.</a:t>
            </a:r>
            <a:endParaRPr lang="en-US" sz="900" dirty="0"/>
          </a:p>
        </p:txBody>
      </p:sp>
      <p:sp>
        <p:nvSpPr>
          <p:cNvPr id="59" name="Shape 50"/>
          <p:cNvSpPr/>
          <p:nvPr/>
        </p:nvSpPr>
        <p:spPr>
          <a:xfrm>
            <a:off x="6462979" y="4978757"/>
            <a:ext cx="4914900" cy="9144"/>
          </a:xfrm>
          <a:prstGeom prst="rect">
            <a:avLst/>
          </a:prstGeom>
          <a:solidFill>
            <a:srgbClr val="E2E8F0"/>
          </a:solidFill>
          <a:ln/>
        </p:spPr>
        <p:txBody>
          <a:bodyPr/>
          <a:lstStyle/>
          <a:p>
            <a:endParaRPr lang="en-US"/>
          </a:p>
        </p:txBody>
      </p:sp>
      <p:sp>
        <p:nvSpPr>
          <p:cNvPr id="60" name="Text 51"/>
          <p:cNvSpPr txBox="1"/>
          <p:nvPr/>
        </p:nvSpPr>
        <p:spPr>
          <a:xfrm>
            <a:off x="6462979" y="5169866"/>
            <a:ext cx="629107" cy="372161"/>
          </a:xfrm>
          <a:prstGeom prst="rect">
            <a:avLst/>
          </a:prstGeom>
          <a:noFill/>
          <a:ln/>
        </p:spPr>
        <p:txBody>
          <a:bodyPr wrap="square" lIns="0" tIns="0" rIns="0" bIns="0" rtlCol="0" anchor="ctr"/>
          <a:lstStyle/>
          <a:p>
            <a:pPr marL="0" indent="0" algn="l">
              <a:buNone/>
            </a:pPr>
            <a:r>
              <a:rPr lang="en-US" sz="2400" b="1" dirty="0">
                <a:solidFill>
                  <a:srgbClr val="10B981"/>
                </a:solidFill>
                <a:latin typeface="Montserrat" pitchFamily="34" charset="0"/>
                <a:ea typeface="Montserrat" pitchFamily="34" charset="-122"/>
                <a:cs typeface="Montserrat" pitchFamily="34" charset="-120"/>
              </a:rPr>
              <a:t>50</a:t>
            </a:r>
            <a:endParaRPr lang="en-US" sz="2400" dirty="0"/>
          </a:p>
        </p:txBody>
      </p:sp>
      <p:sp>
        <p:nvSpPr>
          <p:cNvPr id="61" name="Text 52"/>
          <p:cNvSpPr txBox="1"/>
          <p:nvPr/>
        </p:nvSpPr>
        <p:spPr>
          <a:xfrm>
            <a:off x="6952183" y="5340859"/>
            <a:ext cx="1390802"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AMBASSADEURS ACTIFS</a:t>
            </a:r>
            <a:endParaRPr lang="en-US" sz="900" dirty="0"/>
          </a:p>
        </p:txBody>
      </p:sp>
      <p:sp>
        <p:nvSpPr>
          <p:cNvPr id="62" name="Shape 53"/>
          <p:cNvSpPr/>
          <p:nvPr/>
        </p:nvSpPr>
        <p:spPr>
          <a:xfrm>
            <a:off x="10227564" y="5321657"/>
            <a:ext cx="1152144" cy="209398"/>
          </a:xfrm>
          <a:prstGeom prst="roundRect">
            <a:avLst>
              <a:gd name="adj" fmla="val 79396"/>
            </a:avLst>
          </a:prstGeom>
          <a:solidFill>
            <a:srgbClr val="ECFDF5"/>
          </a:solidFill>
          <a:ln/>
        </p:spPr>
        <p:txBody>
          <a:bodyPr/>
          <a:lstStyle/>
          <a:p>
            <a:endParaRPr lang="en-US"/>
          </a:p>
        </p:txBody>
      </p:sp>
      <p:sp>
        <p:nvSpPr>
          <p:cNvPr id="63" name="Text 54"/>
          <p:cNvSpPr txBox="1"/>
          <p:nvPr/>
        </p:nvSpPr>
        <p:spPr>
          <a:xfrm>
            <a:off x="10284257" y="5340859"/>
            <a:ext cx="1124712" cy="162763"/>
          </a:xfrm>
          <a:prstGeom prst="rect">
            <a:avLst/>
          </a:prstGeom>
          <a:noFill/>
          <a:ln/>
        </p:spPr>
        <p:txBody>
          <a:bodyPr wrap="square" lIns="0" tIns="0" rIns="0" bIns="0" rtlCol="0" anchor="ctr"/>
          <a:lstStyle/>
          <a:p>
            <a:pPr marL="0" indent="0" algn="l">
              <a:buNone/>
            </a:pPr>
            <a:r>
              <a:rPr lang="en-US" sz="900" b="1" dirty="0">
                <a:solidFill>
                  <a:srgbClr val="10B981"/>
                </a:solidFill>
                <a:latin typeface="Open Sans" pitchFamily="34" charset="0"/>
                <a:ea typeface="Open Sans" pitchFamily="34" charset="-122"/>
                <a:cs typeface="Open Sans" pitchFamily="34" charset="-120"/>
              </a:rPr>
              <a:t>Programme Pilote</a:t>
            </a:r>
            <a:endParaRPr lang="en-US" sz="900" dirty="0"/>
          </a:p>
        </p:txBody>
      </p:sp>
      <p:sp>
        <p:nvSpPr>
          <p:cNvPr id="64" name="Shape 55"/>
          <p:cNvSpPr/>
          <p:nvPr/>
        </p:nvSpPr>
        <p:spPr>
          <a:xfrm>
            <a:off x="571500" y="5748369"/>
            <a:ext cx="11048695" cy="657454"/>
          </a:xfrm>
          <a:prstGeom prst="roundRect">
            <a:avLst>
              <a:gd name="adj" fmla="val 16125"/>
            </a:avLst>
          </a:prstGeom>
          <a:solidFill>
            <a:srgbClr val="0A1A3B"/>
          </a:solidFill>
          <a:ln/>
        </p:spPr>
        <p:txBody>
          <a:bodyPr/>
          <a:lstStyle/>
          <a:p>
            <a:endParaRPr lang="en-US"/>
          </a:p>
        </p:txBody>
      </p:sp>
      <p:pic>
        <p:nvPicPr>
          <p:cNvPr id="65" name="Image 7"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09244" y="5959596"/>
            <a:ext cx="228600" cy="228600"/>
          </a:xfrm>
          <a:prstGeom prst="rect">
            <a:avLst/>
          </a:prstGeom>
        </p:spPr>
      </p:pic>
      <p:sp>
        <p:nvSpPr>
          <p:cNvPr id="66" name="Text 56"/>
          <p:cNvSpPr txBox="1"/>
          <p:nvPr/>
        </p:nvSpPr>
        <p:spPr>
          <a:xfrm>
            <a:off x="1228954" y="5891016"/>
            <a:ext cx="1788566" cy="171907"/>
          </a:xfrm>
          <a:prstGeom prst="rect">
            <a:avLst/>
          </a:prstGeom>
          <a:noFill/>
          <a:ln/>
        </p:spPr>
        <p:txBody>
          <a:bodyPr wrap="square" lIns="0" tIns="0" rIns="0" bIns="0" rtlCol="0" anchor="ctr"/>
          <a:lstStyle/>
          <a:p>
            <a:pPr marL="0" indent="0" algn="l">
              <a:buNone/>
            </a:pPr>
            <a:r>
              <a:rPr lang="en-US" sz="900" b="1" dirty="0">
                <a:solidFill>
                  <a:srgbClr val="FFFFFF"/>
                </a:solidFill>
                <a:latin typeface="Open Sans" pitchFamily="34" charset="0"/>
                <a:ea typeface="Open Sans" pitchFamily="34" charset="-122"/>
                <a:cs typeface="Open Sans" pitchFamily="34" charset="-120"/>
              </a:rPr>
              <a:t>ALIGNEMENT STRATÉGIQUE</a:t>
            </a:r>
            <a:endParaRPr lang="en-US" sz="900" dirty="0"/>
          </a:p>
        </p:txBody>
      </p:sp>
      <p:sp>
        <p:nvSpPr>
          <p:cNvPr id="67" name="Text 57"/>
          <p:cNvSpPr txBox="1"/>
          <p:nvPr/>
        </p:nvSpPr>
        <p:spPr>
          <a:xfrm>
            <a:off x="1228954" y="6083954"/>
            <a:ext cx="9666122" cy="171907"/>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Ces objectifs digitaux soutiennent directement le Plan Directeur du PAK pour la Phase 2, visant à maximiser le retour sur investissement des nouvelles infrastructures.</a:t>
            </a:r>
            <a:endParaRPr lang="en-US" sz="900" dirty="0"/>
          </a:p>
        </p:txBody>
      </p:sp>
      <p:sp>
        <p:nvSpPr>
          <p:cNvPr id="68" name="Shape 58"/>
          <p:cNvSpPr/>
          <p:nvPr/>
        </p:nvSpPr>
        <p:spPr>
          <a:xfrm>
            <a:off x="0" y="6685629"/>
            <a:ext cx="12191695" cy="466344"/>
          </a:xfrm>
          <a:prstGeom prst="rect">
            <a:avLst/>
          </a:prstGeom>
          <a:solidFill>
            <a:srgbClr val="FFFFFF"/>
          </a:solidFill>
          <a:ln/>
        </p:spPr>
        <p:txBody>
          <a:bodyPr/>
          <a:lstStyle/>
          <a:p>
            <a:endParaRPr lang="en-US"/>
          </a:p>
        </p:txBody>
      </p:sp>
      <p:sp>
        <p:nvSpPr>
          <p:cNvPr id="69" name="Shape 59"/>
          <p:cNvSpPr/>
          <p:nvPr/>
        </p:nvSpPr>
        <p:spPr>
          <a:xfrm>
            <a:off x="0" y="6685629"/>
            <a:ext cx="12191695" cy="9144"/>
          </a:xfrm>
          <a:prstGeom prst="rect">
            <a:avLst/>
          </a:prstGeom>
          <a:solidFill>
            <a:srgbClr val="E2E8F0"/>
          </a:solidFill>
          <a:ln/>
        </p:spPr>
        <p:txBody>
          <a:bodyPr/>
          <a:lstStyle/>
          <a:p>
            <a:endParaRPr lang="en-US"/>
          </a:p>
        </p:txBody>
      </p:sp>
      <p:pic>
        <p:nvPicPr>
          <p:cNvPr id="70" name="Image 8" descr="preencoded.png"/>
          <p:cNvPicPr>
            <a:picLocks noChangeAspect="1"/>
          </p:cNvPicPr>
          <p:nvPr/>
        </p:nvPicPr>
        <p:blipFill>
          <a:blip r:embed="rId10" cstate="email">
            <a:extLst>
              <a:ext uri="{28A0092B-C50C-407E-A947-70E740481C1C}">
                <a14:useLocalDpi xmlns:a14="http://schemas.microsoft.com/office/drawing/2010/main"/>
              </a:ext>
            </a:extLst>
          </a:blip>
          <a:srcRect l="-1911" r="-1911"/>
          <a:stretch/>
        </p:blipFill>
        <p:spPr>
          <a:xfrm>
            <a:off x="571500" y="6866680"/>
            <a:ext cx="133502" cy="114300"/>
          </a:xfrm>
          <a:prstGeom prst="rect">
            <a:avLst/>
          </a:prstGeom>
        </p:spPr>
      </p:pic>
      <p:sp>
        <p:nvSpPr>
          <p:cNvPr id="71" name="Text 60"/>
          <p:cNvSpPr txBox="1"/>
          <p:nvPr/>
        </p:nvSpPr>
        <p:spPr>
          <a:xfrm>
            <a:off x="800100" y="6838334"/>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72" name="Text 61"/>
          <p:cNvSpPr txBox="1"/>
          <p:nvPr/>
        </p:nvSpPr>
        <p:spPr>
          <a:xfrm>
            <a:off x="10388498" y="6838334"/>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73" name="Text 62"/>
          <p:cNvSpPr txBox="1"/>
          <p:nvPr/>
        </p:nvSpPr>
        <p:spPr>
          <a:xfrm>
            <a:off x="6255410" y="6838334"/>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13</a:t>
            </a:r>
            <a:endParaRPr lang="en-US" sz="900" dirty="0"/>
          </a:p>
        </p:txBody>
      </p:sp>
      <p:pic>
        <p:nvPicPr>
          <p:cNvPr id="74" name="Image 9"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505895" y="6866680"/>
            <a:ext cx="114300" cy="1143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2210105" cy="247802"/>
          </a:xfrm>
          <a:prstGeom prst="roundRect">
            <a:avLst>
              <a:gd name="adj" fmla="val 56770"/>
            </a:avLst>
          </a:prstGeom>
          <a:solidFill>
            <a:srgbClr val="F0F9FF"/>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1911" r="-1911"/>
          <a:stretch/>
        </p:blipFill>
        <p:spPr>
          <a:xfrm>
            <a:off x="685800" y="466344"/>
            <a:ext cx="133502" cy="114300"/>
          </a:xfrm>
          <a:prstGeom prst="rect">
            <a:avLst/>
          </a:prstGeom>
        </p:spPr>
      </p:pic>
      <p:sp>
        <p:nvSpPr>
          <p:cNvPr id="10" name="Text 7"/>
          <p:cNvSpPr txBox="1"/>
          <p:nvPr/>
        </p:nvSpPr>
        <p:spPr>
          <a:xfrm>
            <a:off x="895198" y="437998"/>
            <a:ext cx="1858061" cy="171907"/>
          </a:xfrm>
          <a:prstGeom prst="rect">
            <a:avLst/>
          </a:prstGeom>
          <a:noFill/>
          <a:ln/>
        </p:spPr>
        <p:txBody>
          <a:bodyPr wrap="square" lIns="0" tIns="0" rIns="0" bIns="0" rtlCol="0" anchor="ctr"/>
          <a:lstStyle/>
          <a:p>
            <a:pPr marL="0" indent="0" algn="l">
              <a:buNone/>
            </a:pPr>
            <a:r>
              <a:rPr lang="en-US" sz="900" b="1" dirty="0">
                <a:solidFill>
                  <a:srgbClr val="00AAFF"/>
                </a:solidFill>
                <a:latin typeface="Open Sans" pitchFamily="34" charset="0"/>
                <a:ea typeface="Open Sans" pitchFamily="34" charset="-122"/>
                <a:cs typeface="Open Sans" pitchFamily="34" charset="-120"/>
              </a:rPr>
              <a:t>ARCHITECTURE STRATÉGIQUE</a:t>
            </a:r>
            <a:endParaRPr lang="en-US" sz="900" dirty="0"/>
          </a:p>
        </p:txBody>
      </p:sp>
      <p:sp>
        <p:nvSpPr>
          <p:cNvPr id="11" name="Text 8"/>
          <p:cNvSpPr txBox="1"/>
          <p:nvPr/>
        </p:nvSpPr>
        <p:spPr>
          <a:xfrm>
            <a:off x="571500" y="705002"/>
            <a:ext cx="5020056"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LES 4 PILIERS STRATÉGIQUES</a:t>
            </a:r>
            <a:endParaRPr lang="en-US" sz="2400" dirty="0"/>
          </a:p>
        </p:txBody>
      </p:sp>
      <p:sp>
        <p:nvSpPr>
          <p:cNvPr id="12" name="Text 9"/>
          <p:cNvSpPr txBox="1"/>
          <p:nvPr/>
        </p:nvSpPr>
        <p:spPr>
          <a:xfrm>
            <a:off x="10273284" y="678485"/>
            <a:ext cx="1467612"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Vision Holistique</a:t>
            </a:r>
            <a:endParaRPr lang="en-US" sz="1200" dirty="0"/>
          </a:p>
        </p:txBody>
      </p:sp>
      <p:sp>
        <p:nvSpPr>
          <p:cNvPr id="13" name="Text 10"/>
          <p:cNvSpPr txBox="1"/>
          <p:nvPr/>
        </p:nvSpPr>
        <p:spPr>
          <a:xfrm>
            <a:off x="9949586" y="887882"/>
            <a:ext cx="1762963"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Structure du plan d'action 2026</a:t>
            </a:r>
            <a:endParaRPr lang="en-US" sz="900" dirty="0"/>
          </a:p>
        </p:txBody>
      </p:sp>
      <p:sp>
        <p:nvSpPr>
          <p:cNvPr id="14" name="Shape 11"/>
          <p:cNvSpPr/>
          <p:nvPr/>
        </p:nvSpPr>
        <p:spPr>
          <a:xfrm>
            <a:off x="571500" y="1497787"/>
            <a:ext cx="2619756" cy="4572000"/>
          </a:xfrm>
          <a:prstGeom prst="roundRect">
            <a:avLst>
              <a:gd name="adj" fmla="val 1523"/>
            </a:avLst>
          </a:prstGeom>
          <a:solidFill>
            <a:srgbClr val="FFFFFF"/>
          </a:solidFill>
          <a:ln w="12700">
            <a:solidFill>
              <a:srgbClr val="E2E8F0"/>
            </a:solidFill>
            <a:prstDash val="solid"/>
          </a:ln>
          <a:effectLst>
            <a:outerShdw blurRad="139700" dist="38100" dir="5400000" algn="bl" rotWithShape="0">
              <a:srgbClr val="000000">
                <a:alpha val="5000"/>
              </a:srgbClr>
            </a:outerShdw>
          </a:effectLst>
        </p:spPr>
        <p:txBody>
          <a:bodyPr/>
          <a:lstStyle/>
          <a:p>
            <a:endParaRPr lang="en-US"/>
          </a:p>
        </p:txBody>
      </p:sp>
      <p:sp>
        <p:nvSpPr>
          <p:cNvPr id="15" name="Shape 12"/>
          <p:cNvSpPr/>
          <p:nvPr/>
        </p:nvSpPr>
        <p:spPr>
          <a:xfrm>
            <a:off x="580644" y="1506931"/>
            <a:ext cx="2600554" cy="1333195"/>
          </a:xfrm>
          <a:prstGeom prst="rect">
            <a:avLst/>
          </a:prstGeom>
          <a:solidFill>
            <a:srgbClr val="0A1A3B"/>
          </a:solidFill>
          <a:ln/>
        </p:spPr>
        <p:txBody>
          <a:bodyPr/>
          <a:lstStyle/>
          <a:p>
            <a:endParaRPr lang="en-US"/>
          </a:p>
        </p:txBody>
      </p:sp>
      <p:sp>
        <p:nvSpPr>
          <p:cNvPr id="16" name="Text 13"/>
          <p:cNvSpPr txBox="1"/>
          <p:nvPr/>
        </p:nvSpPr>
        <p:spPr>
          <a:xfrm>
            <a:off x="2542946" y="1554480"/>
            <a:ext cx="838505" cy="553212"/>
          </a:xfrm>
          <a:prstGeom prst="rect">
            <a:avLst/>
          </a:prstGeom>
          <a:noFill/>
          <a:ln/>
        </p:spPr>
        <p:txBody>
          <a:bodyPr wrap="square" lIns="0" tIns="0" rIns="0" bIns="0" rtlCol="0" anchor="ctr"/>
          <a:lstStyle/>
          <a:p>
            <a:pPr marL="0" indent="0" algn="l">
              <a:buNone/>
            </a:pPr>
            <a:r>
              <a:rPr lang="en-US" sz="3600" b="1" dirty="0">
                <a:solidFill>
                  <a:srgbClr val="FFFFFF">
                    <a:alpha val="20000"/>
                  </a:srgbClr>
                </a:solidFill>
                <a:latin typeface="Montserrat" pitchFamily="34" charset="0"/>
                <a:ea typeface="Montserrat" pitchFamily="34" charset="-122"/>
                <a:cs typeface="Montserrat" pitchFamily="34" charset="-120"/>
              </a:rPr>
              <a:t>01</a:t>
            </a:r>
            <a:endParaRPr lang="en-US" sz="3600" dirty="0"/>
          </a:p>
        </p:txBody>
      </p:sp>
      <p:pic>
        <p:nvPicPr>
          <p:cNvPr id="17" name="Image 1" descr="preencoded.png"/>
          <p:cNvPicPr>
            <a:picLocks noChangeAspect="1"/>
          </p:cNvPicPr>
          <p:nvPr/>
        </p:nvPicPr>
        <p:blipFill>
          <a:blip r:embed="rId4" cstate="email">
            <a:extLst>
              <a:ext uri="{28A0092B-C50C-407E-A947-70E740481C1C}">
                <a14:useLocalDpi xmlns:a14="http://schemas.microsoft.com/office/drawing/2010/main"/>
              </a:ext>
            </a:extLst>
          </a:blip>
          <a:srcRect l="-366474" r="-366474"/>
          <a:stretch/>
        </p:blipFill>
        <p:spPr>
          <a:xfrm>
            <a:off x="771754" y="1744675"/>
            <a:ext cx="2219249" cy="304495"/>
          </a:xfrm>
          <a:prstGeom prst="rect">
            <a:avLst/>
          </a:prstGeom>
        </p:spPr>
      </p:pic>
      <p:sp>
        <p:nvSpPr>
          <p:cNvPr id="18" name="Text 14"/>
          <p:cNvSpPr txBox="1"/>
          <p:nvPr/>
        </p:nvSpPr>
        <p:spPr>
          <a:xfrm>
            <a:off x="771754" y="2363724"/>
            <a:ext cx="1386230"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ATTRACTION</a:t>
            </a:r>
            <a:endParaRPr lang="en-US" sz="1300" dirty="0"/>
          </a:p>
        </p:txBody>
      </p:sp>
      <p:sp>
        <p:nvSpPr>
          <p:cNvPr id="19" name="Text 15"/>
          <p:cNvSpPr txBox="1"/>
          <p:nvPr/>
        </p:nvSpPr>
        <p:spPr>
          <a:xfrm>
            <a:off x="771754" y="3087929"/>
            <a:ext cx="2312518" cy="771754"/>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Transformer la présence digitale en levier d'acquisition pour attirer de nouveaux clients et armateurs vers les infrastructures de Kribi.</a:t>
            </a:r>
            <a:endParaRPr lang="en-US" sz="900" dirty="0"/>
          </a:p>
        </p:txBody>
      </p:sp>
      <p:sp>
        <p:nvSpPr>
          <p:cNvPr id="20" name="Text 16"/>
          <p:cNvSpPr txBox="1"/>
          <p:nvPr/>
        </p:nvSpPr>
        <p:spPr>
          <a:xfrm>
            <a:off x="771754" y="4243730"/>
            <a:ext cx="1164946" cy="143561"/>
          </a:xfrm>
          <a:prstGeom prst="rect">
            <a:avLst/>
          </a:prstGeom>
          <a:noFill/>
          <a:ln/>
        </p:spPr>
        <p:txBody>
          <a:bodyPr wrap="square" lIns="0" tIns="0" rIns="0" bIns="0" rtlCol="0" anchor="ctr"/>
          <a:lstStyle/>
          <a:p>
            <a:pPr marL="0" indent="0" algn="l">
              <a:buNone/>
            </a:pPr>
            <a:r>
              <a:rPr lang="en-US" sz="800" b="1" dirty="0">
                <a:solidFill>
                  <a:srgbClr val="94A3B8"/>
                </a:solidFill>
                <a:latin typeface="Open Sans" pitchFamily="34" charset="0"/>
                <a:ea typeface="Open Sans" pitchFamily="34" charset="-122"/>
                <a:cs typeface="Open Sans" pitchFamily="34" charset="-120"/>
              </a:rPr>
              <a:t>CIBLES PRIORITAIRES</a:t>
            </a:r>
            <a:endParaRPr lang="en-US" sz="800" dirty="0"/>
          </a:p>
        </p:txBody>
      </p:sp>
      <p:pic>
        <p:nvPicPr>
          <p:cNvPr id="21"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71754" y="4476902"/>
            <a:ext cx="114300" cy="114300"/>
          </a:xfrm>
          <a:prstGeom prst="rect">
            <a:avLst/>
          </a:prstGeom>
        </p:spPr>
      </p:pic>
      <p:sp>
        <p:nvSpPr>
          <p:cNvPr id="22" name="Text 17"/>
          <p:cNvSpPr txBox="1"/>
          <p:nvPr/>
        </p:nvSpPr>
        <p:spPr>
          <a:xfrm>
            <a:off x="961949" y="4448556"/>
            <a:ext cx="1476756"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Armateurs &amp; Transitaires</a:t>
            </a:r>
            <a:endParaRPr lang="en-US" sz="900" dirty="0"/>
          </a:p>
        </p:txBody>
      </p:sp>
      <p:pic>
        <p:nvPicPr>
          <p:cNvPr id="23" name="Image 3"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71754" y="4686300"/>
            <a:ext cx="114300" cy="114300"/>
          </a:xfrm>
          <a:prstGeom prst="rect">
            <a:avLst/>
          </a:prstGeom>
        </p:spPr>
      </p:pic>
      <p:sp>
        <p:nvSpPr>
          <p:cNvPr id="24" name="Text 18"/>
          <p:cNvSpPr txBox="1"/>
          <p:nvPr/>
        </p:nvSpPr>
        <p:spPr>
          <a:xfrm>
            <a:off x="961949" y="4657954"/>
            <a:ext cx="1381658"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Opérateurs Logistiques</a:t>
            </a:r>
            <a:endParaRPr lang="en-US" sz="900" dirty="0"/>
          </a:p>
        </p:txBody>
      </p:sp>
      <p:sp>
        <p:nvSpPr>
          <p:cNvPr id="25" name="Shape 19"/>
          <p:cNvSpPr/>
          <p:nvPr/>
        </p:nvSpPr>
        <p:spPr>
          <a:xfrm>
            <a:off x="771754" y="5240426"/>
            <a:ext cx="2219249" cy="9144"/>
          </a:xfrm>
          <a:prstGeom prst="rect">
            <a:avLst/>
          </a:prstGeom>
          <a:solidFill>
            <a:srgbClr val="E2E8F0"/>
          </a:solidFill>
          <a:ln/>
        </p:spPr>
        <p:txBody>
          <a:bodyPr/>
          <a:lstStyle/>
          <a:p>
            <a:endParaRPr lang="en-US"/>
          </a:p>
        </p:txBody>
      </p:sp>
      <p:sp>
        <p:nvSpPr>
          <p:cNvPr id="26" name="Text 20"/>
          <p:cNvSpPr txBox="1"/>
          <p:nvPr/>
        </p:nvSpPr>
        <p:spPr>
          <a:xfrm>
            <a:off x="1171346" y="5402275"/>
            <a:ext cx="1519733" cy="171907"/>
          </a:xfrm>
          <a:prstGeom prst="rect">
            <a:avLst/>
          </a:prstGeom>
          <a:noFill/>
          <a:ln/>
        </p:spPr>
        <p:txBody>
          <a:bodyPr wrap="square" lIns="0" tIns="0" rIns="0" bIns="0" rtlCol="0" anchor="ctr"/>
          <a:lstStyle/>
          <a:p>
            <a:pPr marL="0" indent="0" algn="ctr">
              <a:buNone/>
            </a:pPr>
            <a:r>
              <a:rPr lang="en-US" sz="1000" b="1" dirty="0">
                <a:solidFill>
                  <a:srgbClr val="0A1A3B"/>
                </a:solidFill>
                <a:latin typeface="Montserrat" pitchFamily="34" charset="0"/>
                <a:ea typeface="Montserrat" pitchFamily="34" charset="-122"/>
                <a:cs typeface="Montserrat" pitchFamily="34" charset="-120"/>
              </a:rPr>
              <a:t>LEAD GEN &amp; TRAFIC</a:t>
            </a:r>
            <a:endParaRPr lang="en-US" sz="1000" dirty="0"/>
          </a:p>
        </p:txBody>
      </p:sp>
      <p:sp>
        <p:nvSpPr>
          <p:cNvPr id="27" name="Text 21"/>
          <p:cNvSpPr txBox="1"/>
          <p:nvPr/>
        </p:nvSpPr>
        <p:spPr>
          <a:xfrm>
            <a:off x="1433779" y="5660136"/>
            <a:ext cx="972007" cy="133502"/>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OBJECTIF PRINCIPAL</a:t>
            </a:r>
            <a:endParaRPr lang="en-US" sz="800" dirty="0"/>
          </a:p>
        </p:txBody>
      </p:sp>
      <p:sp>
        <p:nvSpPr>
          <p:cNvPr id="28" name="Shape 22"/>
          <p:cNvSpPr/>
          <p:nvPr/>
        </p:nvSpPr>
        <p:spPr>
          <a:xfrm>
            <a:off x="3381451" y="1497787"/>
            <a:ext cx="2619756" cy="4572000"/>
          </a:xfrm>
          <a:prstGeom prst="roundRect">
            <a:avLst>
              <a:gd name="adj" fmla="val 1523"/>
            </a:avLst>
          </a:prstGeom>
          <a:solidFill>
            <a:srgbClr val="FFFFFF"/>
          </a:solidFill>
          <a:ln w="12700">
            <a:solidFill>
              <a:srgbClr val="E2E8F0"/>
            </a:solidFill>
            <a:prstDash val="solid"/>
          </a:ln>
          <a:effectLst>
            <a:outerShdw blurRad="139700" dist="38100" dir="5400000" algn="bl" rotWithShape="0">
              <a:srgbClr val="000000">
                <a:alpha val="5000"/>
              </a:srgbClr>
            </a:outerShdw>
          </a:effectLst>
        </p:spPr>
        <p:txBody>
          <a:bodyPr/>
          <a:lstStyle/>
          <a:p>
            <a:endParaRPr lang="en-US"/>
          </a:p>
        </p:txBody>
      </p:sp>
      <p:sp>
        <p:nvSpPr>
          <p:cNvPr id="29" name="Shape 23"/>
          <p:cNvSpPr/>
          <p:nvPr/>
        </p:nvSpPr>
        <p:spPr>
          <a:xfrm>
            <a:off x="3390595" y="1506931"/>
            <a:ext cx="2600554" cy="1333195"/>
          </a:xfrm>
          <a:prstGeom prst="rect">
            <a:avLst/>
          </a:prstGeom>
          <a:solidFill>
            <a:srgbClr val="00AAFF"/>
          </a:solidFill>
          <a:ln/>
        </p:spPr>
        <p:txBody>
          <a:bodyPr/>
          <a:lstStyle/>
          <a:p>
            <a:endParaRPr lang="en-US"/>
          </a:p>
        </p:txBody>
      </p:sp>
      <p:sp>
        <p:nvSpPr>
          <p:cNvPr id="30" name="Text 24"/>
          <p:cNvSpPr txBox="1"/>
          <p:nvPr/>
        </p:nvSpPr>
        <p:spPr>
          <a:xfrm>
            <a:off x="5264201" y="1554480"/>
            <a:ext cx="933602" cy="553212"/>
          </a:xfrm>
          <a:prstGeom prst="rect">
            <a:avLst/>
          </a:prstGeom>
          <a:noFill/>
          <a:ln/>
        </p:spPr>
        <p:txBody>
          <a:bodyPr wrap="square" lIns="0" tIns="0" rIns="0" bIns="0" rtlCol="0" anchor="ctr"/>
          <a:lstStyle/>
          <a:p>
            <a:pPr marL="0" indent="0" algn="l">
              <a:buNone/>
            </a:pPr>
            <a:r>
              <a:rPr lang="en-US" sz="3600" b="1" dirty="0">
                <a:solidFill>
                  <a:srgbClr val="FFFFFF">
                    <a:alpha val="20000"/>
                  </a:srgbClr>
                </a:solidFill>
                <a:latin typeface="Montserrat" pitchFamily="34" charset="0"/>
                <a:ea typeface="Montserrat" pitchFamily="34" charset="-122"/>
                <a:cs typeface="Montserrat" pitchFamily="34" charset="-120"/>
              </a:rPr>
              <a:t>02</a:t>
            </a:r>
            <a:endParaRPr lang="en-US" sz="3600" dirty="0"/>
          </a:p>
        </p:txBody>
      </p:sp>
      <p:pic>
        <p:nvPicPr>
          <p:cNvPr id="31" name="Image 4" descr="preencoded.png"/>
          <p:cNvPicPr>
            <a:picLocks noChangeAspect="1"/>
          </p:cNvPicPr>
          <p:nvPr/>
        </p:nvPicPr>
        <p:blipFill>
          <a:blip r:embed="rId6" cstate="email">
            <a:extLst>
              <a:ext uri="{28A0092B-C50C-407E-A947-70E740481C1C}">
                <a14:useLocalDpi xmlns:a14="http://schemas.microsoft.com/office/drawing/2010/main"/>
              </a:ext>
            </a:extLst>
          </a:blip>
          <a:srcRect l="-273924" r="-273924"/>
          <a:stretch/>
        </p:blipFill>
        <p:spPr>
          <a:xfrm>
            <a:off x="3581705" y="1744675"/>
            <a:ext cx="2219249" cy="304495"/>
          </a:xfrm>
          <a:prstGeom prst="rect">
            <a:avLst/>
          </a:prstGeom>
        </p:spPr>
      </p:pic>
      <p:sp>
        <p:nvSpPr>
          <p:cNvPr id="32" name="Text 25"/>
          <p:cNvSpPr txBox="1"/>
          <p:nvPr/>
        </p:nvSpPr>
        <p:spPr>
          <a:xfrm>
            <a:off x="3581705" y="2363724"/>
            <a:ext cx="1605686"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VALORISATION</a:t>
            </a:r>
            <a:endParaRPr lang="en-US" sz="1300" dirty="0"/>
          </a:p>
        </p:txBody>
      </p:sp>
      <p:sp>
        <p:nvSpPr>
          <p:cNvPr id="33" name="Text 26"/>
          <p:cNvSpPr txBox="1"/>
          <p:nvPr/>
        </p:nvSpPr>
        <p:spPr>
          <a:xfrm>
            <a:off x="3581705" y="3087929"/>
            <a:ext cx="2293315" cy="771754"/>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Mettre en lumière la Zone Industrialo-Portuaire et remercier les partenaires pionniers qui construisent l'écosystème de Kribi.</a:t>
            </a:r>
            <a:endParaRPr lang="en-US" sz="900" dirty="0"/>
          </a:p>
        </p:txBody>
      </p:sp>
      <p:sp>
        <p:nvSpPr>
          <p:cNvPr id="34" name="Text 27"/>
          <p:cNvSpPr txBox="1"/>
          <p:nvPr/>
        </p:nvSpPr>
        <p:spPr>
          <a:xfrm>
            <a:off x="3581705" y="4243730"/>
            <a:ext cx="1164946" cy="143561"/>
          </a:xfrm>
          <a:prstGeom prst="rect">
            <a:avLst/>
          </a:prstGeom>
          <a:noFill/>
          <a:ln/>
        </p:spPr>
        <p:txBody>
          <a:bodyPr wrap="square" lIns="0" tIns="0" rIns="0" bIns="0" rtlCol="0" anchor="ctr"/>
          <a:lstStyle/>
          <a:p>
            <a:pPr marL="0" indent="0" algn="l">
              <a:buNone/>
            </a:pPr>
            <a:r>
              <a:rPr lang="en-US" sz="800" b="1" dirty="0">
                <a:solidFill>
                  <a:srgbClr val="94A3B8"/>
                </a:solidFill>
                <a:latin typeface="Open Sans" pitchFamily="34" charset="0"/>
                <a:ea typeface="Open Sans" pitchFamily="34" charset="-122"/>
                <a:cs typeface="Open Sans" pitchFamily="34" charset="-120"/>
              </a:rPr>
              <a:t>CIBLES PRIORITAIRES</a:t>
            </a:r>
            <a:endParaRPr lang="en-US" sz="800" dirty="0"/>
          </a:p>
        </p:txBody>
      </p:sp>
      <p:pic>
        <p:nvPicPr>
          <p:cNvPr id="35" name="Image 5" descr="preencoded.png"/>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581705" y="4476902"/>
            <a:ext cx="114300" cy="114300"/>
          </a:xfrm>
          <a:prstGeom prst="rect">
            <a:avLst/>
          </a:prstGeom>
        </p:spPr>
      </p:pic>
      <p:sp>
        <p:nvSpPr>
          <p:cNvPr id="36" name="Text 28"/>
          <p:cNvSpPr txBox="1"/>
          <p:nvPr/>
        </p:nvSpPr>
        <p:spPr>
          <a:xfrm>
            <a:off x="3771900" y="4448556"/>
            <a:ext cx="1010412"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Investisseurs ZIP</a:t>
            </a:r>
            <a:endParaRPr lang="en-US" sz="900" dirty="0"/>
          </a:p>
        </p:txBody>
      </p:sp>
      <p:pic>
        <p:nvPicPr>
          <p:cNvPr id="37" name="Image 6" descr="preencoded.png"/>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581705" y="4686300"/>
            <a:ext cx="114300" cy="114300"/>
          </a:xfrm>
          <a:prstGeom prst="rect">
            <a:avLst/>
          </a:prstGeom>
        </p:spPr>
      </p:pic>
      <p:sp>
        <p:nvSpPr>
          <p:cNvPr id="38" name="Text 29"/>
          <p:cNvSpPr txBox="1"/>
          <p:nvPr/>
        </p:nvSpPr>
        <p:spPr>
          <a:xfrm>
            <a:off x="3771900" y="4657954"/>
            <a:ext cx="1562710"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Partenaires Institutionnels</a:t>
            </a:r>
            <a:endParaRPr lang="en-US" sz="900" dirty="0"/>
          </a:p>
        </p:txBody>
      </p:sp>
      <p:sp>
        <p:nvSpPr>
          <p:cNvPr id="39" name="Shape 30"/>
          <p:cNvSpPr/>
          <p:nvPr/>
        </p:nvSpPr>
        <p:spPr>
          <a:xfrm>
            <a:off x="3581705" y="5240426"/>
            <a:ext cx="2219249" cy="9144"/>
          </a:xfrm>
          <a:prstGeom prst="rect">
            <a:avLst/>
          </a:prstGeom>
          <a:solidFill>
            <a:srgbClr val="E2E8F0"/>
          </a:solidFill>
          <a:ln/>
        </p:spPr>
        <p:txBody>
          <a:bodyPr/>
          <a:lstStyle/>
          <a:p>
            <a:endParaRPr lang="en-US"/>
          </a:p>
        </p:txBody>
      </p:sp>
      <p:sp>
        <p:nvSpPr>
          <p:cNvPr id="40" name="Text 31"/>
          <p:cNvSpPr txBox="1"/>
          <p:nvPr/>
        </p:nvSpPr>
        <p:spPr>
          <a:xfrm>
            <a:off x="3870655" y="5402275"/>
            <a:ext cx="1748333" cy="171907"/>
          </a:xfrm>
          <a:prstGeom prst="rect">
            <a:avLst/>
          </a:prstGeom>
          <a:noFill/>
          <a:ln/>
        </p:spPr>
        <p:txBody>
          <a:bodyPr wrap="square" lIns="0" tIns="0" rIns="0" bIns="0" rtlCol="0" anchor="ctr"/>
          <a:lstStyle/>
          <a:p>
            <a:pPr marL="0" indent="0" algn="ctr">
              <a:buNone/>
            </a:pPr>
            <a:r>
              <a:rPr lang="en-US" sz="1000" b="1" dirty="0">
                <a:solidFill>
                  <a:srgbClr val="00AAFF"/>
                </a:solidFill>
                <a:latin typeface="Montserrat" pitchFamily="34" charset="0"/>
                <a:ea typeface="Montserrat" pitchFamily="34" charset="-122"/>
                <a:cs typeface="Montserrat" pitchFamily="34" charset="-120"/>
              </a:rPr>
              <a:t>IMAGE &amp; FIDÉLISATION</a:t>
            </a:r>
            <a:endParaRPr lang="en-US" sz="1000" dirty="0"/>
          </a:p>
        </p:txBody>
      </p:sp>
      <p:sp>
        <p:nvSpPr>
          <p:cNvPr id="41" name="Text 32"/>
          <p:cNvSpPr txBox="1"/>
          <p:nvPr/>
        </p:nvSpPr>
        <p:spPr>
          <a:xfrm>
            <a:off x="4243730" y="5660136"/>
            <a:ext cx="972007" cy="133502"/>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OBJECTIF PRINCIPAL</a:t>
            </a:r>
            <a:endParaRPr lang="en-US" sz="800" dirty="0"/>
          </a:p>
        </p:txBody>
      </p:sp>
      <p:sp>
        <p:nvSpPr>
          <p:cNvPr id="42" name="Shape 33"/>
          <p:cNvSpPr/>
          <p:nvPr/>
        </p:nvSpPr>
        <p:spPr>
          <a:xfrm>
            <a:off x="6191402" y="1497787"/>
            <a:ext cx="2619756" cy="4572000"/>
          </a:xfrm>
          <a:prstGeom prst="roundRect">
            <a:avLst>
              <a:gd name="adj" fmla="val 1523"/>
            </a:avLst>
          </a:prstGeom>
          <a:solidFill>
            <a:srgbClr val="FFFFFF"/>
          </a:solidFill>
          <a:ln w="12700">
            <a:solidFill>
              <a:srgbClr val="E2E8F0"/>
            </a:solidFill>
            <a:prstDash val="solid"/>
          </a:ln>
          <a:effectLst>
            <a:outerShdw blurRad="139700" dist="38100" dir="5400000" algn="bl" rotWithShape="0">
              <a:srgbClr val="000000">
                <a:alpha val="5000"/>
              </a:srgbClr>
            </a:outerShdw>
          </a:effectLst>
        </p:spPr>
        <p:txBody>
          <a:bodyPr/>
          <a:lstStyle/>
          <a:p>
            <a:endParaRPr lang="en-US"/>
          </a:p>
        </p:txBody>
      </p:sp>
      <p:sp>
        <p:nvSpPr>
          <p:cNvPr id="43" name="Shape 34"/>
          <p:cNvSpPr/>
          <p:nvPr/>
        </p:nvSpPr>
        <p:spPr>
          <a:xfrm>
            <a:off x="6200546" y="1506931"/>
            <a:ext cx="2600554" cy="1333195"/>
          </a:xfrm>
          <a:prstGeom prst="rect">
            <a:avLst/>
          </a:prstGeom>
          <a:solidFill>
            <a:srgbClr val="0D9488"/>
          </a:solidFill>
          <a:ln/>
        </p:spPr>
        <p:txBody>
          <a:bodyPr/>
          <a:lstStyle/>
          <a:p>
            <a:endParaRPr lang="en-US"/>
          </a:p>
        </p:txBody>
      </p:sp>
      <p:sp>
        <p:nvSpPr>
          <p:cNvPr id="44" name="Text 35"/>
          <p:cNvSpPr txBox="1"/>
          <p:nvPr/>
        </p:nvSpPr>
        <p:spPr>
          <a:xfrm>
            <a:off x="8074152" y="1554480"/>
            <a:ext cx="933602" cy="553212"/>
          </a:xfrm>
          <a:prstGeom prst="rect">
            <a:avLst/>
          </a:prstGeom>
          <a:noFill/>
          <a:ln/>
        </p:spPr>
        <p:txBody>
          <a:bodyPr wrap="square" lIns="0" tIns="0" rIns="0" bIns="0" rtlCol="0" anchor="ctr"/>
          <a:lstStyle/>
          <a:p>
            <a:pPr marL="0" indent="0" algn="l">
              <a:buNone/>
            </a:pPr>
            <a:r>
              <a:rPr lang="en-US" sz="3600" b="1" dirty="0">
                <a:solidFill>
                  <a:srgbClr val="FFFFFF">
                    <a:alpha val="20000"/>
                  </a:srgbClr>
                </a:solidFill>
                <a:latin typeface="Montserrat" pitchFamily="34" charset="0"/>
                <a:ea typeface="Montserrat" pitchFamily="34" charset="-122"/>
                <a:cs typeface="Montserrat" pitchFamily="34" charset="-120"/>
              </a:rPr>
              <a:t>03</a:t>
            </a:r>
            <a:endParaRPr lang="en-US" sz="3600" dirty="0"/>
          </a:p>
        </p:txBody>
      </p:sp>
      <p:pic>
        <p:nvPicPr>
          <p:cNvPr id="45" name="Image 7" descr="preencoded.png"/>
          <p:cNvPicPr>
            <a:picLocks noChangeAspect="1"/>
          </p:cNvPicPr>
          <p:nvPr/>
        </p:nvPicPr>
        <p:blipFill>
          <a:blip r:embed="rId8" cstate="email">
            <a:extLst>
              <a:ext uri="{28A0092B-C50C-407E-A947-70E740481C1C}">
                <a14:useLocalDpi xmlns:a14="http://schemas.microsoft.com/office/drawing/2010/main"/>
              </a:ext>
            </a:extLst>
          </a:blip>
          <a:srcRect l="-241532" r="-241532"/>
          <a:stretch/>
        </p:blipFill>
        <p:spPr>
          <a:xfrm>
            <a:off x="6391656" y="1744675"/>
            <a:ext cx="2219249" cy="304495"/>
          </a:xfrm>
          <a:prstGeom prst="rect">
            <a:avLst/>
          </a:prstGeom>
        </p:spPr>
      </p:pic>
      <p:sp>
        <p:nvSpPr>
          <p:cNvPr id="46" name="Text 36"/>
          <p:cNvSpPr txBox="1"/>
          <p:nvPr/>
        </p:nvSpPr>
        <p:spPr>
          <a:xfrm>
            <a:off x="6391656" y="2363724"/>
            <a:ext cx="1729130"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TRANSPARENCE</a:t>
            </a:r>
            <a:endParaRPr lang="en-US" sz="1300" dirty="0"/>
          </a:p>
        </p:txBody>
      </p:sp>
      <p:sp>
        <p:nvSpPr>
          <p:cNvPr id="47" name="Text 37"/>
          <p:cNvSpPr txBox="1"/>
          <p:nvPr/>
        </p:nvSpPr>
        <p:spPr>
          <a:xfrm>
            <a:off x="6391656" y="3087929"/>
            <a:ext cx="2245766" cy="771754"/>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Communiquer proactivement sur les défis (routes, accès) et les solutions pour rassurer et bâtir une relation de confiance durable.</a:t>
            </a:r>
            <a:endParaRPr lang="en-US" sz="900" dirty="0"/>
          </a:p>
        </p:txBody>
      </p:sp>
      <p:sp>
        <p:nvSpPr>
          <p:cNvPr id="48" name="Text 38"/>
          <p:cNvSpPr txBox="1"/>
          <p:nvPr/>
        </p:nvSpPr>
        <p:spPr>
          <a:xfrm>
            <a:off x="6391656" y="4243730"/>
            <a:ext cx="1164946" cy="143561"/>
          </a:xfrm>
          <a:prstGeom prst="rect">
            <a:avLst/>
          </a:prstGeom>
          <a:noFill/>
          <a:ln/>
        </p:spPr>
        <p:txBody>
          <a:bodyPr wrap="square" lIns="0" tIns="0" rIns="0" bIns="0" rtlCol="0" anchor="ctr"/>
          <a:lstStyle/>
          <a:p>
            <a:pPr marL="0" indent="0" algn="l">
              <a:buNone/>
            </a:pPr>
            <a:r>
              <a:rPr lang="en-US" sz="800" b="1" dirty="0">
                <a:solidFill>
                  <a:srgbClr val="94A3B8"/>
                </a:solidFill>
                <a:latin typeface="Open Sans" pitchFamily="34" charset="0"/>
                <a:ea typeface="Open Sans" pitchFamily="34" charset="-122"/>
                <a:cs typeface="Open Sans" pitchFamily="34" charset="-120"/>
              </a:rPr>
              <a:t>CIBLES PRIORITAIRES</a:t>
            </a:r>
            <a:endParaRPr lang="en-US" sz="800" dirty="0"/>
          </a:p>
        </p:txBody>
      </p:sp>
      <p:pic>
        <p:nvPicPr>
          <p:cNvPr id="49" name="Image 8"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391656" y="4476902"/>
            <a:ext cx="114300" cy="114300"/>
          </a:xfrm>
          <a:prstGeom prst="rect">
            <a:avLst/>
          </a:prstGeom>
        </p:spPr>
      </p:pic>
      <p:sp>
        <p:nvSpPr>
          <p:cNvPr id="50" name="Text 39"/>
          <p:cNvSpPr txBox="1"/>
          <p:nvPr/>
        </p:nvSpPr>
        <p:spPr>
          <a:xfrm>
            <a:off x="6581851" y="4448556"/>
            <a:ext cx="972007"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Usagers du port</a:t>
            </a:r>
            <a:endParaRPr lang="en-US" sz="900" dirty="0"/>
          </a:p>
        </p:txBody>
      </p:sp>
      <p:pic>
        <p:nvPicPr>
          <p:cNvPr id="51" name="Image 9"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391656" y="4686300"/>
            <a:ext cx="114300" cy="114300"/>
          </a:xfrm>
          <a:prstGeom prst="rect">
            <a:avLst/>
          </a:prstGeom>
        </p:spPr>
      </p:pic>
      <p:sp>
        <p:nvSpPr>
          <p:cNvPr id="52" name="Text 40"/>
          <p:cNvSpPr txBox="1"/>
          <p:nvPr/>
        </p:nvSpPr>
        <p:spPr>
          <a:xfrm>
            <a:off x="6581851" y="4657954"/>
            <a:ext cx="1239012"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Grand Public / Media</a:t>
            </a:r>
            <a:endParaRPr lang="en-US" sz="900" dirty="0"/>
          </a:p>
        </p:txBody>
      </p:sp>
      <p:sp>
        <p:nvSpPr>
          <p:cNvPr id="53" name="Shape 41"/>
          <p:cNvSpPr/>
          <p:nvPr/>
        </p:nvSpPr>
        <p:spPr>
          <a:xfrm>
            <a:off x="6391656" y="5240426"/>
            <a:ext cx="2219249" cy="9144"/>
          </a:xfrm>
          <a:prstGeom prst="rect">
            <a:avLst/>
          </a:prstGeom>
          <a:solidFill>
            <a:srgbClr val="E2E8F0"/>
          </a:solidFill>
          <a:ln/>
        </p:spPr>
        <p:txBody>
          <a:bodyPr/>
          <a:lstStyle/>
          <a:p>
            <a:endParaRPr lang="en-US"/>
          </a:p>
        </p:txBody>
      </p:sp>
      <p:sp>
        <p:nvSpPr>
          <p:cNvPr id="54" name="Text 42"/>
          <p:cNvSpPr txBox="1"/>
          <p:nvPr/>
        </p:nvSpPr>
        <p:spPr>
          <a:xfrm>
            <a:off x="6531559" y="5402275"/>
            <a:ext cx="2043684" cy="171907"/>
          </a:xfrm>
          <a:prstGeom prst="rect">
            <a:avLst/>
          </a:prstGeom>
          <a:noFill/>
          <a:ln/>
        </p:spPr>
        <p:txBody>
          <a:bodyPr wrap="square" lIns="0" tIns="0" rIns="0" bIns="0" rtlCol="0" anchor="ctr"/>
          <a:lstStyle/>
          <a:p>
            <a:pPr marL="0" indent="0" algn="ctr">
              <a:buNone/>
            </a:pPr>
            <a:r>
              <a:rPr lang="en-US" sz="1000" b="1" dirty="0">
                <a:solidFill>
                  <a:srgbClr val="0D9488"/>
                </a:solidFill>
                <a:latin typeface="Montserrat" pitchFamily="34" charset="0"/>
                <a:ea typeface="Montserrat" pitchFamily="34" charset="-122"/>
                <a:cs typeface="Montserrat" pitchFamily="34" charset="-120"/>
              </a:rPr>
              <a:t>CONFIANCE &amp; RÉPUTATION</a:t>
            </a:r>
            <a:endParaRPr lang="en-US" sz="1000" dirty="0"/>
          </a:p>
        </p:txBody>
      </p:sp>
      <p:sp>
        <p:nvSpPr>
          <p:cNvPr id="55" name="Text 43"/>
          <p:cNvSpPr txBox="1"/>
          <p:nvPr/>
        </p:nvSpPr>
        <p:spPr>
          <a:xfrm>
            <a:off x="7053682" y="5660136"/>
            <a:ext cx="972007" cy="133502"/>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OBJECTIF PRINCIPAL</a:t>
            </a:r>
            <a:endParaRPr lang="en-US" sz="800" dirty="0"/>
          </a:p>
        </p:txBody>
      </p:sp>
      <p:sp>
        <p:nvSpPr>
          <p:cNvPr id="56" name="Shape 44"/>
          <p:cNvSpPr/>
          <p:nvPr/>
        </p:nvSpPr>
        <p:spPr>
          <a:xfrm>
            <a:off x="9001354" y="1497787"/>
            <a:ext cx="2619756" cy="4572000"/>
          </a:xfrm>
          <a:prstGeom prst="roundRect">
            <a:avLst>
              <a:gd name="adj" fmla="val 1523"/>
            </a:avLst>
          </a:prstGeom>
          <a:solidFill>
            <a:srgbClr val="FFFFFF"/>
          </a:solidFill>
          <a:ln w="12700">
            <a:solidFill>
              <a:srgbClr val="E2E8F0"/>
            </a:solidFill>
            <a:prstDash val="solid"/>
          </a:ln>
          <a:effectLst>
            <a:outerShdw blurRad="139700" dist="38100" dir="5400000" algn="bl" rotWithShape="0">
              <a:srgbClr val="000000">
                <a:alpha val="5000"/>
              </a:srgbClr>
            </a:outerShdw>
          </a:effectLst>
        </p:spPr>
        <p:txBody>
          <a:bodyPr/>
          <a:lstStyle/>
          <a:p>
            <a:endParaRPr lang="en-US"/>
          </a:p>
        </p:txBody>
      </p:sp>
      <p:sp>
        <p:nvSpPr>
          <p:cNvPr id="57" name="Shape 45"/>
          <p:cNvSpPr/>
          <p:nvPr/>
        </p:nvSpPr>
        <p:spPr>
          <a:xfrm>
            <a:off x="9010498" y="1506931"/>
            <a:ext cx="2600554" cy="1333195"/>
          </a:xfrm>
          <a:prstGeom prst="rect">
            <a:avLst/>
          </a:prstGeom>
          <a:solidFill>
            <a:srgbClr val="E91E63"/>
          </a:solidFill>
          <a:ln/>
        </p:spPr>
        <p:txBody>
          <a:bodyPr/>
          <a:lstStyle/>
          <a:p>
            <a:endParaRPr lang="en-US"/>
          </a:p>
        </p:txBody>
      </p:sp>
      <p:sp>
        <p:nvSpPr>
          <p:cNvPr id="58" name="Text 46"/>
          <p:cNvSpPr txBox="1"/>
          <p:nvPr/>
        </p:nvSpPr>
        <p:spPr>
          <a:xfrm>
            <a:off x="10834726" y="1554480"/>
            <a:ext cx="981151" cy="553212"/>
          </a:xfrm>
          <a:prstGeom prst="rect">
            <a:avLst/>
          </a:prstGeom>
          <a:noFill/>
          <a:ln/>
        </p:spPr>
        <p:txBody>
          <a:bodyPr wrap="square" lIns="0" tIns="0" rIns="0" bIns="0" rtlCol="0" anchor="ctr"/>
          <a:lstStyle/>
          <a:p>
            <a:pPr marL="0" indent="0" algn="l">
              <a:buNone/>
            </a:pPr>
            <a:r>
              <a:rPr lang="en-US" sz="3600" b="1" dirty="0">
                <a:solidFill>
                  <a:srgbClr val="FFFFFF">
                    <a:alpha val="20000"/>
                  </a:srgbClr>
                </a:solidFill>
                <a:latin typeface="Montserrat" pitchFamily="34" charset="0"/>
                <a:ea typeface="Montserrat" pitchFamily="34" charset="-122"/>
                <a:cs typeface="Montserrat" pitchFamily="34" charset="-120"/>
              </a:rPr>
              <a:t>04</a:t>
            </a:r>
            <a:endParaRPr lang="en-US" sz="3600" dirty="0"/>
          </a:p>
        </p:txBody>
      </p:sp>
      <p:pic>
        <p:nvPicPr>
          <p:cNvPr id="59" name="Image 10" descr="preencoded.png"/>
          <p:cNvPicPr>
            <a:picLocks noChangeAspect="1"/>
          </p:cNvPicPr>
          <p:nvPr/>
        </p:nvPicPr>
        <p:blipFill>
          <a:blip r:embed="rId10" cstate="email">
            <a:extLst>
              <a:ext uri="{28A0092B-C50C-407E-A947-70E740481C1C}">
                <a14:useLocalDpi xmlns:a14="http://schemas.microsoft.com/office/drawing/2010/main"/>
              </a:ext>
            </a:extLst>
          </a:blip>
          <a:srcRect l="-314415" r="-314415"/>
          <a:stretch/>
        </p:blipFill>
        <p:spPr>
          <a:xfrm>
            <a:off x="9201607" y="1744675"/>
            <a:ext cx="2219249" cy="304495"/>
          </a:xfrm>
          <a:prstGeom prst="rect">
            <a:avLst/>
          </a:prstGeom>
        </p:spPr>
      </p:pic>
      <p:sp>
        <p:nvSpPr>
          <p:cNvPr id="60" name="Text 47"/>
          <p:cNvSpPr txBox="1"/>
          <p:nvPr/>
        </p:nvSpPr>
        <p:spPr>
          <a:xfrm>
            <a:off x="9201607" y="2363724"/>
            <a:ext cx="1252728" cy="210312"/>
          </a:xfrm>
          <a:prstGeom prst="rect">
            <a:avLst/>
          </a:prstGeom>
          <a:noFill/>
          <a:ln/>
        </p:spPr>
        <p:txBody>
          <a:bodyPr wrap="square" lIns="0" tIns="0" rIns="0" bIns="0" rtlCol="0" anchor="ctr"/>
          <a:lstStyle/>
          <a:p>
            <a:pPr marL="0" indent="0" algn="l">
              <a:buNone/>
            </a:pPr>
            <a:r>
              <a:rPr lang="en-US" sz="1300" b="1" dirty="0">
                <a:solidFill>
                  <a:srgbClr val="FFFFFF"/>
                </a:solidFill>
                <a:latin typeface="Montserrat" pitchFamily="34" charset="0"/>
                <a:ea typeface="Montserrat" pitchFamily="34" charset="-122"/>
                <a:cs typeface="Montserrat" pitchFamily="34" charset="-120"/>
              </a:rPr>
              <a:t>INFLUENCE</a:t>
            </a:r>
            <a:endParaRPr lang="en-US" sz="1300" dirty="0"/>
          </a:p>
        </p:txBody>
      </p:sp>
      <p:sp>
        <p:nvSpPr>
          <p:cNvPr id="61" name="Text 48"/>
          <p:cNvSpPr txBox="1"/>
          <p:nvPr/>
        </p:nvSpPr>
        <p:spPr>
          <a:xfrm>
            <a:off x="9201607" y="3087929"/>
            <a:ext cx="2217420" cy="771754"/>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Mobiliser l'interne via l'Employee Advocacy pour humaniser la marque et amplifier sa portée organique de manière authentique.</a:t>
            </a:r>
            <a:endParaRPr lang="en-US" sz="900" dirty="0"/>
          </a:p>
        </p:txBody>
      </p:sp>
      <p:sp>
        <p:nvSpPr>
          <p:cNvPr id="62" name="Text 49"/>
          <p:cNvSpPr txBox="1"/>
          <p:nvPr/>
        </p:nvSpPr>
        <p:spPr>
          <a:xfrm>
            <a:off x="9201607" y="4144061"/>
            <a:ext cx="1164946" cy="143561"/>
          </a:xfrm>
          <a:prstGeom prst="rect">
            <a:avLst/>
          </a:prstGeom>
          <a:noFill/>
          <a:ln/>
        </p:spPr>
        <p:txBody>
          <a:bodyPr wrap="square" lIns="0" tIns="0" rIns="0" bIns="0" rtlCol="0" anchor="ctr"/>
          <a:lstStyle/>
          <a:p>
            <a:pPr marL="0" indent="0" algn="l">
              <a:buNone/>
            </a:pPr>
            <a:r>
              <a:rPr lang="en-US" sz="800" b="1" dirty="0">
                <a:solidFill>
                  <a:srgbClr val="94A3B8"/>
                </a:solidFill>
                <a:latin typeface="Open Sans" pitchFamily="34" charset="0"/>
                <a:ea typeface="Open Sans" pitchFamily="34" charset="-122"/>
                <a:cs typeface="Open Sans" pitchFamily="34" charset="-120"/>
              </a:rPr>
              <a:t>CIBLES PRIORITAIRES</a:t>
            </a:r>
            <a:endParaRPr lang="en-US" sz="800" dirty="0"/>
          </a:p>
        </p:txBody>
      </p:sp>
      <p:pic>
        <p:nvPicPr>
          <p:cNvPr id="63" name="Image 11"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9201607" y="4377233"/>
            <a:ext cx="114300" cy="114300"/>
          </a:xfrm>
          <a:prstGeom prst="rect">
            <a:avLst/>
          </a:prstGeom>
        </p:spPr>
      </p:pic>
      <p:sp>
        <p:nvSpPr>
          <p:cNvPr id="64" name="Text 50"/>
          <p:cNvSpPr txBox="1"/>
          <p:nvPr/>
        </p:nvSpPr>
        <p:spPr>
          <a:xfrm>
            <a:off x="9391802" y="4348886"/>
            <a:ext cx="1153058"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Collaborateurs PAK</a:t>
            </a:r>
            <a:endParaRPr lang="en-US" sz="900" dirty="0"/>
          </a:p>
        </p:txBody>
      </p:sp>
      <p:pic>
        <p:nvPicPr>
          <p:cNvPr id="65" name="Image 12"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9201607" y="4586630"/>
            <a:ext cx="114300" cy="114300"/>
          </a:xfrm>
          <a:prstGeom prst="rect">
            <a:avLst/>
          </a:prstGeom>
        </p:spPr>
      </p:pic>
      <p:sp>
        <p:nvSpPr>
          <p:cNvPr id="66" name="Text 51"/>
          <p:cNvSpPr txBox="1"/>
          <p:nvPr/>
        </p:nvSpPr>
        <p:spPr>
          <a:xfrm>
            <a:off x="9391802" y="4558284"/>
            <a:ext cx="1077163"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Talents potentiels</a:t>
            </a:r>
            <a:endParaRPr lang="en-US" sz="900" dirty="0"/>
          </a:p>
        </p:txBody>
      </p:sp>
      <p:sp>
        <p:nvSpPr>
          <p:cNvPr id="67" name="Shape 52"/>
          <p:cNvSpPr/>
          <p:nvPr/>
        </p:nvSpPr>
        <p:spPr>
          <a:xfrm>
            <a:off x="9201607" y="5041087"/>
            <a:ext cx="2219249" cy="9144"/>
          </a:xfrm>
          <a:prstGeom prst="rect">
            <a:avLst/>
          </a:prstGeom>
          <a:solidFill>
            <a:srgbClr val="E2E8F0"/>
          </a:solidFill>
          <a:ln/>
        </p:spPr>
        <p:txBody>
          <a:bodyPr/>
          <a:lstStyle/>
          <a:p>
            <a:endParaRPr lang="en-US"/>
          </a:p>
        </p:txBody>
      </p:sp>
      <p:sp>
        <p:nvSpPr>
          <p:cNvPr id="68" name="Text 53"/>
          <p:cNvSpPr txBox="1"/>
          <p:nvPr/>
        </p:nvSpPr>
        <p:spPr>
          <a:xfrm>
            <a:off x="9496958" y="5202936"/>
            <a:ext cx="1729130" cy="372161"/>
          </a:xfrm>
          <a:prstGeom prst="rect">
            <a:avLst/>
          </a:prstGeom>
          <a:noFill/>
          <a:ln/>
        </p:spPr>
        <p:txBody>
          <a:bodyPr wrap="square" lIns="0" tIns="0" rIns="0" bIns="0" rtlCol="0" anchor="ctr"/>
          <a:lstStyle/>
          <a:p>
            <a:pPr marL="0" indent="0" algn="ctr">
              <a:buNone/>
            </a:pPr>
            <a:r>
              <a:rPr lang="en-US" sz="1000" b="1" dirty="0">
                <a:solidFill>
                  <a:srgbClr val="E91E63"/>
                </a:solidFill>
                <a:latin typeface="Montserrat" pitchFamily="34" charset="0"/>
                <a:ea typeface="Montserrat" pitchFamily="34" charset="-122"/>
                <a:cs typeface="Montserrat" pitchFamily="34" charset="-120"/>
              </a:rPr>
              <a:t>ADVOCACY &amp; MARQUE EMPLOYEUR</a:t>
            </a:r>
            <a:endParaRPr lang="en-US" sz="1000" dirty="0"/>
          </a:p>
        </p:txBody>
      </p:sp>
      <p:sp>
        <p:nvSpPr>
          <p:cNvPr id="69" name="Text 54"/>
          <p:cNvSpPr txBox="1"/>
          <p:nvPr/>
        </p:nvSpPr>
        <p:spPr>
          <a:xfrm>
            <a:off x="9862718" y="5660136"/>
            <a:ext cx="972007" cy="133502"/>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OBJECTIF PRINCIPAL</a:t>
            </a:r>
            <a:endParaRPr lang="en-US" sz="800" dirty="0"/>
          </a:p>
        </p:txBody>
      </p:sp>
      <p:sp>
        <p:nvSpPr>
          <p:cNvPr id="70" name="Shape 55"/>
          <p:cNvSpPr/>
          <p:nvPr/>
        </p:nvSpPr>
        <p:spPr>
          <a:xfrm>
            <a:off x="0" y="6391656"/>
            <a:ext cx="12191695" cy="466344"/>
          </a:xfrm>
          <a:prstGeom prst="rect">
            <a:avLst/>
          </a:prstGeom>
          <a:solidFill>
            <a:srgbClr val="FFFFFF"/>
          </a:solidFill>
          <a:ln/>
        </p:spPr>
        <p:txBody>
          <a:bodyPr/>
          <a:lstStyle/>
          <a:p>
            <a:endParaRPr lang="en-US"/>
          </a:p>
        </p:txBody>
      </p:sp>
      <p:sp>
        <p:nvSpPr>
          <p:cNvPr id="71" name="Shape 56"/>
          <p:cNvSpPr/>
          <p:nvPr/>
        </p:nvSpPr>
        <p:spPr>
          <a:xfrm>
            <a:off x="0" y="6391656"/>
            <a:ext cx="12191695" cy="9144"/>
          </a:xfrm>
          <a:prstGeom prst="rect">
            <a:avLst/>
          </a:prstGeom>
          <a:solidFill>
            <a:srgbClr val="E2E8F0"/>
          </a:solidFill>
          <a:ln/>
        </p:spPr>
        <p:txBody>
          <a:bodyPr/>
          <a:lstStyle/>
          <a:p>
            <a:endParaRPr lang="en-US"/>
          </a:p>
        </p:txBody>
      </p:sp>
      <p:pic>
        <p:nvPicPr>
          <p:cNvPr id="72" name="Image 13" descr="preencoded.png"/>
          <p:cNvPicPr>
            <a:picLocks noChangeAspect="1"/>
          </p:cNvPicPr>
          <p:nvPr/>
        </p:nvPicPr>
        <p:blipFill>
          <a:blip r:embed="rId12" cstate="email">
            <a:extLst>
              <a:ext uri="{28A0092B-C50C-407E-A947-70E740481C1C}">
                <a14:useLocalDpi xmlns:a14="http://schemas.microsoft.com/office/drawing/2010/main"/>
              </a:ext>
            </a:extLst>
          </a:blip>
          <a:srcRect l="-1911" r="-1911"/>
          <a:stretch/>
        </p:blipFill>
        <p:spPr>
          <a:xfrm>
            <a:off x="571500" y="6572707"/>
            <a:ext cx="133502" cy="114300"/>
          </a:xfrm>
          <a:prstGeom prst="rect">
            <a:avLst/>
          </a:prstGeom>
        </p:spPr>
      </p:pic>
      <p:sp>
        <p:nvSpPr>
          <p:cNvPr id="73" name="Text 57"/>
          <p:cNvSpPr txBox="1"/>
          <p:nvPr/>
        </p:nvSpPr>
        <p:spPr>
          <a:xfrm>
            <a:off x="800100" y="6543446"/>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74" name="Text 58"/>
          <p:cNvSpPr txBox="1"/>
          <p:nvPr/>
        </p:nvSpPr>
        <p:spPr>
          <a:xfrm>
            <a:off x="10388498" y="6543446"/>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75" name="Text 59"/>
          <p:cNvSpPr txBox="1"/>
          <p:nvPr/>
        </p:nvSpPr>
        <p:spPr>
          <a:xfrm>
            <a:off x="6255410" y="6543446"/>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14</a:t>
            </a:r>
            <a:endParaRPr lang="en-US" sz="900" dirty="0"/>
          </a:p>
        </p:txBody>
      </p:sp>
      <p:pic>
        <p:nvPicPr>
          <p:cNvPr id="76" name="Image 14" descr="preencoded.png"/>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1505895" y="6572707"/>
            <a:ext cx="114300" cy="1143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466698" cy="247802"/>
          </a:xfrm>
          <a:prstGeom prst="roundRect">
            <a:avLst>
              <a:gd name="adj" fmla="val 56770"/>
            </a:avLst>
          </a:prstGeom>
          <a:solidFill>
            <a:srgbClr val="FDF2F8"/>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4000" r="-4000"/>
          <a:stretch/>
        </p:blipFill>
        <p:spPr>
          <a:xfrm>
            <a:off x="685800" y="466344"/>
            <a:ext cx="123444" cy="114300"/>
          </a:xfrm>
          <a:prstGeom prst="rect">
            <a:avLst/>
          </a:prstGeom>
        </p:spPr>
      </p:pic>
      <p:sp>
        <p:nvSpPr>
          <p:cNvPr id="10" name="Text 7"/>
          <p:cNvSpPr txBox="1"/>
          <p:nvPr/>
        </p:nvSpPr>
        <p:spPr>
          <a:xfrm>
            <a:off x="886054" y="437998"/>
            <a:ext cx="1124712" cy="171907"/>
          </a:xfrm>
          <a:prstGeom prst="rect">
            <a:avLst/>
          </a:prstGeom>
          <a:noFill/>
          <a:ln/>
        </p:spPr>
        <p:txBody>
          <a:bodyPr wrap="square" lIns="0" tIns="0" rIns="0" bIns="0" rtlCol="0" anchor="ctr"/>
          <a:lstStyle/>
          <a:p>
            <a:pPr marL="0" indent="0" algn="l">
              <a:buNone/>
            </a:pPr>
            <a:r>
              <a:rPr lang="en-US" sz="900" b="1" dirty="0">
                <a:solidFill>
                  <a:srgbClr val="E91E63"/>
                </a:solidFill>
                <a:latin typeface="Open Sans" pitchFamily="34" charset="0"/>
                <a:ea typeface="Open Sans" pitchFamily="34" charset="-122"/>
                <a:cs typeface="Open Sans" pitchFamily="34" charset="-120"/>
              </a:rPr>
              <a:t>PLAN DIRECTEUR</a:t>
            </a:r>
            <a:endParaRPr lang="en-US" sz="900" dirty="0"/>
          </a:p>
        </p:txBody>
      </p:sp>
      <p:sp>
        <p:nvSpPr>
          <p:cNvPr id="11" name="Text 8"/>
          <p:cNvSpPr txBox="1"/>
          <p:nvPr/>
        </p:nvSpPr>
        <p:spPr>
          <a:xfrm>
            <a:off x="571500" y="705002"/>
            <a:ext cx="7286854"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ROADMAP DE TRANSFORMATION DIGITALE</a:t>
            </a:r>
            <a:endParaRPr lang="en-US" sz="2400" dirty="0"/>
          </a:p>
        </p:txBody>
      </p:sp>
      <p:sp>
        <p:nvSpPr>
          <p:cNvPr id="12" name="Text 9"/>
          <p:cNvSpPr txBox="1"/>
          <p:nvPr/>
        </p:nvSpPr>
        <p:spPr>
          <a:xfrm>
            <a:off x="10571378" y="678485"/>
            <a:ext cx="1172261"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Horizon 2030</a:t>
            </a:r>
            <a:endParaRPr lang="en-US" sz="1200" dirty="0"/>
          </a:p>
        </p:txBody>
      </p:sp>
      <p:sp>
        <p:nvSpPr>
          <p:cNvPr id="13" name="Text 10"/>
          <p:cNvSpPr txBox="1"/>
          <p:nvPr/>
        </p:nvSpPr>
        <p:spPr>
          <a:xfrm>
            <a:off x="9818827" y="887882"/>
            <a:ext cx="1895551"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Trajectoire stratégique par étapes</a:t>
            </a:r>
            <a:endParaRPr lang="en-US" sz="900" dirty="0"/>
          </a:p>
        </p:txBody>
      </p:sp>
      <p:sp>
        <p:nvSpPr>
          <p:cNvPr id="14" name="Shape 11"/>
          <p:cNvSpPr/>
          <p:nvPr/>
        </p:nvSpPr>
        <p:spPr>
          <a:xfrm>
            <a:off x="1143000" y="1973275"/>
            <a:ext cx="9905695" cy="38405"/>
          </a:xfrm>
          <a:prstGeom prst="rect">
            <a:avLst/>
          </a:prstGeom>
          <a:solidFill>
            <a:srgbClr val="E2E8F0"/>
          </a:solidFill>
          <a:ln/>
        </p:spPr>
        <p:txBody>
          <a:bodyPr/>
          <a:lstStyle/>
          <a:p>
            <a:endParaRPr lang="en-US"/>
          </a:p>
        </p:txBody>
      </p:sp>
      <p:sp>
        <p:nvSpPr>
          <p:cNvPr id="15" name="Shape 12"/>
          <p:cNvSpPr/>
          <p:nvPr/>
        </p:nvSpPr>
        <p:spPr>
          <a:xfrm>
            <a:off x="1143000" y="1973275"/>
            <a:ext cx="8287207" cy="38405"/>
          </a:xfrm>
          <a:prstGeom prst="roundRect">
            <a:avLst>
              <a:gd name="adj" fmla="val 1190470"/>
            </a:avLst>
          </a:prstGeom>
          <a:solidFill>
            <a:srgbClr val="00AAFF"/>
          </a:solidFill>
          <a:ln/>
        </p:spPr>
        <p:txBody>
          <a:bodyPr/>
          <a:lstStyle/>
          <a:p>
            <a:endParaRPr lang="en-US"/>
          </a:p>
        </p:txBody>
      </p:sp>
      <p:sp>
        <p:nvSpPr>
          <p:cNvPr id="16" name="Shape 13"/>
          <p:cNvSpPr/>
          <p:nvPr/>
        </p:nvSpPr>
        <p:spPr>
          <a:xfrm>
            <a:off x="0" y="6391656"/>
            <a:ext cx="12191695" cy="466344"/>
          </a:xfrm>
          <a:prstGeom prst="rect">
            <a:avLst/>
          </a:prstGeom>
          <a:solidFill>
            <a:srgbClr val="FFFFFF"/>
          </a:solidFill>
          <a:ln/>
        </p:spPr>
        <p:txBody>
          <a:bodyPr/>
          <a:lstStyle/>
          <a:p>
            <a:endParaRPr lang="en-US"/>
          </a:p>
        </p:txBody>
      </p:sp>
      <p:sp>
        <p:nvSpPr>
          <p:cNvPr id="17" name="Shape 14"/>
          <p:cNvSpPr/>
          <p:nvPr/>
        </p:nvSpPr>
        <p:spPr>
          <a:xfrm>
            <a:off x="0" y="6391656"/>
            <a:ext cx="12191695" cy="9144"/>
          </a:xfrm>
          <a:prstGeom prst="rect">
            <a:avLst/>
          </a:prstGeom>
          <a:solidFill>
            <a:srgbClr val="E2E8F0"/>
          </a:solidFill>
          <a:ln/>
        </p:spPr>
        <p:txBody>
          <a:bodyPr/>
          <a:lstStyle/>
          <a:p>
            <a:endParaRPr lang="en-US"/>
          </a:p>
        </p:txBody>
      </p:sp>
      <p:pic>
        <p:nvPicPr>
          <p:cNvPr id="18" name="Image 1" descr="preencoded.png"/>
          <p:cNvPicPr>
            <a:picLocks noChangeAspect="1"/>
          </p:cNvPicPr>
          <p:nvPr/>
        </p:nvPicPr>
        <p:blipFill>
          <a:blip r:embed="rId4" cstate="email">
            <a:extLst>
              <a:ext uri="{28A0092B-C50C-407E-A947-70E740481C1C}">
                <a14:useLocalDpi xmlns:a14="http://schemas.microsoft.com/office/drawing/2010/main"/>
              </a:ext>
            </a:extLst>
          </a:blip>
          <a:srcRect l="-1911" r="-1911"/>
          <a:stretch/>
        </p:blipFill>
        <p:spPr>
          <a:xfrm>
            <a:off x="571500" y="6572707"/>
            <a:ext cx="133502" cy="114300"/>
          </a:xfrm>
          <a:prstGeom prst="rect">
            <a:avLst/>
          </a:prstGeom>
        </p:spPr>
      </p:pic>
      <p:sp>
        <p:nvSpPr>
          <p:cNvPr id="19" name="Text 15"/>
          <p:cNvSpPr txBox="1"/>
          <p:nvPr/>
        </p:nvSpPr>
        <p:spPr>
          <a:xfrm>
            <a:off x="800100" y="6543446"/>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20" name="Text 16"/>
          <p:cNvSpPr txBox="1"/>
          <p:nvPr/>
        </p:nvSpPr>
        <p:spPr>
          <a:xfrm>
            <a:off x="10388498" y="6543446"/>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21" name="Text 17"/>
          <p:cNvSpPr txBox="1"/>
          <p:nvPr/>
        </p:nvSpPr>
        <p:spPr>
          <a:xfrm>
            <a:off x="6255410" y="6543446"/>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15</a:t>
            </a:r>
            <a:endParaRPr lang="en-US" sz="900" dirty="0"/>
          </a:p>
        </p:txBody>
      </p:sp>
      <p:pic>
        <p:nvPicPr>
          <p:cNvPr id="22"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1505895" y="6572707"/>
            <a:ext cx="114300" cy="114300"/>
          </a:xfrm>
          <a:prstGeom prst="rect">
            <a:avLst/>
          </a:prstGeom>
        </p:spPr>
      </p:pic>
      <p:sp>
        <p:nvSpPr>
          <p:cNvPr id="23" name="Shape 18"/>
          <p:cNvSpPr/>
          <p:nvPr/>
        </p:nvSpPr>
        <p:spPr>
          <a:xfrm>
            <a:off x="1500530" y="2110435"/>
            <a:ext cx="761695" cy="761695"/>
          </a:xfrm>
          <a:prstGeom prst="ellipse">
            <a:avLst/>
          </a:prstGeom>
          <a:solidFill>
            <a:srgbClr val="FFFFFF"/>
          </a:solidFill>
          <a:ln w="50800">
            <a:solidFill>
              <a:srgbClr val="0A1A3B"/>
            </a:solidFill>
            <a:prstDash val="solid"/>
          </a:ln>
          <a:effectLst>
            <a:outerShdw blurRad="101600" dist="38100" dir="5400000" algn="bl" rotWithShape="0">
              <a:srgbClr val="000000">
                <a:alpha val="5000"/>
              </a:srgbClr>
            </a:outerShdw>
          </a:effectLst>
        </p:spPr>
        <p:txBody>
          <a:bodyPr/>
          <a:lstStyle/>
          <a:p>
            <a:endParaRPr lang="en-US"/>
          </a:p>
        </p:txBody>
      </p:sp>
      <p:pic>
        <p:nvPicPr>
          <p:cNvPr id="24" name="Image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747418" y="2358238"/>
            <a:ext cx="267005" cy="267005"/>
          </a:xfrm>
          <a:prstGeom prst="rect">
            <a:avLst/>
          </a:prstGeom>
        </p:spPr>
      </p:pic>
      <p:sp>
        <p:nvSpPr>
          <p:cNvPr id="25" name="Shape 19"/>
          <p:cNvSpPr/>
          <p:nvPr/>
        </p:nvSpPr>
        <p:spPr>
          <a:xfrm>
            <a:off x="571500" y="3110789"/>
            <a:ext cx="2619756" cy="2667305"/>
          </a:xfrm>
          <a:prstGeom prst="roundRect">
            <a:avLst>
              <a:gd name="adj" fmla="val 1523"/>
            </a:avLst>
          </a:prstGeom>
          <a:solidFill>
            <a:srgbClr val="FFFFFF"/>
          </a:solidFill>
          <a:ln w="50800">
            <a:solidFill>
              <a:srgbClr val="0A1A3B"/>
            </a:solidFill>
            <a:prstDash val="solid"/>
          </a:ln>
          <a:effectLst>
            <a:outerShdw blurRad="50800" dist="25400" dir="5400000" algn="bl" rotWithShape="0">
              <a:srgbClr val="000000">
                <a:alpha val="3000"/>
              </a:srgbClr>
            </a:outerShdw>
          </a:effectLst>
        </p:spPr>
        <p:txBody>
          <a:bodyPr/>
          <a:lstStyle/>
          <a:p>
            <a:endParaRPr lang="en-US"/>
          </a:p>
        </p:txBody>
      </p:sp>
      <p:sp>
        <p:nvSpPr>
          <p:cNvPr id="26" name="Shape 20"/>
          <p:cNvSpPr/>
          <p:nvPr/>
        </p:nvSpPr>
        <p:spPr>
          <a:xfrm>
            <a:off x="1500530" y="3339389"/>
            <a:ext cx="761695" cy="237744"/>
          </a:xfrm>
          <a:prstGeom prst="roundRect">
            <a:avLst>
              <a:gd name="adj" fmla="val 184615"/>
            </a:avLst>
          </a:prstGeom>
          <a:solidFill>
            <a:srgbClr val="0A1A3B"/>
          </a:solidFill>
          <a:ln/>
        </p:spPr>
        <p:txBody>
          <a:bodyPr/>
          <a:lstStyle/>
          <a:p>
            <a:endParaRPr lang="en-US"/>
          </a:p>
        </p:txBody>
      </p:sp>
      <p:sp>
        <p:nvSpPr>
          <p:cNvPr id="27" name="Text 21"/>
          <p:cNvSpPr txBox="1"/>
          <p:nvPr/>
        </p:nvSpPr>
        <p:spPr>
          <a:xfrm>
            <a:off x="1595628" y="3377794"/>
            <a:ext cx="650138" cy="143561"/>
          </a:xfrm>
          <a:prstGeom prst="rect">
            <a:avLst/>
          </a:prstGeom>
          <a:noFill/>
          <a:ln/>
        </p:spPr>
        <p:txBody>
          <a:bodyPr wrap="square" lIns="0" tIns="0" rIns="0" bIns="0" rtlCol="0" anchor="ctr"/>
          <a:lstStyle/>
          <a:p>
            <a:pPr marL="0" indent="0" algn="ctr">
              <a:buNone/>
            </a:pPr>
            <a:r>
              <a:rPr lang="en-US" sz="800" b="1" dirty="0">
                <a:solidFill>
                  <a:srgbClr val="FFFFFF"/>
                </a:solidFill>
                <a:latin typeface="Open Sans" pitchFamily="34" charset="0"/>
                <a:ea typeface="Open Sans" pitchFamily="34" charset="-122"/>
                <a:cs typeface="Open Sans" pitchFamily="34" charset="-120"/>
              </a:rPr>
              <a:t>T0 - 6 MOIS</a:t>
            </a:r>
            <a:endParaRPr lang="en-US" sz="800" dirty="0"/>
          </a:p>
        </p:txBody>
      </p:sp>
      <p:sp>
        <p:nvSpPr>
          <p:cNvPr id="28" name="Text 22"/>
          <p:cNvSpPr txBox="1"/>
          <p:nvPr/>
        </p:nvSpPr>
        <p:spPr>
          <a:xfrm>
            <a:off x="873252" y="3744468"/>
            <a:ext cx="2134210" cy="228600"/>
          </a:xfrm>
          <a:prstGeom prst="rect">
            <a:avLst/>
          </a:prstGeom>
          <a:noFill/>
          <a:ln/>
        </p:spPr>
        <p:txBody>
          <a:bodyPr wrap="square" lIns="0" tIns="0" rIns="0" bIns="0" rtlCol="0" anchor="ctr"/>
          <a:lstStyle/>
          <a:p>
            <a:pPr marL="0" indent="0" algn="ctr">
              <a:buNone/>
            </a:pPr>
            <a:r>
              <a:rPr lang="en-US" sz="1200" b="1" dirty="0">
                <a:solidFill>
                  <a:srgbClr val="1E293B"/>
                </a:solidFill>
                <a:latin typeface="Montserrat" pitchFamily="34" charset="0"/>
                <a:ea typeface="Montserrat" pitchFamily="34" charset="-122"/>
                <a:cs typeface="Montserrat" pitchFamily="34" charset="-120"/>
              </a:rPr>
              <a:t>Fondations &amp; Quick Wins</a:t>
            </a:r>
            <a:endParaRPr lang="en-US" sz="1200" dirty="0"/>
          </a:p>
        </p:txBody>
      </p:sp>
      <p:sp>
        <p:nvSpPr>
          <p:cNvPr id="29" name="Text 23"/>
          <p:cNvSpPr txBox="1"/>
          <p:nvPr/>
        </p:nvSpPr>
        <p:spPr>
          <a:xfrm>
            <a:off x="914400" y="4182466"/>
            <a:ext cx="2009851"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Audit approfondi &amp; Setup technique</a:t>
            </a:r>
            <a:endParaRPr lang="en-US" sz="900" dirty="0"/>
          </a:p>
        </p:txBody>
      </p:sp>
      <p:sp>
        <p:nvSpPr>
          <p:cNvPr id="30" name="Text 24"/>
          <p:cNvSpPr txBox="1"/>
          <p:nvPr/>
        </p:nvSpPr>
        <p:spPr>
          <a:xfrm>
            <a:off x="914400" y="4437583"/>
            <a:ext cx="1619402"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Refonte charte graphique RS</a:t>
            </a:r>
            <a:endParaRPr lang="en-US" sz="900" dirty="0"/>
          </a:p>
        </p:txBody>
      </p:sp>
      <p:sp>
        <p:nvSpPr>
          <p:cNvPr id="31" name="Text 25"/>
          <p:cNvSpPr txBox="1"/>
          <p:nvPr/>
        </p:nvSpPr>
        <p:spPr>
          <a:xfrm>
            <a:off x="914400" y="4692701"/>
            <a:ext cx="1515161"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Lancement "Kribi Connect"</a:t>
            </a:r>
            <a:endParaRPr lang="en-US" sz="900" dirty="0"/>
          </a:p>
        </p:txBody>
      </p:sp>
      <p:sp>
        <p:nvSpPr>
          <p:cNvPr id="32" name="Text 26"/>
          <p:cNvSpPr txBox="1"/>
          <p:nvPr/>
        </p:nvSpPr>
        <p:spPr>
          <a:xfrm>
            <a:off x="914400" y="4947818"/>
            <a:ext cx="1610258"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Formation Top Management</a:t>
            </a:r>
            <a:endParaRPr lang="en-US" sz="900" dirty="0"/>
          </a:p>
        </p:txBody>
      </p:sp>
      <p:sp>
        <p:nvSpPr>
          <p:cNvPr id="33" name="Shape 27"/>
          <p:cNvSpPr/>
          <p:nvPr/>
        </p:nvSpPr>
        <p:spPr>
          <a:xfrm>
            <a:off x="771754" y="5267858"/>
            <a:ext cx="2219249" cy="9144"/>
          </a:xfrm>
          <a:prstGeom prst="rect">
            <a:avLst/>
          </a:prstGeom>
          <a:solidFill>
            <a:srgbClr val="E2E8F0"/>
          </a:solidFill>
          <a:ln/>
        </p:spPr>
        <p:txBody>
          <a:bodyPr/>
          <a:lstStyle/>
          <a:p>
            <a:endParaRPr lang="en-US"/>
          </a:p>
        </p:txBody>
      </p:sp>
      <p:pic>
        <p:nvPicPr>
          <p:cNvPr id="34" name="Image 4" descr="preencoded.png"/>
          <p:cNvPicPr>
            <a:picLocks noChangeAspect="1"/>
          </p:cNvPicPr>
          <p:nvPr/>
        </p:nvPicPr>
        <p:blipFill>
          <a:blip r:embed="rId7" cstate="email">
            <a:extLst>
              <a:ext uri="{28A0092B-C50C-407E-A947-70E740481C1C}">
                <a14:useLocalDpi xmlns:a14="http://schemas.microsoft.com/office/drawing/2010/main"/>
              </a:ext>
            </a:extLst>
          </a:blip>
          <a:srcRect l="-1677" r="-1677"/>
          <a:stretch/>
        </p:blipFill>
        <p:spPr>
          <a:xfrm>
            <a:off x="1368857" y="5443423"/>
            <a:ext cx="95098" cy="105156"/>
          </a:xfrm>
          <a:prstGeom prst="rect">
            <a:avLst/>
          </a:prstGeom>
        </p:spPr>
      </p:pic>
      <p:sp>
        <p:nvSpPr>
          <p:cNvPr id="35" name="Text 28"/>
          <p:cNvSpPr txBox="1"/>
          <p:nvPr/>
        </p:nvSpPr>
        <p:spPr>
          <a:xfrm>
            <a:off x="1463954" y="5420563"/>
            <a:ext cx="1012241" cy="143561"/>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STARTING BLOCKS</a:t>
            </a:r>
            <a:endParaRPr lang="en-US" sz="800" dirty="0"/>
          </a:p>
        </p:txBody>
      </p:sp>
      <p:sp>
        <p:nvSpPr>
          <p:cNvPr id="36" name="Shape 29"/>
          <p:cNvSpPr/>
          <p:nvPr/>
        </p:nvSpPr>
        <p:spPr>
          <a:xfrm>
            <a:off x="4310482" y="2110435"/>
            <a:ext cx="761695" cy="761695"/>
          </a:xfrm>
          <a:prstGeom prst="ellipse">
            <a:avLst/>
          </a:prstGeom>
          <a:solidFill>
            <a:srgbClr val="FFFFFF"/>
          </a:solidFill>
          <a:ln w="50800">
            <a:solidFill>
              <a:srgbClr val="00AAFF"/>
            </a:solidFill>
            <a:prstDash val="solid"/>
          </a:ln>
          <a:effectLst>
            <a:outerShdw blurRad="101600" dist="38100" dir="5400000" algn="bl" rotWithShape="0">
              <a:srgbClr val="000000">
                <a:alpha val="5000"/>
              </a:srgbClr>
            </a:outerShdw>
          </a:effectLst>
        </p:spPr>
        <p:txBody>
          <a:bodyPr/>
          <a:lstStyle/>
          <a:p>
            <a:endParaRPr lang="en-US"/>
          </a:p>
        </p:txBody>
      </p:sp>
      <p:pic>
        <p:nvPicPr>
          <p:cNvPr id="37"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524451" y="2358238"/>
            <a:ext cx="333756" cy="267005"/>
          </a:xfrm>
          <a:prstGeom prst="rect">
            <a:avLst/>
          </a:prstGeom>
        </p:spPr>
      </p:pic>
      <p:sp>
        <p:nvSpPr>
          <p:cNvPr id="38" name="Shape 30"/>
          <p:cNvSpPr/>
          <p:nvPr/>
        </p:nvSpPr>
        <p:spPr>
          <a:xfrm>
            <a:off x="3381451" y="3110789"/>
            <a:ext cx="2619756" cy="2667305"/>
          </a:xfrm>
          <a:prstGeom prst="roundRect">
            <a:avLst>
              <a:gd name="adj" fmla="val 1523"/>
            </a:avLst>
          </a:prstGeom>
          <a:solidFill>
            <a:srgbClr val="FFFFFF"/>
          </a:solidFill>
          <a:ln w="50800">
            <a:solidFill>
              <a:srgbClr val="00AAFF"/>
            </a:solidFill>
            <a:prstDash val="solid"/>
          </a:ln>
          <a:effectLst>
            <a:outerShdw blurRad="50800" dist="25400" dir="5400000" algn="bl" rotWithShape="0">
              <a:srgbClr val="000000">
                <a:alpha val="3000"/>
              </a:srgbClr>
            </a:outerShdw>
          </a:effectLst>
        </p:spPr>
        <p:txBody>
          <a:bodyPr/>
          <a:lstStyle/>
          <a:p>
            <a:endParaRPr lang="en-US"/>
          </a:p>
        </p:txBody>
      </p:sp>
      <p:sp>
        <p:nvSpPr>
          <p:cNvPr id="39" name="Shape 31"/>
          <p:cNvSpPr/>
          <p:nvPr/>
        </p:nvSpPr>
        <p:spPr>
          <a:xfrm>
            <a:off x="4311396" y="3339389"/>
            <a:ext cx="761695" cy="237744"/>
          </a:xfrm>
          <a:prstGeom prst="roundRect">
            <a:avLst>
              <a:gd name="adj" fmla="val 184615"/>
            </a:avLst>
          </a:prstGeom>
          <a:solidFill>
            <a:srgbClr val="00AAFF"/>
          </a:solidFill>
          <a:ln/>
        </p:spPr>
        <p:txBody>
          <a:bodyPr/>
          <a:lstStyle/>
          <a:p>
            <a:endParaRPr lang="en-US"/>
          </a:p>
        </p:txBody>
      </p:sp>
      <p:sp>
        <p:nvSpPr>
          <p:cNvPr id="40" name="Text 32"/>
          <p:cNvSpPr txBox="1"/>
          <p:nvPr/>
        </p:nvSpPr>
        <p:spPr>
          <a:xfrm>
            <a:off x="4406494" y="3377794"/>
            <a:ext cx="650138" cy="143561"/>
          </a:xfrm>
          <a:prstGeom prst="rect">
            <a:avLst/>
          </a:prstGeom>
          <a:noFill/>
          <a:ln/>
        </p:spPr>
        <p:txBody>
          <a:bodyPr wrap="square" lIns="0" tIns="0" rIns="0" bIns="0" rtlCol="0" anchor="ctr"/>
          <a:lstStyle/>
          <a:p>
            <a:pPr marL="0" indent="0" algn="ctr">
              <a:buNone/>
            </a:pPr>
            <a:r>
              <a:rPr lang="en-US" sz="800" b="1" dirty="0">
                <a:solidFill>
                  <a:srgbClr val="FFFFFF"/>
                </a:solidFill>
                <a:latin typeface="Open Sans" pitchFamily="34" charset="0"/>
                <a:ea typeface="Open Sans" pitchFamily="34" charset="-122"/>
                <a:cs typeface="Open Sans" pitchFamily="34" charset="-120"/>
              </a:rPr>
              <a:t>6 - 12 MOIS</a:t>
            </a:r>
            <a:endParaRPr lang="en-US" sz="800" dirty="0"/>
          </a:p>
        </p:txBody>
      </p:sp>
      <p:sp>
        <p:nvSpPr>
          <p:cNvPr id="41" name="Text 33"/>
          <p:cNvSpPr txBox="1"/>
          <p:nvPr/>
        </p:nvSpPr>
        <p:spPr>
          <a:xfrm>
            <a:off x="4039819" y="3744468"/>
            <a:ext cx="1420063" cy="228600"/>
          </a:xfrm>
          <a:prstGeom prst="rect">
            <a:avLst/>
          </a:prstGeom>
          <a:noFill/>
          <a:ln/>
        </p:spPr>
        <p:txBody>
          <a:bodyPr wrap="square" lIns="0" tIns="0" rIns="0" bIns="0" rtlCol="0" anchor="ctr"/>
          <a:lstStyle/>
          <a:p>
            <a:pPr marL="0" indent="0" algn="ctr">
              <a:buNone/>
            </a:pPr>
            <a:r>
              <a:rPr lang="en-US" sz="1200" b="1" dirty="0">
                <a:solidFill>
                  <a:srgbClr val="1E293B"/>
                </a:solidFill>
                <a:latin typeface="Montserrat" pitchFamily="34" charset="0"/>
                <a:ea typeface="Montserrat" pitchFamily="34" charset="-122"/>
                <a:cs typeface="Montserrat" pitchFamily="34" charset="-120"/>
              </a:rPr>
              <a:t>Industrialisation</a:t>
            </a:r>
            <a:endParaRPr lang="en-US" sz="1200" dirty="0"/>
          </a:p>
        </p:txBody>
      </p:sp>
      <p:sp>
        <p:nvSpPr>
          <p:cNvPr id="42" name="Text 34"/>
          <p:cNvSpPr txBox="1"/>
          <p:nvPr/>
        </p:nvSpPr>
        <p:spPr>
          <a:xfrm>
            <a:off x="3724351" y="4182466"/>
            <a:ext cx="1619402"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Rythme de croisière éditorial</a:t>
            </a:r>
            <a:endParaRPr lang="en-US" sz="900" dirty="0"/>
          </a:p>
        </p:txBody>
      </p:sp>
      <p:sp>
        <p:nvSpPr>
          <p:cNvPr id="43" name="Text 35"/>
          <p:cNvSpPr txBox="1"/>
          <p:nvPr/>
        </p:nvSpPr>
        <p:spPr>
          <a:xfrm>
            <a:off x="3724351" y="4437583"/>
            <a:ext cx="1762963"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Lancement Employee Advocacy</a:t>
            </a:r>
            <a:endParaRPr lang="en-US" sz="900" dirty="0"/>
          </a:p>
        </p:txBody>
      </p:sp>
      <p:sp>
        <p:nvSpPr>
          <p:cNvPr id="44" name="Text 36"/>
          <p:cNvSpPr txBox="1"/>
          <p:nvPr/>
        </p:nvSpPr>
        <p:spPr>
          <a:xfrm>
            <a:off x="3724351" y="4692701"/>
            <a:ext cx="1733702"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Campagnes Paid Media ciblées</a:t>
            </a:r>
            <a:endParaRPr lang="en-US" sz="900" dirty="0"/>
          </a:p>
        </p:txBody>
      </p:sp>
      <p:sp>
        <p:nvSpPr>
          <p:cNvPr id="45" name="Text 37"/>
          <p:cNvSpPr txBox="1"/>
          <p:nvPr/>
        </p:nvSpPr>
        <p:spPr>
          <a:xfrm>
            <a:off x="3724351" y="4947818"/>
            <a:ext cx="1924812"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Intégration Outils Data &amp; Listening</a:t>
            </a:r>
            <a:endParaRPr lang="en-US" sz="900" dirty="0"/>
          </a:p>
        </p:txBody>
      </p:sp>
      <p:sp>
        <p:nvSpPr>
          <p:cNvPr id="46" name="Shape 38"/>
          <p:cNvSpPr/>
          <p:nvPr/>
        </p:nvSpPr>
        <p:spPr>
          <a:xfrm>
            <a:off x="3581705" y="5267858"/>
            <a:ext cx="2219249" cy="9144"/>
          </a:xfrm>
          <a:prstGeom prst="rect">
            <a:avLst/>
          </a:prstGeom>
          <a:solidFill>
            <a:srgbClr val="E2E8F0"/>
          </a:solidFill>
          <a:ln/>
        </p:spPr>
        <p:txBody>
          <a:bodyPr/>
          <a:lstStyle/>
          <a:p>
            <a:endParaRPr lang="en-US"/>
          </a:p>
        </p:txBody>
      </p:sp>
      <p:pic>
        <p:nvPicPr>
          <p:cNvPr id="47" name="Image 6"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318711" y="5443423"/>
            <a:ext cx="105156" cy="105156"/>
          </a:xfrm>
          <a:prstGeom prst="rect">
            <a:avLst/>
          </a:prstGeom>
        </p:spPr>
      </p:pic>
      <p:sp>
        <p:nvSpPr>
          <p:cNvPr id="48" name="Text 39"/>
          <p:cNvSpPr txBox="1"/>
          <p:nvPr/>
        </p:nvSpPr>
        <p:spPr>
          <a:xfrm>
            <a:off x="4423867" y="5420563"/>
            <a:ext cx="726948" cy="143561"/>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CROISSANCE</a:t>
            </a:r>
            <a:endParaRPr lang="en-US" sz="800" dirty="0"/>
          </a:p>
        </p:txBody>
      </p:sp>
      <p:sp>
        <p:nvSpPr>
          <p:cNvPr id="49" name="Shape 40"/>
          <p:cNvSpPr/>
          <p:nvPr/>
        </p:nvSpPr>
        <p:spPr>
          <a:xfrm>
            <a:off x="7119518" y="2110435"/>
            <a:ext cx="761695" cy="761695"/>
          </a:xfrm>
          <a:prstGeom prst="ellipse">
            <a:avLst/>
          </a:prstGeom>
          <a:solidFill>
            <a:srgbClr val="FFFFFF"/>
          </a:solidFill>
          <a:ln w="50800">
            <a:solidFill>
              <a:srgbClr val="E91E63"/>
            </a:solidFill>
            <a:prstDash val="solid"/>
          </a:ln>
          <a:effectLst>
            <a:outerShdw blurRad="101600" dist="38100" dir="5400000" algn="bl" rotWithShape="0">
              <a:srgbClr val="000000">
                <a:alpha val="5000"/>
              </a:srgbClr>
            </a:outerShdw>
          </a:effectLst>
        </p:spPr>
        <p:txBody>
          <a:bodyPr/>
          <a:lstStyle/>
          <a:p>
            <a:endParaRPr lang="en-US"/>
          </a:p>
        </p:txBody>
      </p:sp>
      <p:pic>
        <p:nvPicPr>
          <p:cNvPr id="50" name="Image 7"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7367321" y="2358238"/>
            <a:ext cx="267005" cy="267005"/>
          </a:xfrm>
          <a:prstGeom prst="rect">
            <a:avLst/>
          </a:prstGeom>
        </p:spPr>
      </p:pic>
      <p:sp>
        <p:nvSpPr>
          <p:cNvPr id="51" name="Shape 41"/>
          <p:cNvSpPr/>
          <p:nvPr/>
        </p:nvSpPr>
        <p:spPr>
          <a:xfrm>
            <a:off x="6191402" y="3110789"/>
            <a:ext cx="2619756" cy="2667305"/>
          </a:xfrm>
          <a:prstGeom prst="roundRect">
            <a:avLst>
              <a:gd name="adj" fmla="val 1523"/>
            </a:avLst>
          </a:prstGeom>
          <a:solidFill>
            <a:srgbClr val="FFFFFF"/>
          </a:solidFill>
          <a:ln w="50800">
            <a:solidFill>
              <a:srgbClr val="E91E63"/>
            </a:solidFill>
            <a:prstDash val="solid"/>
          </a:ln>
          <a:effectLst>
            <a:outerShdw blurRad="50800" dist="25400" dir="5400000" algn="bl" rotWithShape="0">
              <a:srgbClr val="000000">
                <a:alpha val="3000"/>
              </a:srgbClr>
            </a:outerShdw>
          </a:effectLst>
        </p:spPr>
        <p:txBody>
          <a:bodyPr/>
          <a:lstStyle/>
          <a:p>
            <a:endParaRPr lang="en-US"/>
          </a:p>
        </p:txBody>
      </p:sp>
      <p:sp>
        <p:nvSpPr>
          <p:cNvPr id="52" name="Shape 42"/>
          <p:cNvSpPr/>
          <p:nvPr/>
        </p:nvSpPr>
        <p:spPr>
          <a:xfrm>
            <a:off x="7079285" y="3339389"/>
            <a:ext cx="847649" cy="237744"/>
          </a:xfrm>
          <a:prstGeom prst="roundRect">
            <a:avLst>
              <a:gd name="adj" fmla="val 184615"/>
            </a:avLst>
          </a:prstGeom>
          <a:solidFill>
            <a:srgbClr val="E91E63"/>
          </a:solidFill>
          <a:ln/>
        </p:spPr>
        <p:txBody>
          <a:bodyPr/>
          <a:lstStyle/>
          <a:p>
            <a:endParaRPr lang="en-US"/>
          </a:p>
        </p:txBody>
      </p:sp>
      <p:sp>
        <p:nvSpPr>
          <p:cNvPr id="53" name="Text 43"/>
          <p:cNvSpPr txBox="1"/>
          <p:nvPr/>
        </p:nvSpPr>
        <p:spPr>
          <a:xfrm>
            <a:off x="7174382" y="3377794"/>
            <a:ext cx="736092" cy="143561"/>
          </a:xfrm>
          <a:prstGeom prst="rect">
            <a:avLst/>
          </a:prstGeom>
          <a:noFill/>
          <a:ln/>
        </p:spPr>
        <p:txBody>
          <a:bodyPr wrap="square" lIns="0" tIns="0" rIns="0" bIns="0" rtlCol="0" anchor="ctr"/>
          <a:lstStyle/>
          <a:p>
            <a:pPr marL="0" indent="0" algn="ctr">
              <a:buNone/>
            </a:pPr>
            <a:r>
              <a:rPr lang="en-US" sz="800" b="1" dirty="0">
                <a:solidFill>
                  <a:srgbClr val="FFFFFF"/>
                </a:solidFill>
                <a:latin typeface="Open Sans" pitchFamily="34" charset="0"/>
                <a:ea typeface="Open Sans" pitchFamily="34" charset="-122"/>
                <a:cs typeface="Open Sans" pitchFamily="34" charset="-120"/>
              </a:rPr>
              <a:t>ANNÉES 2 - 3</a:t>
            </a:r>
            <a:endParaRPr lang="en-US" sz="800" dirty="0"/>
          </a:p>
        </p:txBody>
      </p:sp>
      <p:sp>
        <p:nvSpPr>
          <p:cNvPr id="54" name="Text 44"/>
          <p:cNvSpPr txBox="1"/>
          <p:nvPr/>
        </p:nvSpPr>
        <p:spPr>
          <a:xfrm>
            <a:off x="6541618" y="3744468"/>
            <a:ext cx="2039112" cy="228600"/>
          </a:xfrm>
          <a:prstGeom prst="rect">
            <a:avLst/>
          </a:prstGeom>
          <a:noFill/>
          <a:ln/>
        </p:spPr>
        <p:txBody>
          <a:bodyPr wrap="square" lIns="0" tIns="0" rIns="0" bIns="0" rtlCol="0" anchor="ctr"/>
          <a:lstStyle/>
          <a:p>
            <a:pPr marL="0" indent="0" algn="ctr">
              <a:buNone/>
            </a:pPr>
            <a:r>
              <a:rPr lang="en-US" sz="1200" b="1" dirty="0">
                <a:solidFill>
                  <a:srgbClr val="1E293B"/>
                </a:solidFill>
                <a:latin typeface="Montserrat" pitchFamily="34" charset="0"/>
                <a:ea typeface="Montserrat" pitchFamily="34" charset="-122"/>
                <a:cs typeface="Montserrat" pitchFamily="34" charset="-120"/>
              </a:rPr>
              <a:t>Expansion &amp; Conversion</a:t>
            </a:r>
            <a:endParaRPr lang="en-US" sz="1200" dirty="0"/>
          </a:p>
        </p:txBody>
      </p:sp>
      <p:sp>
        <p:nvSpPr>
          <p:cNvPr id="55" name="Text 45"/>
          <p:cNvSpPr txBox="1"/>
          <p:nvPr/>
        </p:nvSpPr>
        <p:spPr>
          <a:xfrm>
            <a:off x="6534302" y="4182466"/>
            <a:ext cx="1924812"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Stratégie Multi-plateformes (YT/IG)</a:t>
            </a:r>
            <a:endParaRPr lang="en-US" sz="900" dirty="0"/>
          </a:p>
        </p:txBody>
      </p:sp>
      <p:sp>
        <p:nvSpPr>
          <p:cNvPr id="56" name="Text 46"/>
          <p:cNvSpPr txBox="1"/>
          <p:nvPr/>
        </p:nvSpPr>
        <p:spPr>
          <a:xfrm>
            <a:off x="6534302" y="4437583"/>
            <a:ext cx="1791310"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Account Based Marketing (ABM)</a:t>
            </a:r>
            <a:endParaRPr lang="en-US" sz="900" dirty="0"/>
          </a:p>
        </p:txBody>
      </p:sp>
      <p:sp>
        <p:nvSpPr>
          <p:cNvPr id="57" name="Text 47"/>
          <p:cNvSpPr txBox="1"/>
          <p:nvPr/>
        </p:nvSpPr>
        <p:spPr>
          <a:xfrm>
            <a:off x="6534302" y="4692701"/>
            <a:ext cx="1552651"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Automatisation &amp; Lead Gen</a:t>
            </a:r>
            <a:endParaRPr lang="en-US" sz="900" dirty="0"/>
          </a:p>
        </p:txBody>
      </p:sp>
      <p:sp>
        <p:nvSpPr>
          <p:cNvPr id="58" name="Text 48"/>
          <p:cNvSpPr txBox="1"/>
          <p:nvPr/>
        </p:nvSpPr>
        <p:spPr>
          <a:xfrm>
            <a:off x="6534302" y="4947818"/>
            <a:ext cx="1448410"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Evénements Digitaux Live</a:t>
            </a:r>
            <a:endParaRPr lang="en-US" sz="900" dirty="0"/>
          </a:p>
        </p:txBody>
      </p:sp>
      <p:sp>
        <p:nvSpPr>
          <p:cNvPr id="59" name="Shape 49"/>
          <p:cNvSpPr/>
          <p:nvPr/>
        </p:nvSpPr>
        <p:spPr>
          <a:xfrm>
            <a:off x="6391656" y="5267858"/>
            <a:ext cx="2219249" cy="9144"/>
          </a:xfrm>
          <a:prstGeom prst="rect">
            <a:avLst/>
          </a:prstGeom>
          <a:solidFill>
            <a:srgbClr val="E2E8F0"/>
          </a:solidFill>
          <a:ln/>
        </p:spPr>
        <p:txBody>
          <a:bodyPr/>
          <a:lstStyle/>
          <a:p>
            <a:endParaRPr lang="en-US"/>
          </a:p>
        </p:txBody>
      </p:sp>
      <p:pic>
        <p:nvPicPr>
          <p:cNvPr id="60" name="Image 8"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7064654" y="5443423"/>
            <a:ext cx="105156" cy="105156"/>
          </a:xfrm>
          <a:prstGeom prst="rect">
            <a:avLst/>
          </a:prstGeom>
        </p:spPr>
      </p:pic>
      <p:sp>
        <p:nvSpPr>
          <p:cNvPr id="61" name="Text 50"/>
          <p:cNvSpPr txBox="1"/>
          <p:nvPr/>
        </p:nvSpPr>
        <p:spPr>
          <a:xfrm>
            <a:off x="7168896" y="5420563"/>
            <a:ext cx="850392" cy="143561"/>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PERFORMANCE</a:t>
            </a:r>
            <a:endParaRPr lang="en-US" sz="800" dirty="0"/>
          </a:p>
        </p:txBody>
      </p:sp>
      <p:sp>
        <p:nvSpPr>
          <p:cNvPr id="62" name="Shape 51"/>
          <p:cNvSpPr/>
          <p:nvPr/>
        </p:nvSpPr>
        <p:spPr>
          <a:xfrm>
            <a:off x="9929470" y="2110435"/>
            <a:ext cx="761695" cy="761695"/>
          </a:xfrm>
          <a:prstGeom prst="ellipse">
            <a:avLst/>
          </a:prstGeom>
          <a:solidFill>
            <a:srgbClr val="FFFFFF"/>
          </a:solidFill>
          <a:ln w="50800">
            <a:solidFill>
              <a:srgbClr val="10B981"/>
            </a:solidFill>
            <a:prstDash val="solid"/>
          </a:ln>
          <a:effectLst>
            <a:outerShdw blurRad="101600" dist="38100" dir="5400000" algn="bl" rotWithShape="0">
              <a:srgbClr val="000000">
                <a:alpha val="5000"/>
              </a:srgbClr>
            </a:outerShdw>
          </a:effectLst>
        </p:spPr>
        <p:txBody>
          <a:bodyPr/>
          <a:lstStyle/>
          <a:p>
            <a:endParaRPr lang="en-US"/>
          </a:p>
        </p:txBody>
      </p:sp>
      <p:pic>
        <p:nvPicPr>
          <p:cNvPr id="63" name="Image 9" descr="preencoded.png"/>
          <p:cNvPicPr>
            <a:picLocks noChangeAspect="1"/>
          </p:cNvPicPr>
          <p:nvPr/>
        </p:nvPicPr>
        <p:blipFill>
          <a:blip r:embed="rId12" cstate="email">
            <a:extLst>
              <a:ext uri="{28A0092B-C50C-407E-A947-70E740481C1C}">
                <a14:useLocalDpi xmlns:a14="http://schemas.microsoft.com/office/drawing/2010/main"/>
              </a:ext>
            </a:extLst>
          </a:blip>
          <a:srcRect l="-685" r="-685"/>
          <a:stretch/>
        </p:blipFill>
        <p:spPr>
          <a:xfrm>
            <a:off x="10158070" y="2358238"/>
            <a:ext cx="304495" cy="267005"/>
          </a:xfrm>
          <a:prstGeom prst="rect">
            <a:avLst/>
          </a:prstGeom>
        </p:spPr>
      </p:pic>
      <p:sp>
        <p:nvSpPr>
          <p:cNvPr id="64" name="Shape 52"/>
          <p:cNvSpPr/>
          <p:nvPr/>
        </p:nvSpPr>
        <p:spPr>
          <a:xfrm>
            <a:off x="9001354" y="3110789"/>
            <a:ext cx="2619756" cy="2667305"/>
          </a:xfrm>
          <a:prstGeom prst="roundRect">
            <a:avLst>
              <a:gd name="adj" fmla="val 1523"/>
            </a:avLst>
          </a:prstGeom>
          <a:solidFill>
            <a:srgbClr val="FFFFFF"/>
          </a:solidFill>
          <a:ln w="50800">
            <a:solidFill>
              <a:srgbClr val="10B981"/>
            </a:solidFill>
            <a:prstDash val="solid"/>
          </a:ln>
          <a:effectLst>
            <a:outerShdw blurRad="50800" dist="25400" dir="5400000" algn="bl" rotWithShape="0">
              <a:srgbClr val="000000">
                <a:alpha val="3000"/>
              </a:srgbClr>
            </a:outerShdw>
          </a:effectLst>
        </p:spPr>
        <p:txBody>
          <a:bodyPr/>
          <a:lstStyle/>
          <a:p>
            <a:endParaRPr lang="en-US"/>
          </a:p>
        </p:txBody>
      </p:sp>
      <p:sp>
        <p:nvSpPr>
          <p:cNvPr id="65" name="Shape 53"/>
          <p:cNvSpPr/>
          <p:nvPr/>
        </p:nvSpPr>
        <p:spPr>
          <a:xfrm>
            <a:off x="9889236" y="3339389"/>
            <a:ext cx="847649" cy="237744"/>
          </a:xfrm>
          <a:prstGeom prst="roundRect">
            <a:avLst>
              <a:gd name="adj" fmla="val 184615"/>
            </a:avLst>
          </a:prstGeom>
          <a:solidFill>
            <a:srgbClr val="10B981"/>
          </a:solidFill>
          <a:ln/>
        </p:spPr>
        <p:txBody>
          <a:bodyPr/>
          <a:lstStyle/>
          <a:p>
            <a:endParaRPr lang="en-US"/>
          </a:p>
        </p:txBody>
      </p:sp>
      <p:sp>
        <p:nvSpPr>
          <p:cNvPr id="66" name="Text 54"/>
          <p:cNvSpPr txBox="1"/>
          <p:nvPr/>
        </p:nvSpPr>
        <p:spPr>
          <a:xfrm>
            <a:off x="9984334" y="3377794"/>
            <a:ext cx="736092" cy="143561"/>
          </a:xfrm>
          <a:prstGeom prst="rect">
            <a:avLst/>
          </a:prstGeom>
          <a:noFill/>
          <a:ln/>
        </p:spPr>
        <p:txBody>
          <a:bodyPr wrap="square" lIns="0" tIns="0" rIns="0" bIns="0" rtlCol="0" anchor="ctr"/>
          <a:lstStyle/>
          <a:p>
            <a:pPr marL="0" indent="0" algn="ctr">
              <a:buNone/>
            </a:pPr>
            <a:r>
              <a:rPr lang="en-US" sz="800" b="1" dirty="0">
                <a:solidFill>
                  <a:srgbClr val="FFFFFF"/>
                </a:solidFill>
                <a:latin typeface="Open Sans" pitchFamily="34" charset="0"/>
                <a:ea typeface="Open Sans" pitchFamily="34" charset="-122"/>
                <a:cs typeface="Open Sans" pitchFamily="34" charset="-120"/>
              </a:rPr>
              <a:t>ANNÉES 4 - 5</a:t>
            </a:r>
            <a:endParaRPr lang="en-US" sz="800" dirty="0"/>
          </a:p>
        </p:txBody>
      </p:sp>
      <p:sp>
        <p:nvSpPr>
          <p:cNvPr id="67" name="Text 55"/>
          <p:cNvSpPr txBox="1"/>
          <p:nvPr/>
        </p:nvSpPr>
        <p:spPr>
          <a:xfrm>
            <a:off x="9379001" y="3744468"/>
            <a:ext cx="1981505" cy="228600"/>
          </a:xfrm>
          <a:prstGeom prst="rect">
            <a:avLst/>
          </a:prstGeom>
          <a:noFill/>
          <a:ln/>
        </p:spPr>
        <p:txBody>
          <a:bodyPr wrap="square" lIns="0" tIns="0" rIns="0" bIns="0" rtlCol="0" anchor="ctr"/>
          <a:lstStyle/>
          <a:p>
            <a:pPr marL="0" indent="0" algn="ctr">
              <a:buNone/>
            </a:pPr>
            <a:r>
              <a:rPr lang="en-US" sz="1200" b="1" dirty="0">
                <a:solidFill>
                  <a:srgbClr val="1E293B"/>
                </a:solidFill>
                <a:latin typeface="Montserrat" pitchFamily="34" charset="0"/>
                <a:ea typeface="Montserrat" pitchFamily="34" charset="-122"/>
                <a:cs typeface="Montserrat" pitchFamily="34" charset="-120"/>
              </a:rPr>
              <a:t>Leadership Continental</a:t>
            </a:r>
            <a:endParaRPr lang="en-US" sz="1200" dirty="0"/>
          </a:p>
        </p:txBody>
      </p:sp>
      <p:sp>
        <p:nvSpPr>
          <p:cNvPr id="68" name="Text 56"/>
          <p:cNvSpPr txBox="1"/>
          <p:nvPr/>
        </p:nvSpPr>
        <p:spPr>
          <a:xfrm>
            <a:off x="9344254" y="4182466"/>
            <a:ext cx="1838858"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Référence Portuaire Afrique Sub.</a:t>
            </a:r>
            <a:endParaRPr lang="en-US" sz="900" dirty="0"/>
          </a:p>
        </p:txBody>
      </p:sp>
      <p:sp>
        <p:nvSpPr>
          <p:cNvPr id="69" name="Text 57"/>
          <p:cNvSpPr txBox="1"/>
          <p:nvPr/>
        </p:nvSpPr>
        <p:spPr>
          <a:xfrm>
            <a:off x="9344254" y="4437583"/>
            <a:ext cx="1485900"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PAK Innovation Lab Digital</a:t>
            </a:r>
            <a:endParaRPr lang="en-US" sz="900" dirty="0"/>
          </a:p>
        </p:txBody>
      </p:sp>
      <p:sp>
        <p:nvSpPr>
          <p:cNvPr id="70" name="Text 58"/>
          <p:cNvSpPr txBox="1"/>
          <p:nvPr/>
        </p:nvSpPr>
        <p:spPr>
          <a:xfrm>
            <a:off x="9344254" y="4692701"/>
            <a:ext cx="1448410"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Ecosystème 100% intégré</a:t>
            </a:r>
            <a:endParaRPr lang="en-US" sz="900" dirty="0"/>
          </a:p>
        </p:txBody>
      </p:sp>
      <p:sp>
        <p:nvSpPr>
          <p:cNvPr id="71" name="Text 59"/>
          <p:cNvSpPr txBox="1"/>
          <p:nvPr/>
        </p:nvSpPr>
        <p:spPr>
          <a:xfrm>
            <a:off x="9344254" y="4947818"/>
            <a:ext cx="1600200"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Influence Régionale Majeure</a:t>
            </a:r>
            <a:endParaRPr lang="en-US" sz="900" dirty="0"/>
          </a:p>
        </p:txBody>
      </p:sp>
      <p:sp>
        <p:nvSpPr>
          <p:cNvPr id="72" name="Shape 60"/>
          <p:cNvSpPr/>
          <p:nvPr/>
        </p:nvSpPr>
        <p:spPr>
          <a:xfrm>
            <a:off x="9201607" y="5267858"/>
            <a:ext cx="2219249" cy="9144"/>
          </a:xfrm>
          <a:prstGeom prst="rect">
            <a:avLst/>
          </a:prstGeom>
          <a:solidFill>
            <a:srgbClr val="E2E8F0"/>
          </a:solidFill>
          <a:ln/>
        </p:spPr>
        <p:txBody>
          <a:bodyPr/>
          <a:lstStyle/>
          <a:p>
            <a:endParaRPr lang="en-US"/>
          </a:p>
        </p:txBody>
      </p:sp>
      <p:pic>
        <p:nvPicPr>
          <p:cNvPr id="73" name="Image 10" descr="preencoded.png"/>
          <p:cNvPicPr>
            <a:picLocks noChangeAspect="1"/>
          </p:cNvPicPr>
          <p:nvPr/>
        </p:nvPicPr>
        <p:blipFill>
          <a:blip r:embed="rId13" cstate="email">
            <a:extLst>
              <a:ext uri="{28A0092B-C50C-407E-A947-70E740481C1C}">
                <a14:useLocalDpi xmlns:a14="http://schemas.microsoft.com/office/drawing/2010/main"/>
              </a:ext>
            </a:extLst>
          </a:blip>
          <a:srcRect t="-1750" b="-1750"/>
          <a:stretch/>
        </p:blipFill>
        <p:spPr>
          <a:xfrm>
            <a:off x="9905695" y="5443423"/>
            <a:ext cx="114300" cy="105156"/>
          </a:xfrm>
          <a:prstGeom prst="rect">
            <a:avLst/>
          </a:prstGeom>
        </p:spPr>
      </p:pic>
      <p:sp>
        <p:nvSpPr>
          <p:cNvPr id="74" name="Text 61"/>
          <p:cNvSpPr txBox="1"/>
          <p:nvPr/>
        </p:nvSpPr>
        <p:spPr>
          <a:xfrm>
            <a:off x="10019995" y="5420563"/>
            <a:ext cx="774497" cy="143561"/>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DOMINATION</a:t>
            </a:r>
            <a:endParaRPr lang="en-US"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972120"/>
            <a:ext cx="11048695" cy="9144"/>
          </a:xfrm>
          <a:prstGeom prst="rect">
            <a:avLst/>
          </a:prstGeom>
          <a:solidFill>
            <a:srgbClr val="E2E8F0"/>
          </a:solidFill>
          <a:ln/>
        </p:spPr>
        <p:txBody>
          <a:bodyPr/>
          <a:lstStyle/>
          <a:p>
            <a:endParaRPr lang="en-US"/>
          </a:p>
        </p:txBody>
      </p:sp>
      <p:sp>
        <p:nvSpPr>
          <p:cNvPr id="8" name="Shape 6"/>
          <p:cNvSpPr/>
          <p:nvPr/>
        </p:nvSpPr>
        <p:spPr>
          <a:xfrm>
            <a:off x="571500" y="161961"/>
            <a:ext cx="1390802" cy="247802"/>
          </a:xfrm>
          <a:prstGeom prst="roundRect">
            <a:avLst>
              <a:gd name="adj" fmla="val 56770"/>
            </a:avLst>
          </a:prstGeom>
          <a:solidFill>
            <a:srgbClr val="E0F2FE"/>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4000" r="-4000"/>
          <a:stretch/>
        </p:blipFill>
        <p:spPr>
          <a:xfrm>
            <a:off x="685800" y="227798"/>
            <a:ext cx="123444" cy="114300"/>
          </a:xfrm>
          <a:prstGeom prst="rect">
            <a:avLst/>
          </a:prstGeom>
        </p:spPr>
      </p:pic>
      <p:sp>
        <p:nvSpPr>
          <p:cNvPr id="10" name="Text 7"/>
          <p:cNvSpPr txBox="1"/>
          <p:nvPr/>
        </p:nvSpPr>
        <p:spPr>
          <a:xfrm>
            <a:off x="886054" y="199452"/>
            <a:ext cx="1047902" cy="171907"/>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STRATÉGIE 2026</a:t>
            </a:r>
            <a:endParaRPr lang="en-US" sz="900" dirty="0"/>
          </a:p>
        </p:txBody>
      </p:sp>
      <p:sp>
        <p:nvSpPr>
          <p:cNvPr id="11" name="Text 8"/>
          <p:cNvSpPr txBox="1"/>
          <p:nvPr/>
        </p:nvSpPr>
        <p:spPr>
          <a:xfrm>
            <a:off x="571500" y="466456"/>
            <a:ext cx="4096512"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OBJECTIFS 2026 SMART</a:t>
            </a:r>
            <a:endParaRPr lang="en-US" sz="2400" dirty="0"/>
          </a:p>
        </p:txBody>
      </p:sp>
      <p:sp>
        <p:nvSpPr>
          <p:cNvPr id="12" name="Text 9"/>
          <p:cNvSpPr txBox="1"/>
          <p:nvPr/>
        </p:nvSpPr>
        <p:spPr>
          <a:xfrm>
            <a:off x="9821570" y="439939"/>
            <a:ext cx="1914754"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Performance Annuelle</a:t>
            </a:r>
            <a:endParaRPr lang="en-US" sz="1200" dirty="0"/>
          </a:p>
        </p:txBody>
      </p:sp>
      <p:sp>
        <p:nvSpPr>
          <p:cNvPr id="13" name="Text 10"/>
          <p:cNvSpPr txBox="1"/>
          <p:nvPr/>
        </p:nvSpPr>
        <p:spPr>
          <a:xfrm>
            <a:off x="10221163" y="649336"/>
            <a:ext cx="1485900"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Indicateurs Clés de Succès</a:t>
            </a:r>
            <a:endParaRPr lang="en-US" sz="900" dirty="0"/>
          </a:p>
        </p:txBody>
      </p:sp>
      <p:sp>
        <p:nvSpPr>
          <p:cNvPr id="14" name="Shape 11"/>
          <p:cNvSpPr/>
          <p:nvPr/>
        </p:nvSpPr>
        <p:spPr>
          <a:xfrm>
            <a:off x="571500" y="1006317"/>
            <a:ext cx="5410505" cy="2161753"/>
          </a:xfrm>
          <a:prstGeom prst="roundRect">
            <a:avLst>
              <a:gd name="adj" fmla="val 1744"/>
            </a:avLst>
          </a:prstGeom>
          <a:solidFill>
            <a:srgbClr val="FFFFFF"/>
          </a:solidFill>
          <a:ln w="63500">
            <a:solidFill>
              <a:srgbClr val="0A1A3B"/>
            </a:solidFill>
            <a:prstDash val="solid"/>
          </a:ln>
          <a:effectLst>
            <a:outerShdw blurRad="101600" dist="38100" dir="5400000" algn="bl" rotWithShape="0">
              <a:srgbClr val="000000">
                <a:alpha val="5000"/>
              </a:srgbClr>
            </a:outerShdw>
          </a:effectLst>
        </p:spPr>
        <p:txBody>
          <a:bodyPr/>
          <a:lstStyle/>
          <a:p>
            <a:endParaRPr lang="en-US"/>
          </a:p>
        </p:txBody>
      </p:sp>
      <p:sp>
        <p:nvSpPr>
          <p:cNvPr id="15" name="Shape 12"/>
          <p:cNvSpPr/>
          <p:nvPr/>
        </p:nvSpPr>
        <p:spPr>
          <a:xfrm>
            <a:off x="819302" y="1244975"/>
            <a:ext cx="428854" cy="428854"/>
          </a:xfrm>
          <a:prstGeom prst="roundRect">
            <a:avLst>
              <a:gd name="adj" fmla="val 47382"/>
            </a:avLst>
          </a:prstGeom>
          <a:solidFill>
            <a:srgbClr val="EFF6FF"/>
          </a:solidFill>
          <a:ln/>
        </p:spPr>
        <p:txBody>
          <a:bodyPr/>
          <a:lstStyle/>
          <a:p>
            <a:endParaRPr lang="en-US"/>
          </a:p>
        </p:txBody>
      </p:sp>
      <p:pic>
        <p:nvPicPr>
          <p:cNvPr id="16" name="Image 1"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38174" y="1363847"/>
            <a:ext cx="190195" cy="190195"/>
          </a:xfrm>
          <a:prstGeom prst="rect">
            <a:avLst/>
          </a:prstGeom>
        </p:spPr>
      </p:pic>
      <p:sp>
        <p:nvSpPr>
          <p:cNvPr id="17" name="Shape 13"/>
          <p:cNvSpPr/>
          <p:nvPr/>
        </p:nvSpPr>
        <p:spPr>
          <a:xfrm>
            <a:off x="5315407" y="1244975"/>
            <a:ext cx="418795" cy="247802"/>
          </a:xfrm>
          <a:prstGeom prst="roundRect">
            <a:avLst>
              <a:gd name="adj" fmla="val 56770"/>
            </a:avLst>
          </a:prstGeom>
          <a:solidFill>
            <a:srgbClr val="F1F5F9"/>
          </a:solidFill>
          <a:ln/>
        </p:spPr>
        <p:txBody>
          <a:bodyPr/>
          <a:lstStyle/>
          <a:p>
            <a:endParaRPr lang="en-US"/>
          </a:p>
        </p:txBody>
      </p:sp>
      <p:sp>
        <p:nvSpPr>
          <p:cNvPr id="18" name="Text 14"/>
          <p:cNvSpPr txBox="1"/>
          <p:nvPr/>
        </p:nvSpPr>
        <p:spPr>
          <a:xfrm>
            <a:off x="5391302" y="1283380"/>
            <a:ext cx="352958"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2026</a:t>
            </a:r>
            <a:endParaRPr lang="en-US" sz="900" dirty="0"/>
          </a:p>
        </p:txBody>
      </p:sp>
      <p:sp>
        <p:nvSpPr>
          <p:cNvPr id="19" name="Text 15"/>
          <p:cNvSpPr txBox="1"/>
          <p:nvPr/>
        </p:nvSpPr>
        <p:spPr>
          <a:xfrm>
            <a:off x="819302" y="1835678"/>
            <a:ext cx="1757477"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Notoriété &amp; Reach</a:t>
            </a:r>
            <a:endParaRPr lang="en-US" sz="1300" dirty="0"/>
          </a:p>
        </p:txBody>
      </p:sp>
      <p:sp>
        <p:nvSpPr>
          <p:cNvPr id="20" name="Text 16"/>
          <p:cNvSpPr txBox="1"/>
          <p:nvPr/>
        </p:nvSpPr>
        <p:spPr>
          <a:xfrm>
            <a:off x="819302" y="2149317"/>
            <a:ext cx="4436669" cy="352958"/>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Maximiser la visibilité du PAK sur l'ensemble des plateformes digitales pour renforcer le leadership en Afrique Centrale.</a:t>
            </a:r>
            <a:endParaRPr lang="en-US" sz="900" dirty="0"/>
          </a:p>
        </p:txBody>
      </p:sp>
      <p:sp>
        <p:nvSpPr>
          <p:cNvPr id="21" name="Shape 17"/>
          <p:cNvSpPr/>
          <p:nvPr/>
        </p:nvSpPr>
        <p:spPr>
          <a:xfrm>
            <a:off x="819302" y="2639435"/>
            <a:ext cx="4914900" cy="9144"/>
          </a:xfrm>
          <a:prstGeom prst="rect">
            <a:avLst/>
          </a:prstGeom>
          <a:solidFill>
            <a:srgbClr val="E2E8F0"/>
          </a:solidFill>
          <a:ln/>
        </p:spPr>
        <p:txBody>
          <a:bodyPr/>
          <a:lstStyle/>
          <a:p>
            <a:endParaRPr lang="en-US"/>
          </a:p>
        </p:txBody>
      </p:sp>
      <p:sp>
        <p:nvSpPr>
          <p:cNvPr id="22" name="Text 18"/>
          <p:cNvSpPr txBox="1"/>
          <p:nvPr/>
        </p:nvSpPr>
        <p:spPr>
          <a:xfrm>
            <a:off x="819302" y="2676281"/>
            <a:ext cx="1077163"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+30%</a:t>
            </a:r>
            <a:endParaRPr lang="en-US" sz="2400" dirty="0"/>
          </a:p>
        </p:txBody>
      </p:sp>
      <p:sp>
        <p:nvSpPr>
          <p:cNvPr id="23" name="Text 19"/>
          <p:cNvSpPr txBox="1"/>
          <p:nvPr/>
        </p:nvSpPr>
        <p:spPr>
          <a:xfrm>
            <a:off x="1760220" y="2848188"/>
            <a:ext cx="1362456"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CROISSANCE ABONNÉS</a:t>
            </a:r>
            <a:endParaRPr lang="en-US" sz="900" dirty="0"/>
          </a:p>
        </p:txBody>
      </p:sp>
      <p:sp>
        <p:nvSpPr>
          <p:cNvPr id="24" name="Shape 20"/>
          <p:cNvSpPr/>
          <p:nvPr/>
        </p:nvSpPr>
        <p:spPr>
          <a:xfrm>
            <a:off x="4940503" y="2828985"/>
            <a:ext cx="790956" cy="209398"/>
          </a:xfrm>
          <a:prstGeom prst="roundRect">
            <a:avLst>
              <a:gd name="adj" fmla="val 79396"/>
            </a:avLst>
          </a:prstGeom>
          <a:solidFill>
            <a:srgbClr val="E0F2FE"/>
          </a:solidFill>
          <a:ln/>
        </p:spPr>
        <p:txBody>
          <a:bodyPr/>
          <a:lstStyle/>
          <a:p>
            <a:endParaRPr lang="en-US"/>
          </a:p>
        </p:txBody>
      </p:sp>
      <p:sp>
        <p:nvSpPr>
          <p:cNvPr id="25" name="Text 21"/>
          <p:cNvSpPr txBox="1"/>
          <p:nvPr/>
        </p:nvSpPr>
        <p:spPr>
          <a:xfrm>
            <a:off x="4997196" y="2848188"/>
            <a:ext cx="762610"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Reach +50%</a:t>
            </a:r>
            <a:endParaRPr lang="en-US" sz="900" dirty="0"/>
          </a:p>
        </p:txBody>
      </p:sp>
      <p:sp>
        <p:nvSpPr>
          <p:cNvPr id="26" name="Shape 22"/>
          <p:cNvSpPr/>
          <p:nvPr/>
        </p:nvSpPr>
        <p:spPr>
          <a:xfrm>
            <a:off x="6215177" y="1006317"/>
            <a:ext cx="5410505" cy="2150669"/>
          </a:xfrm>
          <a:prstGeom prst="roundRect">
            <a:avLst>
              <a:gd name="adj" fmla="val 1744"/>
            </a:avLst>
          </a:prstGeom>
          <a:solidFill>
            <a:srgbClr val="FFFFFF"/>
          </a:solidFill>
          <a:ln w="63500">
            <a:solidFill>
              <a:srgbClr val="E91E63"/>
            </a:solidFill>
            <a:prstDash val="solid"/>
          </a:ln>
          <a:effectLst>
            <a:outerShdw blurRad="101600" dist="38100" dir="5400000" algn="bl" rotWithShape="0">
              <a:srgbClr val="000000">
                <a:alpha val="5000"/>
              </a:srgbClr>
            </a:outerShdw>
          </a:effectLst>
        </p:spPr>
        <p:txBody>
          <a:bodyPr/>
          <a:lstStyle/>
          <a:p>
            <a:endParaRPr lang="en-US"/>
          </a:p>
        </p:txBody>
      </p:sp>
      <p:sp>
        <p:nvSpPr>
          <p:cNvPr id="27" name="Shape 23"/>
          <p:cNvSpPr/>
          <p:nvPr/>
        </p:nvSpPr>
        <p:spPr>
          <a:xfrm>
            <a:off x="6462979" y="1244975"/>
            <a:ext cx="428854" cy="428854"/>
          </a:xfrm>
          <a:prstGeom prst="roundRect">
            <a:avLst>
              <a:gd name="adj" fmla="val 47382"/>
            </a:avLst>
          </a:prstGeom>
          <a:solidFill>
            <a:srgbClr val="FDF2F8"/>
          </a:solidFill>
          <a:ln/>
        </p:spPr>
        <p:txBody>
          <a:bodyPr/>
          <a:lstStyle/>
          <a:p>
            <a:endParaRPr lang="en-US"/>
          </a:p>
        </p:txBody>
      </p:sp>
      <p:pic>
        <p:nvPicPr>
          <p:cNvPr id="28"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581851" y="1363847"/>
            <a:ext cx="190195" cy="190195"/>
          </a:xfrm>
          <a:prstGeom prst="rect">
            <a:avLst/>
          </a:prstGeom>
        </p:spPr>
      </p:pic>
      <p:sp>
        <p:nvSpPr>
          <p:cNvPr id="29" name="Shape 24"/>
          <p:cNvSpPr/>
          <p:nvPr/>
        </p:nvSpPr>
        <p:spPr>
          <a:xfrm>
            <a:off x="10959084" y="1244975"/>
            <a:ext cx="418795" cy="247802"/>
          </a:xfrm>
          <a:prstGeom prst="roundRect">
            <a:avLst>
              <a:gd name="adj" fmla="val 56770"/>
            </a:avLst>
          </a:prstGeom>
          <a:solidFill>
            <a:srgbClr val="F1F5F9"/>
          </a:solidFill>
          <a:ln/>
        </p:spPr>
        <p:txBody>
          <a:bodyPr/>
          <a:lstStyle/>
          <a:p>
            <a:endParaRPr lang="en-US"/>
          </a:p>
        </p:txBody>
      </p:sp>
      <p:sp>
        <p:nvSpPr>
          <p:cNvPr id="30" name="Text 25"/>
          <p:cNvSpPr txBox="1"/>
          <p:nvPr/>
        </p:nvSpPr>
        <p:spPr>
          <a:xfrm>
            <a:off x="11034979" y="1283380"/>
            <a:ext cx="352958"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2026</a:t>
            </a:r>
            <a:endParaRPr lang="en-US" sz="900" dirty="0"/>
          </a:p>
        </p:txBody>
      </p:sp>
      <p:sp>
        <p:nvSpPr>
          <p:cNvPr id="31" name="Text 26"/>
          <p:cNvSpPr txBox="1"/>
          <p:nvPr/>
        </p:nvSpPr>
        <p:spPr>
          <a:xfrm>
            <a:off x="6462979" y="1835678"/>
            <a:ext cx="2177186"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Engagement &amp; Qualité</a:t>
            </a:r>
            <a:endParaRPr lang="en-US" sz="1300" dirty="0"/>
          </a:p>
        </p:txBody>
      </p:sp>
      <p:sp>
        <p:nvSpPr>
          <p:cNvPr id="32" name="Text 27"/>
          <p:cNvSpPr txBox="1"/>
          <p:nvPr/>
        </p:nvSpPr>
        <p:spPr>
          <a:xfrm>
            <a:off x="6462979" y="2149317"/>
            <a:ext cx="4360774" cy="352958"/>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Créer des interactions significatives avec la communauté et maintenir une perception positive de la marque institutionnelle.</a:t>
            </a:r>
            <a:endParaRPr lang="en-US" sz="900" dirty="0"/>
          </a:p>
        </p:txBody>
      </p:sp>
      <p:sp>
        <p:nvSpPr>
          <p:cNvPr id="33" name="Shape 28"/>
          <p:cNvSpPr/>
          <p:nvPr/>
        </p:nvSpPr>
        <p:spPr>
          <a:xfrm>
            <a:off x="6462979" y="2639435"/>
            <a:ext cx="4914900" cy="9144"/>
          </a:xfrm>
          <a:prstGeom prst="rect">
            <a:avLst/>
          </a:prstGeom>
          <a:solidFill>
            <a:srgbClr val="E2E8F0"/>
          </a:solidFill>
          <a:ln/>
        </p:spPr>
        <p:txBody>
          <a:bodyPr/>
          <a:lstStyle/>
          <a:p>
            <a:endParaRPr lang="en-US"/>
          </a:p>
        </p:txBody>
      </p:sp>
      <p:sp>
        <p:nvSpPr>
          <p:cNvPr id="34" name="Text 29"/>
          <p:cNvSpPr txBox="1"/>
          <p:nvPr/>
        </p:nvSpPr>
        <p:spPr>
          <a:xfrm>
            <a:off x="6462979" y="2676281"/>
            <a:ext cx="1047902" cy="372161"/>
          </a:xfrm>
          <a:prstGeom prst="rect">
            <a:avLst/>
          </a:prstGeom>
          <a:noFill/>
          <a:ln/>
        </p:spPr>
        <p:txBody>
          <a:bodyPr wrap="square" lIns="0" tIns="0" rIns="0" bIns="0" rtlCol="0" anchor="ctr"/>
          <a:lstStyle/>
          <a:p>
            <a:pPr marL="0" indent="0" algn="l">
              <a:buNone/>
            </a:pPr>
            <a:r>
              <a:rPr lang="en-US" sz="2400" b="1" dirty="0">
                <a:solidFill>
                  <a:srgbClr val="E91E63"/>
                </a:solidFill>
                <a:latin typeface="Montserrat" pitchFamily="34" charset="0"/>
                <a:ea typeface="Montserrat" pitchFamily="34" charset="-122"/>
                <a:cs typeface="Montserrat" pitchFamily="34" charset="-120"/>
              </a:rPr>
              <a:t>+25%</a:t>
            </a:r>
            <a:endParaRPr lang="en-US" sz="2400" dirty="0"/>
          </a:p>
        </p:txBody>
      </p:sp>
      <p:sp>
        <p:nvSpPr>
          <p:cNvPr id="35" name="Text 30"/>
          <p:cNvSpPr txBox="1"/>
          <p:nvPr/>
        </p:nvSpPr>
        <p:spPr>
          <a:xfrm>
            <a:off x="7376465" y="2848188"/>
            <a:ext cx="1305763"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TAUX D'ENGAGEMENT</a:t>
            </a:r>
            <a:endParaRPr lang="en-US" sz="900" dirty="0"/>
          </a:p>
        </p:txBody>
      </p:sp>
      <p:sp>
        <p:nvSpPr>
          <p:cNvPr id="36" name="Shape 31"/>
          <p:cNvSpPr/>
          <p:nvPr/>
        </p:nvSpPr>
        <p:spPr>
          <a:xfrm>
            <a:off x="10335463" y="2828985"/>
            <a:ext cx="1037844" cy="209398"/>
          </a:xfrm>
          <a:prstGeom prst="roundRect">
            <a:avLst>
              <a:gd name="adj" fmla="val 79396"/>
            </a:avLst>
          </a:prstGeom>
          <a:solidFill>
            <a:srgbClr val="ECFDF5"/>
          </a:solidFill>
          <a:ln/>
        </p:spPr>
        <p:txBody>
          <a:bodyPr/>
          <a:lstStyle/>
          <a:p>
            <a:endParaRPr lang="en-US"/>
          </a:p>
        </p:txBody>
      </p:sp>
      <p:sp>
        <p:nvSpPr>
          <p:cNvPr id="37" name="Text 32"/>
          <p:cNvSpPr txBox="1"/>
          <p:nvPr/>
        </p:nvSpPr>
        <p:spPr>
          <a:xfrm>
            <a:off x="10392156" y="2848188"/>
            <a:ext cx="1010412" cy="162763"/>
          </a:xfrm>
          <a:prstGeom prst="rect">
            <a:avLst/>
          </a:prstGeom>
          <a:noFill/>
          <a:ln/>
        </p:spPr>
        <p:txBody>
          <a:bodyPr wrap="square" lIns="0" tIns="0" rIns="0" bIns="0" rtlCol="0" anchor="ctr"/>
          <a:lstStyle/>
          <a:p>
            <a:pPr marL="0" indent="0" algn="l">
              <a:buNone/>
            </a:pPr>
            <a:r>
              <a:rPr lang="en-US" sz="900" b="1" dirty="0">
                <a:solidFill>
                  <a:srgbClr val="10B981"/>
                </a:solidFill>
                <a:latin typeface="Open Sans" pitchFamily="34" charset="0"/>
                <a:ea typeface="Open Sans" pitchFamily="34" charset="-122"/>
                <a:cs typeface="Open Sans" pitchFamily="34" charset="-120"/>
              </a:rPr>
              <a:t>Sentiment &gt;80%</a:t>
            </a:r>
            <a:endParaRPr lang="en-US" sz="900" dirty="0"/>
          </a:p>
        </p:txBody>
      </p:sp>
      <p:sp>
        <p:nvSpPr>
          <p:cNvPr id="38" name="Shape 33"/>
          <p:cNvSpPr/>
          <p:nvPr/>
        </p:nvSpPr>
        <p:spPr>
          <a:xfrm>
            <a:off x="571500" y="3306799"/>
            <a:ext cx="5410505" cy="2070201"/>
          </a:xfrm>
          <a:prstGeom prst="roundRect">
            <a:avLst>
              <a:gd name="adj" fmla="val 1744"/>
            </a:avLst>
          </a:prstGeom>
          <a:solidFill>
            <a:srgbClr val="FFFFFF"/>
          </a:solidFill>
          <a:ln w="63500">
            <a:solidFill>
              <a:srgbClr val="00AAFF"/>
            </a:solidFill>
            <a:prstDash val="solid"/>
          </a:ln>
          <a:effectLst>
            <a:outerShdw blurRad="101600" dist="38100" dir="5400000" algn="bl" rotWithShape="0">
              <a:srgbClr val="000000">
                <a:alpha val="5000"/>
              </a:srgbClr>
            </a:outerShdw>
          </a:effectLst>
        </p:spPr>
        <p:txBody>
          <a:bodyPr/>
          <a:lstStyle/>
          <a:p>
            <a:endParaRPr lang="en-US"/>
          </a:p>
        </p:txBody>
      </p:sp>
      <p:sp>
        <p:nvSpPr>
          <p:cNvPr id="39" name="Shape 34"/>
          <p:cNvSpPr/>
          <p:nvPr/>
        </p:nvSpPr>
        <p:spPr>
          <a:xfrm>
            <a:off x="819302" y="3544543"/>
            <a:ext cx="428854" cy="428854"/>
          </a:xfrm>
          <a:prstGeom prst="roundRect">
            <a:avLst>
              <a:gd name="adj" fmla="val 47382"/>
            </a:avLst>
          </a:prstGeom>
          <a:solidFill>
            <a:srgbClr val="ECFEFF"/>
          </a:solidFill>
          <a:ln/>
        </p:spPr>
        <p:txBody>
          <a:bodyPr/>
          <a:lstStyle/>
          <a:p>
            <a:endParaRPr lang="en-US"/>
          </a:p>
        </p:txBody>
      </p:sp>
      <p:pic>
        <p:nvPicPr>
          <p:cNvPr id="40" name="Image 3" descr="preencoded.png"/>
          <p:cNvPicPr>
            <a:picLocks noChangeAspect="1"/>
          </p:cNvPicPr>
          <p:nvPr/>
        </p:nvPicPr>
        <p:blipFill>
          <a:blip r:embed="rId6" cstate="email">
            <a:extLst>
              <a:ext uri="{28A0092B-C50C-407E-A947-70E740481C1C}">
                <a14:useLocalDpi xmlns:a14="http://schemas.microsoft.com/office/drawing/2010/main"/>
              </a:ext>
            </a:extLst>
          </a:blip>
          <a:srcRect l="-1282" r="-1282"/>
          <a:stretch/>
        </p:blipFill>
        <p:spPr>
          <a:xfrm>
            <a:off x="923544" y="3663415"/>
            <a:ext cx="219456" cy="190195"/>
          </a:xfrm>
          <a:prstGeom prst="rect">
            <a:avLst/>
          </a:prstGeom>
        </p:spPr>
      </p:pic>
      <p:sp>
        <p:nvSpPr>
          <p:cNvPr id="41" name="Shape 35"/>
          <p:cNvSpPr/>
          <p:nvPr/>
        </p:nvSpPr>
        <p:spPr>
          <a:xfrm>
            <a:off x="5315407" y="3544543"/>
            <a:ext cx="418795" cy="247802"/>
          </a:xfrm>
          <a:prstGeom prst="roundRect">
            <a:avLst>
              <a:gd name="adj" fmla="val 56770"/>
            </a:avLst>
          </a:prstGeom>
          <a:solidFill>
            <a:srgbClr val="F1F5F9"/>
          </a:solidFill>
          <a:ln/>
        </p:spPr>
        <p:txBody>
          <a:bodyPr/>
          <a:lstStyle/>
          <a:p>
            <a:endParaRPr lang="en-US"/>
          </a:p>
        </p:txBody>
      </p:sp>
      <p:sp>
        <p:nvSpPr>
          <p:cNvPr id="42" name="Text 36"/>
          <p:cNvSpPr txBox="1"/>
          <p:nvPr/>
        </p:nvSpPr>
        <p:spPr>
          <a:xfrm>
            <a:off x="5391302" y="3582948"/>
            <a:ext cx="352958"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2026</a:t>
            </a:r>
            <a:endParaRPr lang="en-US" sz="900" dirty="0"/>
          </a:p>
        </p:txBody>
      </p:sp>
      <p:sp>
        <p:nvSpPr>
          <p:cNvPr id="43" name="Text 37"/>
          <p:cNvSpPr txBox="1"/>
          <p:nvPr/>
        </p:nvSpPr>
        <p:spPr>
          <a:xfrm>
            <a:off x="819302" y="4135245"/>
            <a:ext cx="1986077"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Conversion Business</a:t>
            </a:r>
            <a:endParaRPr lang="en-US" sz="1300" dirty="0"/>
          </a:p>
        </p:txBody>
      </p:sp>
      <p:sp>
        <p:nvSpPr>
          <p:cNvPr id="44" name="Text 38"/>
          <p:cNvSpPr txBox="1"/>
          <p:nvPr/>
        </p:nvSpPr>
        <p:spPr>
          <a:xfrm>
            <a:off x="819302" y="4449799"/>
            <a:ext cx="4817974" cy="352958"/>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Transformer l'intérêt digital en opportunités commerciales concrètes pour la zone industrialo-portuaire et le trafic maritime.</a:t>
            </a:r>
            <a:endParaRPr lang="en-US" sz="900" dirty="0"/>
          </a:p>
        </p:txBody>
      </p:sp>
      <p:sp>
        <p:nvSpPr>
          <p:cNvPr id="45" name="Shape 39"/>
          <p:cNvSpPr/>
          <p:nvPr/>
        </p:nvSpPr>
        <p:spPr>
          <a:xfrm>
            <a:off x="819302" y="4939003"/>
            <a:ext cx="4914900" cy="9144"/>
          </a:xfrm>
          <a:prstGeom prst="rect">
            <a:avLst/>
          </a:prstGeom>
          <a:solidFill>
            <a:srgbClr val="E2E8F0"/>
          </a:solidFill>
          <a:ln/>
        </p:spPr>
        <p:txBody>
          <a:bodyPr/>
          <a:lstStyle/>
          <a:p>
            <a:endParaRPr lang="en-US"/>
          </a:p>
        </p:txBody>
      </p:sp>
      <p:sp>
        <p:nvSpPr>
          <p:cNvPr id="46" name="Text 40"/>
          <p:cNvSpPr txBox="1"/>
          <p:nvPr/>
        </p:nvSpPr>
        <p:spPr>
          <a:xfrm>
            <a:off x="819302" y="4925646"/>
            <a:ext cx="752551" cy="372161"/>
          </a:xfrm>
          <a:prstGeom prst="rect">
            <a:avLst/>
          </a:prstGeom>
          <a:noFill/>
          <a:ln/>
        </p:spPr>
        <p:txBody>
          <a:bodyPr wrap="square" lIns="0" tIns="0" rIns="0" bIns="0" rtlCol="0" anchor="ctr"/>
          <a:lstStyle/>
          <a:p>
            <a:pPr marL="0" indent="0" algn="l">
              <a:buNone/>
            </a:pPr>
            <a:r>
              <a:rPr lang="en-US" sz="2400" b="1" dirty="0">
                <a:solidFill>
                  <a:srgbClr val="00AAFF"/>
                </a:solidFill>
                <a:latin typeface="Montserrat" pitchFamily="34" charset="0"/>
                <a:ea typeface="Montserrat" pitchFamily="34" charset="-122"/>
                <a:cs typeface="Montserrat" pitchFamily="34" charset="-120"/>
              </a:rPr>
              <a:t>120</a:t>
            </a:r>
            <a:endParaRPr lang="en-US" sz="2400" dirty="0"/>
          </a:p>
        </p:txBody>
      </p:sp>
      <p:sp>
        <p:nvSpPr>
          <p:cNvPr id="47" name="Text 41"/>
          <p:cNvSpPr txBox="1"/>
          <p:nvPr/>
        </p:nvSpPr>
        <p:spPr>
          <a:xfrm>
            <a:off x="1429207" y="5096639"/>
            <a:ext cx="1400861"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LEADS QUALIFIÉS (MQL)</a:t>
            </a:r>
            <a:endParaRPr lang="en-US" sz="900" dirty="0"/>
          </a:p>
        </p:txBody>
      </p:sp>
      <p:sp>
        <p:nvSpPr>
          <p:cNvPr id="48" name="Shape 42"/>
          <p:cNvSpPr/>
          <p:nvPr/>
        </p:nvSpPr>
        <p:spPr>
          <a:xfrm>
            <a:off x="4954219" y="5077437"/>
            <a:ext cx="780898" cy="209398"/>
          </a:xfrm>
          <a:prstGeom prst="roundRect">
            <a:avLst>
              <a:gd name="adj" fmla="val 79396"/>
            </a:avLst>
          </a:prstGeom>
          <a:solidFill>
            <a:srgbClr val="E0F2FE"/>
          </a:solidFill>
          <a:ln/>
        </p:spPr>
        <p:txBody>
          <a:bodyPr/>
          <a:lstStyle/>
          <a:p>
            <a:endParaRPr lang="en-US"/>
          </a:p>
        </p:txBody>
      </p:sp>
      <p:pic>
        <p:nvPicPr>
          <p:cNvPr id="49" name="Image 4" descr="preencoded.png"/>
          <p:cNvPicPr>
            <a:picLocks noChangeAspect="1"/>
          </p:cNvPicPr>
          <p:nvPr/>
        </p:nvPicPr>
        <p:blipFill>
          <a:blip r:embed="rId7" cstate="email">
            <a:extLst>
              <a:ext uri="{28A0092B-C50C-407E-A947-70E740481C1C}">
                <a14:useLocalDpi xmlns:a14="http://schemas.microsoft.com/office/drawing/2010/main"/>
              </a:ext>
            </a:extLst>
          </a:blip>
          <a:srcRect l="-2571" r="-2571"/>
          <a:stretch/>
        </p:blipFill>
        <p:spPr>
          <a:xfrm>
            <a:off x="5010912" y="5120414"/>
            <a:ext cx="105156" cy="114300"/>
          </a:xfrm>
          <a:prstGeom prst="rect">
            <a:avLst/>
          </a:prstGeom>
        </p:spPr>
      </p:pic>
      <p:sp>
        <p:nvSpPr>
          <p:cNvPr id="50" name="Text 43"/>
          <p:cNvSpPr txBox="1"/>
          <p:nvPr/>
        </p:nvSpPr>
        <p:spPr>
          <a:xfrm>
            <a:off x="5116068" y="5096639"/>
            <a:ext cx="648310"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Prospects</a:t>
            </a:r>
            <a:endParaRPr lang="en-US" sz="900" dirty="0"/>
          </a:p>
        </p:txBody>
      </p:sp>
      <p:sp>
        <p:nvSpPr>
          <p:cNvPr id="51" name="Shape 44"/>
          <p:cNvSpPr/>
          <p:nvPr/>
        </p:nvSpPr>
        <p:spPr>
          <a:xfrm>
            <a:off x="6215177" y="3306799"/>
            <a:ext cx="5410505" cy="2070201"/>
          </a:xfrm>
          <a:prstGeom prst="roundRect">
            <a:avLst>
              <a:gd name="adj" fmla="val 1744"/>
            </a:avLst>
          </a:prstGeom>
          <a:solidFill>
            <a:srgbClr val="FFFFFF"/>
          </a:solidFill>
          <a:ln w="63500">
            <a:solidFill>
              <a:srgbClr val="10B981"/>
            </a:solidFill>
            <a:prstDash val="solid"/>
          </a:ln>
          <a:effectLst>
            <a:outerShdw blurRad="101600" dist="38100" dir="5400000" algn="bl" rotWithShape="0">
              <a:srgbClr val="000000">
                <a:alpha val="5000"/>
              </a:srgbClr>
            </a:outerShdw>
          </a:effectLst>
        </p:spPr>
        <p:txBody>
          <a:bodyPr/>
          <a:lstStyle/>
          <a:p>
            <a:endParaRPr lang="en-US"/>
          </a:p>
        </p:txBody>
      </p:sp>
      <p:sp>
        <p:nvSpPr>
          <p:cNvPr id="52" name="Shape 45"/>
          <p:cNvSpPr/>
          <p:nvPr/>
        </p:nvSpPr>
        <p:spPr>
          <a:xfrm>
            <a:off x="6462979" y="3544543"/>
            <a:ext cx="428854" cy="428854"/>
          </a:xfrm>
          <a:prstGeom prst="roundRect">
            <a:avLst>
              <a:gd name="adj" fmla="val 47382"/>
            </a:avLst>
          </a:prstGeom>
          <a:solidFill>
            <a:srgbClr val="ECFDF5"/>
          </a:solidFill>
          <a:ln/>
        </p:spPr>
        <p:txBody>
          <a:bodyPr/>
          <a:lstStyle/>
          <a:p>
            <a:endParaRPr lang="en-US"/>
          </a:p>
        </p:txBody>
      </p:sp>
      <p:pic>
        <p:nvPicPr>
          <p:cNvPr id="53"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558077" y="3663415"/>
            <a:ext cx="237744" cy="190195"/>
          </a:xfrm>
          <a:prstGeom prst="rect">
            <a:avLst/>
          </a:prstGeom>
        </p:spPr>
      </p:pic>
      <p:sp>
        <p:nvSpPr>
          <p:cNvPr id="54" name="Shape 46"/>
          <p:cNvSpPr/>
          <p:nvPr/>
        </p:nvSpPr>
        <p:spPr>
          <a:xfrm>
            <a:off x="10959084" y="3544543"/>
            <a:ext cx="418795" cy="247802"/>
          </a:xfrm>
          <a:prstGeom prst="roundRect">
            <a:avLst>
              <a:gd name="adj" fmla="val 56770"/>
            </a:avLst>
          </a:prstGeom>
          <a:solidFill>
            <a:srgbClr val="F1F5F9"/>
          </a:solidFill>
          <a:ln/>
        </p:spPr>
        <p:txBody>
          <a:bodyPr/>
          <a:lstStyle/>
          <a:p>
            <a:endParaRPr lang="en-US"/>
          </a:p>
        </p:txBody>
      </p:sp>
      <p:sp>
        <p:nvSpPr>
          <p:cNvPr id="55" name="Text 47"/>
          <p:cNvSpPr txBox="1"/>
          <p:nvPr/>
        </p:nvSpPr>
        <p:spPr>
          <a:xfrm>
            <a:off x="11034979" y="3582948"/>
            <a:ext cx="352958"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2026</a:t>
            </a:r>
            <a:endParaRPr lang="en-US" sz="900" dirty="0"/>
          </a:p>
        </p:txBody>
      </p:sp>
      <p:sp>
        <p:nvSpPr>
          <p:cNvPr id="56" name="Text 48"/>
          <p:cNvSpPr txBox="1"/>
          <p:nvPr/>
        </p:nvSpPr>
        <p:spPr>
          <a:xfrm>
            <a:off x="6462979" y="4135245"/>
            <a:ext cx="1948586"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Employee Advocacy</a:t>
            </a:r>
            <a:endParaRPr lang="en-US" sz="1300" dirty="0"/>
          </a:p>
        </p:txBody>
      </p:sp>
      <p:sp>
        <p:nvSpPr>
          <p:cNvPr id="57" name="Text 49"/>
          <p:cNvSpPr txBox="1"/>
          <p:nvPr/>
        </p:nvSpPr>
        <p:spPr>
          <a:xfrm>
            <a:off x="6462979" y="4449799"/>
            <a:ext cx="4903013" cy="352958"/>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Déployer le programme d'ambassadeurs pour amplifier la voix du PAK à travers ses collaborateurs et experts métiers.</a:t>
            </a:r>
            <a:endParaRPr lang="en-US" sz="900" dirty="0"/>
          </a:p>
        </p:txBody>
      </p:sp>
      <p:sp>
        <p:nvSpPr>
          <p:cNvPr id="58" name="Shape 50"/>
          <p:cNvSpPr/>
          <p:nvPr/>
        </p:nvSpPr>
        <p:spPr>
          <a:xfrm>
            <a:off x="6462979" y="4939003"/>
            <a:ext cx="4914900" cy="9144"/>
          </a:xfrm>
          <a:prstGeom prst="rect">
            <a:avLst/>
          </a:prstGeom>
          <a:solidFill>
            <a:srgbClr val="E2E8F0"/>
          </a:solidFill>
          <a:ln/>
        </p:spPr>
        <p:txBody>
          <a:bodyPr/>
          <a:lstStyle/>
          <a:p>
            <a:endParaRPr lang="en-US"/>
          </a:p>
        </p:txBody>
      </p:sp>
      <p:sp>
        <p:nvSpPr>
          <p:cNvPr id="59" name="Text 51"/>
          <p:cNvSpPr txBox="1"/>
          <p:nvPr/>
        </p:nvSpPr>
        <p:spPr>
          <a:xfrm>
            <a:off x="6462979" y="4925646"/>
            <a:ext cx="629107" cy="372161"/>
          </a:xfrm>
          <a:prstGeom prst="rect">
            <a:avLst/>
          </a:prstGeom>
          <a:noFill/>
          <a:ln/>
        </p:spPr>
        <p:txBody>
          <a:bodyPr wrap="square" lIns="0" tIns="0" rIns="0" bIns="0" rtlCol="0" anchor="ctr"/>
          <a:lstStyle/>
          <a:p>
            <a:pPr marL="0" indent="0" algn="l">
              <a:buNone/>
            </a:pPr>
            <a:r>
              <a:rPr lang="fr-FR" sz="2400" b="1" dirty="0">
                <a:solidFill>
                  <a:srgbClr val="10B981"/>
                </a:solidFill>
                <a:latin typeface="Montserrat" pitchFamily="34" charset="0"/>
              </a:rPr>
              <a:t>2</a:t>
            </a:r>
            <a:r>
              <a:rPr lang="en-US" sz="2400" b="1" dirty="0">
                <a:solidFill>
                  <a:srgbClr val="10B981"/>
                </a:solidFill>
                <a:latin typeface="Montserrat" pitchFamily="34" charset="0"/>
              </a:rPr>
              <a:t>5</a:t>
            </a:r>
            <a:endParaRPr lang="en-US" sz="2400" dirty="0"/>
          </a:p>
        </p:txBody>
      </p:sp>
      <p:sp>
        <p:nvSpPr>
          <p:cNvPr id="60" name="Text 52"/>
          <p:cNvSpPr txBox="1"/>
          <p:nvPr/>
        </p:nvSpPr>
        <p:spPr>
          <a:xfrm>
            <a:off x="6952183" y="5096639"/>
            <a:ext cx="1390802"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AMBASSADEURS ACTIFS</a:t>
            </a:r>
            <a:endParaRPr lang="en-US" sz="900" dirty="0"/>
          </a:p>
        </p:txBody>
      </p:sp>
      <p:sp>
        <p:nvSpPr>
          <p:cNvPr id="61" name="Shape 53"/>
          <p:cNvSpPr/>
          <p:nvPr/>
        </p:nvSpPr>
        <p:spPr>
          <a:xfrm>
            <a:off x="10731398" y="5077437"/>
            <a:ext cx="647395" cy="209398"/>
          </a:xfrm>
          <a:prstGeom prst="roundRect">
            <a:avLst>
              <a:gd name="adj" fmla="val 79396"/>
            </a:avLst>
          </a:prstGeom>
          <a:solidFill>
            <a:srgbClr val="ECFDF5"/>
          </a:solidFill>
          <a:ln/>
        </p:spPr>
        <p:txBody>
          <a:bodyPr/>
          <a:lstStyle/>
          <a:p>
            <a:endParaRPr lang="en-US"/>
          </a:p>
        </p:txBody>
      </p:sp>
      <p:pic>
        <p:nvPicPr>
          <p:cNvPr id="62" name="Image 6" descr="preencoded.png"/>
          <p:cNvPicPr>
            <a:picLocks noChangeAspect="1"/>
          </p:cNvPicPr>
          <p:nvPr/>
        </p:nvPicPr>
        <p:blipFill>
          <a:blip r:embed="rId9" cstate="email">
            <a:extLst>
              <a:ext uri="{28A0092B-C50C-407E-A947-70E740481C1C}">
                <a14:useLocalDpi xmlns:a14="http://schemas.microsoft.com/office/drawing/2010/main"/>
              </a:ext>
            </a:extLst>
          </a:blip>
          <a:srcRect l="-2571" r="-2571"/>
          <a:stretch/>
        </p:blipFill>
        <p:spPr>
          <a:xfrm>
            <a:off x="10789006" y="5120414"/>
            <a:ext cx="105156" cy="114300"/>
          </a:xfrm>
          <a:prstGeom prst="rect">
            <a:avLst/>
          </a:prstGeom>
        </p:spPr>
      </p:pic>
      <p:sp>
        <p:nvSpPr>
          <p:cNvPr id="63" name="Text 54"/>
          <p:cNvSpPr txBox="1"/>
          <p:nvPr/>
        </p:nvSpPr>
        <p:spPr>
          <a:xfrm>
            <a:off x="10893247" y="5096639"/>
            <a:ext cx="514807" cy="162763"/>
          </a:xfrm>
          <a:prstGeom prst="rect">
            <a:avLst/>
          </a:prstGeom>
          <a:noFill/>
          <a:ln/>
        </p:spPr>
        <p:txBody>
          <a:bodyPr wrap="square" lIns="0" tIns="0" rIns="0" bIns="0" rtlCol="0" anchor="ctr"/>
          <a:lstStyle/>
          <a:p>
            <a:pPr marL="0" indent="0" algn="l">
              <a:buNone/>
            </a:pPr>
            <a:r>
              <a:rPr lang="en-US" sz="900" b="1" dirty="0">
                <a:solidFill>
                  <a:srgbClr val="10B981"/>
                </a:solidFill>
                <a:latin typeface="Open Sans" pitchFamily="34" charset="0"/>
                <a:ea typeface="Open Sans" pitchFamily="34" charset="-122"/>
                <a:cs typeface="Open Sans" pitchFamily="34" charset="-120"/>
              </a:rPr>
              <a:t>Formés</a:t>
            </a:r>
            <a:endParaRPr lang="en-US" sz="900" dirty="0"/>
          </a:p>
        </p:txBody>
      </p:sp>
      <p:sp>
        <p:nvSpPr>
          <p:cNvPr id="64" name="Shape 55"/>
          <p:cNvSpPr/>
          <p:nvPr/>
        </p:nvSpPr>
        <p:spPr>
          <a:xfrm>
            <a:off x="571500" y="5481436"/>
            <a:ext cx="11048695" cy="657454"/>
          </a:xfrm>
          <a:prstGeom prst="roundRect">
            <a:avLst>
              <a:gd name="adj" fmla="val 16125"/>
            </a:avLst>
          </a:prstGeom>
          <a:solidFill>
            <a:srgbClr val="0A1A3B"/>
          </a:solidFill>
          <a:ln/>
        </p:spPr>
        <p:txBody>
          <a:bodyPr/>
          <a:lstStyle/>
          <a:p>
            <a:endParaRPr lang="en-US"/>
          </a:p>
        </p:txBody>
      </p:sp>
      <p:pic>
        <p:nvPicPr>
          <p:cNvPr id="65" name="Image 7" descr="preencoded.png"/>
          <p:cNvPicPr>
            <a:picLocks noChangeAspect="1"/>
          </p:cNvPicPr>
          <p:nvPr/>
        </p:nvPicPr>
        <p:blipFill>
          <a:blip r:embed="rId10" cstate="email">
            <a:extLst>
              <a:ext uri="{28A0092B-C50C-407E-A947-70E740481C1C}">
                <a14:useLocalDpi xmlns:a14="http://schemas.microsoft.com/office/drawing/2010/main"/>
              </a:ext>
            </a:extLst>
          </a:blip>
          <a:srcRect l="-57" r="-57"/>
          <a:stretch/>
        </p:blipFill>
        <p:spPr>
          <a:xfrm>
            <a:off x="809244" y="5692663"/>
            <a:ext cx="200254" cy="228600"/>
          </a:xfrm>
          <a:prstGeom prst="rect">
            <a:avLst/>
          </a:prstGeom>
        </p:spPr>
      </p:pic>
      <p:sp>
        <p:nvSpPr>
          <p:cNvPr id="66" name="Text 56"/>
          <p:cNvSpPr txBox="1"/>
          <p:nvPr/>
        </p:nvSpPr>
        <p:spPr>
          <a:xfrm>
            <a:off x="1200607" y="5624083"/>
            <a:ext cx="2112264" cy="171907"/>
          </a:xfrm>
          <a:prstGeom prst="rect">
            <a:avLst/>
          </a:prstGeom>
          <a:noFill/>
          <a:ln/>
        </p:spPr>
        <p:txBody>
          <a:bodyPr wrap="square" lIns="0" tIns="0" rIns="0" bIns="0" rtlCol="0" anchor="ctr"/>
          <a:lstStyle/>
          <a:p>
            <a:pPr marL="0" indent="0" algn="l">
              <a:buNone/>
            </a:pPr>
            <a:r>
              <a:rPr lang="en-US" sz="900" b="1" dirty="0">
                <a:solidFill>
                  <a:srgbClr val="FFFFFF"/>
                </a:solidFill>
                <a:latin typeface="Open Sans" pitchFamily="34" charset="0"/>
                <a:ea typeface="Open Sans" pitchFamily="34" charset="-122"/>
                <a:cs typeface="Open Sans" pitchFamily="34" charset="-120"/>
              </a:rPr>
              <a:t>PRIORITÉ OPÉRATIONNELLE 2026</a:t>
            </a:r>
            <a:endParaRPr lang="en-US" sz="900" dirty="0"/>
          </a:p>
        </p:txBody>
      </p:sp>
      <p:sp>
        <p:nvSpPr>
          <p:cNvPr id="67" name="Text 57"/>
          <p:cNvSpPr txBox="1"/>
          <p:nvPr/>
        </p:nvSpPr>
        <p:spPr>
          <a:xfrm>
            <a:off x="1200607" y="5817021"/>
            <a:ext cx="9742018" cy="171907"/>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Ces objectifs visent à structurer une croissance qualitative avant l'expansion quantitative massive de 2027-2030. L'accent est mis sur l'engagement réel et la conversion.</a:t>
            </a:r>
            <a:endParaRPr lang="en-US" sz="900" dirty="0"/>
          </a:p>
        </p:txBody>
      </p:sp>
      <p:sp>
        <p:nvSpPr>
          <p:cNvPr id="68" name="Shape 58"/>
          <p:cNvSpPr/>
          <p:nvPr/>
        </p:nvSpPr>
        <p:spPr>
          <a:xfrm>
            <a:off x="0" y="6418696"/>
            <a:ext cx="12191695" cy="466344"/>
          </a:xfrm>
          <a:prstGeom prst="rect">
            <a:avLst/>
          </a:prstGeom>
          <a:solidFill>
            <a:srgbClr val="FFFFFF"/>
          </a:solidFill>
          <a:ln/>
        </p:spPr>
        <p:txBody>
          <a:bodyPr/>
          <a:lstStyle/>
          <a:p>
            <a:endParaRPr lang="en-US"/>
          </a:p>
        </p:txBody>
      </p:sp>
      <p:sp>
        <p:nvSpPr>
          <p:cNvPr id="69" name="Shape 59"/>
          <p:cNvSpPr/>
          <p:nvPr/>
        </p:nvSpPr>
        <p:spPr>
          <a:xfrm>
            <a:off x="0" y="6418696"/>
            <a:ext cx="12191695" cy="9144"/>
          </a:xfrm>
          <a:prstGeom prst="rect">
            <a:avLst/>
          </a:prstGeom>
          <a:solidFill>
            <a:srgbClr val="E2E8F0"/>
          </a:solidFill>
          <a:ln/>
        </p:spPr>
        <p:txBody>
          <a:bodyPr/>
          <a:lstStyle/>
          <a:p>
            <a:endParaRPr lang="en-US"/>
          </a:p>
        </p:txBody>
      </p:sp>
      <p:pic>
        <p:nvPicPr>
          <p:cNvPr id="70" name="Image 8" descr="preencoded.png"/>
          <p:cNvPicPr>
            <a:picLocks noChangeAspect="1"/>
          </p:cNvPicPr>
          <p:nvPr/>
        </p:nvPicPr>
        <p:blipFill>
          <a:blip r:embed="rId11" cstate="email">
            <a:extLst>
              <a:ext uri="{28A0092B-C50C-407E-A947-70E740481C1C}">
                <a14:useLocalDpi xmlns:a14="http://schemas.microsoft.com/office/drawing/2010/main"/>
              </a:ext>
            </a:extLst>
          </a:blip>
          <a:srcRect l="-1911" r="-1911"/>
          <a:stretch/>
        </p:blipFill>
        <p:spPr>
          <a:xfrm>
            <a:off x="571500" y="6599747"/>
            <a:ext cx="133502" cy="114300"/>
          </a:xfrm>
          <a:prstGeom prst="rect">
            <a:avLst/>
          </a:prstGeom>
        </p:spPr>
      </p:pic>
      <p:sp>
        <p:nvSpPr>
          <p:cNvPr id="71" name="Text 60"/>
          <p:cNvSpPr txBox="1"/>
          <p:nvPr/>
        </p:nvSpPr>
        <p:spPr>
          <a:xfrm>
            <a:off x="800100" y="6571401"/>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72" name="Text 61"/>
          <p:cNvSpPr txBox="1"/>
          <p:nvPr/>
        </p:nvSpPr>
        <p:spPr>
          <a:xfrm>
            <a:off x="10388498" y="6571401"/>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73" name="Text 62"/>
          <p:cNvSpPr txBox="1"/>
          <p:nvPr/>
        </p:nvSpPr>
        <p:spPr>
          <a:xfrm>
            <a:off x="6255410" y="6571401"/>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16</a:t>
            </a:r>
            <a:endParaRPr lang="en-US" sz="900" dirty="0"/>
          </a:p>
        </p:txBody>
      </p:sp>
      <p:pic>
        <p:nvPicPr>
          <p:cNvPr id="74" name="Image 9" descr="preencoded.png"/>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1505895" y="6599747"/>
            <a:ext cx="114300" cy="114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809598" cy="247802"/>
          </a:xfrm>
          <a:prstGeom prst="roundRect">
            <a:avLst>
              <a:gd name="adj" fmla="val 56770"/>
            </a:avLst>
          </a:prstGeom>
          <a:solidFill>
            <a:srgbClr val="E0E7FF"/>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4000" r="-4000"/>
          <a:stretch/>
        </p:blipFill>
        <p:spPr>
          <a:xfrm>
            <a:off x="685800" y="466344"/>
            <a:ext cx="123444" cy="114300"/>
          </a:xfrm>
          <a:prstGeom prst="rect">
            <a:avLst/>
          </a:prstGeom>
        </p:spPr>
      </p:pic>
      <p:sp>
        <p:nvSpPr>
          <p:cNvPr id="10" name="Text 7"/>
          <p:cNvSpPr txBox="1"/>
          <p:nvPr/>
        </p:nvSpPr>
        <p:spPr>
          <a:xfrm>
            <a:off x="886054" y="437998"/>
            <a:ext cx="1467612" cy="171907"/>
          </a:xfrm>
          <a:prstGeom prst="rect">
            <a:avLst/>
          </a:prstGeom>
          <a:noFill/>
          <a:ln/>
        </p:spPr>
        <p:txBody>
          <a:bodyPr wrap="square" lIns="0" tIns="0" rIns="0" bIns="0" rtlCol="0" anchor="ctr"/>
          <a:lstStyle/>
          <a:p>
            <a:pPr marL="0" indent="0" algn="l">
              <a:buNone/>
            </a:pPr>
            <a:r>
              <a:rPr lang="en-US" sz="900" b="1" dirty="0">
                <a:solidFill>
                  <a:srgbClr val="3730A3"/>
                </a:solidFill>
                <a:latin typeface="Open Sans" pitchFamily="34" charset="0"/>
                <a:ea typeface="Open Sans" pitchFamily="34" charset="-122"/>
                <a:cs typeface="Open Sans" pitchFamily="34" charset="-120"/>
              </a:rPr>
              <a:t>CIBLAGE STRATÉGIQUE</a:t>
            </a:r>
            <a:endParaRPr lang="en-US" sz="900" dirty="0"/>
          </a:p>
        </p:txBody>
      </p:sp>
      <p:sp>
        <p:nvSpPr>
          <p:cNvPr id="11" name="Text 8"/>
          <p:cNvSpPr txBox="1"/>
          <p:nvPr/>
        </p:nvSpPr>
        <p:spPr>
          <a:xfrm>
            <a:off x="571500" y="705002"/>
            <a:ext cx="6201461"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SEGMENTATION &amp; POSITIONNEMENT</a:t>
            </a:r>
            <a:endParaRPr lang="en-US" sz="2400" dirty="0"/>
          </a:p>
        </p:txBody>
      </p:sp>
      <p:sp>
        <p:nvSpPr>
          <p:cNvPr id="12" name="Text 9"/>
          <p:cNvSpPr txBox="1"/>
          <p:nvPr/>
        </p:nvSpPr>
        <p:spPr>
          <a:xfrm>
            <a:off x="10035540" y="678485"/>
            <a:ext cx="1705356"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Approche Audience</a:t>
            </a:r>
            <a:endParaRPr lang="en-US" sz="1200" dirty="0"/>
          </a:p>
        </p:txBody>
      </p:sp>
      <p:sp>
        <p:nvSpPr>
          <p:cNvPr id="13" name="Text 10"/>
          <p:cNvSpPr txBox="1"/>
          <p:nvPr/>
        </p:nvSpPr>
        <p:spPr>
          <a:xfrm>
            <a:off x="9705442" y="887882"/>
            <a:ext cx="2009851"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Qui voulons-nous toucher en 2026 ?</a:t>
            </a:r>
            <a:endParaRPr lang="en-US" sz="900" dirty="0"/>
          </a:p>
        </p:txBody>
      </p:sp>
      <p:sp>
        <p:nvSpPr>
          <p:cNvPr id="14" name="Shape 11"/>
          <p:cNvSpPr/>
          <p:nvPr/>
        </p:nvSpPr>
        <p:spPr>
          <a:xfrm>
            <a:off x="571500" y="1497787"/>
            <a:ext cx="6400800" cy="1285646"/>
          </a:xfrm>
          <a:prstGeom prst="roundRect">
            <a:avLst>
              <a:gd name="adj" fmla="val 6322"/>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sp>
        <p:nvSpPr>
          <p:cNvPr id="15" name="Shape 12"/>
          <p:cNvSpPr/>
          <p:nvPr/>
        </p:nvSpPr>
        <p:spPr>
          <a:xfrm>
            <a:off x="571500" y="1497787"/>
            <a:ext cx="47549" cy="1258214"/>
          </a:xfrm>
          <a:prstGeom prst="rect">
            <a:avLst/>
          </a:prstGeom>
          <a:solidFill>
            <a:srgbClr val="0A1A3B"/>
          </a:solidFill>
          <a:ln/>
        </p:spPr>
        <p:txBody>
          <a:bodyPr/>
          <a:lstStyle/>
          <a:p>
            <a:endParaRPr lang="en-US"/>
          </a:p>
        </p:txBody>
      </p:sp>
      <p:sp>
        <p:nvSpPr>
          <p:cNvPr id="16" name="Shape 13"/>
          <p:cNvSpPr/>
          <p:nvPr/>
        </p:nvSpPr>
        <p:spPr>
          <a:xfrm>
            <a:off x="771754" y="1697126"/>
            <a:ext cx="571500" cy="571500"/>
          </a:xfrm>
          <a:prstGeom prst="ellipse">
            <a:avLst/>
          </a:prstGeom>
          <a:solidFill>
            <a:srgbClr val="F1F5F9"/>
          </a:solidFill>
          <a:ln w="25400">
            <a:solidFill>
              <a:srgbClr val="0A1A3B"/>
            </a:solidFill>
            <a:prstDash val="solid"/>
          </a:ln>
        </p:spPr>
        <p:txBody>
          <a:bodyPr/>
          <a:lstStyle/>
          <a:p>
            <a:endParaRPr lang="en-US"/>
          </a:p>
        </p:txBody>
      </p:sp>
      <p:pic>
        <p:nvPicPr>
          <p:cNvPr id="17" name="Image 1" descr="preencoded.png"/>
          <p:cNvPicPr>
            <a:picLocks noChangeAspect="1"/>
          </p:cNvPicPr>
          <p:nvPr/>
        </p:nvPicPr>
        <p:blipFill>
          <a:blip r:embed="rId4" cstate="email">
            <a:extLst>
              <a:ext uri="{28A0092B-C50C-407E-A947-70E740481C1C}">
                <a14:useLocalDpi xmlns:a14="http://schemas.microsoft.com/office/drawing/2010/main"/>
              </a:ext>
            </a:extLst>
          </a:blip>
          <a:srcRect t="-44" b="-44"/>
          <a:stretch/>
        </p:blipFill>
        <p:spPr>
          <a:xfrm>
            <a:off x="929030" y="1869034"/>
            <a:ext cx="256946" cy="228600"/>
          </a:xfrm>
          <a:prstGeom prst="rect">
            <a:avLst/>
          </a:prstGeom>
        </p:spPr>
      </p:pic>
      <p:sp>
        <p:nvSpPr>
          <p:cNvPr id="18" name="Text 14"/>
          <p:cNvSpPr txBox="1"/>
          <p:nvPr/>
        </p:nvSpPr>
        <p:spPr>
          <a:xfrm>
            <a:off x="1533449" y="1707185"/>
            <a:ext cx="1365199" cy="181051"/>
          </a:xfrm>
          <a:prstGeom prst="rect">
            <a:avLst/>
          </a:prstGeom>
          <a:noFill/>
          <a:ln/>
        </p:spPr>
        <p:txBody>
          <a:bodyPr wrap="square" lIns="0" tIns="0" rIns="0" bIns="0" rtlCol="0" anchor="ctr"/>
          <a:lstStyle/>
          <a:p>
            <a:pPr marL="0" indent="0" algn="l">
              <a:buNone/>
            </a:pPr>
            <a:r>
              <a:rPr lang="en-US" sz="1100" b="1" dirty="0">
                <a:solidFill>
                  <a:srgbClr val="1E293B"/>
                </a:solidFill>
                <a:latin typeface="Montserrat" pitchFamily="34" charset="0"/>
                <a:ea typeface="Montserrat" pitchFamily="34" charset="-122"/>
                <a:cs typeface="Montserrat" pitchFamily="34" charset="-120"/>
              </a:rPr>
              <a:t>Business Makers</a:t>
            </a:r>
            <a:endParaRPr lang="en-US" sz="1100" dirty="0"/>
          </a:p>
        </p:txBody>
      </p:sp>
      <p:sp>
        <p:nvSpPr>
          <p:cNvPr id="19" name="Shape 15"/>
          <p:cNvSpPr/>
          <p:nvPr/>
        </p:nvSpPr>
        <p:spPr>
          <a:xfrm>
            <a:off x="4944141" y="1714501"/>
            <a:ext cx="1836136" cy="171908"/>
          </a:xfrm>
          <a:prstGeom prst="roundRect">
            <a:avLst>
              <a:gd name="adj" fmla="val 265816"/>
            </a:avLst>
          </a:prstGeom>
          <a:solidFill>
            <a:srgbClr val="0A1A3B"/>
          </a:solidFill>
          <a:ln/>
        </p:spPr>
        <p:txBody>
          <a:bodyPr/>
          <a:lstStyle/>
          <a:p>
            <a:endParaRPr lang="en-US"/>
          </a:p>
        </p:txBody>
      </p:sp>
      <p:sp>
        <p:nvSpPr>
          <p:cNvPr id="20" name="Text 16"/>
          <p:cNvSpPr txBox="1"/>
          <p:nvPr/>
        </p:nvSpPr>
        <p:spPr>
          <a:xfrm>
            <a:off x="5220586" y="1732788"/>
            <a:ext cx="1560605" cy="114300"/>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CIBLE PRIMAIRE (60%)</a:t>
            </a:r>
            <a:endParaRPr lang="en-US" sz="800" dirty="0"/>
          </a:p>
        </p:txBody>
      </p:sp>
      <p:sp>
        <p:nvSpPr>
          <p:cNvPr id="21" name="Text 17"/>
          <p:cNvSpPr txBox="1"/>
          <p:nvPr/>
        </p:nvSpPr>
        <p:spPr>
          <a:xfrm>
            <a:off x="1533449" y="1949501"/>
            <a:ext cx="5162702" cy="324612"/>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Armateurs, Transitaires, 3PL, Directeurs Supply Chain internationaux cherchant performance et fiabilité.</a:t>
            </a:r>
            <a:endParaRPr lang="en-US" sz="900" dirty="0"/>
          </a:p>
        </p:txBody>
      </p:sp>
      <p:sp>
        <p:nvSpPr>
          <p:cNvPr id="22" name="Shape 18"/>
          <p:cNvSpPr/>
          <p:nvPr/>
        </p:nvSpPr>
        <p:spPr>
          <a:xfrm>
            <a:off x="1533449" y="2374697"/>
            <a:ext cx="533095"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23" name="Shape 19"/>
          <p:cNvSpPr/>
          <p:nvPr/>
        </p:nvSpPr>
        <p:spPr>
          <a:xfrm>
            <a:off x="2120494" y="2374697"/>
            <a:ext cx="800100"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24" name="Shape 20"/>
          <p:cNvSpPr/>
          <p:nvPr/>
        </p:nvSpPr>
        <p:spPr>
          <a:xfrm>
            <a:off x="2972714" y="2374697"/>
            <a:ext cx="295351"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25" name="Shape 21"/>
          <p:cNvSpPr/>
          <p:nvPr/>
        </p:nvSpPr>
        <p:spPr>
          <a:xfrm>
            <a:off x="3322930" y="2374697"/>
            <a:ext cx="685800"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26" name="Text 22"/>
          <p:cNvSpPr txBox="1"/>
          <p:nvPr/>
        </p:nvSpPr>
        <p:spPr>
          <a:xfrm>
            <a:off x="1600200" y="2403043"/>
            <a:ext cx="476402"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Efficacité</a:t>
            </a:r>
            <a:endParaRPr lang="en-US" sz="800" dirty="0"/>
          </a:p>
        </p:txBody>
      </p:sp>
      <p:sp>
        <p:nvSpPr>
          <p:cNvPr id="27" name="Text 23"/>
          <p:cNvSpPr txBox="1"/>
          <p:nvPr/>
        </p:nvSpPr>
        <p:spPr>
          <a:xfrm>
            <a:off x="2187245" y="2403043"/>
            <a:ext cx="743407"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Infrastructures</a:t>
            </a:r>
            <a:endParaRPr lang="en-US" sz="800" dirty="0"/>
          </a:p>
        </p:txBody>
      </p:sp>
      <p:sp>
        <p:nvSpPr>
          <p:cNvPr id="28" name="Text 24"/>
          <p:cNvSpPr txBox="1"/>
          <p:nvPr/>
        </p:nvSpPr>
        <p:spPr>
          <a:xfrm>
            <a:off x="3039466" y="2403043"/>
            <a:ext cx="238658"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ROI</a:t>
            </a:r>
            <a:endParaRPr lang="en-US" sz="800" dirty="0"/>
          </a:p>
        </p:txBody>
      </p:sp>
      <p:sp>
        <p:nvSpPr>
          <p:cNvPr id="29" name="Text 25"/>
          <p:cNvSpPr txBox="1"/>
          <p:nvPr/>
        </p:nvSpPr>
        <p:spPr>
          <a:xfrm>
            <a:off x="3389681" y="2403043"/>
            <a:ext cx="629107"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Connectivité</a:t>
            </a:r>
            <a:endParaRPr lang="en-US" sz="800" dirty="0"/>
          </a:p>
        </p:txBody>
      </p:sp>
      <p:sp>
        <p:nvSpPr>
          <p:cNvPr id="30" name="Shape 26"/>
          <p:cNvSpPr/>
          <p:nvPr/>
        </p:nvSpPr>
        <p:spPr>
          <a:xfrm>
            <a:off x="571500" y="2917850"/>
            <a:ext cx="6400800" cy="1123798"/>
          </a:xfrm>
          <a:prstGeom prst="roundRect">
            <a:avLst>
              <a:gd name="adj" fmla="val 8275"/>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sp>
        <p:nvSpPr>
          <p:cNvPr id="31" name="Shape 27"/>
          <p:cNvSpPr/>
          <p:nvPr/>
        </p:nvSpPr>
        <p:spPr>
          <a:xfrm>
            <a:off x="571500" y="2917850"/>
            <a:ext cx="47549" cy="1098194"/>
          </a:xfrm>
          <a:prstGeom prst="rect">
            <a:avLst/>
          </a:prstGeom>
          <a:solidFill>
            <a:srgbClr val="00AAFF"/>
          </a:solidFill>
          <a:ln/>
        </p:spPr>
        <p:txBody>
          <a:bodyPr/>
          <a:lstStyle/>
          <a:p>
            <a:endParaRPr lang="en-US"/>
          </a:p>
        </p:txBody>
      </p:sp>
      <p:sp>
        <p:nvSpPr>
          <p:cNvPr id="32" name="Shape 28"/>
          <p:cNvSpPr/>
          <p:nvPr/>
        </p:nvSpPr>
        <p:spPr>
          <a:xfrm>
            <a:off x="771754" y="3117190"/>
            <a:ext cx="571500" cy="571500"/>
          </a:xfrm>
          <a:prstGeom prst="ellipse">
            <a:avLst/>
          </a:prstGeom>
          <a:solidFill>
            <a:srgbClr val="ECFEFF"/>
          </a:solidFill>
          <a:ln w="25400">
            <a:solidFill>
              <a:srgbClr val="00AAFF"/>
            </a:solidFill>
            <a:prstDash val="solid"/>
          </a:ln>
        </p:spPr>
        <p:txBody>
          <a:bodyPr/>
          <a:lstStyle/>
          <a:p>
            <a:endParaRPr lang="en-US"/>
          </a:p>
        </p:txBody>
      </p:sp>
      <p:pic>
        <p:nvPicPr>
          <p:cNvPr id="33"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42746" y="3289097"/>
            <a:ext cx="228600" cy="228600"/>
          </a:xfrm>
          <a:prstGeom prst="rect">
            <a:avLst/>
          </a:prstGeom>
        </p:spPr>
      </p:pic>
      <p:sp>
        <p:nvSpPr>
          <p:cNvPr id="34" name="Text 29"/>
          <p:cNvSpPr txBox="1"/>
          <p:nvPr/>
        </p:nvSpPr>
        <p:spPr>
          <a:xfrm>
            <a:off x="1533449" y="3127248"/>
            <a:ext cx="2031797" cy="181051"/>
          </a:xfrm>
          <a:prstGeom prst="rect">
            <a:avLst/>
          </a:prstGeom>
          <a:noFill/>
          <a:ln/>
        </p:spPr>
        <p:txBody>
          <a:bodyPr wrap="square" lIns="0" tIns="0" rIns="0" bIns="0" rtlCol="0" anchor="ctr"/>
          <a:lstStyle/>
          <a:p>
            <a:pPr marL="0" indent="0" algn="l">
              <a:buNone/>
            </a:pPr>
            <a:r>
              <a:rPr lang="en-US" sz="1100" b="1" dirty="0">
                <a:solidFill>
                  <a:srgbClr val="1E293B"/>
                </a:solidFill>
                <a:latin typeface="Montserrat" pitchFamily="34" charset="0"/>
                <a:ea typeface="Montserrat" pitchFamily="34" charset="-122"/>
                <a:cs typeface="Montserrat" pitchFamily="34" charset="-120"/>
              </a:rPr>
              <a:t>Investisseurs &amp; Décideurs</a:t>
            </a:r>
            <a:endParaRPr lang="en-US" sz="1100" dirty="0"/>
          </a:p>
        </p:txBody>
      </p:sp>
      <p:sp>
        <p:nvSpPr>
          <p:cNvPr id="35" name="Shape 30"/>
          <p:cNvSpPr/>
          <p:nvPr/>
        </p:nvSpPr>
        <p:spPr>
          <a:xfrm>
            <a:off x="5009308" y="3080594"/>
            <a:ext cx="1768226" cy="186558"/>
          </a:xfrm>
          <a:prstGeom prst="roundRect">
            <a:avLst>
              <a:gd name="adj" fmla="val 265816"/>
            </a:avLst>
          </a:prstGeom>
          <a:solidFill>
            <a:srgbClr val="E0F2FE"/>
          </a:solidFill>
          <a:ln/>
        </p:spPr>
        <p:txBody>
          <a:bodyPr/>
          <a:lstStyle/>
          <a:p>
            <a:endParaRPr lang="en-US"/>
          </a:p>
        </p:txBody>
      </p:sp>
      <p:sp>
        <p:nvSpPr>
          <p:cNvPr id="36" name="Text 31"/>
          <p:cNvSpPr txBox="1"/>
          <p:nvPr/>
        </p:nvSpPr>
        <p:spPr>
          <a:xfrm>
            <a:off x="5191517" y="3136604"/>
            <a:ext cx="1705803" cy="81169"/>
          </a:xfrm>
          <a:prstGeom prst="rect">
            <a:avLst/>
          </a:prstGeom>
          <a:noFill/>
          <a:ln/>
        </p:spPr>
        <p:txBody>
          <a:bodyPr wrap="square" lIns="0" tIns="0" rIns="0" bIns="0" rtlCol="0" anchor="ctr"/>
          <a:lstStyle/>
          <a:p>
            <a:pPr marL="0" indent="0" algn="l">
              <a:buNone/>
            </a:pPr>
            <a:r>
              <a:rPr lang="en-US" sz="800" b="1" dirty="0">
                <a:solidFill>
                  <a:srgbClr val="00AAFF"/>
                </a:solidFill>
                <a:latin typeface="Open Sans" pitchFamily="34" charset="0"/>
                <a:ea typeface="Open Sans" pitchFamily="34" charset="-122"/>
                <a:cs typeface="Open Sans" pitchFamily="34" charset="-120"/>
              </a:rPr>
              <a:t>CIBLE SECONDAIRE (30%)</a:t>
            </a:r>
            <a:endParaRPr lang="en-US" sz="800" dirty="0"/>
          </a:p>
        </p:txBody>
      </p:sp>
      <p:sp>
        <p:nvSpPr>
          <p:cNvPr id="37" name="Text 32"/>
          <p:cNvSpPr txBox="1"/>
          <p:nvPr/>
        </p:nvSpPr>
        <p:spPr>
          <a:xfrm>
            <a:off x="1533449" y="3369564"/>
            <a:ext cx="5067605"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Investisseurs Zone Industrielle, Bailleurs de fonds, Gouvernement et Décideurs économiques.</a:t>
            </a:r>
            <a:endParaRPr lang="en-US" sz="900" dirty="0"/>
          </a:p>
        </p:txBody>
      </p:sp>
      <p:sp>
        <p:nvSpPr>
          <p:cNvPr id="38" name="Shape 33"/>
          <p:cNvSpPr/>
          <p:nvPr/>
        </p:nvSpPr>
        <p:spPr>
          <a:xfrm>
            <a:off x="1533449" y="3634740"/>
            <a:ext cx="533095"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39" name="Shape 34"/>
          <p:cNvSpPr/>
          <p:nvPr/>
        </p:nvSpPr>
        <p:spPr>
          <a:xfrm>
            <a:off x="2116836" y="3634740"/>
            <a:ext cx="495605"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40" name="Shape 35"/>
          <p:cNvSpPr/>
          <p:nvPr/>
        </p:nvSpPr>
        <p:spPr>
          <a:xfrm>
            <a:off x="2664562" y="3634740"/>
            <a:ext cx="619049"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41" name="Shape 36"/>
          <p:cNvSpPr/>
          <p:nvPr/>
        </p:nvSpPr>
        <p:spPr>
          <a:xfrm>
            <a:off x="3336646" y="3634740"/>
            <a:ext cx="448056"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42" name="Text 37"/>
          <p:cNvSpPr txBox="1"/>
          <p:nvPr/>
        </p:nvSpPr>
        <p:spPr>
          <a:xfrm>
            <a:off x="1600200" y="3663086"/>
            <a:ext cx="476402"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Vision LT</a:t>
            </a:r>
            <a:endParaRPr lang="en-US" sz="800" dirty="0"/>
          </a:p>
        </p:txBody>
      </p:sp>
      <p:sp>
        <p:nvSpPr>
          <p:cNvPr id="43" name="Text 38"/>
          <p:cNvSpPr txBox="1"/>
          <p:nvPr/>
        </p:nvSpPr>
        <p:spPr>
          <a:xfrm>
            <a:off x="2183587" y="3663086"/>
            <a:ext cx="438912"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Stabilité</a:t>
            </a:r>
            <a:endParaRPr lang="en-US" sz="800" dirty="0"/>
          </a:p>
        </p:txBody>
      </p:sp>
      <p:sp>
        <p:nvSpPr>
          <p:cNvPr id="44" name="Text 39"/>
          <p:cNvSpPr txBox="1"/>
          <p:nvPr/>
        </p:nvSpPr>
        <p:spPr>
          <a:xfrm>
            <a:off x="2731313" y="3663086"/>
            <a:ext cx="562356"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Croissance</a:t>
            </a:r>
            <a:endParaRPr lang="en-US" sz="800" dirty="0"/>
          </a:p>
        </p:txBody>
      </p:sp>
      <p:sp>
        <p:nvSpPr>
          <p:cNvPr id="45" name="Text 40"/>
          <p:cNvSpPr txBox="1"/>
          <p:nvPr/>
        </p:nvSpPr>
        <p:spPr>
          <a:xfrm>
            <a:off x="3403397" y="3663086"/>
            <a:ext cx="391363"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Impact</a:t>
            </a:r>
            <a:endParaRPr lang="en-US" sz="800" dirty="0"/>
          </a:p>
        </p:txBody>
      </p:sp>
      <p:sp>
        <p:nvSpPr>
          <p:cNvPr id="46" name="Shape 41"/>
          <p:cNvSpPr/>
          <p:nvPr/>
        </p:nvSpPr>
        <p:spPr>
          <a:xfrm>
            <a:off x="571500" y="4177894"/>
            <a:ext cx="6400800" cy="1123798"/>
          </a:xfrm>
          <a:prstGeom prst="roundRect">
            <a:avLst>
              <a:gd name="adj" fmla="val 8275"/>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sp>
        <p:nvSpPr>
          <p:cNvPr id="47" name="Shape 42"/>
          <p:cNvSpPr/>
          <p:nvPr/>
        </p:nvSpPr>
        <p:spPr>
          <a:xfrm>
            <a:off x="571500" y="4177894"/>
            <a:ext cx="47549" cy="1098194"/>
          </a:xfrm>
          <a:prstGeom prst="rect">
            <a:avLst/>
          </a:prstGeom>
          <a:solidFill>
            <a:srgbClr val="94A3B8"/>
          </a:solidFill>
          <a:ln/>
        </p:spPr>
        <p:txBody>
          <a:bodyPr/>
          <a:lstStyle/>
          <a:p>
            <a:endParaRPr lang="en-US"/>
          </a:p>
        </p:txBody>
      </p:sp>
      <p:sp>
        <p:nvSpPr>
          <p:cNvPr id="48" name="Shape 43"/>
          <p:cNvSpPr/>
          <p:nvPr/>
        </p:nvSpPr>
        <p:spPr>
          <a:xfrm>
            <a:off x="771754" y="4377233"/>
            <a:ext cx="571500" cy="571500"/>
          </a:xfrm>
          <a:prstGeom prst="ellipse">
            <a:avLst/>
          </a:prstGeom>
          <a:solidFill>
            <a:srgbClr val="F8FAFC"/>
          </a:solidFill>
          <a:ln w="25400">
            <a:solidFill>
              <a:srgbClr val="94A3B8"/>
            </a:solidFill>
            <a:prstDash val="solid"/>
          </a:ln>
        </p:spPr>
        <p:txBody>
          <a:bodyPr/>
          <a:lstStyle/>
          <a:p>
            <a:endParaRPr lang="en-US"/>
          </a:p>
        </p:txBody>
      </p:sp>
      <p:pic>
        <p:nvPicPr>
          <p:cNvPr id="49" name="Image 3" descr="preencoded.png"/>
          <p:cNvPicPr>
            <a:picLocks noChangeAspect="1"/>
          </p:cNvPicPr>
          <p:nvPr/>
        </p:nvPicPr>
        <p:blipFill>
          <a:blip r:embed="rId6" cstate="email">
            <a:extLst>
              <a:ext uri="{28A0092B-C50C-407E-A947-70E740481C1C}">
                <a14:useLocalDpi xmlns:a14="http://schemas.microsoft.com/office/drawing/2010/main"/>
              </a:ext>
            </a:extLst>
          </a:blip>
          <a:srcRect l="-80" r="-80"/>
          <a:stretch/>
        </p:blipFill>
        <p:spPr>
          <a:xfrm>
            <a:off x="914400" y="4549140"/>
            <a:ext cx="286207" cy="228600"/>
          </a:xfrm>
          <a:prstGeom prst="rect">
            <a:avLst/>
          </a:prstGeom>
        </p:spPr>
      </p:pic>
      <p:sp>
        <p:nvSpPr>
          <p:cNvPr id="50" name="Text 44"/>
          <p:cNvSpPr txBox="1"/>
          <p:nvPr/>
        </p:nvSpPr>
        <p:spPr>
          <a:xfrm>
            <a:off x="1533449" y="4387291"/>
            <a:ext cx="1783994" cy="181051"/>
          </a:xfrm>
          <a:prstGeom prst="rect">
            <a:avLst/>
          </a:prstGeom>
          <a:noFill/>
          <a:ln/>
        </p:spPr>
        <p:txBody>
          <a:bodyPr wrap="square" lIns="0" tIns="0" rIns="0" bIns="0" rtlCol="0" anchor="ctr"/>
          <a:lstStyle/>
          <a:p>
            <a:pPr marL="0" indent="0" algn="l">
              <a:buNone/>
            </a:pPr>
            <a:r>
              <a:rPr lang="en-US" sz="1100" b="1" dirty="0">
                <a:solidFill>
                  <a:srgbClr val="1E293B"/>
                </a:solidFill>
                <a:latin typeface="Montserrat" pitchFamily="34" charset="0"/>
                <a:ea typeface="Montserrat" pitchFamily="34" charset="-122"/>
                <a:cs typeface="Montserrat" pitchFamily="34" charset="-120"/>
              </a:rPr>
              <a:t>Influenceurs &amp; Talents</a:t>
            </a:r>
            <a:endParaRPr lang="en-US" sz="1100" dirty="0"/>
          </a:p>
        </p:txBody>
      </p:sp>
      <p:sp>
        <p:nvSpPr>
          <p:cNvPr id="51" name="Shape 45"/>
          <p:cNvSpPr/>
          <p:nvPr/>
        </p:nvSpPr>
        <p:spPr>
          <a:xfrm>
            <a:off x="5009309" y="4317796"/>
            <a:ext cx="1767310" cy="209399"/>
          </a:xfrm>
          <a:prstGeom prst="roundRect">
            <a:avLst>
              <a:gd name="adj" fmla="val 265816"/>
            </a:avLst>
          </a:prstGeom>
          <a:solidFill>
            <a:srgbClr val="F1F5F9"/>
          </a:solidFill>
          <a:ln/>
        </p:spPr>
        <p:txBody>
          <a:bodyPr/>
          <a:lstStyle/>
          <a:p>
            <a:endParaRPr lang="en-US"/>
          </a:p>
        </p:txBody>
      </p:sp>
      <p:sp>
        <p:nvSpPr>
          <p:cNvPr id="52" name="Text 46"/>
          <p:cNvSpPr txBox="1"/>
          <p:nvPr/>
        </p:nvSpPr>
        <p:spPr>
          <a:xfrm>
            <a:off x="5416268" y="4369364"/>
            <a:ext cx="1556032" cy="102413"/>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CIBLE TERTIAIRE (10%)</a:t>
            </a:r>
            <a:endParaRPr lang="en-US" sz="800" dirty="0"/>
          </a:p>
        </p:txBody>
      </p:sp>
      <p:sp>
        <p:nvSpPr>
          <p:cNvPr id="53" name="Text 47"/>
          <p:cNvSpPr txBox="1"/>
          <p:nvPr/>
        </p:nvSpPr>
        <p:spPr>
          <a:xfrm>
            <a:off x="1533449" y="4629607"/>
            <a:ext cx="4553712"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Employés potentiels, Médias, Grand Public local et sous-régional, Leaders d'opinion.</a:t>
            </a:r>
            <a:endParaRPr lang="en-US" sz="900" dirty="0"/>
          </a:p>
        </p:txBody>
      </p:sp>
      <p:sp>
        <p:nvSpPr>
          <p:cNvPr id="54" name="Shape 48"/>
          <p:cNvSpPr/>
          <p:nvPr/>
        </p:nvSpPr>
        <p:spPr>
          <a:xfrm>
            <a:off x="1533449" y="4894783"/>
            <a:ext cx="390449"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55" name="Shape 49"/>
          <p:cNvSpPr/>
          <p:nvPr/>
        </p:nvSpPr>
        <p:spPr>
          <a:xfrm>
            <a:off x="1976933" y="4894783"/>
            <a:ext cx="437998"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56" name="Shape 50"/>
          <p:cNvSpPr/>
          <p:nvPr/>
        </p:nvSpPr>
        <p:spPr>
          <a:xfrm>
            <a:off x="2472538" y="4894783"/>
            <a:ext cx="609905"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57" name="Shape 51"/>
          <p:cNvSpPr/>
          <p:nvPr/>
        </p:nvSpPr>
        <p:spPr>
          <a:xfrm>
            <a:off x="3138221" y="4894783"/>
            <a:ext cx="304495" cy="200254"/>
          </a:xfrm>
          <a:prstGeom prst="roundRect">
            <a:avLst>
              <a:gd name="adj" fmla="val 86975"/>
            </a:avLst>
          </a:prstGeom>
          <a:solidFill>
            <a:srgbClr val="F8FAFC"/>
          </a:solidFill>
          <a:ln w="12700">
            <a:solidFill>
              <a:srgbClr val="E2E8F0"/>
            </a:solidFill>
            <a:prstDash val="solid"/>
          </a:ln>
        </p:spPr>
        <p:txBody>
          <a:bodyPr/>
          <a:lstStyle/>
          <a:p>
            <a:endParaRPr lang="en-US"/>
          </a:p>
        </p:txBody>
      </p:sp>
      <p:sp>
        <p:nvSpPr>
          <p:cNvPr id="58" name="Text 52"/>
          <p:cNvSpPr txBox="1"/>
          <p:nvPr/>
        </p:nvSpPr>
        <p:spPr>
          <a:xfrm>
            <a:off x="1600200" y="4923130"/>
            <a:ext cx="333756"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Fierté</a:t>
            </a:r>
            <a:endParaRPr lang="en-US" sz="800" dirty="0"/>
          </a:p>
        </p:txBody>
      </p:sp>
      <p:sp>
        <p:nvSpPr>
          <p:cNvPr id="59" name="Text 53"/>
          <p:cNvSpPr txBox="1"/>
          <p:nvPr/>
        </p:nvSpPr>
        <p:spPr>
          <a:xfrm>
            <a:off x="2043684" y="4923130"/>
            <a:ext cx="381305"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Emploi</a:t>
            </a:r>
            <a:endParaRPr lang="en-US" sz="800" dirty="0"/>
          </a:p>
        </p:txBody>
      </p:sp>
      <p:sp>
        <p:nvSpPr>
          <p:cNvPr id="60" name="Text 54"/>
          <p:cNvSpPr txBox="1"/>
          <p:nvPr/>
        </p:nvSpPr>
        <p:spPr>
          <a:xfrm>
            <a:off x="2539289" y="4923130"/>
            <a:ext cx="553212"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Innovation</a:t>
            </a:r>
            <a:endParaRPr lang="en-US" sz="800" dirty="0"/>
          </a:p>
        </p:txBody>
      </p:sp>
      <p:sp>
        <p:nvSpPr>
          <p:cNvPr id="61" name="Text 55"/>
          <p:cNvSpPr txBox="1"/>
          <p:nvPr/>
        </p:nvSpPr>
        <p:spPr>
          <a:xfrm>
            <a:off x="3204972" y="4923130"/>
            <a:ext cx="247802" cy="133502"/>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RSE</a:t>
            </a:r>
            <a:endParaRPr lang="en-US" sz="800" dirty="0"/>
          </a:p>
        </p:txBody>
      </p:sp>
      <p:sp>
        <p:nvSpPr>
          <p:cNvPr id="62" name="Shape 56"/>
          <p:cNvSpPr/>
          <p:nvPr/>
        </p:nvSpPr>
        <p:spPr>
          <a:xfrm>
            <a:off x="7353605" y="1497787"/>
            <a:ext cx="4267505" cy="4772254"/>
          </a:xfrm>
          <a:prstGeom prst="roundRect">
            <a:avLst>
              <a:gd name="adj" fmla="val 765"/>
            </a:avLst>
          </a:prstGeom>
          <a:solidFill>
            <a:srgbClr val="0A1A3B"/>
          </a:solidFill>
          <a:ln/>
        </p:spPr>
        <p:txBody>
          <a:bodyPr/>
          <a:lstStyle/>
          <a:p>
            <a:endParaRPr lang="en-US"/>
          </a:p>
        </p:txBody>
      </p:sp>
      <p:sp>
        <p:nvSpPr>
          <p:cNvPr id="65" name="Shape 59"/>
          <p:cNvSpPr/>
          <p:nvPr/>
        </p:nvSpPr>
        <p:spPr>
          <a:xfrm>
            <a:off x="0" y="6549847"/>
            <a:ext cx="12191695" cy="466344"/>
          </a:xfrm>
          <a:prstGeom prst="rect">
            <a:avLst/>
          </a:prstGeom>
          <a:solidFill>
            <a:srgbClr val="FFFFFF"/>
          </a:solidFill>
          <a:ln/>
        </p:spPr>
        <p:txBody>
          <a:bodyPr/>
          <a:lstStyle/>
          <a:p>
            <a:endParaRPr lang="en-US"/>
          </a:p>
        </p:txBody>
      </p:sp>
      <p:sp>
        <p:nvSpPr>
          <p:cNvPr id="66" name="Shape 60"/>
          <p:cNvSpPr/>
          <p:nvPr/>
        </p:nvSpPr>
        <p:spPr>
          <a:xfrm>
            <a:off x="0" y="6549847"/>
            <a:ext cx="12191695" cy="9144"/>
          </a:xfrm>
          <a:prstGeom prst="rect">
            <a:avLst/>
          </a:prstGeom>
          <a:solidFill>
            <a:srgbClr val="E2E8F0"/>
          </a:solidFill>
          <a:ln/>
        </p:spPr>
        <p:txBody>
          <a:bodyPr/>
          <a:lstStyle/>
          <a:p>
            <a:endParaRPr lang="en-US"/>
          </a:p>
        </p:txBody>
      </p:sp>
      <p:pic>
        <p:nvPicPr>
          <p:cNvPr id="67" name="Image 4" descr="preencoded.png"/>
          <p:cNvPicPr>
            <a:picLocks noChangeAspect="1"/>
          </p:cNvPicPr>
          <p:nvPr/>
        </p:nvPicPr>
        <p:blipFill>
          <a:blip r:embed="rId7" cstate="email">
            <a:extLst>
              <a:ext uri="{28A0092B-C50C-407E-A947-70E740481C1C}">
                <a14:useLocalDpi xmlns:a14="http://schemas.microsoft.com/office/drawing/2010/main"/>
              </a:ext>
            </a:extLst>
          </a:blip>
          <a:srcRect l="-1911" r="-1911"/>
          <a:stretch/>
        </p:blipFill>
        <p:spPr>
          <a:xfrm>
            <a:off x="571500" y="6730898"/>
            <a:ext cx="133502" cy="114300"/>
          </a:xfrm>
          <a:prstGeom prst="rect">
            <a:avLst/>
          </a:prstGeom>
        </p:spPr>
      </p:pic>
      <p:sp>
        <p:nvSpPr>
          <p:cNvPr id="68" name="Text 61"/>
          <p:cNvSpPr txBox="1"/>
          <p:nvPr/>
        </p:nvSpPr>
        <p:spPr>
          <a:xfrm>
            <a:off x="800100" y="6701638"/>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69" name="Text 62"/>
          <p:cNvSpPr txBox="1"/>
          <p:nvPr/>
        </p:nvSpPr>
        <p:spPr>
          <a:xfrm>
            <a:off x="10388498" y="6701638"/>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70" name="Text 63"/>
          <p:cNvSpPr txBox="1"/>
          <p:nvPr/>
        </p:nvSpPr>
        <p:spPr>
          <a:xfrm>
            <a:off x="6255410" y="6701638"/>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17</a:t>
            </a:r>
            <a:endParaRPr lang="en-US" sz="900" dirty="0"/>
          </a:p>
        </p:txBody>
      </p:sp>
      <p:pic>
        <p:nvPicPr>
          <p:cNvPr id="71"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505895" y="6730898"/>
            <a:ext cx="114300" cy="114300"/>
          </a:xfrm>
          <a:prstGeom prst="rect">
            <a:avLst/>
          </a:prstGeom>
        </p:spPr>
      </p:pic>
      <p:sp>
        <p:nvSpPr>
          <p:cNvPr id="72" name="Text 64"/>
          <p:cNvSpPr txBox="1"/>
          <p:nvPr/>
        </p:nvSpPr>
        <p:spPr>
          <a:xfrm>
            <a:off x="8300009" y="1783080"/>
            <a:ext cx="2467051" cy="162763"/>
          </a:xfrm>
          <a:prstGeom prst="rect">
            <a:avLst/>
          </a:prstGeom>
          <a:noFill/>
          <a:ln/>
        </p:spPr>
        <p:txBody>
          <a:bodyPr wrap="square" lIns="0" tIns="0" rIns="0" bIns="0" rtlCol="0" anchor="ctr"/>
          <a:lstStyle/>
          <a:p>
            <a:pPr marL="0" indent="0" algn="ctr">
              <a:buNone/>
            </a:pPr>
            <a:r>
              <a:rPr lang="en-US" sz="900" dirty="0">
                <a:solidFill>
                  <a:srgbClr val="00AAFF"/>
                </a:solidFill>
                <a:latin typeface="Open Sans" pitchFamily="34" charset="0"/>
                <a:ea typeface="Open Sans" pitchFamily="34" charset="-122"/>
                <a:cs typeface="Open Sans" pitchFamily="34" charset="-120"/>
              </a:rPr>
              <a:t>PROPOSITION DE VALEUR UNIQUE</a:t>
            </a:r>
            <a:endParaRPr lang="en-US" sz="900" dirty="0"/>
          </a:p>
        </p:txBody>
      </p:sp>
      <p:sp>
        <p:nvSpPr>
          <p:cNvPr id="73" name="Text 65"/>
          <p:cNvSpPr txBox="1"/>
          <p:nvPr/>
        </p:nvSpPr>
        <p:spPr>
          <a:xfrm>
            <a:off x="7646213" y="2059229"/>
            <a:ext cx="3857854" cy="581558"/>
          </a:xfrm>
          <a:prstGeom prst="rect">
            <a:avLst/>
          </a:prstGeom>
          <a:noFill/>
          <a:ln/>
        </p:spPr>
        <p:txBody>
          <a:bodyPr wrap="square" lIns="0" tIns="0" rIns="0" bIns="0" rtlCol="0" anchor="ctr"/>
          <a:lstStyle/>
          <a:p>
            <a:pPr marL="0" indent="0" algn="ctr">
              <a:buNone/>
            </a:pPr>
            <a:r>
              <a:rPr lang="en-US" sz="1800" b="1" dirty="0">
                <a:solidFill>
                  <a:srgbClr val="FFFFFF"/>
                </a:solidFill>
                <a:latin typeface="Montserrat" pitchFamily="34" charset="0"/>
                <a:ea typeface="Montserrat" pitchFamily="34" charset="-122"/>
                <a:cs typeface="Montserrat" pitchFamily="34" charset="-120"/>
              </a:rPr>
              <a:t>Le port innovant qui connecte l'Afrique au monde</a:t>
            </a:r>
            <a:endParaRPr lang="en-US" sz="1800" dirty="0"/>
          </a:p>
        </p:txBody>
      </p:sp>
      <p:sp>
        <p:nvSpPr>
          <p:cNvPr id="74" name="Shape 66"/>
          <p:cNvSpPr/>
          <p:nvPr/>
        </p:nvSpPr>
        <p:spPr>
          <a:xfrm>
            <a:off x="7638898" y="2929738"/>
            <a:ext cx="3696005" cy="619049"/>
          </a:xfrm>
          <a:prstGeom prst="roundRect">
            <a:avLst>
              <a:gd name="adj" fmla="val 18180"/>
            </a:avLst>
          </a:prstGeom>
          <a:solidFill>
            <a:srgbClr val="FFFFFF">
              <a:alpha val="5000"/>
            </a:srgbClr>
          </a:solidFill>
          <a:ln w="12700">
            <a:solidFill>
              <a:srgbClr val="FFFFFF">
                <a:alpha val="10000"/>
              </a:srgbClr>
            </a:solidFill>
            <a:prstDash val="solid"/>
          </a:ln>
        </p:spPr>
        <p:txBody>
          <a:bodyPr/>
          <a:lstStyle/>
          <a:p>
            <a:endParaRPr lang="en-US"/>
          </a:p>
        </p:txBody>
      </p:sp>
      <p:pic>
        <p:nvPicPr>
          <p:cNvPr id="75" name="Image 6" descr="preencoded.png"/>
          <p:cNvPicPr>
            <a:picLocks noChangeAspect="1"/>
          </p:cNvPicPr>
          <p:nvPr/>
        </p:nvPicPr>
        <p:blipFill>
          <a:blip r:embed="rId9" cstate="email">
            <a:extLst>
              <a:ext uri="{28A0092B-C50C-407E-A947-70E740481C1C}">
                <a14:useLocalDpi xmlns:a14="http://schemas.microsoft.com/office/drawing/2010/main"/>
              </a:ext>
            </a:extLst>
          </a:blip>
          <a:srcRect l="-760" r="-760"/>
          <a:stretch/>
        </p:blipFill>
        <p:spPr>
          <a:xfrm>
            <a:off x="7791602" y="3153766"/>
            <a:ext cx="152705" cy="171907"/>
          </a:xfrm>
          <a:prstGeom prst="rect">
            <a:avLst/>
          </a:prstGeom>
        </p:spPr>
      </p:pic>
      <p:sp>
        <p:nvSpPr>
          <p:cNvPr id="76" name="Shape 67"/>
          <p:cNvSpPr/>
          <p:nvPr/>
        </p:nvSpPr>
        <p:spPr>
          <a:xfrm>
            <a:off x="7638898" y="3739896"/>
            <a:ext cx="3696005" cy="619049"/>
          </a:xfrm>
          <a:prstGeom prst="roundRect">
            <a:avLst>
              <a:gd name="adj" fmla="val 18180"/>
            </a:avLst>
          </a:prstGeom>
          <a:solidFill>
            <a:srgbClr val="FFFFFF">
              <a:alpha val="5000"/>
            </a:srgbClr>
          </a:solidFill>
          <a:ln w="12700">
            <a:solidFill>
              <a:srgbClr val="FFFFFF">
                <a:alpha val="10000"/>
              </a:srgbClr>
            </a:solidFill>
            <a:prstDash val="solid"/>
          </a:ln>
        </p:spPr>
        <p:txBody>
          <a:bodyPr/>
          <a:lstStyle/>
          <a:p>
            <a:endParaRPr lang="en-US"/>
          </a:p>
        </p:txBody>
      </p:sp>
      <p:sp>
        <p:nvSpPr>
          <p:cNvPr id="77" name="Shape 68"/>
          <p:cNvSpPr/>
          <p:nvPr/>
        </p:nvSpPr>
        <p:spPr>
          <a:xfrm>
            <a:off x="7638898" y="5359298"/>
            <a:ext cx="3696005" cy="619049"/>
          </a:xfrm>
          <a:prstGeom prst="roundRect">
            <a:avLst>
              <a:gd name="adj" fmla="val 18180"/>
            </a:avLst>
          </a:prstGeom>
          <a:solidFill>
            <a:srgbClr val="FFFFFF">
              <a:alpha val="5000"/>
            </a:srgbClr>
          </a:solidFill>
          <a:ln w="12700">
            <a:solidFill>
              <a:srgbClr val="FFFFFF">
                <a:alpha val="10000"/>
              </a:srgbClr>
            </a:solidFill>
            <a:prstDash val="solid"/>
          </a:ln>
        </p:spPr>
        <p:txBody>
          <a:bodyPr/>
          <a:lstStyle/>
          <a:p>
            <a:endParaRPr lang="en-US"/>
          </a:p>
        </p:txBody>
      </p:sp>
      <p:sp>
        <p:nvSpPr>
          <p:cNvPr id="78" name="Text 69"/>
          <p:cNvSpPr txBox="1"/>
          <p:nvPr/>
        </p:nvSpPr>
        <p:spPr>
          <a:xfrm>
            <a:off x="8086954" y="3054096"/>
            <a:ext cx="3008376" cy="362102"/>
          </a:xfrm>
          <a:prstGeom prst="rect">
            <a:avLst/>
          </a:prstGeom>
          <a:noFill/>
          <a:ln/>
        </p:spPr>
        <p:txBody>
          <a:bodyPr wrap="square" lIns="0" tIns="0" rIns="0" bIns="0" rtlCol="0" anchor="ctr"/>
          <a:lstStyle/>
          <a:p>
            <a:pPr marL="0" indent="0" algn="l">
              <a:buNone/>
            </a:pPr>
            <a:r>
              <a:rPr lang="en-US" sz="900" b="1" dirty="0">
                <a:solidFill>
                  <a:srgbClr val="E2E8F0"/>
                </a:solidFill>
                <a:latin typeface="Open Sans" pitchFamily="34" charset="0"/>
                <a:ea typeface="Open Sans" pitchFamily="34" charset="-122"/>
                <a:cs typeface="Open Sans" pitchFamily="34" charset="-120"/>
              </a:rPr>
              <a:t>PERFORMANCE : Des infrastructures deep-sea de classe mondiale (16m tirant d'eau).</a:t>
            </a:r>
            <a:endParaRPr lang="en-US" sz="900" dirty="0"/>
          </a:p>
        </p:txBody>
      </p:sp>
      <p:pic>
        <p:nvPicPr>
          <p:cNvPr id="79" name="Image 7" descr="preencoded.png"/>
          <p:cNvPicPr>
            <a:picLocks noChangeAspect="1"/>
          </p:cNvPicPr>
          <p:nvPr/>
        </p:nvPicPr>
        <p:blipFill>
          <a:blip r:embed="rId10" cstate="email">
            <a:extLst>
              <a:ext uri="{28A0092B-C50C-407E-A947-70E740481C1C}">
                <a14:useLocalDpi xmlns:a14="http://schemas.microsoft.com/office/drawing/2010/main"/>
              </a:ext>
            </a:extLst>
          </a:blip>
          <a:srcRect l="-1773" r="-1773"/>
          <a:stretch/>
        </p:blipFill>
        <p:spPr>
          <a:xfrm>
            <a:off x="7791602" y="3963010"/>
            <a:ext cx="133502" cy="171907"/>
          </a:xfrm>
          <a:prstGeom prst="rect">
            <a:avLst/>
          </a:prstGeom>
        </p:spPr>
      </p:pic>
      <p:sp>
        <p:nvSpPr>
          <p:cNvPr id="80" name="Shape 70"/>
          <p:cNvSpPr/>
          <p:nvPr/>
        </p:nvSpPr>
        <p:spPr>
          <a:xfrm>
            <a:off x="7638898" y="4549140"/>
            <a:ext cx="3696005" cy="619049"/>
          </a:xfrm>
          <a:prstGeom prst="roundRect">
            <a:avLst>
              <a:gd name="adj" fmla="val 18180"/>
            </a:avLst>
          </a:prstGeom>
          <a:solidFill>
            <a:srgbClr val="FFFFFF">
              <a:alpha val="5000"/>
            </a:srgbClr>
          </a:solidFill>
          <a:ln w="12700">
            <a:solidFill>
              <a:srgbClr val="FFFFFF">
                <a:alpha val="10000"/>
              </a:srgbClr>
            </a:solidFill>
            <a:prstDash val="solid"/>
          </a:ln>
        </p:spPr>
        <p:txBody>
          <a:bodyPr/>
          <a:lstStyle/>
          <a:p>
            <a:endParaRPr lang="en-US"/>
          </a:p>
        </p:txBody>
      </p:sp>
      <p:sp>
        <p:nvSpPr>
          <p:cNvPr id="81" name="Text 71"/>
          <p:cNvSpPr txBox="1"/>
          <p:nvPr/>
        </p:nvSpPr>
        <p:spPr>
          <a:xfrm>
            <a:off x="8067751" y="3863340"/>
            <a:ext cx="3188513" cy="362102"/>
          </a:xfrm>
          <a:prstGeom prst="rect">
            <a:avLst/>
          </a:prstGeom>
          <a:noFill/>
          <a:ln/>
        </p:spPr>
        <p:txBody>
          <a:bodyPr wrap="square" lIns="0" tIns="0" rIns="0" bIns="0" rtlCol="0" anchor="ctr"/>
          <a:lstStyle/>
          <a:p>
            <a:pPr marL="0" indent="0" algn="l">
              <a:buNone/>
            </a:pPr>
            <a:r>
              <a:rPr lang="en-US" sz="900" b="1" dirty="0">
                <a:solidFill>
                  <a:srgbClr val="E2E8F0"/>
                </a:solidFill>
                <a:latin typeface="Open Sans" pitchFamily="34" charset="0"/>
                <a:ea typeface="Open Sans" pitchFamily="34" charset="-122"/>
                <a:cs typeface="Open Sans" pitchFamily="34" charset="-120"/>
              </a:rPr>
              <a:t>INNOVATION : Un écosystème digitalisé et moderne (Smart Port).</a:t>
            </a:r>
            <a:endParaRPr lang="en-US" sz="900" dirty="0"/>
          </a:p>
        </p:txBody>
      </p:sp>
      <p:pic>
        <p:nvPicPr>
          <p:cNvPr id="82" name="Image 8" descr="preencoded.png"/>
          <p:cNvPicPr>
            <a:picLocks noChangeAspect="1"/>
          </p:cNvPicPr>
          <p:nvPr/>
        </p:nvPicPr>
        <p:blipFill>
          <a:blip r:embed="rId11" cstate="email">
            <a:extLst>
              <a:ext uri="{28A0092B-C50C-407E-A947-70E740481C1C}">
                <a14:useLocalDpi xmlns:a14="http://schemas.microsoft.com/office/drawing/2010/main"/>
              </a:ext>
            </a:extLst>
          </a:blip>
          <a:srcRect l="-1064" r="-1064"/>
          <a:stretch/>
        </p:blipFill>
        <p:spPr>
          <a:xfrm>
            <a:off x="7791602" y="4773168"/>
            <a:ext cx="219456" cy="171907"/>
          </a:xfrm>
          <a:prstGeom prst="rect">
            <a:avLst/>
          </a:prstGeom>
        </p:spPr>
      </p:pic>
      <p:sp>
        <p:nvSpPr>
          <p:cNvPr id="83" name="Text 72"/>
          <p:cNvSpPr txBox="1"/>
          <p:nvPr/>
        </p:nvSpPr>
        <p:spPr>
          <a:xfrm>
            <a:off x="8153705" y="4673498"/>
            <a:ext cx="2998318" cy="362102"/>
          </a:xfrm>
          <a:prstGeom prst="rect">
            <a:avLst/>
          </a:prstGeom>
          <a:noFill/>
          <a:ln/>
        </p:spPr>
        <p:txBody>
          <a:bodyPr wrap="square" lIns="0" tIns="0" rIns="0" bIns="0" rtlCol="0" anchor="ctr"/>
          <a:lstStyle/>
          <a:p>
            <a:pPr marL="0" indent="0" algn="l">
              <a:buNone/>
            </a:pPr>
            <a:r>
              <a:rPr lang="en-US" sz="900" b="1" dirty="0">
                <a:solidFill>
                  <a:srgbClr val="E2E8F0"/>
                </a:solidFill>
                <a:latin typeface="Open Sans" pitchFamily="34" charset="0"/>
                <a:ea typeface="Open Sans" pitchFamily="34" charset="-122"/>
                <a:cs typeface="Open Sans" pitchFamily="34" charset="-120"/>
              </a:rPr>
              <a:t>PARTENARIAT : Plus qu'un port, un partenaire de croissance intégré.</a:t>
            </a:r>
            <a:endParaRPr lang="en-US" sz="900" dirty="0"/>
          </a:p>
        </p:txBody>
      </p:sp>
      <p:pic>
        <p:nvPicPr>
          <p:cNvPr id="84" name="Image 9" descr="preencoded.png"/>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791602" y="5582412"/>
            <a:ext cx="171907" cy="171907"/>
          </a:xfrm>
          <a:prstGeom prst="rect">
            <a:avLst/>
          </a:prstGeom>
        </p:spPr>
      </p:pic>
      <p:sp>
        <p:nvSpPr>
          <p:cNvPr id="85" name="Text 73"/>
          <p:cNvSpPr txBox="1"/>
          <p:nvPr/>
        </p:nvSpPr>
        <p:spPr>
          <a:xfrm>
            <a:off x="8106156" y="5482742"/>
            <a:ext cx="2969971" cy="362102"/>
          </a:xfrm>
          <a:prstGeom prst="rect">
            <a:avLst/>
          </a:prstGeom>
          <a:noFill/>
          <a:ln/>
        </p:spPr>
        <p:txBody>
          <a:bodyPr wrap="square" lIns="0" tIns="0" rIns="0" bIns="0" rtlCol="0" anchor="ctr"/>
          <a:lstStyle/>
          <a:p>
            <a:pPr marL="0" indent="0" algn="l">
              <a:buNone/>
            </a:pPr>
            <a:r>
              <a:rPr lang="en-US" sz="900" b="1" dirty="0">
                <a:solidFill>
                  <a:srgbClr val="E2E8F0"/>
                </a:solidFill>
                <a:latin typeface="Open Sans" pitchFamily="34" charset="0"/>
                <a:ea typeface="Open Sans" pitchFamily="34" charset="-122"/>
                <a:cs typeface="Open Sans" pitchFamily="34" charset="-120"/>
              </a:rPr>
              <a:t>FIABILITÉ : Une gestion transparente et orientée solutions.</a:t>
            </a:r>
            <a:endParaRPr lang="en-US" sz="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89853" y="1130199"/>
            <a:ext cx="11048695" cy="9144"/>
          </a:xfrm>
          <a:prstGeom prst="rect">
            <a:avLst/>
          </a:prstGeom>
          <a:solidFill>
            <a:srgbClr val="E2E8F0"/>
          </a:solidFill>
          <a:ln/>
        </p:spPr>
        <p:txBody>
          <a:bodyPr/>
          <a:lstStyle/>
          <a:p>
            <a:endParaRPr lang="en-US"/>
          </a:p>
        </p:txBody>
      </p:sp>
      <p:sp>
        <p:nvSpPr>
          <p:cNvPr id="8" name="Shape 6"/>
          <p:cNvSpPr/>
          <p:nvPr/>
        </p:nvSpPr>
        <p:spPr>
          <a:xfrm>
            <a:off x="589853" y="320040"/>
            <a:ext cx="2009851" cy="247802"/>
          </a:xfrm>
          <a:prstGeom prst="roundRect">
            <a:avLst>
              <a:gd name="adj" fmla="val 56770"/>
            </a:avLst>
          </a:prstGeom>
          <a:solidFill>
            <a:srgbClr val="E0F2FE"/>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2571" r="-2571"/>
          <a:stretch/>
        </p:blipFill>
        <p:spPr>
          <a:xfrm>
            <a:off x="704153" y="385877"/>
            <a:ext cx="105156" cy="114300"/>
          </a:xfrm>
          <a:prstGeom prst="rect">
            <a:avLst/>
          </a:prstGeom>
        </p:spPr>
      </p:pic>
      <p:sp>
        <p:nvSpPr>
          <p:cNvPr id="10" name="Text 7"/>
          <p:cNvSpPr txBox="1"/>
          <p:nvPr/>
        </p:nvSpPr>
        <p:spPr>
          <a:xfrm>
            <a:off x="885204" y="357531"/>
            <a:ext cx="1686154" cy="171907"/>
          </a:xfrm>
          <a:prstGeom prst="rect">
            <a:avLst/>
          </a:prstGeom>
          <a:noFill/>
          <a:ln/>
        </p:spPr>
        <p:txBody>
          <a:bodyPr wrap="square" lIns="0" tIns="0" rIns="0" bIns="0" rtlCol="0" anchor="ctr"/>
          <a:lstStyle/>
          <a:p>
            <a:pPr marL="0" indent="0" algn="l">
              <a:buNone/>
            </a:pPr>
            <a:r>
              <a:rPr lang="en-US" sz="900" b="1" dirty="0">
                <a:solidFill>
                  <a:srgbClr val="0077B5"/>
                </a:solidFill>
                <a:latin typeface="Open Sans" pitchFamily="34" charset="0"/>
                <a:ea typeface="Open Sans" pitchFamily="34" charset="-122"/>
                <a:cs typeface="Open Sans" pitchFamily="34" charset="-120"/>
              </a:rPr>
              <a:t>PLATEFORME PRIORITAIRE</a:t>
            </a:r>
            <a:endParaRPr lang="en-US" sz="900" dirty="0"/>
          </a:p>
        </p:txBody>
      </p:sp>
      <p:sp>
        <p:nvSpPr>
          <p:cNvPr id="11" name="Text 8"/>
          <p:cNvSpPr txBox="1"/>
          <p:nvPr/>
        </p:nvSpPr>
        <p:spPr>
          <a:xfrm>
            <a:off x="589853" y="624535"/>
            <a:ext cx="3676802"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STRATÉGIE LINKEDIN</a:t>
            </a:r>
            <a:endParaRPr lang="en-US" sz="2400" dirty="0"/>
          </a:p>
        </p:txBody>
      </p:sp>
      <p:sp>
        <p:nvSpPr>
          <p:cNvPr id="12" name="Text 9"/>
          <p:cNvSpPr txBox="1"/>
          <p:nvPr/>
        </p:nvSpPr>
        <p:spPr>
          <a:xfrm>
            <a:off x="9990799" y="598018"/>
            <a:ext cx="1772107"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Hub B2B &amp; Influence</a:t>
            </a:r>
            <a:endParaRPr lang="en-US" sz="1200" dirty="0"/>
          </a:p>
        </p:txBody>
      </p:sp>
      <p:sp>
        <p:nvSpPr>
          <p:cNvPr id="13" name="Text 10"/>
          <p:cNvSpPr txBox="1"/>
          <p:nvPr/>
        </p:nvSpPr>
        <p:spPr>
          <a:xfrm>
            <a:off x="9663444" y="807415"/>
            <a:ext cx="2067458"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Le canal central de notre écosystème</a:t>
            </a:r>
            <a:endParaRPr lang="en-US" sz="900" dirty="0"/>
          </a:p>
        </p:txBody>
      </p:sp>
      <p:sp>
        <p:nvSpPr>
          <p:cNvPr id="14" name="Shape 11"/>
          <p:cNvSpPr/>
          <p:nvPr/>
        </p:nvSpPr>
        <p:spPr>
          <a:xfrm>
            <a:off x="589853" y="1368857"/>
            <a:ext cx="3333902" cy="1647749"/>
          </a:xfrm>
          <a:prstGeom prst="roundRect">
            <a:avLst>
              <a:gd name="adj" fmla="val 3849"/>
            </a:avLst>
          </a:prstGeom>
          <a:solidFill>
            <a:srgbClr val="0077B5"/>
          </a:solidFill>
          <a:ln/>
          <a:effectLst>
            <a:outerShdw blurRad="101600" dist="38100" dir="5400000" algn="bl" rotWithShape="0">
              <a:srgbClr val="0077B5">
                <a:alpha val="20000"/>
              </a:srgbClr>
            </a:outerShdw>
          </a:effectLst>
        </p:spPr>
        <p:txBody>
          <a:bodyPr/>
          <a:lstStyle/>
          <a:p>
            <a:endParaRPr lang="en-US"/>
          </a:p>
        </p:txBody>
      </p:sp>
      <p:pic>
        <p:nvPicPr>
          <p:cNvPr id="15" name="Image 1" descr="preencoded.png"/>
          <p:cNvPicPr>
            <a:picLocks noChangeAspect="1"/>
          </p:cNvPicPr>
          <p:nvPr/>
        </p:nvPicPr>
        <p:blipFill>
          <a:blip r:embed="rId4" cstate="email">
            <a:extLst>
              <a:ext uri="{28A0092B-C50C-407E-A947-70E740481C1C}">
                <a14:useLocalDpi xmlns:a14="http://schemas.microsoft.com/office/drawing/2010/main"/>
              </a:ext>
            </a:extLst>
          </a:blip>
          <a:srcRect l="-57" r="-57"/>
          <a:stretch/>
        </p:blipFill>
        <p:spPr>
          <a:xfrm>
            <a:off x="2056551" y="1607515"/>
            <a:ext cx="400507" cy="457200"/>
          </a:xfrm>
          <a:prstGeom prst="rect">
            <a:avLst/>
          </a:prstGeom>
        </p:spPr>
      </p:pic>
      <p:sp>
        <p:nvSpPr>
          <p:cNvPr id="16" name="Text 12"/>
          <p:cNvSpPr txBox="1"/>
          <p:nvPr/>
        </p:nvSpPr>
        <p:spPr>
          <a:xfrm>
            <a:off x="1488708" y="2226564"/>
            <a:ext cx="1672438" cy="210312"/>
          </a:xfrm>
          <a:prstGeom prst="rect">
            <a:avLst/>
          </a:prstGeom>
          <a:noFill/>
          <a:ln/>
        </p:spPr>
        <p:txBody>
          <a:bodyPr wrap="square" lIns="0" tIns="0" rIns="0" bIns="0" rtlCol="0" anchor="ctr"/>
          <a:lstStyle/>
          <a:p>
            <a:pPr marL="0" indent="0" algn="ctr">
              <a:buNone/>
            </a:pPr>
            <a:r>
              <a:rPr lang="en-US" sz="1300" b="1" dirty="0">
                <a:solidFill>
                  <a:srgbClr val="FFFFFF"/>
                </a:solidFill>
                <a:latin typeface="Montserrat" pitchFamily="34" charset="0"/>
                <a:ea typeface="Montserrat" pitchFamily="34" charset="-122"/>
                <a:cs typeface="Montserrat" pitchFamily="34" charset="-120"/>
              </a:rPr>
              <a:t>Leader d'Opinion</a:t>
            </a:r>
            <a:endParaRPr lang="en-US" sz="1300" dirty="0"/>
          </a:p>
        </p:txBody>
      </p:sp>
      <p:sp>
        <p:nvSpPr>
          <p:cNvPr id="17" name="Shape 13"/>
          <p:cNvSpPr/>
          <p:nvPr/>
        </p:nvSpPr>
        <p:spPr>
          <a:xfrm>
            <a:off x="1681647" y="2511857"/>
            <a:ext cx="1152144" cy="267005"/>
          </a:xfrm>
          <a:prstGeom prst="roundRect">
            <a:avLst>
              <a:gd name="adj" fmla="val 244618"/>
            </a:avLst>
          </a:prstGeom>
          <a:solidFill>
            <a:srgbClr val="FFFFFF">
              <a:alpha val="20000"/>
            </a:srgbClr>
          </a:solidFill>
          <a:ln/>
        </p:spPr>
        <p:txBody>
          <a:bodyPr/>
          <a:lstStyle/>
          <a:p>
            <a:endParaRPr lang="en-US"/>
          </a:p>
        </p:txBody>
      </p:sp>
      <p:sp>
        <p:nvSpPr>
          <p:cNvPr id="18" name="Text 14"/>
          <p:cNvSpPr txBox="1"/>
          <p:nvPr/>
        </p:nvSpPr>
        <p:spPr>
          <a:xfrm>
            <a:off x="1795947" y="2550262"/>
            <a:ext cx="1016813" cy="171907"/>
          </a:xfrm>
          <a:prstGeom prst="rect">
            <a:avLst/>
          </a:prstGeom>
          <a:noFill/>
          <a:ln/>
        </p:spPr>
        <p:txBody>
          <a:bodyPr wrap="square" lIns="0" tIns="0" rIns="0" bIns="0" rtlCol="0" anchor="ctr"/>
          <a:lstStyle/>
          <a:p>
            <a:pPr marL="0" indent="0" algn="ctr">
              <a:buNone/>
            </a:pPr>
            <a:r>
              <a:rPr lang="en-US" sz="900" b="1" dirty="0">
                <a:solidFill>
                  <a:srgbClr val="FFFFFF"/>
                </a:solidFill>
                <a:latin typeface="Open Sans" pitchFamily="34" charset="0"/>
                <a:ea typeface="Open Sans" pitchFamily="34" charset="-122"/>
                <a:cs typeface="Open Sans" pitchFamily="34" charset="-120"/>
              </a:rPr>
              <a:t>50% des efforts</a:t>
            </a:r>
            <a:endParaRPr lang="en-US" sz="900" dirty="0"/>
          </a:p>
        </p:txBody>
      </p:sp>
      <p:sp>
        <p:nvSpPr>
          <p:cNvPr id="19" name="Shape 15"/>
          <p:cNvSpPr/>
          <p:nvPr/>
        </p:nvSpPr>
        <p:spPr>
          <a:xfrm>
            <a:off x="589853" y="3203143"/>
            <a:ext cx="3333902" cy="3000146"/>
          </a:xfrm>
          <a:prstGeom prst="roundRect">
            <a:avLst>
              <a:gd name="adj" fmla="val 1161"/>
            </a:avLst>
          </a:prstGeom>
          <a:solidFill>
            <a:srgbClr val="FFFFFF"/>
          </a:solidFill>
          <a:ln w="12700">
            <a:solidFill>
              <a:srgbClr val="E2E8F0"/>
            </a:solidFill>
            <a:prstDash val="solid"/>
          </a:ln>
        </p:spPr>
        <p:txBody>
          <a:bodyPr/>
          <a:lstStyle/>
          <a:p>
            <a:endParaRPr lang="en-US"/>
          </a:p>
        </p:txBody>
      </p:sp>
      <p:pic>
        <p:nvPicPr>
          <p:cNvPr id="20" name="Image 2" descr="preencoded.png"/>
          <p:cNvPicPr>
            <a:picLocks noChangeAspect="1"/>
          </p:cNvPicPr>
          <p:nvPr/>
        </p:nvPicPr>
        <p:blipFill>
          <a:blip r:embed="rId5" cstate="email">
            <a:extLst>
              <a:ext uri="{28A0092B-C50C-407E-A947-70E740481C1C}">
                <a14:useLocalDpi xmlns:a14="http://schemas.microsoft.com/office/drawing/2010/main"/>
              </a:ext>
            </a:extLst>
          </a:blip>
          <a:srcRect t="-43" b="-43"/>
          <a:stretch/>
        </p:blipFill>
        <p:spPr>
          <a:xfrm>
            <a:off x="790107" y="3440887"/>
            <a:ext cx="133502" cy="152705"/>
          </a:xfrm>
          <a:prstGeom prst="rect">
            <a:avLst/>
          </a:prstGeom>
        </p:spPr>
      </p:pic>
      <p:sp>
        <p:nvSpPr>
          <p:cNvPr id="21" name="Text 16"/>
          <p:cNvSpPr txBox="1"/>
          <p:nvPr/>
        </p:nvSpPr>
        <p:spPr>
          <a:xfrm>
            <a:off x="1018707" y="3402483"/>
            <a:ext cx="1591056"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Vision Stratégique</a:t>
            </a:r>
            <a:endParaRPr lang="en-US" sz="1200" dirty="0"/>
          </a:p>
        </p:txBody>
      </p:sp>
      <p:sp>
        <p:nvSpPr>
          <p:cNvPr id="22" name="Text 17"/>
          <p:cNvSpPr txBox="1"/>
          <p:nvPr/>
        </p:nvSpPr>
        <p:spPr>
          <a:xfrm>
            <a:off x="790107" y="3783787"/>
            <a:ext cx="2931566" cy="972007"/>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Positionner le PAK comme une autorité portuaire visionnaire et un partenaire économique incontournable. Passer d'une communication institutionnelle froide à un storytelling business engageant et humain.</a:t>
            </a:r>
            <a:endParaRPr lang="en-US" sz="900" dirty="0"/>
          </a:p>
        </p:txBody>
      </p:sp>
      <p:sp>
        <p:nvSpPr>
          <p:cNvPr id="23" name="Shape 18"/>
          <p:cNvSpPr/>
          <p:nvPr/>
        </p:nvSpPr>
        <p:spPr>
          <a:xfrm>
            <a:off x="790107" y="4955134"/>
            <a:ext cx="2933395" cy="1047902"/>
          </a:xfrm>
          <a:prstGeom prst="roundRect">
            <a:avLst>
              <a:gd name="adj" fmla="val 6346"/>
            </a:avLst>
          </a:prstGeom>
          <a:solidFill>
            <a:srgbClr val="F1F5F9"/>
          </a:solidFill>
          <a:ln/>
        </p:spPr>
        <p:txBody>
          <a:bodyPr/>
          <a:lstStyle/>
          <a:p>
            <a:endParaRPr lang="en-US"/>
          </a:p>
        </p:txBody>
      </p:sp>
      <p:sp>
        <p:nvSpPr>
          <p:cNvPr id="24" name="Text 19"/>
          <p:cNvSpPr txBox="1"/>
          <p:nvPr/>
        </p:nvSpPr>
        <p:spPr>
          <a:xfrm>
            <a:off x="932753" y="5097780"/>
            <a:ext cx="1050646" cy="143561"/>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AUDIENCES CIBLES</a:t>
            </a:r>
            <a:endParaRPr lang="en-US" sz="800" dirty="0"/>
          </a:p>
        </p:txBody>
      </p:sp>
      <p:sp>
        <p:nvSpPr>
          <p:cNvPr id="25" name="Shape 20"/>
          <p:cNvSpPr/>
          <p:nvPr/>
        </p:nvSpPr>
        <p:spPr>
          <a:xfrm>
            <a:off x="932753" y="5331867"/>
            <a:ext cx="1200607"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6" name="Shape 21"/>
          <p:cNvSpPr/>
          <p:nvPr/>
        </p:nvSpPr>
        <p:spPr>
          <a:xfrm>
            <a:off x="2181823" y="5331867"/>
            <a:ext cx="809244"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7" name="Shape 22"/>
          <p:cNvSpPr/>
          <p:nvPr/>
        </p:nvSpPr>
        <p:spPr>
          <a:xfrm>
            <a:off x="932753" y="5621731"/>
            <a:ext cx="733349"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8" name="Shape 23"/>
          <p:cNvSpPr/>
          <p:nvPr/>
        </p:nvSpPr>
        <p:spPr>
          <a:xfrm>
            <a:off x="1721880" y="5621731"/>
            <a:ext cx="533095"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9" name="Text 24"/>
          <p:cNvSpPr txBox="1"/>
          <p:nvPr/>
        </p:nvSpPr>
        <p:spPr>
          <a:xfrm>
            <a:off x="1018707" y="5369357"/>
            <a:ext cx="1107338"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Décideurs Logistique</a:t>
            </a:r>
            <a:endParaRPr lang="en-US" sz="800" dirty="0"/>
          </a:p>
        </p:txBody>
      </p:sp>
      <p:sp>
        <p:nvSpPr>
          <p:cNvPr id="30" name="Text 25"/>
          <p:cNvSpPr txBox="1"/>
          <p:nvPr/>
        </p:nvSpPr>
        <p:spPr>
          <a:xfrm>
            <a:off x="2267777" y="5369357"/>
            <a:ext cx="716890"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Investisseurs</a:t>
            </a:r>
            <a:endParaRPr lang="en-US" sz="800" dirty="0"/>
          </a:p>
        </p:txBody>
      </p:sp>
      <p:sp>
        <p:nvSpPr>
          <p:cNvPr id="31" name="Text 26"/>
          <p:cNvSpPr txBox="1"/>
          <p:nvPr/>
        </p:nvSpPr>
        <p:spPr>
          <a:xfrm>
            <a:off x="1018707" y="5660136"/>
            <a:ext cx="640994"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Partenaires</a:t>
            </a:r>
            <a:endParaRPr lang="en-US" sz="800" dirty="0"/>
          </a:p>
        </p:txBody>
      </p:sp>
      <p:sp>
        <p:nvSpPr>
          <p:cNvPr id="32" name="Text 27"/>
          <p:cNvSpPr txBox="1"/>
          <p:nvPr/>
        </p:nvSpPr>
        <p:spPr>
          <a:xfrm>
            <a:off x="1807834" y="5660136"/>
            <a:ext cx="440741"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Talents</a:t>
            </a:r>
            <a:endParaRPr lang="en-US" sz="800" dirty="0"/>
          </a:p>
        </p:txBody>
      </p:sp>
      <p:sp>
        <p:nvSpPr>
          <p:cNvPr id="33" name="Shape 28"/>
          <p:cNvSpPr/>
          <p:nvPr/>
        </p:nvSpPr>
        <p:spPr>
          <a:xfrm>
            <a:off x="4209048" y="1368857"/>
            <a:ext cx="7429500" cy="2095805"/>
          </a:xfrm>
          <a:prstGeom prst="roundRect">
            <a:avLst>
              <a:gd name="adj" fmla="val 2380"/>
            </a:avLst>
          </a:prstGeom>
          <a:solidFill>
            <a:srgbClr val="FFFFFF"/>
          </a:solidFill>
          <a:ln w="12700">
            <a:solidFill>
              <a:srgbClr val="E2E8F0"/>
            </a:solidFill>
            <a:prstDash val="solid"/>
          </a:ln>
        </p:spPr>
        <p:txBody>
          <a:bodyPr/>
          <a:lstStyle/>
          <a:p>
            <a:endParaRPr lang="en-US"/>
          </a:p>
        </p:txBody>
      </p:sp>
      <p:sp>
        <p:nvSpPr>
          <p:cNvPr id="34" name="Text 29"/>
          <p:cNvSpPr txBox="1"/>
          <p:nvPr/>
        </p:nvSpPr>
        <p:spPr>
          <a:xfrm>
            <a:off x="4409302" y="1588313"/>
            <a:ext cx="2391156" cy="1810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Mix de Formats Performants</a:t>
            </a:r>
            <a:endParaRPr lang="en-US" sz="1200" dirty="0"/>
          </a:p>
        </p:txBody>
      </p:sp>
      <p:sp>
        <p:nvSpPr>
          <p:cNvPr id="35" name="Text 30"/>
          <p:cNvSpPr txBox="1"/>
          <p:nvPr/>
        </p:nvSpPr>
        <p:spPr>
          <a:xfrm>
            <a:off x="9811577" y="1597457"/>
            <a:ext cx="1714500" cy="162763"/>
          </a:xfrm>
          <a:prstGeom prst="rect">
            <a:avLst/>
          </a:prstGeom>
          <a:noFill/>
          <a:ln/>
        </p:spPr>
        <p:txBody>
          <a:bodyPr wrap="square" lIns="0" tIns="0" rIns="0" bIns="0" rtlCol="0" anchor="ctr"/>
          <a:lstStyle/>
          <a:p>
            <a:pPr marL="0" indent="0" algn="l">
              <a:buNone/>
            </a:pPr>
            <a:r>
              <a:rPr lang="en-US" sz="900" b="1" dirty="0">
                <a:solidFill>
                  <a:srgbClr val="00AAFF"/>
                </a:solidFill>
                <a:latin typeface="Open Sans" pitchFamily="34" charset="0"/>
                <a:ea typeface="Open Sans" pitchFamily="34" charset="-122"/>
                <a:cs typeface="Open Sans" pitchFamily="34" charset="-120"/>
              </a:rPr>
              <a:t>Cadence : 3-4 posts / semaine</a:t>
            </a:r>
            <a:endParaRPr lang="en-US" sz="900" dirty="0"/>
          </a:p>
        </p:txBody>
      </p:sp>
      <p:sp>
        <p:nvSpPr>
          <p:cNvPr id="36" name="Shape 31"/>
          <p:cNvSpPr/>
          <p:nvPr/>
        </p:nvSpPr>
        <p:spPr>
          <a:xfrm>
            <a:off x="4409302" y="194035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37" name="Shape 32"/>
          <p:cNvSpPr/>
          <p:nvPr/>
        </p:nvSpPr>
        <p:spPr>
          <a:xfrm>
            <a:off x="6800458" y="194035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38" name="Shape 33"/>
          <p:cNvSpPr/>
          <p:nvPr/>
        </p:nvSpPr>
        <p:spPr>
          <a:xfrm>
            <a:off x="4409302" y="2674620"/>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39" name="Shape 34"/>
          <p:cNvSpPr/>
          <p:nvPr/>
        </p:nvSpPr>
        <p:spPr>
          <a:xfrm>
            <a:off x="4533660" y="2064715"/>
            <a:ext cx="342900" cy="342900"/>
          </a:xfrm>
          <a:prstGeom prst="roundRect">
            <a:avLst>
              <a:gd name="adj" fmla="val 59259"/>
            </a:avLst>
          </a:prstGeom>
          <a:solidFill>
            <a:srgbClr val="E0F2FE"/>
          </a:solidFill>
          <a:ln/>
        </p:spPr>
        <p:txBody>
          <a:bodyPr/>
          <a:lstStyle/>
          <a:p>
            <a:endParaRPr lang="en-US"/>
          </a:p>
        </p:txBody>
      </p:sp>
      <p:pic>
        <p:nvPicPr>
          <p:cNvPr id="40" name="Image 3" descr="preencoded.png"/>
          <p:cNvPicPr>
            <a:picLocks noChangeAspect="1"/>
          </p:cNvPicPr>
          <p:nvPr/>
        </p:nvPicPr>
        <p:blipFill>
          <a:blip r:embed="rId6" cstate="email">
            <a:extLst>
              <a:ext uri="{28A0092B-C50C-407E-A947-70E740481C1C}">
                <a14:useLocalDpi xmlns:a14="http://schemas.microsoft.com/office/drawing/2010/main"/>
              </a:ext>
            </a:extLst>
          </a:blip>
          <a:srcRect t="-43" b="-43"/>
          <a:stretch/>
        </p:blipFill>
        <p:spPr>
          <a:xfrm>
            <a:off x="4637902" y="2159813"/>
            <a:ext cx="133502" cy="152705"/>
          </a:xfrm>
          <a:prstGeom prst="rect">
            <a:avLst/>
          </a:prstGeom>
        </p:spPr>
      </p:pic>
      <p:sp>
        <p:nvSpPr>
          <p:cNvPr id="41" name="Shape 35"/>
          <p:cNvSpPr/>
          <p:nvPr/>
        </p:nvSpPr>
        <p:spPr>
          <a:xfrm>
            <a:off x="9190699" y="194035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42" name="Shape 36"/>
          <p:cNvSpPr/>
          <p:nvPr/>
        </p:nvSpPr>
        <p:spPr>
          <a:xfrm>
            <a:off x="6923902" y="2064715"/>
            <a:ext cx="342900" cy="342900"/>
          </a:xfrm>
          <a:prstGeom prst="roundRect">
            <a:avLst>
              <a:gd name="adj" fmla="val 59259"/>
            </a:avLst>
          </a:prstGeom>
          <a:solidFill>
            <a:srgbClr val="E0F2FE"/>
          </a:solidFill>
          <a:ln/>
        </p:spPr>
        <p:txBody>
          <a:bodyPr/>
          <a:lstStyle/>
          <a:p>
            <a:endParaRPr lang="en-US"/>
          </a:p>
        </p:txBody>
      </p:sp>
      <p:sp>
        <p:nvSpPr>
          <p:cNvPr id="43" name="Shape 37"/>
          <p:cNvSpPr/>
          <p:nvPr/>
        </p:nvSpPr>
        <p:spPr>
          <a:xfrm>
            <a:off x="9315058" y="2064715"/>
            <a:ext cx="342900" cy="342900"/>
          </a:xfrm>
          <a:prstGeom prst="roundRect">
            <a:avLst>
              <a:gd name="adj" fmla="val 59259"/>
            </a:avLst>
          </a:prstGeom>
          <a:solidFill>
            <a:srgbClr val="E0F2FE"/>
          </a:solidFill>
          <a:ln/>
        </p:spPr>
        <p:txBody>
          <a:bodyPr/>
          <a:lstStyle/>
          <a:p>
            <a:endParaRPr lang="en-US"/>
          </a:p>
        </p:txBody>
      </p:sp>
      <p:sp>
        <p:nvSpPr>
          <p:cNvPr id="44" name="Shape 38"/>
          <p:cNvSpPr/>
          <p:nvPr/>
        </p:nvSpPr>
        <p:spPr>
          <a:xfrm>
            <a:off x="4533660" y="2798064"/>
            <a:ext cx="342900" cy="342900"/>
          </a:xfrm>
          <a:prstGeom prst="roundRect">
            <a:avLst>
              <a:gd name="adj" fmla="val 59259"/>
            </a:avLst>
          </a:prstGeom>
          <a:solidFill>
            <a:srgbClr val="E0F2FE"/>
          </a:solidFill>
          <a:ln/>
        </p:spPr>
        <p:txBody>
          <a:bodyPr/>
          <a:lstStyle/>
          <a:p>
            <a:endParaRPr lang="en-US"/>
          </a:p>
        </p:txBody>
      </p:sp>
      <p:sp>
        <p:nvSpPr>
          <p:cNvPr id="45" name="Text 39"/>
          <p:cNvSpPr txBox="1"/>
          <p:nvPr/>
        </p:nvSpPr>
        <p:spPr>
          <a:xfrm>
            <a:off x="4990860" y="2064715"/>
            <a:ext cx="1331366"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Thought Leadership</a:t>
            </a:r>
            <a:endParaRPr lang="en-US" sz="900" dirty="0"/>
          </a:p>
        </p:txBody>
      </p:sp>
      <p:sp>
        <p:nvSpPr>
          <p:cNvPr id="46" name="Text 40"/>
          <p:cNvSpPr txBox="1"/>
          <p:nvPr/>
        </p:nvSpPr>
        <p:spPr>
          <a:xfrm>
            <a:off x="7381102" y="2064715"/>
            <a:ext cx="1331366"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Data &amp; Infographies</a:t>
            </a:r>
            <a:endParaRPr lang="en-US" sz="900" dirty="0"/>
          </a:p>
        </p:txBody>
      </p:sp>
      <p:sp>
        <p:nvSpPr>
          <p:cNvPr id="47" name="Text 41"/>
          <p:cNvSpPr txBox="1"/>
          <p:nvPr/>
        </p:nvSpPr>
        <p:spPr>
          <a:xfrm>
            <a:off x="4990860" y="2250339"/>
            <a:ext cx="812902"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Hebdomadaire</a:t>
            </a:r>
            <a:endParaRPr lang="en-US" sz="800" dirty="0"/>
          </a:p>
        </p:txBody>
      </p:sp>
      <p:pic>
        <p:nvPicPr>
          <p:cNvPr id="48" name="Image 4" descr="preencoded.png"/>
          <p:cNvPicPr>
            <a:picLocks noChangeAspect="1"/>
          </p:cNvPicPr>
          <p:nvPr/>
        </p:nvPicPr>
        <p:blipFill>
          <a:blip r:embed="rId7" cstate="email">
            <a:extLst>
              <a:ext uri="{28A0092B-C50C-407E-A947-70E740481C1C}">
                <a14:useLocalDpi xmlns:a14="http://schemas.microsoft.com/office/drawing/2010/main"/>
              </a:ext>
            </a:extLst>
          </a:blip>
          <a:srcRect l="-33" r="-33"/>
          <a:stretch/>
        </p:blipFill>
        <p:spPr>
          <a:xfrm>
            <a:off x="7009855" y="2159813"/>
            <a:ext cx="171907" cy="152705"/>
          </a:xfrm>
          <a:prstGeom prst="rect">
            <a:avLst/>
          </a:prstGeom>
        </p:spPr>
      </p:pic>
      <p:sp>
        <p:nvSpPr>
          <p:cNvPr id="49" name="Text 42"/>
          <p:cNvSpPr txBox="1"/>
          <p:nvPr/>
        </p:nvSpPr>
        <p:spPr>
          <a:xfrm>
            <a:off x="9772258" y="2064715"/>
            <a:ext cx="1065276"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Vidéos / Motion</a:t>
            </a:r>
            <a:endParaRPr lang="en-US" sz="900" dirty="0"/>
          </a:p>
        </p:txBody>
      </p:sp>
      <p:sp>
        <p:nvSpPr>
          <p:cNvPr id="50" name="Text 43"/>
          <p:cNvSpPr txBox="1"/>
          <p:nvPr/>
        </p:nvSpPr>
        <p:spPr>
          <a:xfrm>
            <a:off x="4990860" y="2798064"/>
            <a:ext cx="1065276"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Articles de fond</a:t>
            </a:r>
            <a:endParaRPr lang="en-US" sz="900" dirty="0"/>
          </a:p>
        </p:txBody>
      </p:sp>
      <p:sp>
        <p:nvSpPr>
          <p:cNvPr id="51" name="Text 44"/>
          <p:cNvSpPr txBox="1"/>
          <p:nvPr/>
        </p:nvSpPr>
        <p:spPr>
          <a:xfrm>
            <a:off x="7381102" y="2250339"/>
            <a:ext cx="631850"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Bi-mensuel</a:t>
            </a:r>
            <a:endParaRPr lang="en-US" sz="800" dirty="0"/>
          </a:p>
        </p:txBody>
      </p:sp>
      <p:pic>
        <p:nvPicPr>
          <p:cNvPr id="52" name="Image 5" descr="preencoded.png"/>
          <p:cNvPicPr>
            <a:picLocks noChangeAspect="1"/>
          </p:cNvPicPr>
          <p:nvPr/>
        </p:nvPicPr>
        <p:blipFill>
          <a:blip r:embed="rId8" cstate="email">
            <a:extLst>
              <a:ext uri="{28A0092B-C50C-407E-A947-70E740481C1C}">
                <a14:useLocalDpi xmlns:a14="http://schemas.microsoft.com/office/drawing/2010/main"/>
              </a:ext>
            </a:extLst>
          </a:blip>
          <a:srcRect l="-33" r="-33"/>
          <a:stretch/>
        </p:blipFill>
        <p:spPr>
          <a:xfrm>
            <a:off x="9400097" y="2159813"/>
            <a:ext cx="171907" cy="152705"/>
          </a:xfrm>
          <a:prstGeom prst="rect">
            <a:avLst/>
          </a:prstGeom>
        </p:spPr>
      </p:pic>
      <p:sp>
        <p:nvSpPr>
          <p:cNvPr id="53" name="Text 45"/>
          <p:cNvSpPr txBox="1"/>
          <p:nvPr/>
        </p:nvSpPr>
        <p:spPr>
          <a:xfrm>
            <a:off x="9772258" y="2250339"/>
            <a:ext cx="812902"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Hebdomadaire</a:t>
            </a:r>
            <a:endParaRPr lang="en-US" sz="800" dirty="0"/>
          </a:p>
        </p:txBody>
      </p:sp>
      <p:pic>
        <p:nvPicPr>
          <p:cNvPr id="54" name="Image 6"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628758" y="2893162"/>
            <a:ext cx="152705" cy="152705"/>
          </a:xfrm>
          <a:prstGeom prst="rect">
            <a:avLst/>
          </a:prstGeom>
        </p:spPr>
      </p:pic>
      <p:sp>
        <p:nvSpPr>
          <p:cNvPr id="55" name="Shape 46"/>
          <p:cNvSpPr/>
          <p:nvPr/>
        </p:nvSpPr>
        <p:spPr>
          <a:xfrm>
            <a:off x="6800458" y="2674620"/>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56" name="Shape 47"/>
          <p:cNvSpPr/>
          <p:nvPr/>
        </p:nvSpPr>
        <p:spPr>
          <a:xfrm>
            <a:off x="9190699" y="2674620"/>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57" name="Shape 48"/>
          <p:cNvSpPr/>
          <p:nvPr/>
        </p:nvSpPr>
        <p:spPr>
          <a:xfrm>
            <a:off x="6923902" y="2798064"/>
            <a:ext cx="342900" cy="342900"/>
          </a:xfrm>
          <a:prstGeom prst="roundRect">
            <a:avLst>
              <a:gd name="adj" fmla="val 59259"/>
            </a:avLst>
          </a:prstGeom>
          <a:solidFill>
            <a:srgbClr val="E0F2FE"/>
          </a:solidFill>
          <a:ln/>
        </p:spPr>
        <p:txBody>
          <a:bodyPr/>
          <a:lstStyle/>
          <a:p>
            <a:endParaRPr lang="en-US"/>
          </a:p>
        </p:txBody>
      </p:sp>
      <p:sp>
        <p:nvSpPr>
          <p:cNvPr id="58" name="Shape 49"/>
          <p:cNvSpPr/>
          <p:nvPr/>
        </p:nvSpPr>
        <p:spPr>
          <a:xfrm>
            <a:off x="9315058" y="2798064"/>
            <a:ext cx="342900" cy="342900"/>
          </a:xfrm>
          <a:prstGeom prst="roundRect">
            <a:avLst>
              <a:gd name="adj" fmla="val 59259"/>
            </a:avLst>
          </a:prstGeom>
          <a:solidFill>
            <a:srgbClr val="E0F2FE"/>
          </a:solidFill>
          <a:ln/>
        </p:spPr>
        <p:txBody>
          <a:bodyPr/>
          <a:lstStyle/>
          <a:p>
            <a:endParaRPr lang="en-US"/>
          </a:p>
        </p:txBody>
      </p:sp>
      <p:sp>
        <p:nvSpPr>
          <p:cNvPr id="59" name="Text 50"/>
          <p:cNvSpPr txBox="1"/>
          <p:nvPr/>
        </p:nvSpPr>
        <p:spPr>
          <a:xfrm>
            <a:off x="7381102" y="2798064"/>
            <a:ext cx="1160374"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Employee Stories</a:t>
            </a:r>
            <a:endParaRPr lang="en-US" sz="900" dirty="0"/>
          </a:p>
        </p:txBody>
      </p:sp>
      <p:sp>
        <p:nvSpPr>
          <p:cNvPr id="60" name="Text 51"/>
          <p:cNvSpPr txBox="1"/>
          <p:nvPr/>
        </p:nvSpPr>
        <p:spPr>
          <a:xfrm>
            <a:off x="9772258" y="2798064"/>
            <a:ext cx="769925"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Cas Clients</a:t>
            </a:r>
            <a:endParaRPr lang="en-US" sz="900" dirty="0"/>
          </a:p>
        </p:txBody>
      </p:sp>
      <p:sp>
        <p:nvSpPr>
          <p:cNvPr id="61" name="Text 52"/>
          <p:cNvSpPr txBox="1"/>
          <p:nvPr/>
        </p:nvSpPr>
        <p:spPr>
          <a:xfrm>
            <a:off x="4990860" y="2983687"/>
            <a:ext cx="498348"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Mensuel</a:t>
            </a:r>
            <a:endParaRPr lang="en-US" sz="800" dirty="0"/>
          </a:p>
        </p:txBody>
      </p:sp>
      <p:pic>
        <p:nvPicPr>
          <p:cNvPr id="62" name="Image 7" descr="preencoded.png"/>
          <p:cNvPicPr>
            <a:picLocks noChangeAspect="1"/>
          </p:cNvPicPr>
          <p:nvPr/>
        </p:nvPicPr>
        <p:blipFill>
          <a:blip r:embed="rId10" cstate="email">
            <a:extLst>
              <a:ext uri="{28A0092B-C50C-407E-A947-70E740481C1C}">
                <a14:useLocalDpi xmlns:a14="http://schemas.microsoft.com/office/drawing/2010/main"/>
              </a:ext>
            </a:extLst>
          </a:blip>
          <a:srcRect t="-180" b="-180"/>
          <a:stretch/>
        </p:blipFill>
        <p:spPr>
          <a:xfrm>
            <a:off x="6999797" y="2893162"/>
            <a:ext cx="190195" cy="152705"/>
          </a:xfrm>
          <a:prstGeom prst="rect">
            <a:avLst/>
          </a:prstGeom>
        </p:spPr>
      </p:pic>
      <p:sp>
        <p:nvSpPr>
          <p:cNvPr id="63" name="Text 53"/>
          <p:cNvSpPr txBox="1"/>
          <p:nvPr/>
        </p:nvSpPr>
        <p:spPr>
          <a:xfrm>
            <a:off x="7381102" y="2983687"/>
            <a:ext cx="631850"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Bi-mensuel</a:t>
            </a:r>
            <a:endParaRPr lang="en-US" sz="800" dirty="0"/>
          </a:p>
        </p:txBody>
      </p:sp>
      <p:pic>
        <p:nvPicPr>
          <p:cNvPr id="64" name="Image 8" descr="preencoded.png"/>
          <p:cNvPicPr>
            <a:picLocks noChangeAspect="1"/>
          </p:cNvPicPr>
          <p:nvPr/>
        </p:nvPicPr>
        <p:blipFill>
          <a:blip r:embed="rId11" cstate="email">
            <a:extLst>
              <a:ext uri="{28A0092B-C50C-407E-A947-70E740481C1C}">
                <a14:useLocalDpi xmlns:a14="http://schemas.microsoft.com/office/drawing/2010/main"/>
              </a:ext>
            </a:extLst>
          </a:blip>
          <a:srcRect t="-180" b="-180"/>
          <a:stretch/>
        </p:blipFill>
        <p:spPr>
          <a:xfrm>
            <a:off x="9390953" y="2893162"/>
            <a:ext cx="190195" cy="152705"/>
          </a:xfrm>
          <a:prstGeom prst="rect">
            <a:avLst/>
          </a:prstGeom>
        </p:spPr>
      </p:pic>
      <p:sp>
        <p:nvSpPr>
          <p:cNvPr id="65" name="Text 54"/>
          <p:cNvSpPr txBox="1"/>
          <p:nvPr/>
        </p:nvSpPr>
        <p:spPr>
          <a:xfrm>
            <a:off x="9772258" y="2983687"/>
            <a:ext cx="498348"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Mensuel</a:t>
            </a:r>
            <a:endParaRPr lang="en-US" sz="800" dirty="0"/>
          </a:p>
        </p:txBody>
      </p:sp>
      <p:sp>
        <p:nvSpPr>
          <p:cNvPr id="66" name="Shape 55"/>
          <p:cNvSpPr/>
          <p:nvPr/>
        </p:nvSpPr>
        <p:spPr>
          <a:xfrm>
            <a:off x="4209048" y="3654857"/>
            <a:ext cx="4828946" cy="2542946"/>
          </a:xfrm>
          <a:prstGeom prst="roundRect">
            <a:avLst>
              <a:gd name="adj" fmla="val 1616"/>
            </a:avLst>
          </a:prstGeom>
          <a:solidFill>
            <a:srgbClr val="FFFFFF"/>
          </a:solidFill>
          <a:ln w="12700">
            <a:solidFill>
              <a:srgbClr val="E2E8F0"/>
            </a:solidFill>
            <a:prstDash val="solid"/>
          </a:ln>
        </p:spPr>
        <p:txBody>
          <a:bodyPr/>
          <a:lstStyle/>
          <a:p>
            <a:endParaRPr lang="en-US"/>
          </a:p>
        </p:txBody>
      </p:sp>
      <p:pic>
        <p:nvPicPr>
          <p:cNvPr id="67" name="Image 9" descr="preencoded.png"/>
          <p:cNvPicPr>
            <a:picLocks noChangeAspect="1"/>
          </p:cNvPicPr>
          <p:nvPr/>
        </p:nvPicPr>
        <p:blipFill>
          <a:blip r:embed="rId12" cstate="email">
            <a:extLst>
              <a:ext uri="{28A0092B-C50C-407E-A947-70E740481C1C}">
                <a14:useLocalDpi xmlns:a14="http://schemas.microsoft.com/office/drawing/2010/main"/>
              </a:ext>
            </a:extLst>
          </a:blip>
          <a:srcRect l="-33" r="-33"/>
          <a:stretch/>
        </p:blipFill>
        <p:spPr>
          <a:xfrm>
            <a:off x="4409302" y="3893515"/>
            <a:ext cx="171907" cy="152705"/>
          </a:xfrm>
          <a:prstGeom prst="rect">
            <a:avLst/>
          </a:prstGeom>
        </p:spPr>
      </p:pic>
      <p:sp>
        <p:nvSpPr>
          <p:cNvPr id="68" name="Text 56"/>
          <p:cNvSpPr txBox="1"/>
          <p:nvPr/>
        </p:nvSpPr>
        <p:spPr>
          <a:xfrm>
            <a:off x="4676307" y="3855111"/>
            <a:ext cx="1534363"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Lignes Éditoriales</a:t>
            </a:r>
            <a:endParaRPr lang="en-US" sz="1200" dirty="0"/>
          </a:p>
        </p:txBody>
      </p:sp>
      <p:sp>
        <p:nvSpPr>
          <p:cNvPr id="69" name="Shape 57"/>
          <p:cNvSpPr/>
          <p:nvPr/>
        </p:nvSpPr>
        <p:spPr>
          <a:xfrm>
            <a:off x="4409302" y="4493362"/>
            <a:ext cx="4429354" cy="9144"/>
          </a:xfrm>
          <a:prstGeom prst="rect">
            <a:avLst/>
          </a:prstGeom>
          <a:solidFill>
            <a:srgbClr val="F1F5F9"/>
          </a:solidFill>
          <a:ln/>
        </p:spPr>
        <p:txBody>
          <a:bodyPr/>
          <a:lstStyle/>
          <a:p>
            <a:endParaRPr lang="en-US"/>
          </a:p>
        </p:txBody>
      </p:sp>
      <p:sp>
        <p:nvSpPr>
          <p:cNvPr id="70" name="Shape 58"/>
          <p:cNvSpPr/>
          <p:nvPr/>
        </p:nvSpPr>
        <p:spPr>
          <a:xfrm>
            <a:off x="4409302" y="4879239"/>
            <a:ext cx="4429354" cy="9144"/>
          </a:xfrm>
          <a:prstGeom prst="rect">
            <a:avLst/>
          </a:prstGeom>
          <a:solidFill>
            <a:srgbClr val="F1F5F9"/>
          </a:solidFill>
          <a:ln/>
        </p:spPr>
        <p:txBody>
          <a:bodyPr/>
          <a:lstStyle/>
          <a:p>
            <a:endParaRPr lang="en-US"/>
          </a:p>
        </p:txBody>
      </p:sp>
      <p:sp>
        <p:nvSpPr>
          <p:cNvPr id="71" name="Shape 59"/>
          <p:cNvSpPr/>
          <p:nvPr/>
        </p:nvSpPr>
        <p:spPr>
          <a:xfrm>
            <a:off x="4409302" y="5265115"/>
            <a:ext cx="4429354" cy="9144"/>
          </a:xfrm>
          <a:prstGeom prst="rect">
            <a:avLst/>
          </a:prstGeom>
          <a:solidFill>
            <a:srgbClr val="F1F5F9"/>
          </a:solidFill>
          <a:ln/>
        </p:spPr>
        <p:txBody>
          <a:bodyPr/>
          <a:lstStyle/>
          <a:p>
            <a:endParaRPr lang="en-US"/>
          </a:p>
        </p:txBody>
      </p:sp>
      <p:sp>
        <p:nvSpPr>
          <p:cNvPr id="72" name="Shape 60"/>
          <p:cNvSpPr/>
          <p:nvPr/>
        </p:nvSpPr>
        <p:spPr>
          <a:xfrm>
            <a:off x="4409302" y="4281221"/>
            <a:ext cx="75895" cy="75895"/>
          </a:xfrm>
          <a:prstGeom prst="ellipse">
            <a:avLst/>
          </a:prstGeom>
          <a:solidFill>
            <a:srgbClr val="0077B5"/>
          </a:solidFill>
          <a:ln/>
        </p:spPr>
        <p:txBody>
          <a:bodyPr/>
          <a:lstStyle/>
          <a:p>
            <a:endParaRPr lang="en-US"/>
          </a:p>
        </p:txBody>
      </p:sp>
      <p:sp>
        <p:nvSpPr>
          <p:cNvPr id="73" name="Shape 61"/>
          <p:cNvSpPr/>
          <p:nvPr/>
        </p:nvSpPr>
        <p:spPr>
          <a:xfrm>
            <a:off x="4409302" y="4667098"/>
            <a:ext cx="75895" cy="75895"/>
          </a:xfrm>
          <a:prstGeom prst="ellipse">
            <a:avLst/>
          </a:prstGeom>
          <a:solidFill>
            <a:srgbClr val="E91E63"/>
          </a:solidFill>
          <a:ln/>
        </p:spPr>
        <p:txBody>
          <a:bodyPr/>
          <a:lstStyle/>
          <a:p>
            <a:endParaRPr lang="en-US"/>
          </a:p>
        </p:txBody>
      </p:sp>
      <p:sp>
        <p:nvSpPr>
          <p:cNvPr id="74" name="Shape 62"/>
          <p:cNvSpPr/>
          <p:nvPr/>
        </p:nvSpPr>
        <p:spPr>
          <a:xfrm>
            <a:off x="4409302" y="5052975"/>
            <a:ext cx="75895" cy="75895"/>
          </a:xfrm>
          <a:prstGeom prst="ellipse">
            <a:avLst/>
          </a:prstGeom>
          <a:solidFill>
            <a:srgbClr val="00AAFF"/>
          </a:solidFill>
          <a:ln/>
        </p:spPr>
        <p:txBody>
          <a:bodyPr/>
          <a:lstStyle/>
          <a:p>
            <a:endParaRPr lang="en-US"/>
          </a:p>
        </p:txBody>
      </p:sp>
      <p:sp>
        <p:nvSpPr>
          <p:cNvPr id="75" name="Shape 63"/>
          <p:cNvSpPr/>
          <p:nvPr/>
        </p:nvSpPr>
        <p:spPr>
          <a:xfrm>
            <a:off x="4409302" y="5438851"/>
            <a:ext cx="75895" cy="75895"/>
          </a:xfrm>
          <a:prstGeom prst="ellipse">
            <a:avLst/>
          </a:prstGeom>
          <a:solidFill>
            <a:srgbClr val="10B981"/>
          </a:solidFill>
          <a:ln/>
        </p:spPr>
        <p:txBody>
          <a:bodyPr/>
          <a:lstStyle/>
          <a:p>
            <a:endParaRPr lang="en-US"/>
          </a:p>
        </p:txBody>
      </p:sp>
      <p:sp>
        <p:nvSpPr>
          <p:cNvPr id="76" name="Text 64"/>
          <p:cNvSpPr txBox="1"/>
          <p:nvPr/>
        </p:nvSpPr>
        <p:spPr>
          <a:xfrm>
            <a:off x="4581209" y="4226357"/>
            <a:ext cx="1283818"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Innovation &amp; Tech :</a:t>
            </a:r>
            <a:endParaRPr lang="en-US" sz="900" dirty="0"/>
          </a:p>
        </p:txBody>
      </p:sp>
      <p:sp>
        <p:nvSpPr>
          <p:cNvPr id="77" name="Text 65"/>
          <p:cNvSpPr txBox="1"/>
          <p:nvPr/>
        </p:nvSpPr>
        <p:spPr>
          <a:xfrm>
            <a:off x="4581209" y="4612234"/>
            <a:ext cx="1388974"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Impact Économique :</a:t>
            </a:r>
            <a:endParaRPr lang="en-US" sz="900" dirty="0"/>
          </a:p>
        </p:txBody>
      </p:sp>
      <p:sp>
        <p:nvSpPr>
          <p:cNvPr id="78" name="Text 66"/>
          <p:cNvSpPr txBox="1"/>
          <p:nvPr/>
        </p:nvSpPr>
        <p:spPr>
          <a:xfrm>
            <a:off x="4581209" y="4998111"/>
            <a:ext cx="940918"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Partenariats :</a:t>
            </a:r>
            <a:endParaRPr lang="en-US" sz="900" dirty="0"/>
          </a:p>
        </p:txBody>
      </p:sp>
      <p:sp>
        <p:nvSpPr>
          <p:cNvPr id="79" name="Text 67"/>
          <p:cNvSpPr txBox="1"/>
          <p:nvPr/>
        </p:nvSpPr>
        <p:spPr>
          <a:xfrm>
            <a:off x="4581209" y="5383987"/>
            <a:ext cx="1036015"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RSE &amp; Humain :</a:t>
            </a:r>
            <a:endParaRPr lang="en-US" sz="900" dirty="0"/>
          </a:p>
        </p:txBody>
      </p:sp>
      <p:sp>
        <p:nvSpPr>
          <p:cNvPr id="80" name="Text 68"/>
          <p:cNvSpPr txBox="1"/>
          <p:nvPr/>
        </p:nvSpPr>
        <p:spPr>
          <a:xfrm>
            <a:off x="5770843" y="4226357"/>
            <a:ext cx="2827325"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Smart port, équipements phase 2, digitalisation</a:t>
            </a:r>
            <a:endParaRPr lang="en-US" sz="900" dirty="0"/>
          </a:p>
        </p:txBody>
      </p:sp>
      <p:sp>
        <p:nvSpPr>
          <p:cNvPr id="81" name="Text 69"/>
          <p:cNvSpPr txBox="1"/>
          <p:nvPr/>
        </p:nvSpPr>
        <p:spPr>
          <a:xfrm>
            <a:off x="5873256" y="4612234"/>
            <a:ext cx="2674620"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Croissance, stats trafic, développement zone</a:t>
            </a:r>
            <a:endParaRPr lang="en-US" sz="900" dirty="0"/>
          </a:p>
        </p:txBody>
      </p:sp>
      <p:sp>
        <p:nvSpPr>
          <p:cNvPr id="82" name="Text 70"/>
          <p:cNvSpPr txBox="1"/>
          <p:nvPr/>
        </p:nvSpPr>
        <p:spPr>
          <a:xfrm>
            <a:off x="5424286" y="4998111"/>
            <a:ext cx="2817266"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Mise en avant des acteurs de la place portuaire</a:t>
            </a:r>
            <a:endParaRPr lang="en-US" sz="900" dirty="0"/>
          </a:p>
        </p:txBody>
      </p:sp>
      <p:sp>
        <p:nvSpPr>
          <p:cNvPr id="83" name="Text 71"/>
          <p:cNvSpPr txBox="1"/>
          <p:nvPr/>
        </p:nvSpPr>
        <p:spPr>
          <a:xfrm>
            <a:off x="5516640" y="5383987"/>
            <a:ext cx="2446020"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Initiatives durables, vie du port, carrières</a:t>
            </a:r>
            <a:endParaRPr lang="en-US" sz="900" dirty="0"/>
          </a:p>
        </p:txBody>
      </p:sp>
      <p:sp>
        <p:nvSpPr>
          <p:cNvPr id="84" name="Shape 72"/>
          <p:cNvSpPr/>
          <p:nvPr/>
        </p:nvSpPr>
        <p:spPr>
          <a:xfrm>
            <a:off x="9225447" y="3654857"/>
            <a:ext cx="2419502" cy="2542946"/>
          </a:xfrm>
          <a:prstGeom prst="roundRect">
            <a:avLst>
              <a:gd name="adj" fmla="val 1785"/>
            </a:avLst>
          </a:prstGeom>
          <a:solidFill>
            <a:srgbClr val="F0F9FF"/>
          </a:solidFill>
          <a:ln w="12700">
            <a:solidFill>
              <a:srgbClr val="BAE6FD"/>
            </a:solidFill>
            <a:prstDash val="solid"/>
          </a:ln>
        </p:spPr>
        <p:txBody>
          <a:bodyPr/>
          <a:lstStyle/>
          <a:p>
            <a:endParaRPr lang="en-US"/>
          </a:p>
        </p:txBody>
      </p:sp>
      <p:sp>
        <p:nvSpPr>
          <p:cNvPr id="85" name="Text 73"/>
          <p:cNvSpPr txBox="1"/>
          <p:nvPr/>
        </p:nvSpPr>
        <p:spPr>
          <a:xfrm>
            <a:off x="9936850" y="4283964"/>
            <a:ext cx="1086307" cy="162763"/>
          </a:xfrm>
          <a:prstGeom prst="rect">
            <a:avLst/>
          </a:prstGeom>
          <a:noFill/>
          <a:ln/>
        </p:spPr>
        <p:txBody>
          <a:bodyPr wrap="square" lIns="0" tIns="0" rIns="0" bIns="0" rtlCol="0" anchor="ctr"/>
          <a:lstStyle/>
          <a:p>
            <a:pPr marL="0" indent="0" algn="ctr">
              <a:buNone/>
            </a:pPr>
            <a:r>
              <a:rPr lang="en-US" sz="900" b="1" dirty="0">
                <a:solidFill>
                  <a:srgbClr val="0077B5"/>
                </a:solidFill>
                <a:latin typeface="Open Sans" pitchFamily="34" charset="0"/>
                <a:ea typeface="Open Sans" pitchFamily="34" charset="-122"/>
                <a:cs typeface="Open Sans" pitchFamily="34" charset="-120"/>
              </a:rPr>
              <a:t>KPIS SUCCÈS 2026</a:t>
            </a:r>
            <a:endParaRPr lang="en-US" sz="900" dirty="0"/>
          </a:p>
        </p:txBody>
      </p:sp>
      <p:sp>
        <p:nvSpPr>
          <p:cNvPr id="86" name="Text 74"/>
          <p:cNvSpPr txBox="1"/>
          <p:nvPr/>
        </p:nvSpPr>
        <p:spPr>
          <a:xfrm>
            <a:off x="9425700" y="4626864"/>
            <a:ext cx="448056"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Portée</a:t>
            </a:r>
            <a:endParaRPr lang="en-US" sz="900" dirty="0"/>
          </a:p>
        </p:txBody>
      </p:sp>
      <p:sp>
        <p:nvSpPr>
          <p:cNvPr id="87" name="Text 75"/>
          <p:cNvSpPr txBox="1"/>
          <p:nvPr/>
        </p:nvSpPr>
        <p:spPr>
          <a:xfrm>
            <a:off x="9425700" y="4998111"/>
            <a:ext cx="752551"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Engagement</a:t>
            </a:r>
            <a:endParaRPr lang="en-US" sz="900" dirty="0"/>
          </a:p>
        </p:txBody>
      </p:sp>
      <p:sp>
        <p:nvSpPr>
          <p:cNvPr id="88" name="Text 76"/>
          <p:cNvSpPr txBox="1"/>
          <p:nvPr/>
        </p:nvSpPr>
        <p:spPr>
          <a:xfrm>
            <a:off x="9425700" y="5369357"/>
            <a:ext cx="896112"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Leads Qualifiés</a:t>
            </a:r>
            <a:endParaRPr lang="en-US" sz="900" dirty="0"/>
          </a:p>
        </p:txBody>
      </p:sp>
      <p:sp>
        <p:nvSpPr>
          <p:cNvPr id="89" name="Text 77"/>
          <p:cNvSpPr txBox="1"/>
          <p:nvPr/>
        </p:nvSpPr>
        <p:spPr>
          <a:xfrm>
            <a:off x="11012184" y="4616806"/>
            <a:ext cx="543154"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+50%</a:t>
            </a:r>
            <a:endParaRPr lang="en-US" sz="1200" dirty="0"/>
          </a:p>
        </p:txBody>
      </p:sp>
      <p:sp>
        <p:nvSpPr>
          <p:cNvPr id="90" name="Text 78"/>
          <p:cNvSpPr txBox="1"/>
          <p:nvPr/>
        </p:nvSpPr>
        <p:spPr>
          <a:xfrm>
            <a:off x="10939032" y="4988967"/>
            <a:ext cx="619963"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&gt; 3.5%</a:t>
            </a:r>
            <a:endParaRPr lang="en-US" sz="1200" dirty="0"/>
          </a:p>
        </p:txBody>
      </p:sp>
      <p:sp>
        <p:nvSpPr>
          <p:cNvPr id="91" name="Text 79"/>
          <p:cNvSpPr txBox="1"/>
          <p:nvPr/>
        </p:nvSpPr>
        <p:spPr>
          <a:xfrm>
            <a:off x="10837534" y="5360213"/>
            <a:ext cx="724205"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15/mois</a:t>
            </a:r>
            <a:endParaRPr lang="en-US" sz="1200" dirty="0"/>
          </a:p>
        </p:txBody>
      </p:sp>
      <p:sp>
        <p:nvSpPr>
          <p:cNvPr id="92" name="Shape 80"/>
          <p:cNvSpPr/>
          <p:nvPr/>
        </p:nvSpPr>
        <p:spPr>
          <a:xfrm>
            <a:off x="18353" y="6388913"/>
            <a:ext cx="12191695" cy="466344"/>
          </a:xfrm>
          <a:prstGeom prst="rect">
            <a:avLst/>
          </a:prstGeom>
          <a:solidFill>
            <a:srgbClr val="FFFFFF"/>
          </a:solidFill>
          <a:ln/>
        </p:spPr>
        <p:txBody>
          <a:bodyPr/>
          <a:lstStyle/>
          <a:p>
            <a:endParaRPr lang="en-US"/>
          </a:p>
        </p:txBody>
      </p:sp>
      <p:sp>
        <p:nvSpPr>
          <p:cNvPr id="93" name="Shape 81"/>
          <p:cNvSpPr/>
          <p:nvPr/>
        </p:nvSpPr>
        <p:spPr>
          <a:xfrm>
            <a:off x="18353" y="6388913"/>
            <a:ext cx="12191695" cy="9144"/>
          </a:xfrm>
          <a:prstGeom prst="rect">
            <a:avLst/>
          </a:prstGeom>
          <a:solidFill>
            <a:srgbClr val="E2E8F0"/>
          </a:solidFill>
          <a:ln/>
        </p:spPr>
        <p:txBody>
          <a:bodyPr/>
          <a:lstStyle/>
          <a:p>
            <a:endParaRPr lang="en-US"/>
          </a:p>
        </p:txBody>
      </p:sp>
      <p:pic>
        <p:nvPicPr>
          <p:cNvPr id="94" name="Image 10" descr="preencoded.png"/>
          <p:cNvPicPr>
            <a:picLocks noChangeAspect="1"/>
          </p:cNvPicPr>
          <p:nvPr/>
        </p:nvPicPr>
        <p:blipFill>
          <a:blip r:embed="rId13" cstate="email">
            <a:extLst>
              <a:ext uri="{28A0092B-C50C-407E-A947-70E740481C1C}">
                <a14:useLocalDpi xmlns:a14="http://schemas.microsoft.com/office/drawing/2010/main"/>
              </a:ext>
            </a:extLst>
          </a:blip>
          <a:srcRect l="-1911" r="-1911"/>
          <a:stretch/>
        </p:blipFill>
        <p:spPr>
          <a:xfrm>
            <a:off x="589853" y="6569964"/>
            <a:ext cx="133502" cy="114300"/>
          </a:xfrm>
          <a:prstGeom prst="rect">
            <a:avLst/>
          </a:prstGeom>
        </p:spPr>
      </p:pic>
      <p:sp>
        <p:nvSpPr>
          <p:cNvPr id="95" name="Text 82"/>
          <p:cNvSpPr txBox="1"/>
          <p:nvPr/>
        </p:nvSpPr>
        <p:spPr>
          <a:xfrm>
            <a:off x="818453" y="6541618"/>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96" name="Text 83"/>
          <p:cNvSpPr txBox="1"/>
          <p:nvPr/>
        </p:nvSpPr>
        <p:spPr>
          <a:xfrm>
            <a:off x="10406851" y="6541618"/>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97" name="Text 84"/>
          <p:cNvSpPr txBox="1"/>
          <p:nvPr/>
        </p:nvSpPr>
        <p:spPr>
          <a:xfrm>
            <a:off x="6273763" y="6541618"/>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18</a:t>
            </a:r>
            <a:endParaRPr lang="en-US" sz="900" dirty="0"/>
          </a:p>
        </p:txBody>
      </p:sp>
      <p:pic>
        <p:nvPicPr>
          <p:cNvPr id="98" name="Image 11" descr="preencoded.png"/>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1524248" y="6569964"/>
            <a:ext cx="114300" cy="1143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828800" cy="247802"/>
          </a:xfrm>
          <a:prstGeom prst="roundRect">
            <a:avLst>
              <a:gd name="adj" fmla="val 56770"/>
            </a:avLst>
          </a:prstGeom>
          <a:solidFill>
            <a:srgbClr val="FEE2E2"/>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1911" r="-1911"/>
          <a:stretch/>
        </p:blipFill>
        <p:spPr>
          <a:xfrm>
            <a:off x="685800" y="466344"/>
            <a:ext cx="133502" cy="114300"/>
          </a:xfrm>
          <a:prstGeom prst="rect">
            <a:avLst/>
          </a:prstGeom>
        </p:spPr>
      </p:pic>
      <p:sp>
        <p:nvSpPr>
          <p:cNvPr id="10" name="Text 7"/>
          <p:cNvSpPr txBox="1"/>
          <p:nvPr/>
        </p:nvSpPr>
        <p:spPr>
          <a:xfrm>
            <a:off x="895198" y="437998"/>
            <a:ext cx="1476756" cy="171907"/>
          </a:xfrm>
          <a:prstGeom prst="rect">
            <a:avLst/>
          </a:prstGeom>
          <a:noFill/>
          <a:ln/>
        </p:spPr>
        <p:txBody>
          <a:bodyPr wrap="square" lIns="0" tIns="0" rIns="0" bIns="0" rtlCol="0" anchor="ctr"/>
          <a:lstStyle/>
          <a:p>
            <a:pPr marL="0" indent="0" algn="l">
              <a:buNone/>
            </a:pPr>
            <a:r>
              <a:rPr lang="en-US" sz="900" b="1" dirty="0">
                <a:solidFill>
                  <a:srgbClr val="CC0000"/>
                </a:solidFill>
                <a:latin typeface="Open Sans" pitchFamily="34" charset="0"/>
                <a:ea typeface="Open Sans" pitchFamily="34" charset="-122"/>
                <a:cs typeface="Open Sans" pitchFamily="34" charset="-120"/>
              </a:rPr>
              <a:t>PLATEFORME VISUELLE</a:t>
            </a:r>
            <a:endParaRPr lang="en-US" sz="900" dirty="0"/>
          </a:p>
        </p:txBody>
      </p:sp>
      <p:sp>
        <p:nvSpPr>
          <p:cNvPr id="11" name="Text 8"/>
          <p:cNvSpPr txBox="1"/>
          <p:nvPr/>
        </p:nvSpPr>
        <p:spPr>
          <a:xfrm>
            <a:off x="571500" y="705002"/>
            <a:ext cx="5125212"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STRATÉGIE VIDÉO &amp; YOUTUBE</a:t>
            </a:r>
            <a:endParaRPr lang="en-US" sz="2400" dirty="0"/>
          </a:p>
        </p:txBody>
      </p:sp>
      <p:sp>
        <p:nvSpPr>
          <p:cNvPr id="12" name="Text 9"/>
          <p:cNvSpPr txBox="1"/>
          <p:nvPr/>
        </p:nvSpPr>
        <p:spPr>
          <a:xfrm>
            <a:off x="10148011" y="678485"/>
            <a:ext cx="1591056"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Vitrine d'Expertise</a:t>
            </a:r>
            <a:endParaRPr lang="en-US" sz="1200" dirty="0"/>
          </a:p>
        </p:txBody>
      </p:sp>
      <p:sp>
        <p:nvSpPr>
          <p:cNvPr id="13" name="Text 10"/>
          <p:cNvSpPr txBox="1"/>
          <p:nvPr/>
        </p:nvSpPr>
        <p:spPr>
          <a:xfrm>
            <a:off x="10095890" y="887882"/>
            <a:ext cx="1619402"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Immersion &amp; Démonstration</a:t>
            </a:r>
            <a:endParaRPr lang="en-US" sz="900" dirty="0"/>
          </a:p>
        </p:txBody>
      </p:sp>
      <p:sp>
        <p:nvSpPr>
          <p:cNvPr id="14" name="Shape 11"/>
          <p:cNvSpPr/>
          <p:nvPr/>
        </p:nvSpPr>
        <p:spPr>
          <a:xfrm>
            <a:off x="571500" y="1449324"/>
            <a:ext cx="3333902" cy="1647749"/>
          </a:xfrm>
          <a:prstGeom prst="roundRect">
            <a:avLst>
              <a:gd name="adj" fmla="val 3849"/>
            </a:avLst>
          </a:prstGeom>
          <a:solidFill>
            <a:srgbClr val="CC0000"/>
          </a:solidFill>
          <a:ln/>
          <a:effectLst>
            <a:outerShdw blurRad="101600" dist="38100" dir="5400000" algn="bl" rotWithShape="0">
              <a:srgbClr val="CC0000">
                <a:alpha val="20000"/>
              </a:srgbClr>
            </a:outerShdw>
          </a:effectLst>
        </p:spPr>
        <p:txBody>
          <a:bodyPr/>
          <a:lstStyle/>
          <a:p>
            <a:endParaRPr lang="en-US"/>
          </a:p>
        </p:txBody>
      </p:sp>
      <p:pic>
        <p:nvPicPr>
          <p:cNvPr id="15" name="Image 1" descr="preencoded.png"/>
          <p:cNvPicPr>
            <a:picLocks noChangeAspect="1"/>
          </p:cNvPicPr>
          <p:nvPr/>
        </p:nvPicPr>
        <p:blipFill>
          <a:blip r:embed="rId4" cstate="email">
            <a:extLst>
              <a:ext uri="{28A0092B-C50C-407E-A947-70E740481C1C}">
                <a14:useLocalDpi xmlns:a14="http://schemas.microsoft.com/office/drawing/2010/main"/>
              </a:ext>
            </a:extLst>
          </a:blip>
          <a:srcRect l="-44" r="-44"/>
          <a:stretch/>
        </p:blipFill>
        <p:spPr>
          <a:xfrm>
            <a:off x="1981505" y="1687982"/>
            <a:ext cx="514807" cy="457200"/>
          </a:xfrm>
          <a:prstGeom prst="rect">
            <a:avLst/>
          </a:prstGeom>
        </p:spPr>
      </p:pic>
      <p:sp>
        <p:nvSpPr>
          <p:cNvPr id="16" name="Text 12"/>
          <p:cNvSpPr txBox="1"/>
          <p:nvPr/>
        </p:nvSpPr>
        <p:spPr>
          <a:xfrm>
            <a:off x="1437437" y="2307031"/>
            <a:ext cx="1739189" cy="210312"/>
          </a:xfrm>
          <a:prstGeom prst="rect">
            <a:avLst/>
          </a:prstGeom>
          <a:noFill/>
          <a:ln/>
        </p:spPr>
        <p:txBody>
          <a:bodyPr wrap="square" lIns="0" tIns="0" rIns="0" bIns="0" rtlCol="0" anchor="ctr"/>
          <a:lstStyle/>
          <a:p>
            <a:pPr marL="0" indent="0" algn="ctr">
              <a:buNone/>
            </a:pPr>
            <a:r>
              <a:rPr lang="en-US" sz="1300" b="1" dirty="0">
                <a:solidFill>
                  <a:srgbClr val="FFFFFF"/>
                </a:solidFill>
                <a:latin typeface="Montserrat" pitchFamily="34" charset="0"/>
                <a:ea typeface="Montserrat" pitchFamily="34" charset="-122"/>
                <a:cs typeface="Montserrat" pitchFamily="34" charset="-120"/>
              </a:rPr>
              <a:t>Moteur de Preuve</a:t>
            </a:r>
            <a:endParaRPr lang="en-US" sz="1300" dirty="0"/>
          </a:p>
        </p:txBody>
      </p:sp>
      <p:sp>
        <p:nvSpPr>
          <p:cNvPr id="17" name="Shape 13"/>
          <p:cNvSpPr/>
          <p:nvPr/>
        </p:nvSpPr>
        <p:spPr>
          <a:xfrm>
            <a:off x="1663294" y="2592324"/>
            <a:ext cx="1152144" cy="267005"/>
          </a:xfrm>
          <a:prstGeom prst="roundRect">
            <a:avLst>
              <a:gd name="adj" fmla="val 244618"/>
            </a:avLst>
          </a:prstGeom>
          <a:solidFill>
            <a:srgbClr val="FFFFFF">
              <a:alpha val="20000"/>
            </a:srgbClr>
          </a:solidFill>
          <a:ln/>
        </p:spPr>
        <p:txBody>
          <a:bodyPr/>
          <a:lstStyle/>
          <a:p>
            <a:endParaRPr lang="en-US"/>
          </a:p>
        </p:txBody>
      </p:sp>
      <p:sp>
        <p:nvSpPr>
          <p:cNvPr id="18" name="Text 14"/>
          <p:cNvSpPr txBox="1"/>
          <p:nvPr/>
        </p:nvSpPr>
        <p:spPr>
          <a:xfrm>
            <a:off x="1777594" y="2630729"/>
            <a:ext cx="1016813" cy="171907"/>
          </a:xfrm>
          <a:prstGeom prst="rect">
            <a:avLst/>
          </a:prstGeom>
          <a:noFill/>
          <a:ln/>
        </p:spPr>
        <p:txBody>
          <a:bodyPr wrap="square" lIns="0" tIns="0" rIns="0" bIns="0" rtlCol="0" anchor="ctr"/>
          <a:lstStyle/>
          <a:p>
            <a:pPr marL="0" indent="0" algn="ctr">
              <a:buNone/>
            </a:pPr>
            <a:r>
              <a:rPr lang="en-US" sz="900" b="1" dirty="0">
                <a:solidFill>
                  <a:srgbClr val="FFFFFF"/>
                </a:solidFill>
                <a:latin typeface="Open Sans" pitchFamily="34" charset="0"/>
                <a:ea typeface="Open Sans" pitchFamily="34" charset="-122"/>
                <a:cs typeface="Open Sans" pitchFamily="34" charset="-120"/>
              </a:rPr>
              <a:t>20% des efforts</a:t>
            </a:r>
            <a:endParaRPr lang="en-US" sz="900" dirty="0"/>
          </a:p>
        </p:txBody>
      </p:sp>
      <p:sp>
        <p:nvSpPr>
          <p:cNvPr id="19" name="Shape 15"/>
          <p:cNvSpPr/>
          <p:nvPr/>
        </p:nvSpPr>
        <p:spPr>
          <a:xfrm>
            <a:off x="571500" y="3283610"/>
            <a:ext cx="3333902" cy="3000146"/>
          </a:xfrm>
          <a:prstGeom prst="roundRect">
            <a:avLst>
              <a:gd name="adj" fmla="val 1161"/>
            </a:avLst>
          </a:prstGeom>
          <a:solidFill>
            <a:srgbClr val="FFFFFF"/>
          </a:solidFill>
          <a:ln w="12700">
            <a:solidFill>
              <a:srgbClr val="E2E8F0"/>
            </a:solidFill>
            <a:prstDash val="solid"/>
          </a:ln>
        </p:spPr>
        <p:txBody>
          <a:bodyPr/>
          <a:lstStyle/>
          <a:p>
            <a:endParaRPr lang="en-US"/>
          </a:p>
        </p:txBody>
      </p:sp>
      <p:pic>
        <p:nvPicPr>
          <p:cNvPr id="20" name="Image 2" descr="preencoded.png"/>
          <p:cNvPicPr>
            <a:picLocks noChangeAspect="1"/>
          </p:cNvPicPr>
          <p:nvPr/>
        </p:nvPicPr>
        <p:blipFill>
          <a:blip r:embed="rId5" cstate="email">
            <a:extLst>
              <a:ext uri="{28A0092B-C50C-407E-A947-70E740481C1C}">
                <a14:useLocalDpi xmlns:a14="http://schemas.microsoft.com/office/drawing/2010/main"/>
              </a:ext>
            </a:extLst>
          </a:blip>
          <a:srcRect t="-100" b="-100"/>
          <a:stretch/>
        </p:blipFill>
        <p:spPr>
          <a:xfrm>
            <a:off x="771754" y="3521354"/>
            <a:ext cx="114300" cy="152705"/>
          </a:xfrm>
          <a:prstGeom prst="rect">
            <a:avLst/>
          </a:prstGeom>
        </p:spPr>
      </p:pic>
      <p:sp>
        <p:nvSpPr>
          <p:cNvPr id="21" name="Text 16"/>
          <p:cNvSpPr txBox="1"/>
          <p:nvPr/>
        </p:nvSpPr>
        <p:spPr>
          <a:xfrm>
            <a:off x="981151" y="3482950"/>
            <a:ext cx="1591056"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Vision Stratégique</a:t>
            </a:r>
            <a:endParaRPr lang="en-US" sz="1200" dirty="0"/>
          </a:p>
        </p:txBody>
      </p:sp>
      <p:sp>
        <p:nvSpPr>
          <p:cNvPr id="22" name="Text 17"/>
          <p:cNvSpPr txBox="1"/>
          <p:nvPr/>
        </p:nvSpPr>
        <p:spPr>
          <a:xfrm>
            <a:off x="771754" y="3864254"/>
            <a:ext cx="2903220" cy="972007"/>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Rendre tangible la puissance industrielle du PAK. Transformer des infrastructures complexes en contenus visuels captivants pour prouver l'expertise technique, valoriser la modernité (Phase 2) et rassurer les partenaires.</a:t>
            </a:r>
            <a:endParaRPr lang="en-US" sz="900" dirty="0"/>
          </a:p>
        </p:txBody>
      </p:sp>
      <p:sp>
        <p:nvSpPr>
          <p:cNvPr id="23" name="Shape 18"/>
          <p:cNvSpPr/>
          <p:nvPr/>
        </p:nvSpPr>
        <p:spPr>
          <a:xfrm>
            <a:off x="771754" y="5035601"/>
            <a:ext cx="2933395" cy="1047902"/>
          </a:xfrm>
          <a:prstGeom prst="roundRect">
            <a:avLst>
              <a:gd name="adj" fmla="val 6346"/>
            </a:avLst>
          </a:prstGeom>
          <a:solidFill>
            <a:srgbClr val="F1F5F9"/>
          </a:solidFill>
          <a:ln/>
        </p:spPr>
        <p:txBody>
          <a:bodyPr/>
          <a:lstStyle/>
          <a:p>
            <a:endParaRPr lang="en-US"/>
          </a:p>
        </p:txBody>
      </p:sp>
      <p:sp>
        <p:nvSpPr>
          <p:cNvPr id="24" name="Text 19"/>
          <p:cNvSpPr txBox="1"/>
          <p:nvPr/>
        </p:nvSpPr>
        <p:spPr>
          <a:xfrm>
            <a:off x="914400" y="5178247"/>
            <a:ext cx="1050646" cy="143561"/>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AUDIENCES CIBLES</a:t>
            </a:r>
            <a:endParaRPr lang="en-US" sz="800" dirty="0"/>
          </a:p>
        </p:txBody>
      </p:sp>
      <p:sp>
        <p:nvSpPr>
          <p:cNvPr id="25" name="Shape 20"/>
          <p:cNvSpPr/>
          <p:nvPr/>
        </p:nvSpPr>
        <p:spPr>
          <a:xfrm>
            <a:off x="914400" y="5412334"/>
            <a:ext cx="809244"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6" name="Shape 21"/>
          <p:cNvSpPr/>
          <p:nvPr/>
        </p:nvSpPr>
        <p:spPr>
          <a:xfrm>
            <a:off x="1777594" y="5412334"/>
            <a:ext cx="733349"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7" name="Shape 22"/>
          <p:cNvSpPr/>
          <p:nvPr/>
        </p:nvSpPr>
        <p:spPr>
          <a:xfrm>
            <a:off x="2564892" y="5412334"/>
            <a:ext cx="733349"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8" name="Shape 23"/>
          <p:cNvSpPr/>
          <p:nvPr/>
        </p:nvSpPr>
        <p:spPr>
          <a:xfrm>
            <a:off x="914400" y="5702198"/>
            <a:ext cx="800100"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9" name="Text 24"/>
          <p:cNvSpPr txBox="1"/>
          <p:nvPr/>
        </p:nvSpPr>
        <p:spPr>
          <a:xfrm>
            <a:off x="1000354" y="5449824"/>
            <a:ext cx="716890"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Investisseurs</a:t>
            </a:r>
            <a:endParaRPr lang="en-US" sz="800" dirty="0"/>
          </a:p>
        </p:txBody>
      </p:sp>
      <p:sp>
        <p:nvSpPr>
          <p:cNvPr id="30" name="Text 25"/>
          <p:cNvSpPr txBox="1"/>
          <p:nvPr/>
        </p:nvSpPr>
        <p:spPr>
          <a:xfrm>
            <a:off x="1862633" y="5449824"/>
            <a:ext cx="640994"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Opérateurs</a:t>
            </a:r>
            <a:endParaRPr lang="en-US" sz="800" dirty="0"/>
          </a:p>
        </p:txBody>
      </p:sp>
      <p:sp>
        <p:nvSpPr>
          <p:cNvPr id="31" name="Text 26"/>
          <p:cNvSpPr txBox="1"/>
          <p:nvPr/>
        </p:nvSpPr>
        <p:spPr>
          <a:xfrm>
            <a:off x="2649931" y="5449824"/>
            <a:ext cx="640994"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Partenaires</a:t>
            </a:r>
            <a:endParaRPr lang="en-US" sz="800" dirty="0"/>
          </a:p>
        </p:txBody>
      </p:sp>
      <p:sp>
        <p:nvSpPr>
          <p:cNvPr id="32" name="Text 27"/>
          <p:cNvSpPr txBox="1"/>
          <p:nvPr/>
        </p:nvSpPr>
        <p:spPr>
          <a:xfrm>
            <a:off x="1000354" y="5740603"/>
            <a:ext cx="707746"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Grand Public</a:t>
            </a:r>
            <a:endParaRPr lang="en-US" sz="800" dirty="0"/>
          </a:p>
        </p:txBody>
      </p:sp>
      <p:sp>
        <p:nvSpPr>
          <p:cNvPr id="33" name="Shape 28"/>
          <p:cNvSpPr/>
          <p:nvPr/>
        </p:nvSpPr>
        <p:spPr>
          <a:xfrm>
            <a:off x="4190695" y="1449324"/>
            <a:ext cx="7429500" cy="2095805"/>
          </a:xfrm>
          <a:prstGeom prst="roundRect">
            <a:avLst>
              <a:gd name="adj" fmla="val 2380"/>
            </a:avLst>
          </a:prstGeom>
          <a:solidFill>
            <a:srgbClr val="FFFFFF"/>
          </a:solidFill>
          <a:ln w="12700">
            <a:solidFill>
              <a:srgbClr val="E2E8F0"/>
            </a:solidFill>
            <a:prstDash val="solid"/>
          </a:ln>
        </p:spPr>
        <p:txBody>
          <a:bodyPr/>
          <a:lstStyle/>
          <a:p>
            <a:endParaRPr lang="en-US"/>
          </a:p>
        </p:txBody>
      </p:sp>
      <p:sp>
        <p:nvSpPr>
          <p:cNvPr id="34" name="Text 29"/>
          <p:cNvSpPr txBox="1"/>
          <p:nvPr/>
        </p:nvSpPr>
        <p:spPr>
          <a:xfrm>
            <a:off x="4390949" y="1668780"/>
            <a:ext cx="2315261" cy="1810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Mix de Formats &amp; Contenus</a:t>
            </a:r>
            <a:endParaRPr lang="en-US" sz="1200" dirty="0"/>
          </a:p>
        </p:txBody>
      </p:sp>
      <p:sp>
        <p:nvSpPr>
          <p:cNvPr id="35" name="Text 30"/>
          <p:cNvSpPr txBox="1"/>
          <p:nvPr/>
        </p:nvSpPr>
        <p:spPr>
          <a:xfrm>
            <a:off x="9491472" y="1677924"/>
            <a:ext cx="2019910" cy="162763"/>
          </a:xfrm>
          <a:prstGeom prst="rect">
            <a:avLst/>
          </a:prstGeom>
          <a:noFill/>
          <a:ln/>
        </p:spPr>
        <p:txBody>
          <a:bodyPr wrap="square" lIns="0" tIns="0" rIns="0" bIns="0" rtlCol="0" anchor="ctr"/>
          <a:lstStyle/>
          <a:p>
            <a:pPr marL="0" indent="0" algn="l">
              <a:buNone/>
            </a:pPr>
            <a:r>
              <a:rPr lang="en-US" sz="900" b="1" dirty="0">
                <a:solidFill>
                  <a:srgbClr val="CC0000"/>
                </a:solidFill>
                <a:latin typeface="Open Sans" pitchFamily="34" charset="0"/>
                <a:ea typeface="Open Sans" pitchFamily="34" charset="-122"/>
                <a:cs typeface="Open Sans" pitchFamily="34" charset="-120"/>
              </a:rPr>
              <a:t>Cadence : 2 vidéos majeures / mois</a:t>
            </a:r>
            <a:endParaRPr lang="en-US" sz="900" dirty="0"/>
          </a:p>
        </p:txBody>
      </p:sp>
      <p:sp>
        <p:nvSpPr>
          <p:cNvPr id="36" name="Shape 31"/>
          <p:cNvSpPr/>
          <p:nvPr/>
        </p:nvSpPr>
        <p:spPr>
          <a:xfrm>
            <a:off x="4390949" y="2020824"/>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37" name="Shape 32"/>
          <p:cNvSpPr/>
          <p:nvPr/>
        </p:nvSpPr>
        <p:spPr>
          <a:xfrm>
            <a:off x="6782105" y="2020824"/>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38" name="Shape 33"/>
          <p:cNvSpPr/>
          <p:nvPr/>
        </p:nvSpPr>
        <p:spPr>
          <a:xfrm>
            <a:off x="4390949" y="275508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39" name="Shape 34"/>
          <p:cNvSpPr/>
          <p:nvPr/>
        </p:nvSpPr>
        <p:spPr>
          <a:xfrm>
            <a:off x="4515307" y="2145182"/>
            <a:ext cx="342900" cy="342900"/>
          </a:xfrm>
          <a:prstGeom prst="roundRect">
            <a:avLst>
              <a:gd name="adj" fmla="val 59259"/>
            </a:avLst>
          </a:prstGeom>
          <a:solidFill>
            <a:srgbClr val="FEE2E2"/>
          </a:solidFill>
          <a:ln/>
        </p:spPr>
        <p:txBody>
          <a:bodyPr/>
          <a:lstStyle/>
          <a:p>
            <a:endParaRPr lang="en-US"/>
          </a:p>
        </p:txBody>
      </p:sp>
      <p:pic>
        <p:nvPicPr>
          <p:cNvPr id="40" name="Image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610405" y="2240280"/>
            <a:ext cx="152705" cy="152705"/>
          </a:xfrm>
          <a:prstGeom prst="rect">
            <a:avLst/>
          </a:prstGeom>
        </p:spPr>
      </p:pic>
      <p:sp>
        <p:nvSpPr>
          <p:cNvPr id="41" name="Shape 35"/>
          <p:cNvSpPr/>
          <p:nvPr/>
        </p:nvSpPr>
        <p:spPr>
          <a:xfrm>
            <a:off x="9172346" y="2020824"/>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42" name="Shape 36"/>
          <p:cNvSpPr/>
          <p:nvPr/>
        </p:nvSpPr>
        <p:spPr>
          <a:xfrm>
            <a:off x="6905549" y="2145182"/>
            <a:ext cx="342900" cy="342900"/>
          </a:xfrm>
          <a:prstGeom prst="roundRect">
            <a:avLst>
              <a:gd name="adj" fmla="val 59259"/>
            </a:avLst>
          </a:prstGeom>
          <a:solidFill>
            <a:srgbClr val="FEE2E2"/>
          </a:solidFill>
          <a:ln/>
        </p:spPr>
        <p:txBody>
          <a:bodyPr/>
          <a:lstStyle/>
          <a:p>
            <a:endParaRPr lang="en-US"/>
          </a:p>
        </p:txBody>
      </p:sp>
      <p:sp>
        <p:nvSpPr>
          <p:cNvPr id="43" name="Shape 37"/>
          <p:cNvSpPr/>
          <p:nvPr/>
        </p:nvSpPr>
        <p:spPr>
          <a:xfrm>
            <a:off x="9296705" y="2145182"/>
            <a:ext cx="342900" cy="342900"/>
          </a:xfrm>
          <a:prstGeom prst="roundRect">
            <a:avLst>
              <a:gd name="adj" fmla="val 59259"/>
            </a:avLst>
          </a:prstGeom>
          <a:solidFill>
            <a:srgbClr val="FEE2E2"/>
          </a:solidFill>
          <a:ln/>
        </p:spPr>
        <p:txBody>
          <a:bodyPr/>
          <a:lstStyle/>
          <a:p>
            <a:endParaRPr lang="en-US"/>
          </a:p>
        </p:txBody>
      </p:sp>
      <p:sp>
        <p:nvSpPr>
          <p:cNvPr id="44" name="Shape 38"/>
          <p:cNvSpPr/>
          <p:nvPr/>
        </p:nvSpPr>
        <p:spPr>
          <a:xfrm>
            <a:off x="4515307" y="2878531"/>
            <a:ext cx="342900" cy="342900"/>
          </a:xfrm>
          <a:prstGeom prst="roundRect">
            <a:avLst>
              <a:gd name="adj" fmla="val 59259"/>
            </a:avLst>
          </a:prstGeom>
          <a:solidFill>
            <a:srgbClr val="FEE2E2"/>
          </a:solidFill>
          <a:ln/>
        </p:spPr>
        <p:txBody>
          <a:bodyPr/>
          <a:lstStyle/>
          <a:p>
            <a:endParaRPr lang="en-US"/>
          </a:p>
        </p:txBody>
      </p:sp>
      <p:sp>
        <p:nvSpPr>
          <p:cNvPr id="45" name="Text 39"/>
          <p:cNvSpPr txBox="1"/>
          <p:nvPr/>
        </p:nvSpPr>
        <p:spPr>
          <a:xfrm>
            <a:off x="4972507" y="2158898"/>
            <a:ext cx="962863"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Documentaires</a:t>
            </a:r>
            <a:endParaRPr lang="en-US" sz="900" dirty="0"/>
          </a:p>
        </p:txBody>
      </p:sp>
      <p:sp>
        <p:nvSpPr>
          <p:cNvPr id="46" name="Text 40"/>
          <p:cNvSpPr txBox="1"/>
          <p:nvPr/>
        </p:nvSpPr>
        <p:spPr>
          <a:xfrm>
            <a:off x="7362749" y="2158898"/>
            <a:ext cx="838505"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Témoignages</a:t>
            </a:r>
            <a:endParaRPr lang="en-US" sz="900" dirty="0"/>
          </a:p>
        </p:txBody>
      </p:sp>
      <p:sp>
        <p:nvSpPr>
          <p:cNvPr id="47" name="Text 41"/>
          <p:cNvSpPr txBox="1"/>
          <p:nvPr/>
        </p:nvSpPr>
        <p:spPr>
          <a:xfrm>
            <a:off x="4972507" y="2330806"/>
            <a:ext cx="914400" cy="133502"/>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Zone Ind-Portuaire</a:t>
            </a:r>
            <a:endParaRPr lang="en-US" sz="800" dirty="0"/>
          </a:p>
        </p:txBody>
      </p:sp>
      <p:pic>
        <p:nvPicPr>
          <p:cNvPr id="48" name="Image 4" descr="preencoded.png"/>
          <p:cNvPicPr>
            <a:picLocks noChangeAspect="1"/>
          </p:cNvPicPr>
          <p:nvPr/>
        </p:nvPicPr>
        <p:blipFill>
          <a:blip r:embed="rId7" cstate="email">
            <a:extLst>
              <a:ext uri="{28A0092B-C50C-407E-A947-70E740481C1C}">
                <a14:useLocalDpi xmlns:a14="http://schemas.microsoft.com/office/drawing/2010/main"/>
              </a:ext>
            </a:extLst>
          </a:blip>
          <a:srcRect t="-43" b="-43"/>
          <a:stretch/>
        </p:blipFill>
        <p:spPr>
          <a:xfrm>
            <a:off x="7010705" y="2240280"/>
            <a:ext cx="133502" cy="152705"/>
          </a:xfrm>
          <a:prstGeom prst="rect">
            <a:avLst/>
          </a:prstGeom>
        </p:spPr>
      </p:pic>
      <p:sp>
        <p:nvSpPr>
          <p:cNvPr id="49" name="Text 42"/>
          <p:cNvSpPr txBox="1"/>
          <p:nvPr/>
        </p:nvSpPr>
        <p:spPr>
          <a:xfrm>
            <a:off x="9753905" y="2158898"/>
            <a:ext cx="743407"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Visites 360°</a:t>
            </a:r>
            <a:endParaRPr lang="en-US" sz="900" dirty="0"/>
          </a:p>
        </p:txBody>
      </p:sp>
      <p:sp>
        <p:nvSpPr>
          <p:cNvPr id="50" name="Text 43"/>
          <p:cNvSpPr txBox="1"/>
          <p:nvPr/>
        </p:nvSpPr>
        <p:spPr>
          <a:xfrm>
            <a:off x="4972507" y="2893162"/>
            <a:ext cx="734263"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Webinaires</a:t>
            </a:r>
            <a:endParaRPr lang="en-US" sz="900" dirty="0"/>
          </a:p>
        </p:txBody>
      </p:sp>
      <p:sp>
        <p:nvSpPr>
          <p:cNvPr id="51" name="Text 44"/>
          <p:cNvSpPr txBox="1"/>
          <p:nvPr/>
        </p:nvSpPr>
        <p:spPr>
          <a:xfrm>
            <a:off x="7362749" y="2330806"/>
            <a:ext cx="590702" cy="133502"/>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Partenaires</a:t>
            </a:r>
            <a:endParaRPr lang="en-US" sz="800" dirty="0"/>
          </a:p>
        </p:txBody>
      </p:sp>
      <p:pic>
        <p:nvPicPr>
          <p:cNvPr id="52" name="Image 5" descr="preencoded.png"/>
          <p:cNvPicPr>
            <a:picLocks noChangeAspect="1"/>
          </p:cNvPicPr>
          <p:nvPr/>
        </p:nvPicPr>
        <p:blipFill>
          <a:blip r:embed="rId8" cstate="email">
            <a:extLst>
              <a:ext uri="{28A0092B-C50C-407E-A947-70E740481C1C}">
                <a14:useLocalDpi xmlns:a14="http://schemas.microsoft.com/office/drawing/2010/main"/>
              </a:ext>
            </a:extLst>
          </a:blip>
          <a:srcRect t="-180" b="-180"/>
          <a:stretch/>
        </p:blipFill>
        <p:spPr>
          <a:xfrm>
            <a:off x="9372600" y="2240280"/>
            <a:ext cx="190195" cy="152705"/>
          </a:xfrm>
          <a:prstGeom prst="rect">
            <a:avLst/>
          </a:prstGeom>
        </p:spPr>
      </p:pic>
      <p:sp>
        <p:nvSpPr>
          <p:cNvPr id="53" name="Text 45"/>
          <p:cNvSpPr txBox="1"/>
          <p:nvPr/>
        </p:nvSpPr>
        <p:spPr>
          <a:xfrm>
            <a:off x="9753905" y="2330806"/>
            <a:ext cx="562356" cy="133502"/>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Immersion</a:t>
            </a:r>
            <a:endParaRPr lang="en-US" sz="800" dirty="0"/>
          </a:p>
        </p:txBody>
      </p:sp>
      <p:pic>
        <p:nvPicPr>
          <p:cNvPr id="54" name="Image 6" descr="preencoded.png"/>
          <p:cNvPicPr>
            <a:picLocks noChangeAspect="1"/>
          </p:cNvPicPr>
          <p:nvPr/>
        </p:nvPicPr>
        <p:blipFill>
          <a:blip r:embed="rId9" cstate="email">
            <a:extLst>
              <a:ext uri="{28A0092B-C50C-407E-A947-70E740481C1C}">
                <a14:useLocalDpi xmlns:a14="http://schemas.microsoft.com/office/drawing/2010/main"/>
              </a:ext>
            </a:extLst>
          </a:blip>
          <a:srcRect t="-180" b="-180"/>
          <a:stretch/>
        </p:blipFill>
        <p:spPr>
          <a:xfrm>
            <a:off x="4591202" y="2973629"/>
            <a:ext cx="190195" cy="152705"/>
          </a:xfrm>
          <a:prstGeom prst="rect">
            <a:avLst/>
          </a:prstGeom>
        </p:spPr>
      </p:pic>
      <p:sp>
        <p:nvSpPr>
          <p:cNvPr id="55" name="Shape 46"/>
          <p:cNvSpPr/>
          <p:nvPr/>
        </p:nvSpPr>
        <p:spPr>
          <a:xfrm>
            <a:off x="6782105" y="275508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56" name="Shape 47"/>
          <p:cNvSpPr/>
          <p:nvPr/>
        </p:nvSpPr>
        <p:spPr>
          <a:xfrm>
            <a:off x="9172346" y="275508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57" name="Shape 48"/>
          <p:cNvSpPr/>
          <p:nvPr/>
        </p:nvSpPr>
        <p:spPr>
          <a:xfrm>
            <a:off x="6905549" y="2878531"/>
            <a:ext cx="342900" cy="342900"/>
          </a:xfrm>
          <a:prstGeom prst="roundRect">
            <a:avLst>
              <a:gd name="adj" fmla="val 59259"/>
            </a:avLst>
          </a:prstGeom>
          <a:solidFill>
            <a:srgbClr val="FEE2E2"/>
          </a:solidFill>
          <a:ln/>
        </p:spPr>
        <p:txBody>
          <a:bodyPr/>
          <a:lstStyle/>
          <a:p>
            <a:endParaRPr lang="en-US"/>
          </a:p>
        </p:txBody>
      </p:sp>
      <p:sp>
        <p:nvSpPr>
          <p:cNvPr id="58" name="Shape 49"/>
          <p:cNvSpPr/>
          <p:nvPr/>
        </p:nvSpPr>
        <p:spPr>
          <a:xfrm>
            <a:off x="9296705" y="2878531"/>
            <a:ext cx="342900" cy="342900"/>
          </a:xfrm>
          <a:prstGeom prst="roundRect">
            <a:avLst>
              <a:gd name="adj" fmla="val 59259"/>
            </a:avLst>
          </a:prstGeom>
          <a:solidFill>
            <a:srgbClr val="FEE2E2"/>
          </a:solidFill>
          <a:ln/>
        </p:spPr>
        <p:txBody>
          <a:bodyPr/>
          <a:lstStyle/>
          <a:p>
            <a:endParaRPr lang="en-US"/>
          </a:p>
        </p:txBody>
      </p:sp>
      <p:sp>
        <p:nvSpPr>
          <p:cNvPr id="59" name="Text 50"/>
          <p:cNvSpPr txBox="1"/>
          <p:nvPr/>
        </p:nvSpPr>
        <p:spPr>
          <a:xfrm>
            <a:off x="7362749" y="2893162"/>
            <a:ext cx="866851"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Shorts / Reels</a:t>
            </a:r>
            <a:endParaRPr lang="en-US" sz="900" dirty="0"/>
          </a:p>
        </p:txBody>
      </p:sp>
      <p:sp>
        <p:nvSpPr>
          <p:cNvPr id="60" name="Text 51"/>
          <p:cNvSpPr txBox="1"/>
          <p:nvPr/>
        </p:nvSpPr>
        <p:spPr>
          <a:xfrm>
            <a:off x="9753905" y="2893162"/>
            <a:ext cx="943661"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Replays Events</a:t>
            </a:r>
            <a:endParaRPr lang="en-US" sz="900" dirty="0"/>
          </a:p>
        </p:txBody>
      </p:sp>
      <p:sp>
        <p:nvSpPr>
          <p:cNvPr id="61" name="Text 52"/>
          <p:cNvSpPr txBox="1"/>
          <p:nvPr/>
        </p:nvSpPr>
        <p:spPr>
          <a:xfrm>
            <a:off x="4972507" y="3064154"/>
            <a:ext cx="981151" cy="133502"/>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Expertise Technique</a:t>
            </a:r>
            <a:endParaRPr lang="en-US" sz="800" dirty="0"/>
          </a:p>
        </p:txBody>
      </p:sp>
      <p:pic>
        <p:nvPicPr>
          <p:cNvPr id="62" name="Image 7" descr="preencoded.png"/>
          <p:cNvPicPr>
            <a:picLocks noChangeAspect="1"/>
          </p:cNvPicPr>
          <p:nvPr/>
        </p:nvPicPr>
        <p:blipFill>
          <a:blip r:embed="rId10" cstate="email">
            <a:extLst>
              <a:ext uri="{28A0092B-C50C-407E-A947-70E740481C1C}">
                <a14:useLocalDpi xmlns:a14="http://schemas.microsoft.com/office/drawing/2010/main"/>
              </a:ext>
            </a:extLst>
          </a:blip>
          <a:srcRect t="-100" b="-100"/>
          <a:stretch/>
        </p:blipFill>
        <p:spPr>
          <a:xfrm>
            <a:off x="7019849" y="2973629"/>
            <a:ext cx="114300" cy="152705"/>
          </a:xfrm>
          <a:prstGeom prst="rect">
            <a:avLst/>
          </a:prstGeom>
        </p:spPr>
      </p:pic>
      <p:sp>
        <p:nvSpPr>
          <p:cNvPr id="63" name="Text 53"/>
          <p:cNvSpPr txBox="1"/>
          <p:nvPr/>
        </p:nvSpPr>
        <p:spPr>
          <a:xfrm>
            <a:off x="7362749" y="3064154"/>
            <a:ext cx="848563" cy="133502"/>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Highlights Hebdo</a:t>
            </a:r>
            <a:endParaRPr lang="en-US" sz="800" dirty="0"/>
          </a:p>
        </p:txBody>
      </p:sp>
      <p:pic>
        <p:nvPicPr>
          <p:cNvPr id="64" name="Image 8" descr="preencoded.png"/>
          <p:cNvPicPr>
            <a:picLocks noChangeAspect="1"/>
          </p:cNvPicPr>
          <p:nvPr/>
        </p:nvPicPr>
        <p:blipFill>
          <a:blip r:embed="rId11" cstate="email">
            <a:extLst>
              <a:ext uri="{28A0092B-C50C-407E-A947-70E740481C1C}">
                <a14:useLocalDpi xmlns:a14="http://schemas.microsoft.com/office/drawing/2010/main"/>
              </a:ext>
            </a:extLst>
          </a:blip>
          <a:srcRect l="-33" r="-33"/>
          <a:stretch/>
        </p:blipFill>
        <p:spPr>
          <a:xfrm>
            <a:off x="9381744" y="2973629"/>
            <a:ext cx="171907" cy="152705"/>
          </a:xfrm>
          <a:prstGeom prst="rect">
            <a:avLst/>
          </a:prstGeom>
        </p:spPr>
      </p:pic>
      <p:sp>
        <p:nvSpPr>
          <p:cNvPr id="65" name="Text 54"/>
          <p:cNvSpPr txBox="1"/>
          <p:nvPr/>
        </p:nvSpPr>
        <p:spPr>
          <a:xfrm>
            <a:off x="9753905" y="3064154"/>
            <a:ext cx="638251" cy="133502"/>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Conférences</a:t>
            </a:r>
            <a:endParaRPr lang="en-US" sz="800" dirty="0"/>
          </a:p>
        </p:txBody>
      </p:sp>
      <p:sp>
        <p:nvSpPr>
          <p:cNvPr id="66" name="Shape 55"/>
          <p:cNvSpPr/>
          <p:nvPr/>
        </p:nvSpPr>
        <p:spPr>
          <a:xfrm>
            <a:off x="4190695" y="3735324"/>
            <a:ext cx="4828946" cy="2542946"/>
          </a:xfrm>
          <a:prstGeom prst="roundRect">
            <a:avLst>
              <a:gd name="adj" fmla="val 1616"/>
            </a:avLst>
          </a:prstGeom>
          <a:solidFill>
            <a:srgbClr val="FFFFFF"/>
          </a:solidFill>
          <a:ln w="12700">
            <a:solidFill>
              <a:srgbClr val="E2E8F0"/>
            </a:solidFill>
            <a:prstDash val="solid"/>
          </a:ln>
        </p:spPr>
        <p:txBody>
          <a:bodyPr/>
          <a:lstStyle/>
          <a:p>
            <a:endParaRPr lang="en-US"/>
          </a:p>
        </p:txBody>
      </p:sp>
      <p:pic>
        <p:nvPicPr>
          <p:cNvPr id="67" name="Image 9" descr="preencoded.png"/>
          <p:cNvPicPr>
            <a:picLocks noChangeAspect="1"/>
          </p:cNvPicPr>
          <p:nvPr/>
        </p:nvPicPr>
        <p:blipFill>
          <a:blip r:embed="rId12" cstate="email">
            <a:extLst>
              <a:ext uri="{28A0092B-C50C-407E-A947-70E740481C1C}">
                <a14:useLocalDpi xmlns:a14="http://schemas.microsoft.com/office/drawing/2010/main"/>
              </a:ext>
            </a:extLst>
          </a:blip>
          <a:srcRect l="-33" r="-33"/>
          <a:stretch/>
        </p:blipFill>
        <p:spPr>
          <a:xfrm>
            <a:off x="4390949" y="3973982"/>
            <a:ext cx="171907" cy="152705"/>
          </a:xfrm>
          <a:prstGeom prst="rect">
            <a:avLst/>
          </a:prstGeom>
        </p:spPr>
      </p:pic>
      <p:sp>
        <p:nvSpPr>
          <p:cNvPr id="68" name="Text 56"/>
          <p:cNvSpPr txBox="1"/>
          <p:nvPr/>
        </p:nvSpPr>
        <p:spPr>
          <a:xfrm>
            <a:off x="4657954" y="3935578"/>
            <a:ext cx="1219810"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Piliers Visuels</a:t>
            </a:r>
            <a:endParaRPr lang="en-US" sz="1200" dirty="0"/>
          </a:p>
        </p:txBody>
      </p:sp>
      <p:sp>
        <p:nvSpPr>
          <p:cNvPr id="69" name="Shape 57"/>
          <p:cNvSpPr/>
          <p:nvPr/>
        </p:nvSpPr>
        <p:spPr>
          <a:xfrm>
            <a:off x="4390949" y="4573829"/>
            <a:ext cx="4429354" cy="9144"/>
          </a:xfrm>
          <a:prstGeom prst="rect">
            <a:avLst/>
          </a:prstGeom>
          <a:solidFill>
            <a:srgbClr val="F1F5F9"/>
          </a:solidFill>
          <a:ln/>
        </p:spPr>
        <p:txBody>
          <a:bodyPr/>
          <a:lstStyle/>
          <a:p>
            <a:endParaRPr lang="en-US"/>
          </a:p>
        </p:txBody>
      </p:sp>
      <p:sp>
        <p:nvSpPr>
          <p:cNvPr id="70" name="Shape 58"/>
          <p:cNvSpPr/>
          <p:nvPr/>
        </p:nvSpPr>
        <p:spPr>
          <a:xfrm>
            <a:off x="4390949" y="4959706"/>
            <a:ext cx="4429354" cy="9144"/>
          </a:xfrm>
          <a:prstGeom prst="rect">
            <a:avLst/>
          </a:prstGeom>
          <a:solidFill>
            <a:srgbClr val="F1F5F9"/>
          </a:solidFill>
          <a:ln/>
        </p:spPr>
        <p:txBody>
          <a:bodyPr/>
          <a:lstStyle/>
          <a:p>
            <a:endParaRPr lang="en-US"/>
          </a:p>
        </p:txBody>
      </p:sp>
      <p:sp>
        <p:nvSpPr>
          <p:cNvPr id="71" name="Shape 59"/>
          <p:cNvSpPr/>
          <p:nvPr/>
        </p:nvSpPr>
        <p:spPr>
          <a:xfrm>
            <a:off x="4390949" y="5345582"/>
            <a:ext cx="4429354" cy="9144"/>
          </a:xfrm>
          <a:prstGeom prst="rect">
            <a:avLst/>
          </a:prstGeom>
          <a:solidFill>
            <a:srgbClr val="F1F5F9"/>
          </a:solidFill>
          <a:ln/>
        </p:spPr>
        <p:txBody>
          <a:bodyPr/>
          <a:lstStyle/>
          <a:p>
            <a:endParaRPr lang="en-US"/>
          </a:p>
        </p:txBody>
      </p:sp>
      <p:sp>
        <p:nvSpPr>
          <p:cNvPr id="72" name="Shape 60"/>
          <p:cNvSpPr/>
          <p:nvPr/>
        </p:nvSpPr>
        <p:spPr>
          <a:xfrm>
            <a:off x="4390949" y="4361688"/>
            <a:ext cx="75895" cy="75895"/>
          </a:xfrm>
          <a:prstGeom prst="ellipse">
            <a:avLst/>
          </a:prstGeom>
          <a:solidFill>
            <a:srgbClr val="CC0000"/>
          </a:solidFill>
          <a:ln/>
        </p:spPr>
        <p:txBody>
          <a:bodyPr/>
          <a:lstStyle/>
          <a:p>
            <a:endParaRPr lang="en-US"/>
          </a:p>
        </p:txBody>
      </p:sp>
      <p:sp>
        <p:nvSpPr>
          <p:cNvPr id="73" name="Shape 61"/>
          <p:cNvSpPr/>
          <p:nvPr/>
        </p:nvSpPr>
        <p:spPr>
          <a:xfrm>
            <a:off x="4390949" y="4747565"/>
            <a:ext cx="75895" cy="75895"/>
          </a:xfrm>
          <a:prstGeom prst="ellipse">
            <a:avLst/>
          </a:prstGeom>
          <a:solidFill>
            <a:srgbClr val="0A1A3B"/>
          </a:solidFill>
          <a:ln/>
        </p:spPr>
        <p:txBody>
          <a:bodyPr/>
          <a:lstStyle/>
          <a:p>
            <a:endParaRPr lang="en-US"/>
          </a:p>
        </p:txBody>
      </p:sp>
      <p:sp>
        <p:nvSpPr>
          <p:cNvPr id="74" name="Shape 62"/>
          <p:cNvSpPr/>
          <p:nvPr/>
        </p:nvSpPr>
        <p:spPr>
          <a:xfrm>
            <a:off x="4390949" y="5133442"/>
            <a:ext cx="75895" cy="75895"/>
          </a:xfrm>
          <a:prstGeom prst="ellipse">
            <a:avLst/>
          </a:prstGeom>
          <a:solidFill>
            <a:srgbClr val="E91E63"/>
          </a:solidFill>
          <a:ln/>
        </p:spPr>
        <p:txBody>
          <a:bodyPr/>
          <a:lstStyle/>
          <a:p>
            <a:endParaRPr lang="en-US"/>
          </a:p>
        </p:txBody>
      </p:sp>
      <p:sp>
        <p:nvSpPr>
          <p:cNvPr id="75" name="Shape 63"/>
          <p:cNvSpPr/>
          <p:nvPr/>
        </p:nvSpPr>
        <p:spPr>
          <a:xfrm>
            <a:off x="4390949" y="5519318"/>
            <a:ext cx="75895" cy="75895"/>
          </a:xfrm>
          <a:prstGeom prst="ellipse">
            <a:avLst/>
          </a:prstGeom>
          <a:solidFill>
            <a:srgbClr val="10B981"/>
          </a:solidFill>
          <a:ln/>
        </p:spPr>
        <p:txBody>
          <a:bodyPr/>
          <a:lstStyle/>
          <a:p>
            <a:endParaRPr lang="en-US"/>
          </a:p>
        </p:txBody>
      </p:sp>
      <p:sp>
        <p:nvSpPr>
          <p:cNvPr id="76" name="Text 64"/>
          <p:cNvSpPr txBox="1"/>
          <p:nvPr/>
        </p:nvSpPr>
        <p:spPr>
          <a:xfrm>
            <a:off x="4562856" y="4306824"/>
            <a:ext cx="1512418"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Immersion Technique :</a:t>
            </a:r>
            <a:endParaRPr lang="en-US" sz="900" dirty="0"/>
          </a:p>
        </p:txBody>
      </p:sp>
      <p:sp>
        <p:nvSpPr>
          <p:cNvPr id="77" name="Text 65"/>
          <p:cNvSpPr txBox="1"/>
          <p:nvPr/>
        </p:nvSpPr>
        <p:spPr>
          <a:xfrm>
            <a:off x="4562856" y="4692701"/>
            <a:ext cx="1426464"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Voix des Partenaires :</a:t>
            </a:r>
            <a:endParaRPr lang="en-US" sz="900" dirty="0"/>
          </a:p>
        </p:txBody>
      </p:sp>
      <p:sp>
        <p:nvSpPr>
          <p:cNvPr id="78" name="Text 66"/>
          <p:cNvSpPr txBox="1"/>
          <p:nvPr/>
        </p:nvSpPr>
        <p:spPr>
          <a:xfrm>
            <a:off x="4562856" y="5078578"/>
            <a:ext cx="798271"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Pédagogie :</a:t>
            </a:r>
            <a:endParaRPr lang="en-US" sz="900" dirty="0"/>
          </a:p>
        </p:txBody>
      </p:sp>
      <p:sp>
        <p:nvSpPr>
          <p:cNvPr id="79" name="Text 67"/>
          <p:cNvSpPr txBox="1"/>
          <p:nvPr/>
        </p:nvSpPr>
        <p:spPr>
          <a:xfrm>
            <a:off x="4562856" y="5464454"/>
            <a:ext cx="731520"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Coulisses :</a:t>
            </a:r>
            <a:endParaRPr lang="en-US" sz="900" dirty="0"/>
          </a:p>
        </p:txBody>
      </p:sp>
      <p:sp>
        <p:nvSpPr>
          <p:cNvPr id="80" name="Text 68"/>
          <p:cNvSpPr txBox="1"/>
          <p:nvPr/>
        </p:nvSpPr>
        <p:spPr>
          <a:xfrm>
            <a:off x="5975604" y="4306824"/>
            <a:ext cx="2293315"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Infrastructures, Phase 2, Équipements</a:t>
            </a:r>
            <a:endParaRPr lang="en-US" sz="900" dirty="0"/>
          </a:p>
        </p:txBody>
      </p:sp>
      <p:sp>
        <p:nvSpPr>
          <p:cNvPr id="81" name="Text 69"/>
          <p:cNvSpPr txBox="1"/>
          <p:nvPr/>
        </p:nvSpPr>
        <p:spPr>
          <a:xfrm>
            <a:off x="5894222" y="4692701"/>
            <a:ext cx="1731874"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Success stories et interviews</a:t>
            </a:r>
            <a:endParaRPr lang="en-US" sz="900" dirty="0"/>
          </a:p>
        </p:txBody>
      </p:sp>
      <p:sp>
        <p:nvSpPr>
          <p:cNvPr id="82" name="Text 70"/>
          <p:cNvSpPr txBox="1"/>
          <p:nvPr/>
        </p:nvSpPr>
        <p:spPr>
          <a:xfrm>
            <a:off x="5261458" y="5078578"/>
            <a:ext cx="2045513"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Explication des flux et procédures</a:t>
            </a:r>
            <a:endParaRPr lang="en-US" sz="900" dirty="0"/>
          </a:p>
        </p:txBody>
      </p:sp>
      <p:sp>
        <p:nvSpPr>
          <p:cNvPr id="83" name="Text 71"/>
          <p:cNvSpPr txBox="1"/>
          <p:nvPr/>
        </p:nvSpPr>
        <p:spPr>
          <a:xfrm>
            <a:off x="5200193" y="5464454"/>
            <a:ext cx="2370125"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L'humain derrière la machine portuaire</a:t>
            </a:r>
            <a:endParaRPr lang="en-US" sz="900" dirty="0"/>
          </a:p>
        </p:txBody>
      </p:sp>
      <p:sp>
        <p:nvSpPr>
          <p:cNvPr id="84" name="Shape 72"/>
          <p:cNvSpPr/>
          <p:nvPr/>
        </p:nvSpPr>
        <p:spPr>
          <a:xfrm>
            <a:off x="9207094" y="3735324"/>
            <a:ext cx="2419502" cy="2542946"/>
          </a:xfrm>
          <a:prstGeom prst="roundRect">
            <a:avLst>
              <a:gd name="adj" fmla="val 1785"/>
            </a:avLst>
          </a:prstGeom>
          <a:solidFill>
            <a:srgbClr val="FFF1F2"/>
          </a:solidFill>
          <a:ln w="12700">
            <a:solidFill>
              <a:srgbClr val="FECACA"/>
            </a:solidFill>
            <a:prstDash val="solid"/>
          </a:ln>
        </p:spPr>
        <p:txBody>
          <a:bodyPr/>
          <a:lstStyle/>
          <a:p>
            <a:endParaRPr lang="en-US"/>
          </a:p>
        </p:txBody>
      </p:sp>
      <p:sp>
        <p:nvSpPr>
          <p:cNvPr id="85" name="Text 73"/>
          <p:cNvSpPr txBox="1"/>
          <p:nvPr/>
        </p:nvSpPr>
        <p:spPr>
          <a:xfrm>
            <a:off x="9872777" y="4364431"/>
            <a:ext cx="1172261" cy="162763"/>
          </a:xfrm>
          <a:prstGeom prst="rect">
            <a:avLst/>
          </a:prstGeom>
          <a:noFill/>
          <a:ln/>
        </p:spPr>
        <p:txBody>
          <a:bodyPr wrap="square" lIns="0" tIns="0" rIns="0" bIns="0" rtlCol="0" anchor="ctr"/>
          <a:lstStyle/>
          <a:p>
            <a:pPr marL="0" indent="0" algn="ctr">
              <a:buNone/>
            </a:pPr>
            <a:r>
              <a:rPr lang="en-US" sz="900" b="1" dirty="0">
                <a:solidFill>
                  <a:srgbClr val="CC0000"/>
                </a:solidFill>
                <a:latin typeface="Open Sans" pitchFamily="34" charset="0"/>
                <a:ea typeface="Open Sans" pitchFamily="34" charset="-122"/>
                <a:cs typeface="Open Sans" pitchFamily="34" charset="-120"/>
              </a:rPr>
              <a:t>KPIS SUCCÈS VIDÉO</a:t>
            </a:r>
            <a:endParaRPr lang="en-US" sz="900" dirty="0"/>
          </a:p>
        </p:txBody>
      </p:sp>
      <p:sp>
        <p:nvSpPr>
          <p:cNvPr id="86" name="Text 74"/>
          <p:cNvSpPr txBox="1"/>
          <p:nvPr/>
        </p:nvSpPr>
        <p:spPr>
          <a:xfrm>
            <a:off x="9407347" y="4707331"/>
            <a:ext cx="905256"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Vues Qualifiées</a:t>
            </a:r>
            <a:endParaRPr lang="en-US" sz="900" dirty="0"/>
          </a:p>
        </p:txBody>
      </p:sp>
      <p:sp>
        <p:nvSpPr>
          <p:cNvPr id="87" name="Text 75"/>
          <p:cNvSpPr txBox="1"/>
          <p:nvPr/>
        </p:nvSpPr>
        <p:spPr>
          <a:xfrm>
            <a:off x="9407347" y="5078578"/>
            <a:ext cx="896112"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Rétention Moy.</a:t>
            </a:r>
            <a:endParaRPr lang="en-US" sz="900" dirty="0"/>
          </a:p>
        </p:txBody>
      </p:sp>
      <p:sp>
        <p:nvSpPr>
          <p:cNvPr id="88" name="Text 76"/>
          <p:cNvSpPr txBox="1"/>
          <p:nvPr/>
        </p:nvSpPr>
        <p:spPr>
          <a:xfrm>
            <a:off x="9407347" y="5449824"/>
            <a:ext cx="952805"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Croissance Subs</a:t>
            </a:r>
            <a:endParaRPr lang="en-US" sz="900" dirty="0"/>
          </a:p>
        </p:txBody>
      </p:sp>
      <p:sp>
        <p:nvSpPr>
          <p:cNvPr id="89" name="Text 77"/>
          <p:cNvSpPr txBox="1"/>
          <p:nvPr/>
        </p:nvSpPr>
        <p:spPr>
          <a:xfrm>
            <a:off x="10946282" y="4697273"/>
            <a:ext cx="590702"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+100K</a:t>
            </a:r>
            <a:endParaRPr lang="en-US" sz="1200" dirty="0"/>
          </a:p>
        </p:txBody>
      </p:sp>
      <p:sp>
        <p:nvSpPr>
          <p:cNvPr id="90" name="Text 78"/>
          <p:cNvSpPr txBox="1"/>
          <p:nvPr/>
        </p:nvSpPr>
        <p:spPr>
          <a:xfrm>
            <a:off x="10935310" y="5069434"/>
            <a:ext cx="600761"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&gt; 40%</a:t>
            </a:r>
            <a:endParaRPr lang="en-US" sz="1200" dirty="0"/>
          </a:p>
        </p:txBody>
      </p:sp>
      <p:sp>
        <p:nvSpPr>
          <p:cNvPr id="91" name="Text 79"/>
          <p:cNvSpPr txBox="1"/>
          <p:nvPr/>
        </p:nvSpPr>
        <p:spPr>
          <a:xfrm>
            <a:off x="11011205" y="5440680"/>
            <a:ext cx="523951"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+25%</a:t>
            </a:r>
            <a:endParaRPr lang="en-US" sz="1200" dirty="0"/>
          </a:p>
        </p:txBody>
      </p:sp>
      <p:sp>
        <p:nvSpPr>
          <p:cNvPr id="92" name="Shape 80"/>
          <p:cNvSpPr/>
          <p:nvPr/>
        </p:nvSpPr>
        <p:spPr>
          <a:xfrm>
            <a:off x="0" y="6469380"/>
            <a:ext cx="12191695" cy="466344"/>
          </a:xfrm>
          <a:prstGeom prst="rect">
            <a:avLst/>
          </a:prstGeom>
          <a:solidFill>
            <a:srgbClr val="FFFFFF"/>
          </a:solidFill>
          <a:ln/>
        </p:spPr>
        <p:txBody>
          <a:bodyPr/>
          <a:lstStyle/>
          <a:p>
            <a:endParaRPr lang="en-US"/>
          </a:p>
        </p:txBody>
      </p:sp>
      <p:sp>
        <p:nvSpPr>
          <p:cNvPr id="93" name="Shape 81"/>
          <p:cNvSpPr/>
          <p:nvPr/>
        </p:nvSpPr>
        <p:spPr>
          <a:xfrm>
            <a:off x="0" y="6469380"/>
            <a:ext cx="12191695" cy="9144"/>
          </a:xfrm>
          <a:prstGeom prst="rect">
            <a:avLst/>
          </a:prstGeom>
          <a:solidFill>
            <a:srgbClr val="E2E8F0"/>
          </a:solidFill>
          <a:ln/>
        </p:spPr>
        <p:txBody>
          <a:bodyPr/>
          <a:lstStyle/>
          <a:p>
            <a:endParaRPr lang="en-US"/>
          </a:p>
        </p:txBody>
      </p:sp>
      <p:pic>
        <p:nvPicPr>
          <p:cNvPr id="94" name="Image 10" descr="preencoded.png"/>
          <p:cNvPicPr>
            <a:picLocks noChangeAspect="1"/>
          </p:cNvPicPr>
          <p:nvPr/>
        </p:nvPicPr>
        <p:blipFill>
          <a:blip r:embed="rId13" cstate="email">
            <a:extLst>
              <a:ext uri="{28A0092B-C50C-407E-A947-70E740481C1C}">
                <a14:useLocalDpi xmlns:a14="http://schemas.microsoft.com/office/drawing/2010/main"/>
              </a:ext>
            </a:extLst>
          </a:blip>
          <a:srcRect l="-1911" r="-1911"/>
          <a:stretch/>
        </p:blipFill>
        <p:spPr>
          <a:xfrm>
            <a:off x="571500" y="6650431"/>
            <a:ext cx="133502" cy="114300"/>
          </a:xfrm>
          <a:prstGeom prst="rect">
            <a:avLst/>
          </a:prstGeom>
        </p:spPr>
      </p:pic>
      <p:sp>
        <p:nvSpPr>
          <p:cNvPr id="95" name="Text 82"/>
          <p:cNvSpPr txBox="1"/>
          <p:nvPr/>
        </p:nvSpPr>
        <p:spPr>
          <a:xfrm>
            <a:off x="800100" y="6622085"/>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96" name="Text 83"/>
          <p:cNvSpPr txBox="1"/>
          <p:nvPr/>
        </p:nvSpPr>
        <p:spPr>
          <a:xfrm>
            <a:off x="10388498" y="6622085"/>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97" name="Text 84"/>
          <p:cNvSpPr txBox="1"/>
          <p:nvPr/>
        </p:nvSpPr>
        <p:spPr>
          <a:xfrm>
            <a:off x="6255410" y="6622085"/>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19</a:t>
            </a:r>
            <a:endParaRPr lang="en-US" sz="900" dirty="0"/>
          </a:p>
        </p:txBody>
      </p:sp>
      <p:pic>
        <p:nvPicPr>
          <p:cNvPr id="98" name="Image 11" descr="preencoded.png"/>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1505895" y="6650431"/>
            <a:ext cx="114300" cy="1143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4" name="Shape 2"/>
          <p:cNvSpPr/>
          <p:nvPr/>
        </p:nvSpPr>
        <p:spPr>
          <a:xfrm>
            <a:off x="0" y="0"/>
            <a:ext cx="7315200" cy="142646"/>
          </a:xfrm>
          <a:prstGeom prst="rect">
            <a:avLst/>
          </a:prstGeom>
          <a:solidFill>
            <a:srgbClr val="0A1A3B"/>
          </a:solidFill>
          <a:ln/>
        </p:spPr>
        <p:txBody>
          <a:bodyPr/>
          <a:lstStyle/>
          <a:p>
            <a:endParaRPr lang="en-US"/>
          </a:p>
        </p:txBody>
      </p:sp>
      <p:sp>
        <p:nvSpPr>
          <p:cNvPr id="5" name="Shape 3"/>
          <p:cNvSpPr/>
          <p:nvPr/>
        </p:nvSpPr>
        <p:spPr>
          <a:xfrm>
            <a:off x="7315200" y="0"/>
            <a:ext cx="3657600" cy="142646"/>
          </a:xfrm>
          <a:prstGeom prst="rect">
            <a:avLst/>
          </a:prstGeom>
          <a:solidFill>
            <a:srgbClr val="00AAFF"/>
          </a:solidFill>
          <a:ln/>
        </p:spPr>
        <p:txBody>
          <a:bodyPr/>
          <a:lstStyle/>
          <a:p>
            <a:endParaRPr lang="en-US"/>
          </a:p>
        </p:txBody>
      </p:sp>
      <p:sp>
        <p:nvSpPr>
          <p:cNvPr id="6" name="Shape 4"/>
          <p:cNvSpPr/>
          <p:nvPr/>
        </p:nvSpPr>
        <p:spPr>
          <a:xfrm>
            <a:off x="10972800" y="0"/>
            <a:ext cx="1218895" cy="142646"/>
          </a:xfrm>
          <a:prstGeom prst="rect">
            <a:avLst/>
          </a:prstGeom>
          <a:solidFill>
            <a:srgbClr val="E91E63"/>
          </a:solidFill>
          <a:ln/>
        </p:spPr>
        <p:txBody>
          <a:bodyPr/>
          <a:lstStyle/>
          <a:p>
            <a:endParaRPr lang="en-US"/>
          </a:p>
        </p:txBody>
      </p:sp>
      <p:sp>
        <p:nvSpPr>
          <p:cNvPr id="8" name="Shape 5"/>
          <p:cNvSpPr/>
          <p:nvPr/>
        </p:nvSpPr>
        <p:spPr>
          <a:xfrm>
            <a:off x="761695" y="1507108"/>
            <a:ext cx="10668305" cy="19202"/>
          </a:xfrm>
          <a:prstGeom prst="rect">
            <a:avLst/>
          </a:prstGeom>
          <a:solidFill>
            <a:srgbClr val="E2E8F0"/>
          </a:solidFill>
          <a:ln/>
        </p:spPr>
        <p:txBody>
          <a:bodyPr/>
          <a:lstStyle/>
          <a:p>
            <a:endParaRPr lang="en-US"/>
          </a:p>
        </p:txBody>
      </p:sp>
      <p:sp>
        <p:nvSpPr>
          <p:cNvPr id="9" name="Text 6"/>
          <p:cNvSpPr txBox="1"/>
          <p:nvPr/>
        </p:nvSpPr>
        <p:spPr>
          <a:xfrm>
            <a:off x="761695" y="316559"/>
            <a:ext cx="2991002" cy="553212"/>
          </a:xfrm>
          <a:prstGeom prst="rect">
            <a:avLst/>
          </a:prstGeom>
          <a:noFill/>
          <a:ln/>
        </p:spPr>
        <p:txBody>
          <a:bodyPr wrap="square" lIns="0" tIns="0" rIns="0" bIns="0" rtlCol="0" anchor="ctr"/>
          <a:lstStyle/>
          <a:p>
            <a:pPr marL="0" indent="0" algn="l">
              <a:buNone/>
            </a:pPr>
            <a:r>
              <a:rPr lang="en-US" sz="3600" b="1" dirty="0">
                <a:solidFill>
                  <a:srgbClr val="0A1A3B"/>
                </a:solidFill>
                <a:latin typeface="Montserrat" pitchFamily="34" charset="0"/>
                <a:ea typeface="Montserrat" pitchFamily="34" charset="-122"/>
                <a:cs typeface="Montserrat" pitchFamily="34" charset="-120"/>
              </a:rPr>
              <a:t>SOMMAIRE</a:t>
            </a:r>
            <a:endParaRPr lang="en-US" sz="3600" dirty="0"/>
          </a:p>
        </p:txBody>
      </p:sp>
      <p:sp>
        <p:nvSpPr>
          <p:cNvPr id="10" name="Text 7"/>
          <p:cNvSpPr txBox="1"/>
          <p:nvPr/>
        </p:nvSpPr>
        <p:spPr>
          <a:xfrm>
            <a:off x="761695" y="1059966"/>
            <a:ext cx="6887261" cy="228600"/>
          </a:xfrm>
          <a:prstGeom prst="rect">
            <a:avLst/>
          </a:prstGeom>
          <a:noFill/>
          <a:ln/>
        </p:spPr>
        <p:txBody>
          <a:bodyPr wrap="square" lIns="0" tIns="0" rIns="0" bIns="0" rtlCol="0" anchor="ctr"/>
          <a:lstStyle/>
          <a:p>
            <a:pPr marL="0" indent="0" algn="l">
              <a:buNone/>
            </a:pPr>
            <a:r>
              <a:rPr lang="en-US" sz="1500" dirty="0">
                <a:solidFill>
                  <a:srgbClr val="64748B"/>
                </a:solidFill>
                <a:latin typeface="Montserrat" pitchFamily="34" charset="0"/>
                <a:ea typeface="Montserrat" pitchFamily="34" charset="-122"/>
                <a:cs typeface="Montserrat" pitchFamily="34" charset="-120"/>
              </a:rPr>
              <a:t>Une approche structurée pour transformer la présence digitale du PAK</a:t>
            </a:r>
            <a:endParaRPr lang="en-US" sz="1500" dirty="0"/>
          </a:p>
        </p:txBody>
      </p:sp>
      <p:sp>
        <p:nvSpPr>
          <p:cNvPr id="11" name="Shape 8"/>
          <p:cNvSpPr/>
          <p:nvPr/>
        </p:nvSpPr>
        <p:spPr>
          <a:xfrm>
            <a:off x="761695" y="1907615"/>
            <a:ext cx="5191049" cy="1095451"/>
          </a:xfrm>
          <a:prstGeom prst="roundRect">
            <a:avLst>
              <a:gd name="adj" fmla="val 8710"/>
            </a:avLst>
          </a:prstGeom>
          <a:solidFill>
            <a:srgbClr val="F8FAFC"/>
          </a:solidFill>
          <a:ln/>
          <a:effectLst>
            <a:outerShdw blurRad="50800" dist="25400" dir="5400000" algn="bl" rotWithShape="0">
              <a:srgbClr val="000000">
                <a:alpha val="5000"/>
              </a:srgbClr>
            </a:outerShdw>
          </a:effectLst>
        </p:spPr>
        <p:txBody>
          <a:bodyPr/>
          <a:lstStyle/>
          <a:p>
            <a:endParaRPr lang="en-US"/>
          </a:p>
        </p:txBody>
      </p:sp>
      <p:sp>
        <p:nvSpPr>
          <p:cNvPr id="12" name="Shape 9"/>
          <p:cNvSpPr/>
          <p:nvPr/>
        </p:nvSpPr>
        <p:spPr>
          <a:xfrm>
            <a:off x="761695" y="1907615"/>
            <a:ext cx="47549" cy="1095451"/>
          </a:xfrm>
          <a:prstGeom prst="rect">
            <a:avLst/>
          </a:prstGeom>
          <a:solidFill>
            <a:srgbClr val="0A1A3B"/>
          </a:solidFill>
          <a:ln/>
        </p:spPr>
        <p:txBody>
          <a:bodyPr/>
          <a:lstStyle/>
          <a:p>
            <a:endParaRPr lang="en-US"/>
          </a:p>
        </p:txBody>
      </p:sp>
      <p:sp>
        <p:nvSpPr>
          <p:cNvPr id="13" name="Text 10"/>
          <p:cNvSpPr txBox="1"/>
          <p:nvPr/>
        </p:nvSpPr>
        <p:spPr>
          <a:xfrm>
            <a:off x="1000354" y="2059405"/>
            <a:ext cx="562356" cy="372161"/>
          </a:xfrm>
          <a:prstGeom prst="rect">
            <a:avLst/>
          </a:prstGeom>
          <a:noFill/>
          <a:ln/>
        </p:spPr>
        <p:txBody>
          <a:bodyPr wrap="square" lIns="0" tIns="0" rIns="0" bIns="0" rtlCol="0" anchor="ctr"/>
          <a:lstStyle/>
          <a:p>
            <a:pPr marL="0" indent="0" algn="l">
              <a:buNone/>
            </a:pPr>
            <a:r>
              <a:rPr lang="en-US" sz="2400" b="1" dirty="0">
                <a:solidFill>
                  <a:srgbClr val="0A1A3B">
                    <a:alpha val="20000"/>
                  </a:srgbClr>
                </a:solidFill>
                <a:latin typeface="Montserrat" pitchFamily="34" charset="0"/>
                <a:ea typeface="Montserrat" pitchFamily="34" charset="-122"/>
                <a:cs typeface="Montserrat" pitchFamily="34" charset="-120"/>
              </a:rPr>
              <a:t>01</a:t>
            </a:r>
            <a:endParaRPr lang="en-US" sz="2400" dirty="0"/>
          </a:p>
        </p:txBody>
      </p:sp>
      <p:sp>
        <p:nvSpPr>
          <p:cNvPr id="14" name="Text 11"/>
          <p:cNvSpPr txBox="1"/>
          <p:nvPr/>
        </p:nvSpPr>
        <p:spPr>
          <a:xfrm>
            <a:off x="1571854" y="2126157"/>
            <a:ext cx="1981505" cy="228600"/>
          </a:xfrm>
          <a:prstGeom prst="rect">
            <a:avLst/>
          </a:prstGeom>
          <a:noFill/>
          <a:ln/>
        </p:spPr>
        <p:txBody>
          <a:bodyPr wrap="square" lIns="0" tIns="0" rIns="0" bIns="0" rtlCol="0" anchor="ctr"/>
          <a:lstStyle/>
          <a:p>
            <a:pPr marL="0" indent="0" algn="l">
              <a:buNone/>
            </a:pPr>
            <a:r>
              <a:rPr lang="en-US" sz="1500" b="1" dirty="0">
                <a:solidFill>
                  <a:srgbClr val="1E293B"/>
                </a:solidFill>
                <a:latin typeface="Montserrat" pitchFamily="34" charset="0"/>
                <a:ea typeface="Montserrat" pitchFamily="34" charset="-122"/>
                <a:cs typeface="Montserrat" pitchFamily="34" charset="-120"/>
              </a:rPr>
              <a:t>Contexte &amp; Enjeux</a:t>
            </a:r>
            <a:endParaRPr lang="en-US" sz="1500" dirty="0"/>
          </a:p>
        </p:txBody>
      </p:sp>
      <p:sp>
        <p:nvSpPr>
          <p:cNvPr id="15" name="Text 12"/>
          <p:cNvSpPr txBox="1"/>
          <p:nvPr/>
        </p:nvSpPr>
        <p:spPr>
          <a:xfrm>
            <a:off x="1571854" y="2431566"/>
            <a:ext cx="2986430" cy="372161"/>
          </a:xfrm>
          <a:prstGeom prst="rect">
            <a:avLst/>
          </a:prstGeom>
          <a:noFill/>
          <a:ln/>
        </p:spPr>
        <p:txBody>
          <a:bodyPr wrap="square" lIns="0" tIns="0" rIns="0" bIns="0" rtlCol="0" anchor="ctr"/>
          <a:lstStyle/>
          <a:p>
            <a:pPr marL="0" indent="0" algn="l">
              <a:buNone/>
            </a:pPr>
            <a:r>
              <a:rPr lang="en-US" sz="1000" dirty="0">
                <a:solidFill>
                  <a:srgbClr val="64748B"/>
                </a:solidFill>
                <a:latin typeface="Open Sans" pitchFamily="34" charset="0"/>
                <a:ea typeface="Open Sans" pitchFamily="34" charset="-122"/>
                <a:cs typeface="Open Sans" pitchFamily="34" charset="-120"/>
              </a:rPr>
              <a:t>Analyse de la situation actuelle et nécessité du repositionnement</a:t>
            </a:r>
            <a:endParaRPr lang="en-US" sz="1000" dirty="0"/>
          </a:p>
        </p:txBody>
      </p:sp>
      <p:pic>
        <p:nvPicPr>
          <p:cNvPr id="16" name="Image 1" descr="preencoded.pn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533949" y="2336469"/>
            <a:ext cx="228600" cy="228600"/>
          </a:xfrm>
          <a:prstGeom prst="rect">
            <a:avLst/>
          </a:prstGeom>
        </p:spPr>
      </p:pic>
      <p:sp>
        <p:nvSpPr>
          <p:cNvPr id="17" name="Shape 13"/>
          <p:cNvSpPr/>
          <p:nvPr/>
        </p:nvSpPr>
        <p:spPr>
          <a:xfrm>
            <a:off x="761695" y="3232581"/>
            <a:ext cx="5191049" cy="905256"/>
          </a:xfrm>
          <a:prstGeom prst="roundRect">
            <a:avLst>
              <a:gd name="adj" fmla="val 12759"/>
            </a:avLst>
          </a:prstGeom>
          <a:solidFill>
            <a:srgbClr val="F8FAFC"/>
          </a:solidFill>
          <a:ln/>
          <a:effectLst>
            <a:outerShdw blurRad="50800" dist="25400" dir="5400000" algn="bl" rotWithShape="0">
              <a:srgbClr val="000000">
                <a:alpha val="5000"/>
              </a:srgbClr>
            </a:outerShdw>
          </a:effectLst>
        </p:spPr>
        <p:txBody>
          <a:bodyPr/>
          <a:lstStyle/>
          <a:p>
            <a:endParaRPr lang="en-US"/>
          </a:p>
        </p:txBody>
      </p:sp>
      <p:sp>
        <p:nvSpPr>
          <p:cNvPr id="18" name="Shape 14"/>
          <p:cNvSpPr/>
          <p:nvPr/>
        </p:nvSpPr>
        <p:spPr>
          <a:xfrm>
            <a:off x="761695" y="3232581"/>
            <a:ext cx="47549" cy="905256"/>
          </a:xfrm>
          <a:prstGeom prst="rect">
            <a:avLst/>
          </a:prstGeom>
          <a:solidFill>
            <a:srgbClr val="0A1A3B"/>
          </a:solidFill>
          <a:ln/>
        </p:spPr>
        <p:txBody>
          <a:bodyPr/>
          <a:lstStyle/>
          <a:p>
            <a:endParaRPr lang="en-US"/>
          </a:p>
        </p:txBody>
      </p:sp>
      <p:sp>
        <p:nvSpPr>
          <p:cNvPr id="19" name="Text 15"/>
          <p:cNvSpPr txBox="1"/>
          <p:nvPr/>
        </p:nvSpPr>
        <p:spPr>
          <a:xfrm>
            <a:off x="1000354" y="3385285"/>
            <a:ext cx="619963" cy="372161"/>
          </a:xfrm>
          <a:prstGeom prst="rect">
            <a:avLst/>
          </a:prstGeom>
          <a:noFill/>
          <a:ln/>
        </p:spPr>
        <p:txBody>
          <a:bodyPr wrap="square" lIns="0" tIns="0" rIns="0" bIns="0" rtlCol="0" anchor="ctr"/>
          <a:lstStyle/>
          <a:p>
            <a:pPr marL="0" indent="0" algn="l">
              <a:buNone/>
            </a:pPr>
            <a:r>
              <a:rPr lang="en-US" sz="2400" b="1" dirty="0">
                <a:solidFill>
                  <a:srgbClr val="0A1A3B">
                    <a:alpha val="20000"/>
                  </a:srgbClr>
                </a:solidFill>
                <a:latin typeface="Montserrat" pitchFamily="34" charset="0"/>
                <a:ea typeface="Montserrat" pitchFamily="34" charset="-122"/>
                <a:cs typeface="Montserrat" pitchFamily="34" charset="-120"/>
              </a:rPr>
              <a:t>02</a:t>
            </a:r>
            <a:endParaRPr lang="en-US" sz="2400" dirty="0"/>
          </a:p>
        </p:txBody>
      </p:sp>
      <p:sp>
        <p:nvSpPr>
          <p:cNvPr id="20" name="Text 16"/>
          <p:cNvSpPr txBox="1"/>
          <p:nvPr/>
        </p:nvSpPr>
        <p:spPr>
          <a:xfrm>
            <a:off x="1580083" y="3452037"/>
            <a:ext cx="2105863" cy="228600"/>
          </a:xfrm>
          <a:prstGeom prst="rect">
            <a:avLst/>
          </a:prstGeom>
          <a:noFill/>
          <a:ln/>
        </p:spPr>
        <p:txBody>
          <a:bodyPr wrap="square" lIns="0" tIns="0" rIns="0" bIns="0" rtlCol="0" anchor="ctr"/>
          <a:lstStyle/>
          <a:p>
            <a:pPr marL="0" indent="0" algn="l">
              <a:buNone/>
            </a:pPr>
            <a:r>
              <a:rPr lang="en-US" sz="1500" b="1" dirty="0">
                <a:solidFill>
                  <a:srgbClr val="1E293B"/>
                </a:solidFill>
                <a:latin typeface="Montserrat" pitchFamily="34" charset="0"/>
                <a:ea typeface="Montserrat" pitchFamily="34" charset="-122"/>
                <a:cs typeface="Montserrat" pitchFamily="34" charset="-120"/>
              </a:rPr>
              <a:t>Audit &amp; Benchmark</a:t>
            </a:r>
            <a:endParaRPr lang="en-US" sz="1500" dirty="0"/>
          </a:p>
        </p:txBody>
      </p:sp>
      <p:sp>
        <p:nvSpPr>
          <p:cNvPr id="21" name="Text 17"/>
          <p:cNvSpPr txBox="1"/>
          <p:nvPr/>
        </p:nvSpPr>
        <p:spPr>
          <a:xfrm>
            <a:off x="1580083" y="3756532"/>
            <a:ext cx="3062326" cy="181051"/>
          </a:xfrm>
          <a:prstGeom prst="rect">
            <a:avLst/>
          </a:prstGeom>
          <a:noFill/>
          <a:ln/>
        </p:spPr>
        <p:txBody>
          <a:bodyPr wrap="square" lIns="0" tIns="0" rIns="0" bIns="0" rtlCol="0" anchor="ctr"/>
          <a:lstStyle/>
          <a:p>
            <a:pPr marL="0" indent="0" algn="l">
              <a:buNone/>
            </a:pPr>
            <a:r>
              <a:rPr lang="en-US" sz="1000" dirty="0">
                <a:solidFill>
                  <a:srgbClr val="64748B"/>
                </a:solidFill>
                <a:latin typeface="Open Sans" pitchFamily="34" charset="0"/>
                <a:ea typeface="Open Sans" pitchFamily="34" charset="-122"/>
                <a:cs typeface="Open Sans" pitchFamily="34" charset="-120"/>
              </a:rPr>
              <a:t>Comparatif avec DP World et analyse des écarts</a:t>
            </a:r>
            <a:endParaRPr lang="en-US" sz="1000" dirty="0"/>
          </a:p>
        </p:txBody>
      </p:sp>
      <p:pic>
        <p:nvPicPr>
          <p:cNvPr id="22" name="Image 2"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533949" y="3569080"/>
            <a:ext cx="228600" cy="228600"/>
          </a:xfrm>
          <a:prstGeom prst="rect">
            <a:avLst/>
          </a:prstGeom>
        </p:spPr>
      </p:pic>
      <p:sp>
        <p:nvSpPr>
          <p:cNvPr id="23" name="Shape 18"/>
          <p:cNvSpPr/>
          <p:nvPr/>
        </p:nvSpPr>
        <p:spPr>
          <a:xfrm>
            <a:off x="761695" y="4371923"/>
            <a:ext cx="5191049" cy="905256"/>
          </a:xfrm>
          <a:prstGeom prst="roundRect">
            <a:avLst>
              <a:gd name="adj" fmla="val 12759"/>
            </a:avLst>
          </a:prstGeom>
          <a:solidFill>
            <a:srgbClr val="F8FAFC"/>
          </a:solidFill>
          <a:ln/>
          <a:effectLst>
            <a:outerShdw blurRad="50800" dist="25400" dir="5400000" algn="bl" rotWithShape="0">
              <a:srgbClr val="000000">
                <a:alpha val="5000"/>
              </a:srgbClr>
            </a:outerShdw>
          </a:effectLst>
        </p:spPr>
        <p:txBody>
          <a:bodyPr/>
          <a:lstStyle/>
          <a:p>
            <a:endParaRPr lang="en-US"/>
          </a:p>
        </p:txBody>
      </p:sp>
      <p:sp>
        <p:nvSpPr>
          <p:cNvPr id="24" name="Shape 19"/>
          <p:cNvSpPr/>
          <p:nvPr/>
        </p:nvSpPr>
        <p:spPr>
          <a:xfrm>
            <a:off x="761695" y="4371923"/>
            <a:ext cx="47549" cy="905256"/>
          </a:xfrm>
          <a:prstGeom prst="rect">
            <a:avLst/>
          </a:prstGeom>
          <a:solidFill>
            <a:srgbClr val="00AAFF"/>
          </a:solidFill>
          <a:ln/>
        </p:spPr>
        <p:txBody>
          <a:bodyPr/>
          <a:lstStyle/>
          <a:p>
            <a:endParaRPr lang="en-US"/>
          </a:p>
        </p:txBody>
      </p:sp>
      <p:sp>
        <p:nvSpPr>
          <p:cNvPr id="25" name="Text 20"/>
          <p:cNvSpPr txBox="1"/>
          <p:nvPr/>
        </p:nvSpPr>
        <p:spPr>
          <a:xfrm>
            <a:off x="1000354" y="4524628"/>
            <a:ext cx="619963" cy="372161"/>
          </a:xfrm>
          <a:prstGeom prst="rect">
            <a:avLst/>
          </a:prstGeom>
          <a:noFill/>
          <a:ln/>
        </p:spPr>
        <p:txBody>
          <a:bodyPr wrap="square" lIns="0" tIns="0" rIns="0" bIns="0" rtlCol="0" anchor="ctr"/>
          <a:lstStyle/>
          <a:p>
            <a:pPr marL="0" indent="0" algn="l">
              <a:buNone/>
            </a:pPr>
            <a:r>
              <a:rPr lang="en-US" sz="2400" b="1" dirty="0">
                <a:solidFill>
                  <a:srgbClr val="00AAFF">
                    <a:alpha val="20000"/>
                  </a:srgbClr>
                </a:solidFill>
                <a:latin typeface="Montserrat" pitchFamily="34" charset="0"/>
                <a:ea typeface="Montserrat" pitchFamily="34" charset="-122"/>
                <a:cs typeface="Montserrat" pitchFamily="34" charset="-120"/>
              </a:rPr>
              <a:t>03</a:t>
            </a:r>
            <a:endParaRPr lang="en-US" sz="2400" dirty="0"/>
          </a:p>
        </p:txBody>
      </p:sp>
      <p:sp>
        <p:nvSpPr>
          <p:cNvPr id="26" name="Text 21"/>
          <p:cNvSpPr txBox="1"/>
          <p:nvPr/>
        </p:nvSpPr>
        <p:spPr>
          <a:xfrm>
            <a:off x="1580083" y="4591379"/>
            <a:ext cx="2553005" cy="228600"/>
          </a:xfrm>
          <a:prstGeom prst="rect">
            <a:avLst/>
          </a:prstGeom>
          <a:noFill/>
          <a:ln/>
        </p:spPr>
        <p:txBody>
          <a:bodyPr wrap="square" lIns="0" tIns="0" rIns="0" bIns="0" rtlCol="0" anchor="ctr"/>
          <a:lstStyle/>
          <a:p>
            <a:pPr marL="0" indent="0" algn="l">
              <a:buNone/>
            </a:pPr>
            <a:r>
              <a:rPr lang="en-US" sz="1500" b="1" dirty="0">
                <a:solidFill>
                  <a:srgbClr val="1E293B"/>
                </a:solidFill>
                <a:latin typeface="Montserrat" pitchFamily="34" charset="0"/>
                <a:ea typeface="Montserrat" pitchFamily="34" charset="-122"/>
                <a:cs typeface="Montserrat" pitchFamily="34" charset="-120"/>
              </a:rPr>
              <a:t>Vision Stratégique 5 ans</a:t>
            </a:r>
            <a:endParaRPr lang="en-US" sz="1500" dirty="0"/>
          </a:p>
        </p:txBody>
      </p:sp>
      <p:sp>
        <p:nvSpPr>
          <p:cNvPr id="27" name="Text 22"/>
          <p:cNvSpPr txBox="1"/>
          <p:nvPr/>
        </p:nvSpPr>
        <p:spPr>
          <a:xfrm>
            <a:off x="1580083" y="4895874"/>
            <a:ext cx="3320186" cy="181051"/>
          </a:xfrm>
          <a:prstGeom prst="rect">
            <a:avLst/>
          </a:prstGeom>
          <a:noFill/>
          <a:ln/>
        </p:spPr>
        <p:txBody>
          <a:bodyPr wrap="square" lIns="0" tIns="0" rIns="0" bIns="0" rtlCol="0" anchor="ctr"/>
          <a:lstStyle/>
          <a:p>
            <a:pPr marL="0" indent="0" algn="l">
              <a:buNone/>
            </a:pPr>
            <a:r>
              <a:rPr lang="en-US" sz="1000" dirty="0">
                <a:solidFill>
                  <a:srgbClr val="64748B"/>
                </a:solidFill>
                <a:latin typeface="Open Sans" pitchFamily="34" charset="0"/>
                <a:ea typeface="Open Sans" pitchFamily="34" charset="-122"/>
                <a:cs typeface="Open Sans" pitchFamily="34" charset="-120"/>
              </a:rPr>
              <a:t>Les 4 piliers de la transformation digitale 2025-2030</a:t>
            </a:r>
            <a:endParaRPr lang="en-US" sz="1000" dirty="0"/>
          </a:p>
        </p:txBody>
      </p:sp>
      <p:pic>
        <p:nvPicPr>
          <p:cNvPr id="28" name="Image 3" descr="preencoded.png"/>
          <p:cNvPicPr>
            <a:picLocks noChangeAspect="1"/>
          </p:cNvPicPr>
          <p:nvPr/>
        </p:nvPicPr>
        <p:blipFill>
          <a:blip r:embed="rId5" cstate="email">
            <a:extLst>
              <a:ext uri="{28A0092B-C50C-407E-A947-70E740481C1C}">
                <a14:useLocalDpi xmlns:a14="http://schemas.microsoft.com/office/drawing/2010/main"/>
              </a:ext>
            </a:extLst>
          </a:blip>
          <a:srcRect t="-44" b="-44"/>
          <a:stretch/>
        </p:blipFill>
        <p:spPr>
          <a:xfrm>
            <a:off x="5505602" y="4708422"/>
            <a:ext cx="256946" cy="228600"/>
          </a:xfrm>
          <a:prstGeom prst="rect">
            <a:avLst/>
          </a:prstGeom>
        </p:spPr>
      </p:pic>
      <p:sp>
        <p:nvSpPr>
          <p:cNvPr id="29" name="Shape 23"/>
          <p:cNvSpPr/>
          <p:nvPr/>
        </p:nvSpPr>
        <p:spPr>
          <a:xfrm>
            <a:off x="761695" y="5511265"/>
            <a:ext cx="5191049" cy="905256"/>
          </a:xfrm>
          <a:prstGeom prst="roundRect">
            <a:avLst>
              <a:gd name="adj" fmla="val 12759"/>
            </a:avLst>
          </a:prstGeom>
          <a:solidFill>
            <a:srgbClr val="F8FAFC"/>
          </a:solidFill>
          <a:ln/>
          <a:effectLst>
            <a:outerShdw blurRad="50800" dist="25400" dir="5400000" algn="bl" rotWithShape="0">
              <a:srgbClr val="000000">
                <a:alpha val="5000"/>
              </a:srgbClr>
            </a:outerShdw>
          </a:effectLst>
        </p:spPr>
        <p:txBody>
          <a:bodyPr/>
          <a:lstStyle/>
          <a:p>
            <a:endParaRPr lang="en-US"/>
          </a:p>
        </p:txBody>
      </p:sp>
      <p:sp>
        <p:nvSpPr>
          <p:cNvPr id="30" name="Shape 24"/>
          <p:cNvSpPr/>
          <p:nvPr/>
        </p:nvSpPr>
        <p:spPr>
          <a:xfrm>
            <a:off x="761695" y="5511265"/>
            <a:ext cx="47549" cy="905256"/>
          </a:xfrm>
          <a:prstGeom prst="rect">
            <a:avLst/>
          </a:prstGeom>
          <a:solidFill>
            <a:srgbClr val="00AAFF"/>
          </a:solidFill>
          <a:ln/>
        </p:spPr>
        <p:txBody>
          <a:bodyPr/>
          <a:lstStyle/>
          <a:p>
            <a:endParaRPr lang="en-US"/>
          </a:p>
        </p:txBody>
      </p:sp>
      <p:sp>
        <p:nvSpPr>
          <p:cNvPr id="31" name="Text 25"/>
          <p:cNvSpPr txBox="1"/>
          <p:nvPr/>
        </p:nvSpPr>
        <p:spPr>
          <a:xfrm>
            <a:off x="1000354" y="5663970"/>
            <a:ext cx="657454" cy="372161"/>
          </a:xfrm>
          <a:prstGeom prst="rect">
            <a:avLst/>
          </a:prstGeom>
          <a:noFill/>
          <a:ln/>
        </p:spPr>
        <p:txBody>
          <a:bodyPr wrap="square" lIns="0" tIns="0" rIns="0" bIns="0" rtlCol="0" anchor="ctr"/>
          <a:lstStyle/>
          <a:p>
            <a:pPr marL="0" indent="0" algn="l">
              <a:buNone/>
            </a:pPr>
            <a:r>
              <a:rPr lang="en-US" sz="2400" b="1" dirty="0">
                <a:solidFill>
                  <a:srgbClr val="00AAFF">
                    <a:alpha val="20000"/>
                  </a:srgbClr>
                </a:solidFill>
                <a:latin typeface="Montserrat" pitchFamily="34" charset="0"/>
                <a:ea typeface="Montserrat" pitchFamily="34" charset="-122"/>
                <a:cs typeface="Montserrat" pitchFamily="34" charset="-120"/>
              </a:rPr>
              <a:t>04</a:t>
            </a:r>
            <a:endParaRPr lang="en-US" sz="2400" dirty="0"/>
          </a:p>
        </p:txBody>
      </p:sp>
      <p:sp>
        <p:nvSpPr>
          <p:cNvPr id="32" name="Text 26"/>
          <p:cNvSpPr txBox="1"/>
          <p:nvPr/>
        </p:nvSpPr>
        <p:spPr>
          <a:xfrm>
            <a:off x="1613002" y="5730721"/>
            <a:ext cx="3048610" cy="228600"/>
          </a:xfrm>
          <a:prstGeom prst="rect">
            <a:avLst/>
          </a:prstGeom>
          <a:noFill/>
          <a:ln/>
        </p:spPr>
        <p:txBody>
          <a:bodyPr wrap="square" lIns="0" tIns="0" rIns="0" bIns="0" rtlCol="0" anchor="ctr"/>
          <a:lstStyle/>
          <a:p>
            <a:pPr marL="0" indent="0" algn="l">
              <a:buNone/>
            </a:pPr>
            <a:r>
              <a:rPr lang="en-US" sz="1500" b="1" dirty="0">
                <a:solidFill>
                  <a:srgbClr val="1E293B"/>
                </a:solidFill>
                <a:latin typeface="Montserrat" pitchFamily="34" charset="0"/>
                <a:ea typeface="Montserrat" pitchFamily="34" charset="-122"/>
                <a:cs typeface="Montserrat" pitchFamily="34" charset="-120"/>
              </a:rPr>
              <a:t>Stratégie 2026 &amp; Plateformes</a:t>
            </a:r>
            <a:endParaRPr lang="en-US" sz="1500" dirty="0"/>
          </a:p>
        </p:txBody>
      </p:sp>
      <p:sp>
        <p:nvSpPr>
          <p:cNvPr id="33" name="Text 27"/>
          <p:cNvSpPr txBox="1"/>
          <p:nvPr/>
        </p:nvSpPr>
        <p:spPr>
          <a:xfrm>
            <a:off x="1613002" y="6035217"/>
            <a:ext cx="3519526" cy="181051"/>
          </a:xfrm>
          <a:prstGeom prst="rect">
            <a:avLst/>
          </a:prstGeom>
          <a:noFill/>
          <a:ln/>
        </p:spPr>
        <p:txBody>
          <a:bodyPr wrap="square" lIns="0" tIns="0" rIns="0" bIns="0" rtlCol="0" anchor="ctr"/>
          <a:lstStyle/>
          <a:p>
            <a:pPr marL="0" indent="0" algn="l">
              <a:buNone/>
            </a:pPr>
            <a:r>
              <a:rPr lang="en-US" sz="1000" dirty="0">
                <a:solidFill>
                  <a:srgbClr val="64748B"/>
                </a:solidFill>
                <a:latin typeface="Open Sans" pitchFamily="34" charset="0"/>
                <a:ea typeface="Open Sans" pitchFamily="34" charset="-122"/>
                <a:cs typeface="Open Sans" pitchFamily="34" charset="-120"/>
              </a:rPr>
              <a:t>Plan d'action tactique, cibles et déploiement multicanal</a:t>
            </a:r>
            <a:endParaRPr lang="en-US" sz="1000" dirty="0"/>
          </a:p>
        </p:txBody>
      </p:sp>
      <p:pic>
        <p:nvPicPr>
          <p:cNvPr id="34" name="Image 4"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533949" y="5847765"/>
            <a:ext cx="228600" cy="228600"/>
          </a:xfrm>
          <a:prstGeom prst="rect">
            <a:avLst/>
          </a:prstGeom>
        </p:spPr>
      </p:pic>
      <p:sp>
        <p:nvSpPr>
          <p:cNvPr id="35" name="Shape 28"/>
          <p:cNvSpPr/>
          <p:nvPr/>
        </p:nvSpPr>
        <p:spPr>
          <a:xfrm>
            <a:off x="6238951" y="1907615"/>
            <a:ext cx="5191049" cy="1095451"/>
          </a:xfrm>
          <a:prstGeom prst="roundRect">
            <a:avLst>
              <a:gd name="adj" fmla="val 8710"/>
            </a:avLst>
          </a:prstGeom>
          <a:solidFill>
            <a:srgbClr val="F8FAFC"/>
          </a:solidFill>
          <a:ln/>
          <a:effectLst>
            <a:outerShdw blurRad="50800" dist="25400" dir="5400000" algn="bl" rotWithShape="0">
              <a:srgbClr val="000000">
                <a:alpha val="5000"/>
              </a:srgbClr>
            </a:outerShdw>
          </a:effectLst>
        </p:spPr>
        <p:txBody>
          <a:bodyPr/>
          <a:lstStyle/>
          <a:p>
            <a:endParaRPr lang="en-US"/>
          </a:p>
        </p:txBody>
      </p:sp>
      <p:sp>
        <p:nvSpPr>
          <p:cNvPr id="36" name="Shape 29"/>
          <p:cNvSpPr/>
          <p:nvPr/>
        </p:nvSpPr>
        <p:spPr>
          <a:xfrm>
            <a:off x="6238951" y="1907615"/>
            <a:ext cx="47549" cy="1095451"/>
          </a:xfrm>
          <a:prstGeom prst="rect">
            <a:avLst/>
          </a:prstGeom>
          <a:solidFill>
            <a:srgbClr val="E91E63"/>
          </a:solidFill>
          <a:ln/>
        </p:spPr>
        <p:txBody>
          <a:bodyPr/>
          <a:lstStyle/>
          <a:p>
            <a:endParaRPr lang="en-US"/>
          </a:p>
        </p:txBody>
      </p:sp>
      <p:sp>
        <p:nvSpPr>
          <p:cNvPr id="37" name="Text 30"/>
          <p:cNvSpPr txBox="1"/>
          <p:nvPr/>
        </p:nvSpPr>
        <p:spPr>
          <a:xfrm>
            <a:off x="6476695" y="2059405"/>
            <a:ext cx="629107" cy="372161"/>
          </a:xfrm>
          <a:prstGeom prst="rect">
            <a:avLst/>
          </a:prstGeom>
          <a:noFill/>
          <a:ln/>
        </p:spPr>
        <p:txBody>
          <a:bodyPr wrap="square" lIns="0" tIns="0" rIns="0" bIns="0" rtlCol="0" anchor="ctr"/>
          <a:lstStyle/>
          <a:p>
            <a:pPr marL="0" indent="0" algn="l">
              <a:buNone/>
            </a:pPr>
            <a:r>
              <a:rPr lang="en-US" sz="2400" b="1" dirty="0">
                <a:solidFill>
                  <a:srgbClr val="E91E63">
                    <a:alpha val="20000"/>
                  </a:srgbClr>
                </a:solidFill>
                <a:latin typeface="Montserrat" pitchFamily="34" charset="0"/>
                <a:ea typeface="Montserrat" pitchFamily="34" charset="-122"/>
                <a:cs typeface="Montserrat" pitchFamily="34" charset="-120"/>
              </a:rPr>
              <a:t>05</a:t>
            </a:r>
            <a:endParaRPr lang="en-US" sz="2400" dirty="0"/>
          </a:p>
        </p:txBody>
      </p:sp>
      <p:sp>
        <p:nvSpPr>
          <p:cNvPr id="38" name="Text 31"/>
          <p:cNvSpPr txBox="1"/>
          <p:nvPr/>
        </p:nvSpPr>
        <p:spPr>
          <a:xfrm>
            <a:off x="7060997" y="2126157"/>
            <a:ext cx="2648102" cy="228600"/>
          </a:xfrm>
          <a:prstGeom prst="rect">
            <a:avLst/>
          </a:prstGeom>
          <a:noFill/>
          <a:ln/>
        </p:spPr>
        <p:txBody>
          <a:bodyPr wrap="square" lIns="0" tIns="0" rIns="0" bIns="0" rtlCol="0" anchor="ctr"/>
          <a:lstStyle/>
          <a:p>
            <a:pPr marL="0" indent="0" algn="l">
              <a:buNone/>
            </a:pPr>
            <a:r>
              <a:rPr lang="en-US" sz="1500" b="1" dirty="0">
                <a:solidFill>
                  <a:srgbClr val="1E293B"/>
                </a:solidFill>
                <a:latin typeface="Montserrat" pitchFamily="34" charset="0"/>
                <a:ea typeface="Montserrat" pitchFamily="34" charset="-122"/>
                <a:cs typeface="Montserrat" pitchFamily="34" charset="-120"/>
              </a:rPr>
              <a:t>Programmes de Contenu</a:t>
            </a:r>
            <a:endParaRPr lang="en-US" sz="1500" dirty="0"/>
          </a:p>
        </p:txBody>
      </p:sp>
      <p:sp>
        <p:nvSpPr>
          <p:cNvPr id="39" name="Text 32"/>
          <p:cNvSpPr txBox="1"/>
          <p:nvPr/>
        </p:nvSpPr>
        <p:spPr>
          <a:xfrm>
            <a:off x="7060997" y="2431566"/>
            <a:ext cx="3653028" cy="372161"/>
          </a:xfrm>
          <a:prstGeom prst="rect">
            <a:avLst/>
          </a:prstGeom>
          <a:noFill/>
          <a:ln/>
        </p:spPr>
        <p:txBody>
          <a:bodyPr wrap="square" lIns="0" tIns="0" rIns="0" bIns="0" rtlCol="0" anchor="ctr"/>
          <a:lstStyle/>
          <a:p>
            <a:pPr marL="0" indent="0" algn="l">
              <a:buNone/>
            </a:pPr>
            <a:r>
              <a:rPr lang="en-US" sz="1000" dirty="0">
                <a:solidFill>
                  <a:srgbClr val="64748B"/>
                </a:solidFill>
                <a:latin typeface="Open Sans" pitchFamily="34" charset="0"/>
                <a:ea typeface="Open Sans" pitchFamily="34" charset="-122"/>
                <a:cs typeface="Open Sans" pitchFamily="34" charset="-120"/>
              </a:rPr>
              <a:t>Kribi Connect, Innovation Lab, Transparence &amp; Corporate Influencer</a:t>
            </a:r>
            <a:endParaRPr lang="en-US" sz="1000" dirty="0"/>
          </a:p>
        </p:txBody>
      </p:sp>
      <p:pic>
        <p:nvPicPr>
          <p:cNvPr id="40" name="Image 5" descr="preencoded.png"/>
          <p:cNvPicPr>
            <a:picLocks noChangeAspect="1"/>
          </p:cNvPicPr>
          <p:nvPr/>
        </p:nvPicPr>
        <p:blipFill>
          <a:blip r:embed="rId7" cstate="email">
            <a:extLst>
              <a:ext uri="{28A0092B-C50C-407E-A947-70E740481C1C}">
                <a14:useLocalDpi xmlns:a14="http://schemas.microsoft.com/office/drawing/2010/main"/>
              </a:ext>
            </a:extLst>
          </a:blip>
          <a:srcRect t="-44" b="-44"/>
          <a:stretch/>
        </p:blipFill>
        <p:spPr>
          <a:xfrm>
            <a:off x="10981944" y="2336469"/>
            <a:ext cx="256946" cy="228600"/>
          </a:xfrm>
          <a:prstGeom prst="rect">
            <a:avLst/>
          </a:prstGeom>
        </p:spPr>
      </p:pic>
      <p:sp>
        <p:nvSpPr>
          <p:cNvPr id="41" name="Shape 33"/>
          <p:cNvSpPr/>
          <p:nvPr/>
        </p:nvSpPr>
        <p:spPr>
          <a:xfrm>
            <a:off x="6238951" y="3232581"/>
            <a:ext cx="5191049" cy="905256"/>
          </a:xfrm>
          <a:prstGeom prst="roundRect">
            <a:avLst>
              <a:gd name="adj" fmla="val 12759"/>
            </a:avLst>
          </a:prstGeom>
          <a:solidFill>
            <a:srgbClr val="F8FAFC"/>
          </a:solidFill>
          <a:ln/>
          <a:effectLst>
            <a:outerShdw blurRad="50800" dist="25400" dir="5400000" algn="bl" rotWithShape="0">
              <a:srgbClr val="000000">
                <a:alpha val="5000"/>
              </a:srgbClr>
            </a:outerShdw>
          </a:effectLst>
        </p:spPr>
        <p:txBody>
          <a:bodyPr/>
          <a:lstStyle/>
          <a:p>
            <a:endParaRPr lang="en-US"/>
          </a:p>
        </p:txBody>
      </p:sp>
      <p:sp>
        <p:nvSpPr>
          <p:cNvPr id="42" name="Shape 34"/>
          <p:cNvSpPr/>
          <p:nvPr/>
        </p:nvSpPr>
        <p:spPr>
          <a:xfrm>
            <a:off x="6238951" y="3232581"/>
            <a:ext cx="47549" cy="905256"/>
          </a:xfrm>
          <a:prstGeom prst="rect">
            <a:avLst/>
          </a:prstGeom>
          <a:solidFill>
            <a:srgbClr val="E91E63"/>
          </a:solidFill>
          <a:ln/>
        </p:spPr>
        <p:txBody>
          <a:bodyPr/>
          <a:lstStyle/>
          <a:p>
            <a:endParaRPr lang="en-US"/>
          </a:p>
        </p:txBody>
      </p:sp>
      <p:sp>
        <p:nvSpPr>
          <p:cNvPr id="43" name="Text 35"/>
          <p:cNvSpPr txBox="1"/>
          <p:nvPr/>
        </p:nvSpPr>
        <p:spPr>
          <a:xfrm>
            <a:off x="6476695" y="3385285"/>
            <a:ext cx="638251" cy="372161"/>
          </a:xfrm>
          <a:prstGeom prst="rect">
            <a:avLst/>
          </a:prstGeom>
          <a:noFill/>
          <a:ln/>
        </p:spPr>
        <p:txBody>
          <a:bodyPr wrap="square" lIns="0" tIns="0" rIns="0" bIns="0" rtlCol="0" anchor="ctr"/>
          <a:lstStyle/>
          <a:p>
            <a:pPr marL="0" indent="0" algn="l">
              <a:buNone/>
            </a:pPr>
            <a:r>
              <a:rPr lang="en-US" sz="2400" b="1" dirty="0">
                <a:solidFill>
                  <a:srgbClr val="E91E63">
                    <a:alpha val="20000"/>
                  </a:srgbClr>
                </a:solidFill>
                <a:latin typeface="Montserrat" pitchFamily="34" charset="0"/>
                <a:ea typeface="Montserrat" pitchFamily="34" charset="-122"/>
                <a:cs typeface="Montserrat" pitchFamily="34" charset="-120"/>
              </a:rPr>
              <a:t>06</a:t>
            </a:r>
            <a:endParaRPr lang="en-US" sz="2400" dirty="0"/>
          </a:p>
        </p:txBody>
      </p:sp>
      <p:sp>
        <p:nvSpPr>
          <p:cNvPr id="44" name="Text 36"/>
          <p:cNvSpPr txBox="1"/>
          <p:nvPr/>
        </p:nvSpPr>
        <p:spPr>
          <a:xfrm>
            <a:off x="7073798" y="3452037"/>
            <a:ext cx="1858061" cy="228600"/>
          </a:xfrm>
          <a:prstGeom prst="rect">
            <a:avLst/>
          </a:prstGeom>
          <a:noFill/>
          <a:ln/>
        </p:spPr>
        <p:txBody>
          <a:bodyPr wrap="square" lIns="0" tIns="0" rIns="0" bIns="0" rtlCol="0" anchor="ctr"/>
          <a:lstStyle/>
          <a:p>
            <a:pPr marL="0" indent="0" algn="l">
              <a:buNone/>
            </a:pPr>
            <a:r>
              <a:rPr lang="en-US" sz="1500" b="1" dirty="0">
                <a:solidFill>
                  <a:srgbClr val="1E293B"/>
                </a:solidFill>
                <a:latin typeface="Montserrat" pitchFamily="34" charset="0"/>
                <a:ea typeface="Montserrat" pitchFamily="34" charset="-122"/>
                <a:cs typeface="Montserrat" pitchFamily="34" charset="-120"/>
              </a:rPr>
              <a:t>Ways of Working</a:t>
            </a:r>
            <a:endParaRPr lang="en-US" sz="1500" dirty="0"/>
          </a:p>
        </p:txBody>
      </p:sp>
      <p:sp>
        <p:nvSpPr>
          <p:cNvPr id="45" name="Text 37"/>
          <p:cNvSpPr txBox="1"/>
          <p:nvPr/>
        </p:nvSpPr>
        <p:spPr>
          <a:xfrm>
            <a:off x="7073798" y="3756532"/>
            <a:ext cx="3405226" cy="181051"/>
          </a:xfrm>
          <a:prstGeom prst="rect">
            <a:avLst/>
          </a:prstGeom>
          <a:noFill/>
          <a:ln/>
        </p:spPr>
        <p:txBody>
          <a:bodyPr wrap="square" lIns="0" tIns="0" rIns="0" bIns="0" rtlCol="0" anchor="ctr"/>
          <a:lstStyle/>
          <a:p>
            <a:pPr marL="0" indent="0" algn="l">
              <a:buNone/>
            </a:pPr>
            <a:r>
              <a:rPr lang="en-US" sz="1000" dirty="0">
                <a:solidFill>
                  <a:srgbClr val="64748B"/>
                </a:solidFill>
                <a:latin typeface="Open Sans" pitchFamily="34" charset="0"/>
                <a:ea typeface="Open Sans" pitchFamily="34" charset="-122"/>
                <a:cs typeface="Open Sans" pitchFamily="34" charset="-120"/>
              </a:rPr>
              <a:t>Organisation, processus collaboratifs et gouvernance</a:t>
            </a:r>
            <a:endParaRPr lang="en-US" sz="1000" dirty="0"/>
          </a:p>
        </p:txBody>
      </p:sp>
      <p:pic>
        <p:nvPicPr>
          <p:cNvPr id="46" name="Image 6" descr="preencoded.png"/>
          <p:cNvPicPr>
            <a:picLocks noChangeAspect="1"/>
          </p:cNvPicPr>
          <p:nvPr/>
        </p:nvPicPr>
        <p:blipFill>
          <a:blip r:embed="rId8" cstate="email">
            <a:extLst>
              <a:ext uri="{28A0092B-C50C-407E-A947-70E740481C1C}">
                <a14:useLocalDpi xmlns:a14="http://schemas.microsoft.com/office/drawing/2010/main"/>
              </a:ext>
            </a:extLst>
          </a:blip>
          <a:srcRect l="-80" r="-80"/>
          <a:stretch/>
        </p:blipFill>
        <p:spPr>
          <a:xfrm>
            <a:off x="10953598" y="3569080"/>
            <a:ext cx="286207" cy="228600"/>
          </a:xfrm>
          <a:prstGeom prst="rect">
            <a:avLst/>
          </a:prstGeom>
        </p:spPr>
      </p:pic>
      <p:sp>
        <p:nvSpPr>
          <p:cNvPr id="47" name="Shape 38"/>
          <p:cNvSpPr/>
          <p:nvPr/>
        </p:nvSpPr>
        <p:spPr>
          <a:xfrm>
            <a:off x="6238951" y="4371923"/>
            <a:ext cx="5191049" cy="905256"/>
          </a:xfrm>
          <a:prstGeom prst="roundRect">
            <a:avLst>
              <a:gd name="adj" fmla="val 12759"/>
            </a:avLst>
          </a:prstGeom>
          <a:solidFill>
            <a:srgbClr val="F8FAFC"/>
          </a:solidFill>
          <a:ln/>
          <a:effectLst>
            <a:outerShdw blurRad="50800" dist="25400" dir="5400000" algn="bl" rotWithShape="0">
              <a:srgbClr val="000000">
                <a:alpha val="5000"/>
              </a:srgbClr>
            </a:outerShdw>
          </a:effectLst>
        </p:spPr>
        <p:txBody>
          <a:bodyPr/>
          <a:lstStyle/>
          <a:p>
            <a:endParaRPr lang="en-US"/>
          </a:p>
        </p:txBody>
      </p:sp>
      <p:sp>
        <p:nvSpPr>
          <p:cNvPr id="48" name="Shape 39"/>
          <p:cNvSpPr/>
          <p:nvPr/>
        </p:nvSpPr>
        <p:spPr>
          <a:xfrm>
            <a:off x="6238951" y="4371923"/>
            <a:ext cx="47549" cy="905256"/>
          </a:xfrm>
          <a:prstGeom prst="rect">
            <a:avLst/>
          </a:prstGeom>
          <a:solidFill>
            <a:srgbClr val="0A1A3B"/>
          </a:solidFill>
          <a:ln/>
        </p:spPr>
        <p:txBody>
          <a:bodyPr/>
          <a:lstStyle/>
          <a:p>
            <a:endParaRPr lang="en-US"/>
          </a:p>
        </p:txBody>
      </p:sp>
      <p:sp>
        <p:nvSpPr>
          <p:cNvPr id="49" name="Text 40"/>
          <p:cNvSpPr txBox="1"/>
          <p:nvPr/>
        </p:nvSpPr>
        <p:spPr>
          <a:xfrm>
            <a:off x="6476695" y="4524628"/>
            <a:ext cx="638251" cy="372161"/>
          </a:xfrm>
          <a:prstGeom prst="rect">
            <a:avLst/>
          </a:prstGeom>
          <a:noFill/>
          <a:ln/>
        </p:spPr>
        <p:txBody>
          <a:bodyPr wrap="square" lIns="0" tIns="0" rIns="0" bIns="0" rtlCol="0" anchor="ctr"/>
          <a:lstStyle/>
          <a:p>
            <a:pPr marL="0" indent="0" algn="l">
              <a:buNone/>
            </a:pPr>
            <a:r>
              <a:rPr lang="en-US" sz="2400" b="1" dirty="0">
                <a:solidFill>
                  <a:srgbClr val="0A1A3B">
                    <a:alpha val="20000"/>
                  </a:srgbClr>
                </a:solidFill>
                <a:latin typeface="Montserrat" pitchFamily="34" charset="0"/>
                <a:ea typeface="Montserrat" pitchFamily="34" charset="-122"/>
                <a:cs typeface="Montserrat" pitchFamily="34" charset="-120"/>
              </a:rPr>
              <a:t>07</a:t>
            </a:r>
            <a:endParaRPr lang="en-US" sz="2400" dirty="0"/>
          </a:p>
        </p:txBody>
      </p:sp>
      <p:sp>
        <p:nvSpPr>
          <p:cNvPr id="50" name="Text 41"/>
          <p:cNvSpPr txBox="1"/>
          <p:nvPr/>
        </p:nvSpPr>
        <p:spPr>
          <a:xfrm>
            <a:off x="7068312" y="4591379"/>
            <a:ext cx="1581912" cy="228600"/>
          </a:xfrm>
          <a:prstGeom prst="rect">
            <a:avLst/>
          </a:prstGeom>
          <a:noFill/>
          <a:ln/>
        </p:spPr>
        <p:txBody>
          <a:bodyPr wrap="square" lIns="0" tIns="0" rIns="0" bIns="0" rtlCol="0" anchor="ctr"/>
          <a:lstStyle/>
          <a:p>
            <a:pPr marL="0" indent="0" algn="l">
              <a:buNone/>
            </a:pPr>
            <a:r>
              <a:rPr lang="en-US" sz="1500" b="1" dirty="0">
                <a:solidFill>
                  <a:srgbClr val="1E293B"/>
                </a:solidFill>
                <a:latin typeface="Montserrat" pitchFamily="34" charset="0"/>
                <a:ea typeface="Montserrat" pitchFamily="34" charset="-122"/>
                <a:cs typeface="Montserrat" pitchFamily="34" charset="-120"/>
              </a:rPr>
              <a:t>Budget &amp; KPIs</a:t>
            </a:r>
            <a:endParaRPr lang="en-US" sz="1500" dirty="0"/>
          </a:p>
        </p:txBody>
      </p:sp>
      <p:sp>
        <p:nvSpPr>
          <p:cNvPr id="51" name="Text 42"/>
          <p:cNvSpPr txBox="1"/>
          <p:nvPr/>
        </p:nvSpPr>
        <p:spPr>
          <a:xfrm>
            <a:off x="7068312" y="4895874"/>
            <a:ext cx="3700577" cy="181051"/>
          </a:xfrm>
          <a:prstGeom prst="rect">
            <a:avLst/>
          </a:prstGeom>
          <a:noFill/>
          <a:ln/>
        </p:spPr>
        <p:txBody>
          <a:bodyPr wrap="square" lIns="0" tIns="0" rIns="0" bIns="0" rtlCol="0" anchor="ctr"/>
          <a:lstStyle/>
          <a:p>
            <a:pPr marL="0" indent="0" algn="l">
              <a:buNone/>
            </a:pPr>
            <a:r>
              <a:rPr lang="en-US" sz="1000" dirty="0">
                <a:solidFill>
                  <a:srgbClr val="64748B"/>
                </a:solidFill>
                <a:latin typeface="Open Sans" pitchFamily="34" charset="0"/>
                <a:ea typeface="Open Sans" pitchFamily="34" charset="-122"/>
                <a:cs typeface="Open Sans" pitchFamily="34" charset="-120"/>
              </a:rPr>
              <a:t>Investissements nécessaires et mesure de la performance</a:t>
            </a:r>
            <a:endParaRPr lang="en-US" sz="1000" dirty="0"/>
          </a:p>
        </p:txBody>
      </p:sp>
      <p:pic>
        <p:nvPicPr>
          <p:cNvPr id="52" name="Image 7" descr="preencoded.png"/>
          <p:cNvPicPr>
            <a:picLocks noChangeAspect="1"/>
          </p:cNvPicPr>
          <p:nvPr/>
        </p:nvPicPr>
        <p:blipFill>
          <a:blip r:embed="rId9" cstate="email">
            <a:extLst>
              <a:ext uri="{28A0092B-C50C-407E-A947-70E740481C1C}">
                <a14:useLocalDpi xmlns:a14="http://schemas.microsoft.com/office/drawing/2010/main"/>
              </a:ext>
            </a:extLst>
          </a:blip>
          <a:srcRect t="-44" b="-44"/>
          <a:stretch/>
        </p:blipFill>
        <p:spPr>
          <a:xfrm>
            <a:off x="10981944" y="4708422"/>
            <a:ext cx="256946" cy="228600"/>
          </a:xfrm>
          <a:prstGeom prst="rect">
            <a:avLst/>
          </a:prstGeom>
        </p:spPr>
      </p:pic>
      <p:sp>
        <p:nvSpPr>
          <p:cNvPr id="53" name="Shape 43"/>
          <p:cNvSpPr/>
          <p:nvPr/>
        </p:nvSpPr>
        <p:spPr>
          <a:xfrm>
            <a:off x="6238951" y="5511265"/>
            <a:ext cx="5191049" cy="647395"/>
          </a:xfrm>
          <a:prstGeom prst="roundRect">
            <a:avLst>
              <a:gd name="adj" fmla="val 24925"/>
            </a:avLst>
          </a:prstGeom>
          <a:noFill/>
          <a:ln w="25400">
            <a:solidFill>
              <a:srgbClr val="CBD5E1"/>
            </a:solidFill>
            <a:prstDash val="solid"/>
          </a:ln>
        </p:spPr>
        <p:txBody>
          <a:bodyPr/>
          <a:lstStyle/>
          <a:p>
            <a:endParaRPr lang="en-US"/>
          </a:p>
        </p:txBody>
      </p:sp>
      <p:sp>
        <p:nvSpPr>
          <p:cNvPr id="54" name="Text 44"/>
          <p:cNvSpPr txBox="1"/>
          <p:nvPr/>
        </p:nvSpPr>
        <p:spPr>
          <a:xfrm>
            <a:off x="7938821" y="5730721"/>
            <a:ext cx="1914754" cy="210312"/>
          </a:xfrm>
          <a:prstGeom prst="rect">
            <a:avLst/>
          </a:prstGeom>
          <a:noFill/>
          <a:ln/>
        </p:spPr>
        <p:txBody>
          <a:bodyPr wrap="square" lIns="0" tIns="0" rIns="0" bIns="0" rtlCol="0" anchor="ctr"/>
          <a:lstStyle/>
          <a:p>
            <a:pPr marL="0" indent="0" algn="l">
              <a:buNone/>
            </a:pPr>
            <a:r>
              <a:rPr lang="en-US" sz="1200" b="1" dirty="0">
                <a:solidFill>
                  <a:srgbClr val="64748B"/>
                </a:solidFill>
                <a:latin typeface="Open Sans" pitchFamily="34" charset="0"/>
                <a:ea typeface="Open Sans" pitchFamily="34" charset="-122"/>
                <a:cs typeface="Open Sans" pitchFamily="34" charset="-120"/>
              </a:rPr>
              <a:t>Conclusion &amp; Next Steps</a:t>
            </a:r>
            <a:endParaRPr lang="en-US" sz="1200" dirty="0"/>
          </a:p>
        </p:txBody>
      </p:sp>
      <p:sp>
        <p:nvSpPr>
          <p:cNvPr id="59" name="Text 48"/>
          <p:cNvSpPr txBox="1"/>
          <p:nvPr/>
        </p:nvSpPr>
        <p:spPr>
          <a:xfrm>
            <a:off x="6288329" y="7457846"/>
            <a:ext cx="152705"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a:t>
            </a:r>
            <a:endParaRPr lang="en-US" sz="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2048256" cy="247802"/>
          </a:xfrm>
          <a:prstGeom prst="roundRect">
            <a:avLst>
              <a:gd name="adj" fmla="val 56770"/>
            </a:avLst>
          </a:prstGeom>
          <a:solidFill>
            <a:srgbClr val="000000"/>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2571" r="-2571"/>
          <a:stretch/>
        </p:blipFill>
        <p:spPr>
          <a:xfrm>
            <a:off x="685800" y="466344"/>
            <a:ext cx="105156" cy="114300"/>
          </a:xfrm>
          <a:prstGeom prst="rect">
            <a:avLst/>
          </a:prstGeom>
        </p:spPr>
      </p:pic>
      <p:sp>
        <p:nvSpPr>
          <p:cNvPr id="10" name="Text 7"/>
          <p:cNvSpPr txBox="1"/>
          <p:nvPr/>
        </p:nvSpPr>
        <p:spPr>
          <a:xfrm>
            <a:off x="866851" y="437998"/>
            <a:ext cx="1724558" cy="171907"/>
          </a:xfrm>
          <a:prstGeom prst="rect">
            <a:avLst/>
          </a:prstGeom>
          <a:noFill/>
          <a:ln/>
        </p:spPr>
        <p:txBody>
          <a:bodyPr wrap="square" lIns="0" tIns="0" rIns="0" bIns="0" rtlCol="0" anchor="ctr"/>
          <a:lstStyle/>
          <a:p>
            <a:pPr marL="0" indent="0" algn="l">
              <a:buNone/>
            </a:pPr>
            <a:r>
              <a:rPr lang="en-US" sz="900" b="1" dirty="0">
                <a:solidFill>
                  <a:srgbClr val="FFFFFF"/>
                </a:solidFill>
                <a:latin typeface="Open Sans" pitchFamily="34" charset="0"/>
                <a:ea typeface="Open Sans" pitchFamily="34" charset="-122"/>
                <a:cs typeface="Open Sans" pitchFamily="34" charset="-120"/>
              </a:rPr>
              <a:t>STRATÉGIE TIKTOK &amp; REELS</a:t>
            </a:r>
            <a:endParaRPr lang="en-US" sz="900" dirty="0"/>
          </a:p>
        </p:txBody>
      </p:sp>
      <p:sp>
        <p:nvSpPr>
          <p:cNvPr id="11" name="Text 8"/>
          <p:cNvSpPr txBox="1"/>
          <p:nvPr/>
        </p:nvSpPr>
        <p:spPr>
          <a:xfrm>
            <a:off x="571500" y="705002"/>
            <a:ext cx="5962802"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ACCÉLÉRER LA PORTÉE &amp; VIRALITÉ</a:t>
            </a:r>
            <a:endParaRPr lang="en-US" sz="2400" dirty="0"/>
          </a:p>
        </p:txBody>
      </p:sp>
      <p:sp>
        <p:nvSpPr>
          <p:cNvPr id="12" name="Text 9"/>
          <p:cNvSpPr txBox="1"/>
          <p:nvPr/>
        </p:nvSpPr>
        <p:spPr>
          <a:xfrm>
            <a:off x="9235440" y="678485"/>
            <a:ext cx="2505456"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Attractivité &amp; Employer Brand</a:t>
            </a:r>
            <a:endParaRPr lang="en-US" sz="1200" dirty="0"/>
          </a:p>
        </p:txBody>
      </p:sp>
      <p:sp>
        <p:nvSpPr>
          <p:cNvPr id="13" name="Text 10"/>
          <p:cNvSpPr txBox="1"/>
          <p:nvPr/>
        </p:nvSpPr>
        <p:spPr>
          <a:xfrm>
            <a:off x="9969703" y="887882"/>
            <a:ext cx="1743761"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Toucher la nouvelle génération</a:t>
            </a:r>
            <a:endParaRPr lang="en-US" sz="900" dirty="0"/>
          </a:p>
        </p:txBody>
      </p:sp>
      <p:sp>
        <p:nvSpPr>
          <p:cNvPr id="14" name="Shape 11"/>
          <p:cNvSpPr/>
          <p:nvPr/>
        </p:nvSpPr>
        <p:spPr>
          <a:xfrm>
            <a:off x="571500" y="1449324"/>
            <a:ext cx="3333902" cy="1647749"/>
          </a:xfrm>
          <a:prstGeom prst="roundRect">
            <a:avLst>
              <a:gd name="adj" fmla="val 3849"/>
            </a:avLst>
          </a:prstGeom>
          <a:solidFill>
            <a:srgbClr val="000000"/>
          </a:solidFill>
          <a:ln/>
          <a:effectLst>
            <a:outerShdw blurRad="101600" dist="38100" dir="5400000" algn="bl" rotWithShape="0">
              <a:srgbClr val="000000">
                <a:alpha val="20000"/>
              </a:srgbClr>
            </a:outerShdw>
          </a:effectLst>
        </p:spPr>
        <p:txBody>
          <a:bodyPr/>
          <a:lstStyle/>
          <a:p>
            <a:endParaRPr lang="en-US"/>
          </a:p>
        </p:txBody>
      </p:sp>
      <p:pic>
        <p:nvPicPr>
          <p:cNvPr id="15" name="Image 1" descr="preencoded.png"/>
          <p:cNvPicPr>
            <a:picLocks noChangeAspect="1"/>
          </p:cNvPicPr>
          <p:nvPr/>
        </p:nvPicPr>
        <p:blipFill>
          <a:blip r:embed="rId4" cstate="email">
            <a:extLst>
              <a:ext uri="{28A0092B-C50C-407E-A947-70E740481C1C}">
                <a14:useLocalDpi xmlns:a14="http://schemas.microsoft.com/office/drawing/2010/main"/>
              </a:ext>
            </a:extLst>
          </a:blip>
          <a:srcRect l="-57" r="-57"/>
          <a:stretch/>
        </p:blipFill>
        <p:spPr>
          <a:xfrm>
            <a:off x="2038198" y="1687982"/>
            <a:ext cx="400507" cy="457200"/>
          </a:xfrm>
          <a:prstGeom prst="rect">
            <a:avLst/>
          </a:prstGeom>
        </p:spPr>
      </p:pic>
      <p:sp>
        <p:nvSpPr>
          <p:cNvPr id="16" name="Text 12"/>
          <p:cNvSpPr txBox="1"/>
          <p:nvPr/>
        </p:nvSpPr>
        <p:spPr>
          <a:xfrm>
            <a:off x="1287475" y="2307031"/>
            <a:ext cx="2033626" cy="210312"/>
          </a:xfrm>
          <a:prstGeom prst="rect">
            <a:avLst/>
          </a:prstGeom>
          <a:noFill/>
          <a:ln/>
        </p:spPr>
        <p:txBody>
          <a:bodyPr wrap="square" lIns="0" tIns="0" rIns="0" bIns="0" rtlCol="0" anchor="ctr"/>
          <a:lstStyle/>
          <a:p>
            <a:pPr marL="0" indent="0" algn="ctr">
              <a:buNone/>
            </a:pPr>
            <a:r>
              <a:rPr lang="en-US" sz="1300" b="1" dirty="0">
                <a:solidFill>
                  <a:srgbClr val="FFFFFF"/>
                </a:solidFill>
                <a:latin typeface="Montserrat" pitchFamily="34" charset="0"/>
                <a:ea typeface="Montserrat" pitchFamily="34" charset="-122"/>
                <a:cs typeface="Montserrat" pitchFamily="34" charset="-120"/>
              </a:rPr>
              <a:t>Viralité &amp; Découverte</a:t>
            </a:r>
            <a:endParaRPr lang="en-US" sz="1300" dirty="0"/>
          </a:p>
        </p:txBody>
      </p:sp>
      <p:sp>
        <p:nvSpPr>
          <p:cNvPr id="17" name="Shape 13"/>
          <p:cNvSpPr/>
          <p:nvPr/>
        </p:nvSpPr>
        <p:spPr>
          <a:xfrm>
            <a:off x="1418234" y="2592324"/>
            <a:ext cx="1647749" cy="267005"/>
          </a:xfrm>
          <a:prstGeom prst="roundRect">
            <a:avLst>
              <a:gd name="adj" fmla="val 244618"/>
            </a:avLst>
          </a:prstGeom>
          <a:solidFill>
            <a:srgbClr val="FFFFFF">
              <a:alpha val="20000"/>
            </a:srgbClr>
          </a:solidFill>
          <a:ln/>
        </p:spPr>
        <p:txBody>
          <a:bodyPr/>
          <a:lstStyle/>
          <a:p>
            <a:endParaRPr lang="en-US"/>
          </a:p>
        </p:txBody>
      </p:sp>
      <p:sp>
        <p:nvSpPr>
          <p:cNvPr id="18" name="Text 14"/>
          <p:cNvSpPr txBox="1"/>
          <p:nvPr/>
        </p:nvSpPr>
        <p:spPr>
          <a:xfrm>
            <a:off x="1532534" y="2630729"/>
            <a:ext cx="1512418" cy="171907"/>
          </a:xfrm>
          <a:prstGeom prst="rect">
            <a:avLst/>
          </a:prstGeom>
          <a:noFill/>
          <a:ln/>
        </p:spPr>
        <p:txBody>
          <a:bodyPr wrap="square" lIns="0" tIns="0" rIns="0" bIns="0" rtlCol="0" anchor="ctr"/>
          <a:lstStyle/>
          <a:p>
            <a:pPr marL="0" indent="0" algn="ctr">
              <a:buNone/>
            </a:pPr>
            <a:r>
              <a:rPr lang="en-US" sz="900" b="1" dirty="0">
                <a:solidFill>
                  <a:srgbClr val="FFFFFF"/>
                </a:solidFill>
                <a:latin typeface="Open Sans" pitchFamily="34" charset="0"/>
                <a:ea typeface="Open Sans" pitchFamily="34" charset="-122"/>
                <a:cs typeface="Open Sans" pitchFamily="34" charset="-120"/>
              </a:rPr>
              <a:t>Cross-post Reels/Shorts</a:t>
            </a:r>
            <a:endParaRPr lang="en-US" sz="900" dirty="0"/>
          </a:p>
        </p:txBody>
      </p:sp>
      <p:sp>
        <p:nvSpPr>
          <p:cNvPr id="19" name="Shape 15"/>
          <p:cNvSpPr/>
          <p:nvPr/>
        </p:nvSpPr>
        <p:spPr>
          <a:xfrm>
            <a:off x="571500" y="3283610"/>
            <a:ext cx="3333902" cy="3000146"/>
          </a:xfrm>
          <a:prstGeom prst="roundRect">
            <a:avLst>
              <a:gd name="adj" fmla="val 1161"/>
            </a:avLst>
          </a:prstGeom>
          <a:solidFill>
            <a:srgbClr val="FFFFFF"/>
          </a:solidFill>
          <a:ln w="12700">
            <a:solidFill>
              <a:srgbClr val="E2E8F0"/>
            </a:solidFill>
            <a:prstDash val="solid"/>
          </a:ln>
        </p:spPr>
        <p:txBody>
          <a:bodyPr/>
          <a:lstStyle/>
          <a:p>
            <a:endParaRPr lang="en-US"/>
          </a:p>
        </p:txBody>
      </p:sp>
      <p:pic>
        <p:nvPicPr>
          <p:cNvPr id="20" name="Image 2" descr="preencoded.png"/>
          <p:cNvPicPr>
            <a:picLocks noChangeAspect="1"/>
          </p:cNvPicPr>
          <p:nvPr/>
        </p:nvPicPr>
        <p:blipFill>
          <a:blip r:embed="rId5" cstate="email">
            <a:extLst>
              <a:ext uri="{28A0092B-C50C-407E-A947-70E740481C1C}">
                <a14:useLocalDpi xmlns:a14="http://schemas.microsoft.com/office/drawing/2010/main"/>
              </a:ext>
            </a:extLst>
          </a:blip>
          <a:srcRect t="-43" b="-43"/>
          <a:stretch/>
        </p:blipFill>
        <p:spPr>
          <a:xfrm>
            <a:off x="771754" y="3521354"/>
            <a:ext cx="133502" cy="152705"/>
          </a:xfrm>
          <a:prstGeom prst="rect">
            <a:avLst/>
          </a:prstGeom>
        </p:spPr>
      </p:pic>
      <p:sp>
        <p:nvSpPr>
          <p:cNvPr id="21" name="Text 16"/>
          <p:cNvSpPr txBox="1"/>
          <p:nvPr/>
        </p:nvSpPr>
        <p:spPr>
          <a:xfrm>
            <a:off x="1000354" y="3482950"/>
            <a:ext cx="1591056"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Vision Stratégique</a:t>
            </a:r>
            <a:endParaRPr lang="en-US" sz="1200" dirty="0"/>
          </a:p>
        </p:txBody>
      </p:sp>
      <p:sp>
        <p:nvSpPr>
          <p:cNvPr id="22" name="Text 17"/>
          <p:cNvSpPr txBox="1"/>
          <p:nvPr/>
        </p:nvSpPr>
        <p:spPr>
          <a:xfrm>
            <a:off x="771754" y="3864254"/>
            <a:ext cx="2989174" cy="972007"/>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Humaniser le colosse industriel qu'est le PAK en le rendant accessible, fascinant et dynamique. Créer une préférence de marque émotionnelle auprès du grand public et attirer les jeunes talents par une image moderne.</a:t>
            </a:r>
            <a:endParaRPr lang="en-US" sz="900" dirty="0"/>
          </a:p>
        </p:txBody>
      </p:sp>
      <p:sp>
        <p:nvSpPr>
          <p:cNvPr id="23" name="Shape 18"/>
          <p:cNvSpPr/>
          <p:nvPr/>
        </p:nvSpPr>
        <p:spPr>
          <a:xfrm>
            <a:off x="771754" y="5035601"/>
            <a:ext cx="2933395" cy="1047902"/>
          </a:xfrm>
          <a:prstGeom prst="roundRect">
            <a:avLst>
              <a:gd name="adj" fmla="val 6346"/>
            </a:avLst>
          </a:prstGeom>
          <a:solidFill>
            <a:srgbClr val="F1F5F9"/>
          </a:solidFill>
          <a:ln/>
        </p:spPr>
        <p:txBody>
          <a:bodyPr/>
          <a:lstStyle/>
          <a:p>
            <a:endParaRPr lang="en-US"/>
          </a:p>
        </p:txBody>
      </p:sp>
      <p:sp>
        <p:nvSpPr>
          <p:cNvPr id="24" name="Text 19"/>
          <p:cNvSpPr txBox="1"/>
          <p:nvPr/>
        </p:nvSpPr>
        <p:spPr>
          <a:xfrm>
            <a:off x="914400" y="5178247"/>
            <a:ext cx="1050646" cy="143561"/>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AUDIENCES CIBLES</a:t>
            </a:r>
            <a:endParaRPr lang="en-US" sz="800" dirty="0"/>
          </a:p>
        </p:txBody>
      </p:sp>
      <p:sp>
        <p:nvSpPr>
          <p:cNvPr id="25" name="Shape 20"/>
          <p:cNvSpPr/>
          <p:nvPr/>
        </p:nvSpPr>
        <p:spPr>
          <a:xfrm>
            <a:off x="914400" y="5412334"/>
            <a:ext cx="743407"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6" name="Text 21"/>
          <p:cNvSpPr txBox="1"/>
          <p:nvPr/>
        </p:nvSpPr>
        <p:spPr>
          <a:xfrm>
            <a:off x="1000354" y="5449824"/>
            <a:ext cx="650138"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Jeunes Pros</a:t>
            </a:r>
            <a:endParaRPr lang="en-US" sz="800" dirty="0"/>
          </a:p>
        </p:txBody>
      </p:sp>
      <p:sp>
        <p:nvSpPr>
          <p:cNvPr id="27" name="Shape 22"/>
          <p:cNvSpPr/>
          <p:nvPr/>
        </p:nvSpPr>
        <p:spPr>
          <a:xfrm>
            <a:off x="1713586" y="5412334"/>
            <a:ext cx="800100"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8" name="Text 23"/>
          <p:cNvSpPr txBox="1"/>
          <p:nvPr/>
        </p:nvSpPr>
        <p:spPr>
          <a:xfrm>
            <a:off x="1798625" y="5449824"/>
            <a:ext cx="707746"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Grand Public</a:t>
            </a:r>
            <a:endParaRPr lang="en-US" sz="800" dirty="0"/>
          </a:p>
        </p:txBody>
      </p:sp>
      <p:sp>
        <p:nvSpPr>
          <p:cNvPr id="29" name="Shape 24"/>
          <p:cNvSpPr/>
          <p:nvPr/>
        </p:nvSpPr>
        <p:spPr>
          <a:xfrm>
            <a:off x="2569464" y="5412334"/>
            <a:ext cx="866851"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30" name="Text 25"/>
          <p:cNvSpPr txBox="1"/>
          <p:nvPr/>
        </p:nvSpPr>
        <p:spPr>
          <a:xfrm>
            <a:off x="2654503" y="5449824"/>
            <a:ext cx="774497"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Futurs Talents</a:t>
            </a:r>
            <a:endParaRPr lang="en-US" sz="800" dirty="0"/>
          </a:p>
        </p:txBody>
      </p:sp>
      <p:sp>
        <p:nvSpPr>
          <p:cNvPr id="31" name="Shape 26"/>
          <p:cNvSpPr/>
          <p:nvPr/>
        </p:nvSpPr>
        <p:spPr>
          <a:xfrm>
            <a:off x="914400" y="5702198"/>
            <a:ext cx="780898"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32" name="Text 27"/>
          <p:cNvSpPr txBox="1"/>
          <p:nvPr/>
        </p:nvSpPr>
        <p:spPr>
          <a:xfrm>
            <a:off x="1000354" y="5740603"/>
            <a:ext cx="688543"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Influenceurs</a:t>
            </a:r>
            <a:endParaRPr lang="en-US" sz="800" dirty="0"/>
          </a:p>
        </p:txBody>
      </p:sp>
      <p:sp>
        <p:nvSpPr>
          <p:cNvPr id="33" name="Shape 28"/>
          <p:cNvSpPr/>
          <p:nvPr/>
        </p:nvSpPr>
        <p:spPr>
          <a:xfrm>
            <a:off x="4190695" y="1449324"/>
            <a:ext cx="7429500" cy="2095805"/>
          </a:xfrm>
          <a:prstGeom prst="roundRect">
            <a:avLst>
              <a:gd name="adj" fmla="val 2380"/>
            </a:avLst>
          </a:prstGeom>
          <a:solidFill>
            <a:srgbClr val="FFFFFF"/>
          </a:solidFill>
          <a:ln w="12700">
            <a:solidFill>
              <a:srgbClr val="E2E8F0"/>
            </a:solidFill>
            <a:prstDash val="solid"/>
          </a:ln>
        </p:spPr>
        <p:txBody>
          <a:bodyPr/>
          <a:lstStyle/>
          <a:p>
            <a:endParaRPr lang="en-US"/>
          </a:p>
        </p:txBody>
      </p:sp>
      <p:sp>
        <p:nvSpPr>
          <p:cNvPr id="34" name="Text 29"/>
          <p:cNvSpPr txBox="1"/>
          <p:nvPr/>
        </p:nvSpPr>
        <p:spPr>
          <a:xfrm>
            <a:off x="4390949" y="1668780"/>
            <a:ext cx="2429561" cy="1810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Formats Viraux (Vertical 9:16)</a:t>
            </a:r>
            <a:endParaRPr lang="en-US" sz="1200" dirty="0"/>
          </a:p>
        </p:txBody>
      </p:sp>
      <p:sp>
        <p:nvSpPr>
          <p:cNvPr id="35" name="Text 30"/>
          <p:cNvSpPr txBox="1"/>
          <p:nvPr/>
        </p:nvSpPr>
        <p:spPr>
          <a:xfrm>
            <a:off x="9734702" y="1677924"/>
            <a:ext cx="1772107" cy="162763"/>
          </a:xfrm>
          <a:prstGeom prst="rect">
            <a:avLst/>
          </a:prstGeom>
          <a:noFill/>
          <a:ln/>
        </p:spPr>
        <p:txBody>
          <a:bodyPr wrap="square" lIns="0" tIns="0" rIns="0" bIns="0" rtlCol="0" anchor="ctr"/>
          <a:lstStyle/>
          <a:p>
            <a:pPr marL="0" indent="0" algn="l">
              <a:buNone/>
            </a:pPr>
            <a:r>
              <a:rPr lang="en-US" sz="900" b="1" dirty="0">
                <a:solidFill>
                  <a:srgbClr val="000000"/>
                </a:solidFill>
                <a:latin typeface="Open Sans" pitchFamily="34" charset="0"/>
                <a:ea typeface="Open Sans" pitchFamily="34" charset="-122"/>
                <a:cs typeface="Open Sans" pitchFamily="34" charset="-120"/>
              </a:rPr>
              <a:t>Cadence : 3-5 vidéos / semaine</a:t>
            </a:r>
            <a:endParaRPr lang="en-US" sz="900" dirty="0"/>
          </a:p>
        </p:txBody>
      </p:sp>
      <p:sp>
        <p:nvSpPr>
          <p:cNvPr id="36" name="Shape 31"/>
          <p:cNvSpPr/>
          <p:nvPr/>
        </p:nvSpPr>
        <p:spPr>
          <a:xfrm>
            <a:off x="4390949" y="2020824"/>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37" name="Shape 32"/>
          <p:cNvSpPr/>
          <p:nvPr/>
        </p:nvSpPr>
        <p:spPr>
          <a:xfrm>
            <a:off x="4515307" y="2145182"/>
            <a:ext cx="342900" cy="342900"/>
          </a:xfrm>
          <a:prstGeom prst="roundRect">
            <a:avLst>
              <a:gd name="adj" fmla="val 59259"/>
            </a:avLst>
          </a:prstGeom>
          <a:solidFill>
            <a:srgbClr val="000000"/>
          </a:solidFill>
          <a:ln/>
        </p:spPr>
        <p:txBody>
          <a:bodyPr/>
          <a:lstStyle/>
          <a:p>
            <a:endParaRPr lang="en-US"/>
          </a:p>
        </p:txBody>
      </p:sp>
      <p:pic>
        <p:nvPicPr>
          <p:cNvPr id="38" name="Image 3" descr="preencoded.png"/>
          <p:cNvPicPr>
            <a:picLocks noChangeAspect="1"/>
          </p:cNvPicPr>
          <p:nvPr/>
        </p:nvPicPr>
        <p:blipFill>
          <a:blip r:embed="rId6" cstate="email">
            <a:extLst>
              <a:ext uri="{28A0092B-C50C-407E-A947-70E740481C1C}">
                <a14:useLocalDpi xmlns:a14="http://schemas.microsoft.com/office/drawing/2010/main"/>
              </a:ext>
            </a:extLst>
          </a:blip>
          <a:srcRect t="-43" b="-43"/>
          <a:stretch/>
        </p:blipFill>
        <p:spPr>
          <a:xfrm>
            <a:off x="4619549" y="2240280"/>
            <a:ext cx="133502" cy="152705"/>
          </a:xfrm>
          <a:prstGeom prst="rect">
            <a:avLst/>
          </a:prstGeom>
        </p:spPr>
      </p:pic>
      <p:sp>
        <p:nvSpPr>
          <p:cNvPr id="39" name="Text 33"/>
          <p:cNvSpPr txBox="1"/>
          <p:nvPr/>
        </p:nvSpPr>
        <p:spPr>
          <a:xfrm>
            <a:off x="4972507" y="2145182"/>
            <a:ext cx="626364"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#PAK60s</a:t>
            </a:r>
            <a:endParaRPr lang="en-US" sz="900" dirty="0"/>
          </a:p>
        </p:txBody>
      </p:sp>
      <p:sp>
        <p:nvSpPr>
          <p:cNvPr id="40" name="Text 34"/>
          <p:cNvSpPr txBox="1"/>
          <p:nvPr/>
        </p:nvSpPr>
        <p:spPr>
          <a:xfrm>
            <a:off x="4972507" y="2330806"/>
            <a:ext cx="1069848"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Explications Express</a:t>
            </a:r>
            <a:endParaRPr lang="en-US" sz="800" dirty="0"/>
          </a:p>
        </p:txBody>
      </p:sp>
      <p:sp>
        <p:nvSpPr>
          <p:cNvPr id="41" name="Shape 35"/>
          <p:cNvSpPr/>
          <p:nvPr/>
        </p:nvSpPr>
        <p:spPr>
          <a:xfrm>
            <a:off x="6782105" y="2020824"/>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42" name="Shape 36"/>
          <p:cNvSpPr/>
          <p:nvPr/>
        </p:nvSpPr>
        <p:spPr>
          <a:xfrm>
            <a:off x="6905549" y="2145182"/>
            <a:ext cx="342900" cy="342900"/>
          </a:xfrm>
          <a:prstGeom prst="roundRect">
            <a:avLst>
              <a:gd name="adj" fmla="val 59259"/>
            </a:avLst>
          </a:prstGeom>
          <a:solidFill>
            <a:srgbClr val="000000"/>
          </a:solidFill>
          <a:ln/>
        </p:spPr>
        <p:txBody>
          <a:bodyPr/>
          <a:lstStyle/>
          <a:p>
            <a:endParaRPr lang="en-US"/>
          </a:p>
        </p:txBody>
      </p:sp>
      <p:pic>
        <p:nvPicPr>
          <p:cNvPr id="43" name="Image 4" descr="preencoded.png"/>
          <p:cNvPicPr>
            <a:picLocks noChangeAspect="1"/>
          </p:cNvPicPr>
          <p:nvPr/>
        </p:nvPicPr>
        <p:blipFill>
          <a:blip r:embed="rId7" cstate="email">
            <a:extLst>
              <a:ext uri="{28A0092B-C50C-407E-A947-70E740481C1C}">
                <a14:useLocalDpi xmlns:a14="http://schemas.microsoft.com/office/drawing/2010/main"/>
              </a:ext>
            </a:extLst>
          </a:blip>
          <a:srcRect t="-43" b="-43"/>
          <a:stretch/>
        </p:blipFill>
        <p:spPr>
          <a:xfrm>
            <a:off x="7010705" y="2240280"/>
            <a:ext cx="133502" cy="152705"/>
          </a:xfrm>
          <a:prstGeom prst="rect">
            <a:avLst/>
          </a:prstGeom>
        </p:spPr>
      </p:pic>
      <p:sp>
        <p:nvSpPr>
          <p:cNvPr id="44" name="Text 37"/>
          <p:cNvSpPr txBox="1"/>
          <p:nvPr/>
        </p:nvSpPr>
        <p:spPr>
          <a:xfrm>
            <a:off x="7362749" y="2145182"/>
            <a:ext cx="1293876"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Coulisses &amp; Métiers</a:t>
            </a:r>
            <a:endParaRPr lang="en-US" sz="900" dirty="0"/>
          </a:p>
        </p:txBody>
      </p:sp>
      <p:sp>
        <p:nvSpPr>
          <p:cNvPr id="45" name="Text 38"/>
          <p:cNvSpPr txBox="1"/>
          <p:nvPr/>
        </p:nvSpPr>
        <p:spPr>
          <a:xfrm>
            <a:off x="7362749" y="2330806"/>
            <a:ext cx="993038"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Immersion Terrain</a:t>
            </a:r>
            <a:endParaRPr lang="en-US" sz="800" dirty="0"/>
          </a:p>
        </p:txBody>
      </p:sp>
      <p:sp>
        <p:nvSpPr>
          <p:cNvPr id="46" name="Shape 39"/>
          <p:cNvSpPr/>
          <p:nvPr/>
        </p:nvSpPr>
        <p:spPr>
          <a:xfrm>
            <a:off x="9172346" y="2020824"/>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47" name="Shape 40"/>
          <p:cNvSpPr/>
          <p:nvPr/>
        </p:nvSpPr>
        <p:spPr>
          <a:xfrm>
            <a:off x="9296705" y="2145182"/>
            <a:ext cx="342900" cy="342900"/>
          </a:xfrm>
          <a:prstGeom prst="roundRect">
            <a:avLst>
              <a:gd name="adj" fmla="val 59259"/>
            </a:avLst>
          </a:prstGeom>
          <a:solidFill>
            <a:srgbClr val="000000"/>
          </a:solidFill>
          <a:ln/>
        </p:spPr>
        <p:txBody>
          <a:bodyPr/>
          <a:lstStyle/>
          <a:p>
            <a:endParaRPr lang="en-US"/>
          </a:p>
        </p:txBody>
      </p:sp>
      <p:pic>
        <p:nvPicPr>
          <p:cNvPr id="48"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391802" y="2240280"/>
            <a:ext cx="152705" cy="152705"/>
          </a:xfrm>
          <a:prstGeom prst="rect">
            <a:avLst/>
          </a:prstGeom>
        </p:spPr>
      </p:pic>
      <p:sp>
        <p:nvSpPr>
          <p:cNvPr id="49" name="Text 41"/>
          <p:cNvSpPr txBox="1"/>
          <p:nvPr/>
        </p:nvSpPr>
        <p:spPr>
          <a:xfrm>
            <a:off x="9753905" y="2145182"/>
            <a:ext cx="1112825"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#AskTheCaptain</a:t>
            </a:r>
            <a:endParaRPr lang="en-US" sz="900" dirty="0"/>
          </a:p>
        </p:txBody>
      </p:sp>
      <p:sp>
        <p:nvSpPr>
          <p:cNvPr id="50" name="Text 42"/>
          <p:cNvSpPr txBox="1"/>
          <p:nvPr/>
        </p:nvSpPr>
        <p:spPr>
          <a:xfrm>
            <a:off x="9753905" y="2330806"/>
            <a:ext cx="650138"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Q&amp;A Expert</a:t>
            </a:r>
            <a:endParaRPr lang="en-US" sz="800" dirty="0"/>
          </a:p>
        </p:txBody>
      </p:sp>
      <p:sp>
        <p:nvSpPr>
          <p:cNvPr id="51" name="Shape 43"/>
          <p:cNvSpPr/>
          <p:nvPr/>
        </p:nvSpPr>
        <p:spPr>
          <a:xfrm>
            <a:off x="4390949" y="275508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52" name="Shape 44"/>
          <p:cNvSpPr/>
          <p:nvPr/>
        </p:nvSpPr>
        <p:spPr>
          <a:xfrm>
            <a:off x="4515307" y="2878531"/>
            <a:ext cx="342900" cy="342900"/>
          </a:xfrm>
          <a:prstGeom prst="roundRect">
            <a:avLst>
              <a:gd name="adj" fmla="val 59259"/>
            </a:avLst>
          </a:prstGeom>
          <a:solidFill>
            <a:srgbClr val="000000"/>
          </a:solidFill>
          <a:ln/>
        </p:spPr>
        <p:txBody>
          <a:bodyPr/>
          <a:lstStyle/>
          <a:p>
            <a:endParaRPr lang="en-US"/>
          </a:p>
        </p:txBody>
      </p:sp>
      <p:pic>
        <p:nvPicPr>
          <p:cNvPr id="53" name="Image 6"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610405" y="2973629"/>
            <a:ext cx="152705" cy="152705"/>
          </a:xfrm>
          <a:prstGeom prst="rect">
            <a:avLst/>
          </a:prstGeom>
        </p:spPr>
      </p:pic>
      <p:sp>
        <p:nvSpPr>
          <p:cNvPr id="54" name="Text 45"/>
          <p:cNvSpPr txBox="1"/>
          <p:nvPr/>
        </p:nvSpPr>
        <p:spPr>
          <a:xfrm>
            <a:off x="4972507" y="2878531"/>
            <a:ext cx="940918"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Before / After</a:t>
            </a:r>
            <a:endParaRPr lang="en-US" sz="900" dirty="0"/>
          </a:p>
        </p:txBody>
      </p:sp>
      <p:sp>
        <p:nvSpPr>
          <p:cNvPr id="55" name="Text 46"/>
          <p:cNvSpPr txBox="1"/>
          <p:nvPr/>
        </p:nvSpPr>
        <p:spPr>
          <a:xfrm>
            <a:off x="4972507" y="3064154"/>
            <a:ext cx="974750"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Projets &amp; Chantier</a:t>
            </a:r>
            <a:endParaRPr lang="en-US" sz="800" dirty="0"/>
          </a:p>
        </p:txBody>
      </p:sp>
      <p:sp>
        <p:nvSpPr>
          <p:cNvPr id="56" name="Shape 47"/>
          <p:cNvSpPr/>
          <p:nvPr/>
        </p:nvSpPr>
        <p:spPr>
          <a:xfrm>
            <a:off x="6782105" y="275508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57" name="Shape 48"/>
          <p:cNvSpPr/>
          <p:nvPr/>
        </p:nvSpPr>
        <p:spPr>
          <a:xfrm>
            <a:off x="6905549" y="2878531"/>
            <a:ext cx="342900" cy="342900"/>
          </a:xfrm>
          <a:prstGeom prst="roundRect">
            <a:avLst>
              <a:gd name="adj" fmla="val 59259"/>
            </a:avLst>
          </a:prstGeom>
          <a:solidFill>
            <a:srgbClr val="000000"/>
          </a:solidFill>
          <a:ln/>
        </p:spPr>
        <p:txBody>
          <a:bodyPr/>
          <a:lstStyle/>
          <a:p>
            <a:endParaRPr lang="en-US"/>
          </a:p>
        </p:txBody>
      </p:sp>
      <p:pic>
        <p:nvPicPr>
          <p:cNvPr id="58" name="Image 7"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7000646" y="2973629"/>
            <a:ext cx="152705" cy="152705"/>
          </a:xfrm>
          <a:prstGeom prst="rect">
            <a:avLst/>
          </a:prstGeom>
        </p:spPr>
      </p:pic>
      <p:sp>
        <p:nvSpPr>
          <p:cNvPr id="59" name="Text 49"/>
          <p:cNvSpPr txBox="1"/>
          <p:nvPr/>
        </p:nvSpPr>
        <p:spPr>
          <a:xfrm>
            <a:off x="7362749" y="2878531"/>
            <a:ext cx="759866"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#PortFacts</a:t>
            </a:r>
            <a:endParaRPr lang="en-US" sz="900" dirty="0"/>
          </a:p>
        </p:txBody>
      </p:sp>
      <p:sp>
        <p:nvSpPr>
          <p:cNvPr id="60" name="Text 50"/>
          <p:cNvSpPr txBox="1"/>
          <p:nvPr/>
        </p:nvSpPr>
        <p:spPr>
          <a:xfrm>
            <a:off x="7362749" y="3064154"/>
            <a:ext cx="688543"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Chiffres Clés</a:t>
            </a:r>
            <a:endParaRPr lang="en-US" sz="800" dirty="0"/>
          </a:p>
        </p:txBody>
      </p:sp>
      <p:sp>
        <p:nvSpPr>
          <p:cNvPr id="61" name="Shape 51"/>
          <p:cNvSpPr/>
          <p:nvPr/>
        </p:nvSpPr>
        <p:spPr>
          <a:xfrm>
            <a:off x="9172346" y="275508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62" name="Shape 52"/>
          <p:cNvSpPr/>
          <p:nvPr/>
        </p:nvSpPr>
        <p:spPr>
          <a:xfrm>
            <a:off x="9296705" y="2878531"/>
            <a:ext cx="342900" cy="342900"/>
          </a:xfrm>
          <a:prstGeom prst="roundRect">
            <a:avLst>
              <a:gd name="adj" fmla="val 59259"/>
            </a:avLst>
          </a:prstGeom>
          <a:solidFill>
            <a:srgbClr val="000000"/>
          </a:solidFill>
          <a:ln/>
        </p:spPr>
        <p:txBody>
          <a:bodyPr/>
          <a:lstStyle/>
          <a:p>
            <a:endParaRPr lang="en-US"/>
          </a:p>
        </p:txBody>
      </p:sp>
      <p:pic>
        <p:nvPicPr>
          <p:cNvPr id="63" name="Image 8" descr="preencoded.png"/>
          <p:cNvPicPr>
            <a:picLocks noChangeAspect="1"/>
          </p:cNvPicPr>
          <p:nvPr/>
        </p:nvPicPr>
        <p:blipFill>
          <a:blip r:embed="rId11" cstate="email">
            <a:extLst>
              <a:ext uri="{28A0092B-C50C-407E-A947-70E740481C1C}">
                <a14:useLocalDpi xmlns:a14="http://schemas.microsoft.com/office/drawing/2010/main"/>
              </a:ext>
            </a:extLst>
          </a:blip>
          <a:srcRect t="-43" b="-43"/>
          <a:stretch/>
        </p:blipFill>
        <p:spPr>
          <a:xfrm>
            <a:off x="9400946" y="2973629"/>
            <a:ext cx="133502" cy="152705"/>
          </a:xfrm>
          <a:prstGeom prst="rect">
            <a:avLst/>
          </a:prstGeom>
        </p:spPr>
      </p:pic>
      <p:sp>
        <p:nvSpPr>
          <p:cNvPr id="64" name="Text 53"/>
          <p:cNvSpPr txBox="1"/>
          <p:nvPr/>
        </p:nvSpPr>
        <p:spPr>
          <a:xfrm>
            <a:off x="9753905" y="2878531"/>
            <a:ext cx="1350569"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Trends &amp; Challenges</a:t>
            </a:r>
            <a:endParaRPr lang="en-US" sz="900" dirty="0"/>
          </a:p>
        </p:txBody>
      </p:sp>
      <p:sp>
        <p:nvSpPr>
          <p:cNvPr id="65" name="Text 54"/>
          <p:cNvSpPr txBox="1"/>
          <p:nvPr/>
        </p:nvSpPr>
        <p:spPr>
          <a:xfrm>
            <a:off x="9753905" y="3064154"/>
            <a:ext cx="746150"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Contextualisé</a:t>
            </a:r>
            <a:endParaRPr lang="en-US" sz="800" dirty="0"/>
          </a:p>
        </p:txBody>
      </p:sp>
      <p:sp>
        <p:nvSpPr>
          <p:cNvPr id="66" name="Shape 55"/>
          <p:cNvSpPr/>
          <p:nvPr/>
        </p:nvSpPr>
        <p:spPr>
          <a:xfrm>
            <a:off x="4190695" y="3735324"/>
            <a:ext cx="4828946" cy="2542946"/>
          </a:xfrm>
          <a:prstGeom prst="roundRect">
            <a:avLst>
              <a:gd name="adj" fmla="val 1616"/>
            </a:avLst>
          </a:prstGeom>
          <a:solidFill>
            <a:srgbClr val="FFFFFF"/>
          </a:solidFill>
          <a:ln w="12700">
            <a:solidFill>
              <a:srgbClr val="E2E8F0"/>
            </a:solidFill>
            <a:prstDash val="solid"/>
          </a:ln>
        </p:spPr>
        <p:txBody>
          <a:bodyPr/>
          <a:lstStyle/>
          <a:p>
            <a:endParaRPr lang="en-US"/>
          </a:p>
        </p:txBody>
      </p:sp>
      <p:pic>
        <p:nvPicPr>
          <p:cNvPr id="67" name="Image 9" descr="preencoded.png"/>
          <p:cNvPicPr>
            <a:picLocks noChangeAspect="1"/>
          </p:cNvPicPr>
          <p:nvPr/>
        </p:nvPicPr>
        <p:blipFill>
          <a:blip r:embed="rId12" cstate="email">
            <a:extLst>
              <a:ext uri="{28A0092B-C50C-407E-A947-70E740481C1C}">
                <a14:useLocalDpi xmlns:a14="http://schemas.microsoft.com/office/drawing/2010/main"/>
              </a:ext>
            </a:extLst>
          </a:blip>
          <a:srcRect l="-33" r="-33"/>
          <a:stretch/>
        </p:blipFill>
        <p:spPr>
          <a:xfrm>
            <a:off x="4390949" y="3973982"/>
            <a:ext cx="171907" cy="152705"/>
          </a:xfrm>
          <a:prstGeom prst="rect">
            <a:avLst/>
          </a:prstGeom>
        </p:spPr>
      </p:pic>
      <p:sp>
        <p:nvSpPr>
          <p:cNvPr id="68" name="Text 56"/>
          <p:cNvSpPr txBox="1"/>
          <p:nvPr/>
        </p:nvSpPr>
        <p:spPr>
          <a:xfrm>
            <a:off x="4657954" y="3935578"/>
            <a:ext cx="1534363"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Lignes Éditoriales</a:t>
            </a:r>
            <a:endParaRPr lang="en-US" sz="1200" dirty="0"/>
          </a:p>
        </p:txBody>
      </p:sp>
      <p:sp>
        <p:nvSpPr>
          <p:cNvPr id="69" name="Shape 57"/>
          <p:cNvSpPr/>
          <p:nvPr/>
        </p:nvSpPr>
        <p:spPr>
          <a:xfrm>
            <a:off x="4390949" y="4573829"/>
            <a:ext cx="4429354" cy="9144"/>
          </a:xfrm>
          <a:prstGeom prst="rect">
            <a:avLst/>
          </a:prstGeom>
          <a:solidFill>
            <a:srgbClr val="F1F5F9"/>
          </a:solidFill>
          <a:ln/>
        </p:spPr>
        <p:txBody>
          <a:bodyPr/>
          <a:lstStyle/>
          <a:p>
            <a:endParaRPr lang="en-US"/>
          </a:p>
        </p:txBody>
      </p:sp>
      <p:sp>
        <p:nvSpPr>
          <p:cNvPr id="70" name="Shape 58"/>
          <p:cNvSpPr/>
          <p:nvPr/>
        </p:nvSpPr>
        <p:spPr>
          <a:xfrm>
            <a:off x="4390949" y="4361688"/>
            <a:ext cx="75895" cy="75895"/>
          </a:xfrm>
          <a:prstGeom prst="ellipse">
            <a:avLst/>
          </a:prstGeom>
          <a:solidFill>
            <a:srgbClr val="FF0050"/>
          </a:solidFill>
          <a:ln/>
        </p:spPr>
        <p:txBody>
          <a:bodyPr/>
          <a:lstStyle/>
          <a:p>
            <a:endParaRPr lang="en-US"/>
          </a:p>
        </p:txBody>
      </p:sp>
      <p:sp>
        <p:nvSpPr>
          <p:cNvPr id="71" name="Text 59"/>
          <p:cNvSpPr txBox="1"/>
          <p:nvPr/>
        </p:nvSpPr>
        <p:spPr>
          <a:xfrm>
            <a:off x="4562856" y="4306824"/>
            <a:ext cx="1093622"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Inside The Port :</a:t>
            </a:r>
            <a:endParaRPr lang="en-US" sz="900" dirty="0"/>
          </a:p>
        </p:txBody>
      </p:sp>
      <p:sp>
        <p:nvSpPr>
          <p:cNvPr id="72" name="Text 60"/>
          <p:cNvSpPr txBox="1"/>
          <p:nvPr/>
        </p:nvSpPr>
        <p:spPr>
          <a:xfrm>
            <a:off x="5558638" y="4306824"/>
            <a:ext cx="2226564"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Visites mini-quais, grues STS, pilotine</a:t>
            </a:r>
            <a:endParaRPr lang="en-US" sz="900" dirty="0"/>
          </a:p>
        </p:txBody>
      </p:sp>
      <p:sp>
        <p:nvSpPr>
          <p:cNvPr id="73" name="Shape 61"/>
          <p:cNvSpPr/>
          <p:nvPr/>
        </p:nvSpPr>
        <p:spPr>
          <a:xfrm>
            <a:off x="4390949" y="4959706"/>
            <a:ext cx="4429354" cy="9144"/>
          </a:xfrm>
          <a:prstGeom prst="rect">
            <a:avLst/>
          </a:prstGeom>
          <a:solidFill>
            <a:srgbClr val="F1F5F9"/>
          </a:solidFill>
          <a:ln/>
        </p:spPr>
        <p:txBody>
          <a:bodyPr/>
          <a:lstStyle/>
          <a:p>
            <a:endParaRPr lang="en-US"/>
          </a:p>
        </p:txBody>
      </p:sp>
      <p:sp>
        <p:nvSpPr>
          <p:cNvPr id="74" name="Shape 62"/>
          <p:cNvSpPr/>
          <p:nvPr/>
        </p:nvSpPr>
        <p:spPr>
          <a:xfrm>
            <a:off x="4390949" y="4747565"/>
            <a:ext cx="75895" cy="75895"/>
          </a:xfrm>
          <a:prstGeom prst="ellipse">
            <a:avLst/>
          </a:prstGeom>
          <a:solidFill>
            <a:srgbClr val="00F2EA"/>
          </a:solidFill>
          <a:ln/>
        </p:spPr>
        <p:txBody>
          <a:bodyPr/>
          <a:lstStyle/>
          <a:p>
            <a:endParaRPr lang="en-US"/>
          </a:p>
        </p:txBody>
      </p:sp>
      <p:sp>
        <p:nvSpPr>
          <p:cNvPr id="75" name="Text 63"/>
          <p:cNvSpPr txBox="1"/>
          <p:nvPr/>
        </p:nvSpPr>
        <p:spPr>
          <a:xfrm>
            <a:off x="4562856" y="4692701"/>
            <a:ext cx="836676"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Innovation :</a:t>
            </a:r>
            <a:endParaRPr lang="en-US" sz="900" dirty="0"/>
          </a:p>
        </p:txBody>
      </p:sp>
      <p:sp>
        <p:nvSpPr>
          <p:cNvPr id="76" name="Text 64"/>
          <p:cNvSpPr txBox="1"/>
          <p:nvPr/>
        </p:nvSpPr>
        <p:spPr>
          <a:xfrm>
            <a:off x="5305349" y="4692701"/>
            <a:ext cx="2159813"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La technologie derrière la logistique</a:t>
            </a:r>
            <a:endParaRPr lang="en-US" sz="900" dirty="0"/>
          </a:p>
        </p:txBody>
      </p:sp>
      <p:sp>
        <p:nvSpPr>
          <p:cNvPr id="77" name="Shape 65"/>
          <p:cNvSpPr/>
          <p:nvPr/>
        </p:nvSpPr>
        <p:spPr>
          <a:xfrm>
            <a:off x="4390949" y="5345582"/>
            <a:ext cx="4429354" cy="9144"/>
          </a:xfrm>
          <a:prstGeom prst="rect">
            <a:avLst/>
          </a:prstGeom>
          <a:solidFill>
            <a:srgbClr val="F1F5F9"/>
          </a:solidFill>
          <a:ln/>
        </p:spPr>
        <p:txBody>
          <a:bodyPr/>
          <a:lstStyle/>
          <a:p>
            <a:endParaRPr lang="en-US"/>
          </a:p>
        </p:txBody>
      </p:sp>
      <p:sp>
        <p:nvSpPr>
          <p:cNvPr id="78" name="Shape 66"/>
          <p:cNvSpPr/>
          <p:nvPr/>
        </p:nvSpPr>
        <p:spPr>
          <a:xfrm>
            <a:off x="4390949" y="5133442"/>
            <a:ext cx="75895" cy="75895"/>
          </a:xfrm>
          <a:prstGeom prst="ellipse">
            <a:avLst/>
          </a:prstGeom>
          <a:solidFill>
            <a:srgbClr val="000000"/>
          </a:solidFill>
          <a:ln/>
        </p:spPr>
        <p:txBody>
          <a:bodyPr/>
          <a:lstStyle/>
          <a:p>
            <a:endParaRPr lang="en-US"/>
          </a:p>
        </p:txBody>
      </p:sp>
      <p:sp>
        <p:nvSpPr>
          <p:cNvPr id="79" name="Text 67"/>
          <p:cNvSpPr txBox="1"/>
          <p:nvPr/>
        </p:nvSpPr>
        <p:spPr>
          <a:xfrm>
            <a:off x="4562856" y="5078578"/>
            <a:ext cx="788213"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Vie à Kribi :</a:t>
            </a:r>
            <a:endParaRPr lang="en-US" sz="900" dirty="0"/>
          </a:p>
        </p:txBody>
      </p:sp>
      <p:sp>
        <p:nvSpPr>
          <p:cNvPr id="80" name="Text 68"/>
          <p:cNvSpPr txBox="1"/>
          <p:nvPr/>
        </p:nvSpPr>
        <p:spPr>
          <a:xfrm>
            <a:off x="5253228" y="5078578"/>
            <a:ext cx="2398471"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L'impact du port sur la ville et le lifestyle</a:t>
            </a:r>
            <a:endParaRPr lang="en-US" sz="900" dirty="0"/>
          </a:p>
        </p:txBody>
      </p:sp>
      <p:sp>
        <p:nvSpPr>
          <p:cNvPr id="81" name="Shape 69"/>
          <p:cNvSpPr/>
          <p:nvPr/>
        </p:nvSpPr>
        <p:spPr>
          <a:xfrm>
            <a:off x="4390949" y="5519318"/>
            <a:ext cx="75895" cy="75895"/>
          </a:xfrm>
          <a:prstGeom prst="ellipse">
            <a:avLst/>
          </a:prstGeom>
          <a:solidFill>
            <a:srgbClr val="FBBF24"/>
          </a:solidFill>
          <a:ln/>
        </p:spPr>
        <p:txBody>
          <a:bodyPr/>
          <a:lstStyle/>
          <a:p>
            <a:endParaRPr lang="en-US"/>
          </a:p>
        </p:txBody>
      </p:sp>
      <p:sp>
        <p:nvSpPr>
          <p:cNvPr id="82" name="Text 70"/>
          <p:cNvSpPr txBox="1"/>
          <p:nvPr/>
        </p:nvSpPr>
        <p:spPr>
          <a:xfrm>
            <a:off x="4562856" y="5464454"/>
            <a:ext cx="1312164"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Sécurité &amp; Rigueur :</a:t>
            </a:r>
            <a:endParaRPr lang="en-US" sz="900" dirty="0"/>
          </a:p>
        </p:txBody>
      </p:sp>
      <p:sp>
        <p:nvSpPr>
          <p:cNvPr id="83" name="Text 71"/>
          <p:cNvSpPr txBox="1"/>
          <p:nvPr/>
        </p:nvSpPr>
        <p:spPr>
          <a:xfrm>
            <a:off x="5776265" y="5464454"/>
            <a:ext cx="1969618"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La discipline portuaire expliquée</a:t>
            </a:r>
            <a:endParaRPr lang="en-US" sz="900" dirty="0"/>
          </a:p>
        </p:txBody>
      </p:sp>
      <p:sp>
        <p:nvSpPr>
          <p:cNvPr id="84" name="Shape 72"/>
          <p:cNvSpPr/>
          <p:nvPr/>
        </p:nvSpPr>
        <p:spPr>
          <a:xfrm>
            <a:off x="9207094" y="3735324"/>
            <a:ext cx="2419502" cy="2542946"/>
          </a:xfrm>
          <a:prstGeom prst="roundRect">
            <a:avLst>
              <a:gd name="adj" fmla="val 1785"/>
            </a:avLst>
          </a:prstGeom>
          <a:solidFill>
            <a:srgbClr val="FAFAFA"/>
          </a:solidFill>
          <a:ln w="12700">
            <a:solidFill>
              <a:srgbClr val="E5E7EB"/>
            </a:solidFill>
            <a:prstDash val="solid"/>
          </a:ln>
        </p:spPr>
        <p:txBody>
          <a:bodyPr/>
          <a:lstStyle/>
          <a:p>
            <a:endParaRPr lang="en-US"/>
          </a:p>
        </p:txBody>
      </p:sp>
      <p:sp>
        <p:nvSpPr>
          <p:cNvPr id="85" name="Shape 73"/>
          <p:cNvSpPr/>
          <p:nvPr/>
        </p:nvSpPr>
        <p:spPr>
          <a:xfrm>
            <a:off x="9207094" y="3735324"/>
            <a:ext cx="38405" cy="2523744"/>
          </a:xfrm>
          <a:prstGeom prst="rect">
            <a:avLst/>
          </a:prstGeom>
          <a:solidFill>
            <a:srgbClr val="FF0050"/>
          </a:solidFill>
          <a:ln/>
        </p:spPr>
        <p:txBody>
          <a:bodyPr/>
          <a:lstStyle/>
          <a:p>
            <a:endParaRPr lang="en-US"/>
          </a:p>
        </p:txBody>
      </p:sp>
      <p:sp>
        <p:nvSpPr>
          <p:cNvPr id="86" name="Text 74"/>
          <p:cNvSpPr txBox="1"/>
          <p:nvPr/>
        </p:nvSpPr>
        <p:spPr>
          <a:xfrm>
            <a:off x="9918497" y="4364431"/>
            <a:ext cx="1086307" cy="162763"/>
          </a:xfrm>
          <a:prstGeom prst="rect">
            <a:avLst/>
          </a:prstGeom>
          <a:noFill/>
          <a:ln/>
        </p:spPr>
        <p:txBody>
          <a:bodyPr wrap="square" lIns="0" tIns="0" rIns="0" bIns="0" rtlCol="0" anchor="ctr"/>
          <a:lstStyle/>
          <a:p>
            <a:pPr marL="0" indent="0" algn="ctr">
              <a:buNone/>
            </a:pPr>
            <a:r>
              <a:rPr lang="en-US" sz="900" b="1" dirty="0">
                <a:solidFill>
                  <a:srgbClr val="000000"/>
                </a:solidFill>
                <a:latin typeface="Open Sans" pitchFamily="34" charset="0"/>
                <a:ea typeface="Open Sans" pitchFamily="34" charset="-122"/>
                <a:cs typeface="Open Sans" pitchFamily="34" charset="-120"/>
              </a:rPr>
              <a:t>KPIS SUCCÈS 2026</a:t>
            </a:r>
            <a:endParaRPr lang="en-US" sz="900" dirty="0"/>
          </a:p>
        </p:txBody>
      </p:sp>
      <p:sp>
        <p:nvSpPr>
          <p:cNvPr id="87" name="Text 75"/>
          <p:cNvSpPr txBox="1"/>
          <p:nvPr/>
        </p:nvSpPr>
        <p:spPr>
          <a:xfrm>
            <a:off x="9407347" y="4707331"/>
            <a:ext cx="1248156"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Vues Complètes (VTR)</a:t>
            </a:r>
            <a:endParaRPr lang="en-US" sz="900" dirty="0"/>
          </a:p>
        </p:txBody>
      </p:sp>
      <p:sp>
        <p:nvSpPr>
          <p:cNvPr id="88" name="Text 76"/>
          <p:cNvSpPr txBox="1"/>
          <p:nvPr/>
        </p:nvSpPr>
        <p:spPr>
          <a:xfrm>
            <a:off x="10935310" y="4697273"/>
            <a:ext cx="600761"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&gt; 40%</a:t>
            </a:r>
            <a:endParaRPr lang="en-US" sz="1200" dirty="0"/>
          </a:p>
        </p:txBody>
      </p:sp>
      <p:sp>
        <p:nvSpPr>
          <p:cNvPr id="89" name="Text 77"/>
          <p:cNvSpPr txBox="1"/>
          <p:nvPr/>
        </p:nvSpPr>
        <p:spPr>
          <a:xfrm>
            <a:off x="9407347" y="5078578"/>
            <a:ext cx="1000354"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Partages &amp; Saves</a:t>
            </a:r>
            <a:endParaRPr lang="en-US" sz="900" dirty="0"/>
          </a:p>
        </p:txBody>
      </p:sp>
      <p:sp>
        <p:nvSpPr>
          <p:cNvPr id="90" name="Text 78"/>
          <p:cNvSpPr txBox="1"/>
          <p:nvPr/>
        </p:nvSpPr>
        <p:spPr>
          <a:xfrm>
            <a:off x="10839298" y="5069434"/>
            <a:ext cx="705002"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Viralité</a:t>
            </a:r>
            <a:endParaRPr lang="en-US" sz="1200" dirty="0"/>
          </a:p>
        </p:txBody>
      </p:sp>
      <p:sp>
        <p:nvSpPr>
          <p:cNvPr id="91" name="Text 79"/>
          <p:cNvSpPr txBox="1"/>
          <p:nvPr/>
        </p:nvSpPr>
        <p:spPr>
          <a:xfrm>
            <a:off x="9407347" y="5449824"/>
            <a:ext cx="562356"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Abonnés</a:t>
            </a:r>
            <a:endParaRPr lang="en-US" sz="900" dirty="0"/>
          </a:p>
        </p:txBody>
      </p:sp>
      <p:sp>
        <p:nvSpPr>
          <p:cNvPr id="92" name="Text 80"/>
          <p:cNvSpPr txBox="1"/>
          <p:nvPr/>
        </p:nvSpPr>
        <p:spPr>
          <a:xfrm>
            <a:off x="11073384" y="5440680"/>
            <a:ext cx="467258"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+15k</a:t>
            </a:r>
            <a:endParaRPr lang="en-US" sz="1200" dirty="0"/>
          </a:p>
        </p:txBody>
      </p:sp>
      <p:sp>
        <p:nvSpPr>
          <p:cNvPr id="93" name="Shape 81"/>
          <p:cNvSpPr/>
          <p:nvPr/>
        </p:nvSpPr>
        <p:spPr>
          <a:xfrm>
            <a:off x="0" y="6469380"/>
            <a:ext cx="12191695" cy="466344"/>
          </a:xfrm>
          <a:prstGeom prst="rect">
            <a:avLst/>
          </a:prstGeom>
          <a:solidFill>
            <a:srgbClr val="FFFFFF"/>
          </a:solidFill>
          <a:ln/>
        </p:spPr>
        <p:txBody>
          <a:bodyPr/>
          <a:lstStyle/>
          <a:p>
            <a:endParaRPr lang="en-US"/>
          </a:p>
        </p:txBody>
      </p:sp>
      <p:sp>
        <p:nvSpPr>
          <p:cNvPr id="94" name="Shape 82"/>
          <p:cNvSpPr/>
          <p:nvPr/>
        </p:nvSpPr>
        <p:spPr>
          <a:xfrm>
            <a:off x="0" y="6469380"/>
            <a:ext cx="12191695" cy="9144"/>
          </a:xfrm>
          <a:prstGeom prst="rect">
            <a:avLst/>
          </a:prstGeom>
          <a:solidFill>
            <a:srgbClr val="E2E8F0"/>
          </a:solidFill>
          <a:ln/>
        </p:spPr>
        <p:txBody>
          <a:bodyPr/>
          <a:lstStyle/>
          <a:p>
            <a:endParaRPr lang="en-US"/>
          </a:p>
        </p:txBody>
      </p:sp>
      <p:pic>
        <p:nvPicPr>
          <p:cNvPr id="95" name="Image 10" descr="preencoded.png"/>
          <p:cNvPicPr>
            <a:picLocks noChangeAspect="1"/>
          </p:cNvPicPr>
          <p:nvPr/>
        </p:nvPicPr>
        <p:blipFill>
          <a:blip r:embed="rId13" cstate="email">
            <a:extLst>
              <a:ext uri="{28A0092B-C50C-407E-A947-70E740481C1C}">
                <a14:useLocalDpi xmlns:a14="http://schemas.microsoft.com/office/drawing/2010/main"/>
              </a:ext>
            </a:extLst>
          </a:blip>
          <a:srcRect l="-1911" r="-1911"/>
          <a:stretch/>
        </p:blipFill>
        <p:spPr>
          <a:xfrm>
            <a:off x="571500" y="6650431"/>
            <a:ext cx="133502" cy="114300"/>
          </a:xfrm>
          <a:prstGeom prst="rect">
            <a:avLst/>
          </a:prstGeom>
        </p:spPr>
      </p:pic>
      <p:sp>
        <p:nvSpPr>
          <p:cNvPr id="96" name="Text 83"/>
          <p:cNvSpPr txBox="1"/>
          <p:nvPr/>
        </p:nvSpPr>
        <p:spPr>
          <a:xfrm>
            <a:off x="800100" y="6622085"/>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97" name="Text 84"/>
          <p:cNvSpPr txBox="1"/>
          <p:nvPr/>
        </p:nvSpPr>
        <p:spPr>
          <a:xfrm>
            <a:off x="6255410" y="6622085"/>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20</a:t>
            </a:r>
            <a:endParaRPr lang="en-US" sz="900" dirty="0"/>
          </a:p>
        </p:txBody>
      </p:sp>
      <p:sp>
        <p:nvSpPr>
          <p:cNvPr id="98" name="Text 85"/>
          <p:cNvSpPr txBox="1"/>
          <p:nvPr/>
        </p:nvSpPr>
        <p:spPr>
          <a:xfrm>
            <a:off x="10388498" y="6622085"/>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pic>
        <p:nvPicPr>
          <p:cNvPr id="99" name="Image 11" descr="preencoded.png"/>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1505895" y="6650431"/>
            <a:ext cx="114300" cy="1143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2104949" cy="247802"/>
          </a:xfrm>
          <a:prstGeom prst="roundRect">
            <a:avLst>
              <a:gd name="adj" fmla="val 56770"/>
            </a:avLst>
          </a:prstGeom>
          <a:solidFill>
            <a:srgbClr val="FDF2F8"/>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2571" r="-2571"/>
          <a:stretch/>
        </p:blipFill>
        <p:spPr>
          <a:xfrm>
            <a:off x="685800" y="466344"/>
            <a:ext cx="105156" cy="114300"/>
          </a:xfrm>
          <a:prstGeom prst="rect">
            <a:avLst/>
          </a:prstGeom>
        </p:spPr>
      </p:pic>
      <p:sp>
        <p:nvSpPr>
          <p:cNvPr id="10" name="Text 7"/>
          <p:cNvSpPr txBox="1"/>
          <p:nvPr/>
        </p:nvSpPr>
        <p:spPr>
          <a:xfrm>
            <a:off x="866851" y="437998"/>
            <a:ext cx="1781251" cy="171907"/>
          </a:xfrm>
          <a:prstGeom prst="rect">
            <a:avLst/>
          </a:prstGeom>
          <a:noFill/>
          <a:ln/>
        </p:spPr>
        <p:txBody>
          <a:bodyPr wrap="square" lIns="0" tIns="0" rIns="0" bIns="0" rtlCol="0" anchor="ctr"/>
          <a:lstStyle/>
          <a:p>
            <a:pPr marL="0" indent="0" algn="l">
              <a:buNone/>
            </a:pPr>
            <a:r>
              <a:rPr lang="en-US" sz="900" b="1" dirty="0">
                <a:solidFill>
                  <a:srgbClr val="DB2777"/>
                </a:solidFill>
                <a:latin typeface="Open Sans" pitchFamily="34" charset="0"/>
                <a:ea typeface="Open Sans" pitchFamily="34" charset="-122"/>
                <a:cs typeface="Open Sans" pitchFamily="34" charset="-120"/>
              </a:rPr>
              <a:t>X • FACEBOOK • INSTAGRAM</a:t>
            </a:r>
            <a:endParaRPr lang="en-US" sz="900" dirty="0"/>
          </a:p>
        </p:txBody>
      </p:sp>
      <p:sp>
        <p:nvSpPr>
          <p:cNvPr id="11" name="Text 8"/>
          <p:cNvSpPr txBox="1"/>
          <p:nvPr/>
        </p:nvSpPr>
        <p:spPr>
          <a:xfrm>
            <a:off x="571500" y="705002"/>
            <a:ext cx="3553358"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SOCIAL TEMPS RÉEL</a:t>
            </a:r>
            <a:endParaRPr lang="en-US" sz="2400" dirty="0"/>
          </a:p>
        </p:txBody>
      </p:sp>
      <p:sp>
        <p:nvSpPr>
          <p:cNvPr id="12" name="Text 9"/>
          <p:cNvSpPr txBox="1"/>
          <p:nvPr/>
        </p:nvSpPr>
        <p:spPr>
          <a:xfrm>
            <a:off x="9608515" y="678485"/>
            <a:ext cx="2134210"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Engagement &amp; Proximité</a:t>
            </a:r>
            <a:endParaRPr lang="en-US" sz="1200" dirty="0"/>
          </a:p>
        </p:txBody>
      </p:sp>
      <p:sp>
        <p:nvSpPr>
          <p:cNvPr id="13" name="Text 10"/>
          <p:cNvSpPr txBox="1"/>
          <p:nvPr/>
        </p:nvSpPr>
        <p:spPr>
          <a:xfrm>
            <a:off x="9709099" y="887882"/>
            <a:ext cx="2000707"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Ecosystème de diffusion multi-canal</a:t>
            </a:r>
            <a:endParaRPr lang="en-US" sz="900" dirty="0"/>
          </a:p>
        </p:txBody>
      </p:sp>
      <p:sp>
        <p:nvSpPr>
          <p:cNvPr id="14" name="Shape 11"/>
          <p:cNvSpPr/>
          <p:nvPr/>
        </p:nvSpPr>
        <p:spPr>
          <a:xfrm>
            <a:off x="571500" y="1449324"/>
            <a:ext cx="3333902" cy="1647749"/>
          </a:xfrm>
          <a:prstGeom prst="roundRect">
            <a:avLst>
              <a:gd name="adj" fmla="val 3849"/>
            </a:avLst>
          </a:prstGeom>
          <a:solidFill>
            <a:srgbClr val="E91E63"/>
          </a:solidFill>
          <a:ln/>
          <a:effectLst>
            <a:outerShdw blurRad="101600" dist="38100" dir="5400000" algn="bl" rotWithShape="0">
              <a:srgbClr val="E91E63">
                <a:alpha val="20000"/>
              </a:srgbClr>
            </a:outerShdw>
          </a:effectLst>
        </p:spPr>
        <p:txBody>
          <a:bodyPr/>
          <a:lstStyle/>
          <a:p>
            <a:endParaRPr lang="en-US"/>
          </a:p>
        </p:txBody>
      </p:sp>
      <p:pic>
        <p:nvPicPr>
          <p:cNvPr id="15" name="Image 1" descr="preencoded.png"/>
          <p:cNvPicPr>
            <a:picLocks noChangeAspect="1"/>
          </p:cNvPicPr>
          <p:nvPr/>
        </p:nvPicPr>
        <p:blipFill>
          <a:blip r:embed="rId4" cstate="email">
            <a:extLst>
              <a:ext uri="{28A0092B-C50C-407E-A947-70E740481C1C}">
                <a14:useLocalDpi xmlns:a14="http://schemas.microsoft.com/office/drawing/2010/main"/>
              </a:ext>
            </a:extLst>
          </a:blip>
          <a:srcRect l="-57" r="-57"/>
          <a:stretch/>
        </p:blipFill>
        <p:spPr>
          <a:xfrm>
            <a:off x="2038198" y="1687982"/>
            <a:ext cx="400507" cy="457200"/>
          </a:xfrm>
          <a:prstGeom prst="rect">
            <a:avLst/>
          </a:prstGeom>
        </p:spPr>
      </p:pic>
      <p:sp>
        <p:nvSpPr>
          <p:cNvPr id="16" name="Text 12"/>
          <p:cNvSpPr txBox="1"/>
          <p:nvPr/>
        </p:nvSpPr>
        <p:spPr>
          <a:xfrm>
            <a:off x="1351483" y="2307031"/>
            <a:ext cx="1910182" cy="210312"/>
          </a:xfrm>
          <a:prstGeom prst="rect">
            <a:avLst/>
          </a:prstGeom>
          <a:noFill/>
          <a:ln/>
        </p:spPr>
        <p:txBody>
          <a:bodyPr wrap="square" lIns="0" tIns="0" rIns="0" bIns="0" rtlCol="0" anchor="ctr"/>
          <a:lstStyle/>
          <a:p>
            <a:pPr marL="0" indent="0" algn="ctr">
              <a:buNone/>
            </a:pPr>
            <a:r>
              <a:rPr lang="en-US" sz="1300" b="1" dirty="0">
                <a:solidFill>
                  <a:srgbClr val="FFFFFF"/>
                </a:solidFill>
                <a:latin typeface="Montserrat" pitchFamily="34" charset="0"/>
                <a:ea typeface="Montserrat" pitchFamily="34" charset="-122"/>
                <a:cs typeface="Montserrat" pitchFamily="34" charset="-120"/>
              </a:rPr>
              <a:t>Réputation &amp; Visuel</a:t>
            </a:r>
            <a:endParaRPr lang="en-US" sz="1300" dirty="0"/>
          </a:p>
        </p:txBody>
      </p:sp>
      <p:sp>
        <p:nvSpPr>
          <p:cNvPr id="17" name="Shape 13"/>
          <p:cNvSpPr/>
          <p:nvPr/>
        </p:nvSpPr>
        <p:spPr>
          <a:xfrm>
            <a:off x="1663294" y="2592324"/>
            <a:ext cx="1152144" cy="267005"/>
          </a:xfrm>
          <a:prstGeom prst="roundRect">
            <a:avLst>
              <a:gd name="adj" fmla="val 244618"/>
            </a:avLst>
          </a:prstGeom>
          <a:solidFill>
            <a:srgbClr val="FFFFFF">
              <a:alpha val="20000"/>
            </a:srgbClr>
          </a:solidFill>
          <a:ln/>
        </p:spPr>
        <p:txBody>
          <a:bodyPr/>
          <a:lstStyle/>
          <a:p>
            <a:endParaRPr lang="en-US"/>
          </a:p>
        </p:txBody>
      </p:sp>
      <p:sp>
        <p:nvSpPr>
          <p:cNvPr id="18" name="Text 14"/>
          <p:cNvSpPr txBox="1"/>
          <p:nvPr/>
        </p:nvSpPr>
        <p:spPr>
          <a:xfrm>
            <a:off x="1777594" y="2630729"/>
            <a:ext cx="1016813" cy="171907"/>
          </a:xfrm>
          <a:prstGeom prst="rect">
            <a:avLst/>
          </a:prstGeom>
          <a:noFill/>
          <a:ln/>
        </p:spPr>
        <p:txBody>
          <a:bodyPr wrap="square" lIns="0" tIns="0" rIns="0" bIns="0" rtlCol="0" anchor="ctr"/>
          <a:lstStyle/>
          <a:p>
            <a:pPr marL="0" indent="0" algn="ctr">
              <a:buNone/>
            </a:pPr>
            <a:r>
              <a:rPr lang="en-US" sz="900" b="1" dirty="0">
                <a:solidFill>
                  <a:srgbClr val="FFFFFF"/>
                </a:solidFill>
                <a:latin typeface="Open Sans" pitchFamily="34" charset="0"/>
                <a:ea typeface="Open Sans" pitchFamily="34" charset="-122"/>
                <a:cs typeface="Open Sans" pitchFamily="34" charset="-120"/>
              </a:rPr>
              <a:t>30% des efforts</a:t>
            </a:r>
            <a:endParaRPr lang="en-US" sz="900" dirty="0"/>
          </a:p>
        </p:txBody>
      </p:sp>
      <p:sp>
        <p:nvSpPr>
          <p:cNvPr id="19" name="Shape 15"/>
          <p:cNvSpPr/>
          <p:nvPr/>
        </p:nvSpPr>
        <p:spPr>
          <a:xfrm>
            <a:off x="571500" y="3283610"/>
            <a:ext cx="3333902" cy="3000146"/>
          </a:xfrm>
          <a:prstGeom prst="roundRect">
            <a:avLst>
              <a:gd name="adj" fmla="val 1161"/>
            </a:avLst>
          </a:prstGeom>
          <a:solidFill>
            <a:srgbClr val="FFFFFF"/>
          </a:solidFill>
          <a:ln w="12700">
            <a:solidFill>
              <a:srgbClr val="E2E8F0"/>
            </a:solidFill>
            <a:prstDash val="solid"/>
          </a:ln>
        </p:spPr>
        <p:txBody>
          <a:bodyPr/>
          <a:lstStyle/>
          <a:p>
            <a:endParaRPr lang="en-US"/>
          </a:p>
        </p:txBody>
      </p:sp>
      <p:pic>
        <p:nvPicPr>
          <p:cNvPr id="20"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71754" y="3521354"/>
            <a:ext cx="152705" cy="152705"/>
          </a:xfrm>
          <a:prstGeom prst="rect">
            <a:avLst/>
          </a:prstGeom>
        </p:spPr>
      </p:pic>
      <p:sp>
        <p:nvSpPr>
          <p:cNvPr id="21" name="Text 16"/>
          <p:cNvSpPr txBox="1"/>
          <p:nvPr/>
        </p:nvSpPr>
        <p:spPr>
          <a:xfrm>
            <a:off x="1019556" y="3482950"/>
            <a:ext cx="1591056"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Vision Stratégique</a:t>
            </a:r>
            <a:endParaRPr lang="en-US" sz="1200" dirty="0"/>
          </a:p>
        </p:txBody>
      </p:sp>
      <p:sp>
        <p:nvSpPr>
          <p:cNvPr id="22" name="Text 17"/>
          <p:cNvSpPr txBox="1"/>
          <p:nvPr/>
        </p:nvSpPr>
        <p:spPr>
          <a:xfrm>
            <a:off x="771754" y="3864254"/>
            <a:ext cx="3026664" cy="972007"/>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Humaniser la marque portuaire via Instagram, assurer une veille et réactivité RP sur X, et maintenir le lien de proximité avec la communauté locale sur Facebook. Une approche immersive et instantanée.</a:t>
            </a:r>
            <a:endParaRPr lang="en-US" sz="900" dirty="0"/>
          </a:p>
        </p:txBody>
      </p:sp>
      <p:sp>
        <p:nvSpPr>
          <p:cNvPr id="23" name="Shape 18"/>
          <p:cNvSpPr/>
          <p:nvPr/>
        </p:nvSpPr>
        <p:spPr>
          <a:xfrm>
            <a:off x="771754" y="5035601"/>
            <a:ext cx="2933395" cy="1047902"/>
          </a:xfrm>
          <a:prstGeom prst="roundRect">
            <a:avLst>
              <a:gd name="adj" fmla="val 6346"/>
            </a:avLst>
          </a:prstGeom>
          <a:solidFill>
            <a:srgbClr val="F1F5F9"/>
          </a:solidFill>
          <a:ln/>
        </p:spPr>
        <p:txBody>
          <a:bodyPr/>
          <a:lstStyle/>
          <a:p>
            <a:endParaRPr lang="en-US"/>
          </a:p>
        </p:txBody>
      </p:sp>
      <p:sp>
        <p:nvSpPr>
          <p:cNvPr id="24" name="Text 19"/>
          <p:cNvSpPr txBox="1"/>
          <p:nvPr/>
        </p:nvSpPr>
        <p:spPr>
          <a:xfrm>
            <a:off x="914400" y="5178247"/>
            <a:ext cx="1050646" cy="143561"/>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AUDIENCES CIBLES</a:t>
            </a:r>
            <a:endParaRPr lang="en-US" sz="800" dirty="0"/>
          </a:p>
        </p:txBody>
      </p:sp>
      <p:sp>
        <p:nvSpPr>
          <p:cNvPr id="25" name="Shape 20"/>
          <p:cNvSpPr/>
          <p:nvPr/>
        </p:nvSpPr>
        <p:spPr>
          <a:xfrm>
            <a:off x="914400" y="5412334"/>
            <a:ext cx="800100"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6" name="Shape 21"/>
          <p:cNvSpPr/>
          <p:nvPr/>
        </p:nvSpPr>
        <p:spPr>
          <a:xfrm>
            <a:off x="1770278" y="5412334"/>
            <a:ext cx="942746"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7" name="Shape 22"/>
          <p:cNvSpPr/>
          <p:nvPr/>
        </p:nvSpPr>
        <p:spPr>
          <a:xfrm>
            <a:off x="2766974" y="5412334"/>
            <a:ext cx="619049"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8" name="Shape 23"/>
          <p:cNvSpPr/>
          <p:nvPr/>
        </p:nvSpPr>
        <p:spPr>
          <a:xfrm>
            <a:off x="914400" y="5702198"/>
            <a:ext cx="981151" cy="237744"/>
          </a:xfrm>
          <a:prstGeom prst="roundRect">
            <a:avLst>
              <a:gd name="adj" fmla="val 61538"/>
            </a:avLst>
          </a:prstGeom>
          <a:solidFill>
            <a:srgbClr val="FFFFFF"/>
          </a:solidFill>
          <a:ln w="12700">
            <a:solidFill>
              <a:srgbClr val="CBD5E1"/>
            </a:solidFill>
            <a:prstDash val="solid"/>
          </a:ln>
        </p:spPr>
        <p:txBody>
          <a:bodyPr/>
          <a:lstStyle/>
          <a:p>
            <a:endParaRPr lang="en-US"/>
          </a:p>
        </p:txBody>
      </p:sp>
      <p:sp>
        <p:nvSpPr>
          <p:cNvPr id="29" name="Text 24"/>
          <p:cNvSpPr txBox="1"/>
          <p:nvPr/>
        </p:nvSpPr>
        <p:spPr>
          <a:xfrm>
            <a:off x="1000354" y="5449824"/>
            <a:ext cx="707746"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Grand Public</a:t>
            </a:r>
            <a:endParaRPr lang="en-US" sz="800" dirty="0"/>
          </a:p>
        </p:txBody>
      </p:sp>
      <p:sp>
        <p:nvSpPr>
          <p:cNvPr id="30" name="Text 25"/>
          <p:cNvSpPr txBox="1"/>
          <p:nvPr/>
        </p:nvSpPr>
        <p:spPr>
          <a:xfrm>
            <a:off x="1856232" y="5449824"/>
            <a:ext cx="850392"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Médias / Presse</a:t>
            </a:r>
            <a:endParaRPr lang="en-US" sz="800" dirty="0"/>
          </a:p>
        </p:txBody>
      </p:sp>
      <p:sp>
        <p:nvSpPr>
          <p:cNvPr id="31" name="Text 26"/>
          <p:cNvSpPr txBox="1"/>
          <p:nvPr/>
        </p:nvSpPr>
        <p:spPr>
          <a:xfrm>
            <a:off x="2852928" y="5449824"/>
            <a:ext cx="526694"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Riverains</a:t>
            </a:r>
            <a:endParaRPr lang="en-US" sz="800" dirty="0"/>
          </a:p>
        </p:txBody>
      </p:sp>
      <p:sp>
        <p:nvSpPr>
          <p:cNvPr id="32" name="Text 27"/>
          <p:cNvSpPr txBox="1"/>
          <p:nvPr/>
        </p:nvSpPr>
        <p:spPr>
          <a:xfrm>
            <a:off x="1000354" y="5740603"/>
            <a:ext cx="888797" cy="143561"/>
          </a:xfrm>
          <a:prstGeom prst="rect">
            <a:avLst/>
          </a:prstGeom>
          <a:noFill/>
          <a:ln/>
        </p:spPr>
        <p:txBody>
          <a:bodyPr wrap="square" lIns="0" tIns="0" rIns="0" bIns="0" rtlCol="0" anchor="ctr"/>
          <a:lstStyle/>
          <a:p>
            <a:pPr marL="0" indent="0" algn="l">
              <a:buNone/>
            </a:pPr>
            <a:r>
              <a:rPr lang="en-US" sz="800" dirty="0">
                <a:solidFill>
                  <a:srgbClr val="334155"/>
                </a:solidFill>
                <a:latin typeface="Open Sans" pitchFamily="34" charset="0"/>
                <a:ea typeface="Open Sans" pitchFamily="34" charset="-122"/>
                <a:cs typeface="Open Sans" pitchFamily="34" charset="-120"/>
              </a:rPr>
              <a:t>Talents &amp; Jeunes</a:t>
            </a:r>
            <a:endParaRPr lang="en-US" sz="800" dirty="0"/>
          </a:p>
        </p:txBody>
      </p:sp>
      <p:sp>
        <p:nvSpPr>
          <p:cNvPr id="33" name="Shape 28"/>
          <p:cNvSpPr/>
          <p:nvPr/>
        </p:nvSpPr>
        <p:spPr>
          <a:xfrm>
            <a:off x="4190695" y="1449324"/>
            <a:ext cx="7429500" cy="2095805"/>
          </a:xfrm>
          <a:prstGeom prst="roundRect">
            <a:avLst>
              <a:gd name="adj" fmla="val 2380"/>
            </a:avLst>
          </a:prstGeom>
          <a:solidFill>
            <a:srgbClr val="FFFFFF"/>
          </a:solidFill>
          <a:ln w="12700">
            <a:solidFill>
              <a:srgbClr val="E2E8F0"/>
            </a:solidFill>
            <a:prstDash val="solid"/>
          </a:ln>
        </p:spPr>
        <p:txBody>
          <a:bodyPr/>
          <a:lstStyle/>
          <a:p>
            <a:endParaRPr lang="en-US"/>
          </a:p>
        </p:txBody>
      </p:sp>
      <p:sp>
        <p:nvSpPr>
          <p:cNvPr id="34" name="Text 29"/>
          <p:cNvSpPr txBox="1"/>
          <p:nvPr/>
        </p:nvSpPr>
        <p:spPr>
          <a:xfrm>
            <a:off x="4390949" y="1668780"/>
            <a:ext cx="3096158" cy="1810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Mix de Formats Visuels &amp; Instantanés</a:t>
            </a:r>
            <a:endParaRPr lang="en-US" sz="1200" dirty="0"/>
          </a:p>
        </p:txBody>
      </p:sp>
      <p:sp>
        <p:nvSpPr>
          <p:cNvPr id="35" name="Text 30"/>
          <p:cNvSpPr txBox="1"/>
          <p:nvPr/>
        </p:nvSpPr>
        <p:spPr>
          <a:xfrm>
            <a:off x="9793224" y="1677924"/>
            <a:ext cx="1714500" cy="162763"/>
          </a:xfrm>
          <a:prstGeom prst="rect">
            <a:avLst/>
          </a:prstGeom>
          <a:noFill/>
          <a:ln/>
        </p:spPr>
        <p:txBody>
          <a:bodyPr wrap="square" lIns="0" tIns="0" rIns="0" bIns="0" rtlCol="0" anchor="ctr"/>
          <a:lstStyle/>
          <a:p>
            <a:pPr marL="0" indent="0" algn="l">
              <a:buNone/>
            </a:pPr>
            <a:r>
              <a:rPr lang="en-US" sz="900" b="1" dirty="0">
                <a:solidFill>
                  <a:srgbClr val="DB2777"/>
                </a:solidFill>
                <a:latin typeface="Open Sans" pitchFamily="34" charset="0"/>
                <a:ea typeface="Open Sans" pitchFamily="34" charset="-122"/>
                <a:cs typeface="Open Sans" pitchFamily="34" charset="-120"/>
              </a:rPr>
              <a:t>Cadence : 4-6 posts / semaine</a:t>
            </a:r>
            <a:endParaRPr lang="en-US" sz="900" dirty="0"/>
          </a:p>
        </p:txBody>
      </p:sp>
      <p:sp>
        <p:nvSpPr>
          <p:cNvPr id="36" name="Shape 31"/>
          <p:cNvSpPr/>
          <p:nvPr/>
        </p:nvSpPr>
        <p:spPr>
          <a:xfrm>
            <a:off x="4390949" y="2020824"/>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37" name="Shape 32"/>
          <p:cNvSpPr/>
          <p:nvPr/>
        </p:nvSpPr>
        <p:spPr>
          <a:xfrm>
            <a:off x="6782105" y="2020824"/>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38" name="Shape 33"/>
          <p:cNvSpPr/>
          <p:nvPr/>
        </p:nvSpPr>
        <p:spPr>
          <a:xfrm>
            <a:off x="4390949" y="275508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39" name="Shape 34"/>
          <p:cNvSpPr/>
          <p:nvPr/>
        </p:nvSpPr>
        <p:spPr>
          <a:xfrm>
            <a:off x="4515307" y="2145182"/>
            <a:ext cx="342900" cy="342900"/>
          </a:xfrm>
          <a:prstGeom prst="roundRect">
            <a:avLst>
              <a:gd name="adj" fmla="val 59259"/>
            </a:avLst>
          </a:prstGeom>
          <a:solidFill>
            <a:srgbClr val="FCE7F3"/>
          </a:solidFill>
          <a:ln/>
        </p:spPr>
        <p:txBody>
          <a:bodyPr/>
          <a:lstStyle/>
          <a:p>
            <a:endParaRPr lang="en-US"/>
          </a:p>
        </p:txBody>
      </p:sp>
      <p:pic>
        <p:nvPicPr>
          <p:cNvPr id="40" name="Image 3" descr="preencoded.png"/>
          <p:cNvPicPr>
            <a:picLocks noChangeAspect="1"/>
          </p:cNvPicPr>
          <p:nvPr/>
        </p:nvPicPr>
        <p:blipFill>
          <a:blip r:embed="rId6" cstate="email">
            <a:extLst>
              <a:ext uri="{28A0092B-C50C-407E-A947-70E740481C1C}">
                <a14:useLocalDpi xmlns:a14="http://schemas.microsoft.com/office/drawing/2010/main"/>
              </a:ext>
            </a:extLst>
          </a:blip>
          <a:srcRect t="-43" b="-43"/>
          <a:stretch/>
        </p:blipFill>
        <p:spPr>
          <a:xfrm>
            <a:off x="4619549" y="2240280"/>
            <a:ext cx="133502" cy="152705"/>
          </a:xfrm>
          <a:prstGeom prst="rect">
            <a:avLst/>
          </a:prstGeom>
        </p:spPr>
      </p:pic>
      <p:sp>
        <p:nvSpPr>
          <p:cNvPr id="41" name="Shape 35"/>
          <p:cNvSpPr/>
          <p:nvPr/>
        </p:nvSpPr>
        <p:spPr>
          <a:xfrm>
            <a:off x="9172346" y="2020824"/>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42" name="Shape 36"/>
          <p:cNvSpPr/>
          <p:nvPr/>
        </p:nvSpPr>
        <p:spPr>
          <a:xfrm>
            <a:off x="6905549" y="2145182"/>
            <a:ext cx="342900" cy="342900"/>
          </a:xfrm>
          <a:prstGeom prst="roundRect">
            <a:avLst>
              <a:gd name="adj" fmla="val 59259"/>
            </a:avLst>
          </a:prstGeom>
          <a:solidFill>
            <a:srgbClr val="FCE7F3"/>
          </a:solidFill>
          <a:ln/>
        </p:spPr>
        <p:txBody>
          <a:bodyPr/>
          <a:lstStyle/>
          <a:p>
            <a:endParaRPr lang="en-US"/>
          </a:p>
        </p:txBody>
      </p:sp>
      <p:sp>
        <p:nvSpPr>
          <p:cNvPr id="43" name="Shape 37"/>
          <p:cNvSpPr/>
          <p:nvPr/>
        </p:nvSpPr>
        <p:spPr>
          <a:xfrm>
            <a:off x="9296705" y="2145182"/>
            <a:ext cx="342900" cy="342900"/>
          </a:xfrm>
          <a:prstGeom prst="roundRect">
            <a:avLst>
              <a:gd name="adj" fmla="val 59259"/>
            </a:avLst>
          </a:prstGeom>
          <a:solidFill>
            <a:srgbClr val="FCE7F3"/>
          </a:solidFill>
          <a:ln/>
        </p:spPr>
        <p:txBody>
          <a:bodyPr/>
          <a:lstStyle/>
          <a:p>
            <a:endParaRPr lang="en-US"/>
          </a:p>
        </p:txBody>
      </p:sp>
      <p:sp>
        <p:nvSpPr>
          <p:cNvPr id="44" name="Shape 38"/>
          <p:cNvSpPr/>
          <p:nvPr/>
        </p:nvSpPr>
        <p:spPr>
          <a:xfrm>
            <a:off x="4515307" y="2878531"/>
            <a:ext cx="342900" cy="342900"/>
          </a:xfrm>
          <a:prstGeom prst="roundRect">
            <a:avLst>
              <a:gd name="adj" fmla="val 59259"/>
            </a:avLst>
          </a:prstGeom>
          <a:solidFill>
            <a:srgbClr val="FCE7F3"/>
          </a:solidFill>
          <a:ln/>
        </p:spPr>
        <p:txBody>
          <a:bodyPr/>
          <a:lstStyle/>
          <a:p>
            <a:endParaRPr lang="en-US"/>
          </a:p>
        </p:txBody>
      </p:sp>
      <p:sp>
        <p:nvSpPr>
          <p:cNvPr id="45" name="Text 39"/>
          <p:cNvSpPr txBox="1"/>
          <p:nvPr/>
        </p:nvSpPr>
        <p:spPr>
          <a:xfrm>
            <a:off x="4972507" y="2145182"/>
            <a:ext cx="1160374"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Flash Infos / Actu</a:t>
            </a:r>
            <a:endParaRPr lang="en-US" sz="900" dirty="0"/>
          </a:p>
        </p:txBody>
      </p:sp>
      <p:sp>
        <p:nvSpPr>
          <p:cNvPr id="46" name="Text 40"/>
          <p:cNvSpPr txBox="1"/>
          <p:nvPr/>
        </p:nvSpPr>
        <p:spPr>
          <a:xfrm>
            <a:off x="7362749" y="2145182"/>
            <a:ext cx="1131113"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Stories Coulisses</a:t>
            </a:r>
            <a:endParaRPr lang="en-US" sz="900" dirty="0"/>
          </a:p>
        </p:txBody>
      </p:sp>
      <p:sp>
        <p:nvSpPr>
          <p:cNvPr id="47" name="Text 41"/>
          <p:cNvSpPr txBox="1"/>
          <p:nvPr/>
        </p:nvSpPr>
        <p:spPr>
          <a:xfrm>
            <a:off x="4972507" y="2330806"/>
            <a:ext cx="936346"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Temps réel (X/FB)</a:t>
            </a:r>
            <a:endParaRPr lang="en-US" sz="800" dirty="0"/>
          </a:p>
        </p:txBody>
      </p:sp>
      <p:pic>
        <p:nvPicPr>
          <p:cNvPr id="48" name="Image 4" descr="preencoded.png"/>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000646" y="2240280"/>
            <a:ext cx="152705" cy="152705"/>
          </a:xfrm>
          <a:prstGeom prst="rect">
            <a:avLst/>
          </a:prstGeom>
        </p:spPr>
      </p:pic>
      <p:sp>
        <p:nvSpPr>
          <p:cNvPr id="49" name="Text 42"/>
          <p:cNvSpPr txBox="1"/>
          <p:nvPr/>
        </p:nvSpPr>
        <p:spPr>
          <a:xfrm>
            <a:off x="9753905" y="2145182"/>
            <a:ext cx="788213"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Live Events</a:t>
            </a:r>
            <a:endParaRPr lang="en-US" sz="900" dirty="0"/>
          </a:p>
        </p:txBody>
      </p:sp>
      <p:sp>
        <p:nvSpPr>
          <p:cNvPr id="50" name="Text 43"/>
          <p:cNvSpPr txBox="1"/>
          <p:nvPr/>
        </p:nvSpPr>
        <p:spPr>
          <a:xfrm>
            <a:off x="4972507" y="2878531"/>
            <a:ext cx="1026871"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Albums Photos</a:t>
            </a:r>
            <a:endParaRPr lang="en-US" sz="900" dirty="0"/>
          </a:p>
        </p:txBody>
      </p:sp>
      <p:sp>
        <p:nvSpPr>
          <p:cNvPr id="51" name="Text 44"/>
          <p:cNvSpPr txBox="1"/>
          <p:nvPr/>
        </p:nvSpPr>
        <p:spPr>
          <a:xfrm>
            <a:off x="7362749" y="2330806"/>
            <a:ext cx="764438"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Quotidien (IG)</a:t>
            </a:r>
            <a:endParaRPr lang="en-US" sz="800" dirty="0"/>
          </a:p>
        </p:txBody>
      </p:sp>
      <p:pic>
        <p:nvPicPr>
          <p:cNvPr id="52" name="Image 5" descr="preencoded.png"/>
          <p:cNvPicPr>
            <a:picLocks noChangeAspect="1"/>
          </p:cNvPicPr>
          <p:nvPr/>
        </p:nvPicPr>
        <p:blipFill>
          <a:blip r:embed="rId8" cstate="email">
            <a:extLst>
              <a:ext uri="{28A0092B-C50C-407E-A947-70E740481C1C}">
                <a14:useLocalDpi xmlns:a14="http://schemas.microsoft.com/office/drawing/2010/main"/>
              </a:ext>
            </a:extLst>
          </a:blip>
          <a:srcRect l="-33" r="-33"/>
          <a:stretch/>
        </p:blipFill>
        <p:spPr>
          <a:xfrm>
            <a:off x="9381744" y="2240280"/>
            <a:ext cx="171907" cy="152705"/>
          </a:xfrm>
          <a:prstGeom prst="rect">
            <a:avLst/>
          </a:prstGeom>
        </p:spPr>
      </p:pic>
      <p:sp>
        <p:nvSpPr>
          <p:cNvPr id="53" name="Text 45"/>
          <p:cNvSpPr txBox="1"/>
          <p:nvPr/>
        </p:nvSpPr>
        <p:spPr>
          <a:xfrm>
            <a:off x="9753905" y="2330806"/>
            <a:ext cx="507492"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Ponctuel</a:t>
            </a:r>
            <a:endParaRPr lang="en-US" sz="800" dirty="0"/>
          </a:p>
        </p:txBody>
      </p:sp>
      <p:pic>
        <p:nvPicPr>
          <p:cNvPr id="54" name="Image 6" descr="preencoded.png"/>
          <p:cNvPicPr>
            <a:picLocks noChangeAspect="1"/>
          </p:cNvPicPr>
          <p:nvPr/>
        </p:nvPicPr>
        <p:blipFill>
          <a:blip r:embed="rId9" cstate="email">
            <a:extLst>
              <a:ext uri="{28A0092B-C50C-407E-A947-70E740481C1C}">
                <a14:useLocalDpi xmlns:a14="http://schemas.microsoft.com/office/drawing/2010/main"/>
              </a:ext>
            </a:extLst>
          </a:blip>
          <a:srcRect l="-33" r="-33"/>
          <a:stretch/>
        </p:blipFill>
        <p:spPr>
          <a:xfrm>
            <a:off x="4600346" y="2973629"/>
            <a:ext cx="171907" cy="152705"/>
          </a:xfrm>
          <a:prstGeom prst="rect">
            <a:avLst/>
          </a:prstGeom>
        </p:spPr>
      </p:pic>
      <p:sp>
        <p:nvSpPr>
          <p:cNvPr id="55" name="Shape 46"/>
          <p:cNvSpPr/>
          <p:nvPr/>
        </p:nvSpPr>
        <p:spPr>
          <a:xfrm>
            <a:off x="6782105" y="275508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56" name="Shape 47"/>
          <p:cNvSpPr/>
          <p:nvPr/>
        </p:nvSpPr>
        <p:spPr>
          <a:xfrm>
            <a:off x="9172346" y="2755087"/>
            <a:ext cx="2247595" cy="590702"/>
          </a:xfrm>
          <a:prstGeom prst="roundRect">
            <a:avLst>
              <a:gd name="adj" fmla="val 19974"/>
            </a:avLst>
          </a:prstGeom>
          <a:solidFill>
            <a:srgbClr val="F8FAFC"/>
          </a:solidFill>
          <a:ln w="12700">
            <a:solidFill>
              <a:srgbClr val="E2E8F0"/>
            </a:solidFill>
            <a:prstDash val="solid"/>
          </a:ln>
        </p:spPr>
        <p:txBody>
          <a:bodyPr/>
          <a:lstStyle/>
          <a:p>
            <a:endParaRPr lang="en-US"/>
          </a:p>
        </p:txBody>
      </p:sp>
      <p:sp>
        <p:nvSpPr>
          <p:cNvPr id="57" name="Shape 48"/>
          <p:cNvSpPr/>
          <p:nvPr/>
        </p:nvSpPr>
        <p:spPr>
          <a:xfrm>
            <a:off x="6905549" y="2878531"/>
            <a:ext cx="342900" cy="342900"/>
          </a:xfrm>
          <a:prstGeom prst="roundRect">
            <a:avLst>
              <a:gd name="adj" fmla="val 59259"/>
            </a:avLst>
          </a:prstGeom>
          <a:solidFill>
            <a:srgbClr val="FCE7F3"/>
          </a:solidFill>
          <a:ln/>
        </p:spPr>
        <p:txBody>
          <a:bodyPr/>
          <a:lstStyle/>
          <a:p>
            <a:endParaRPr lang="en-US"/>
          </a:p>
        </p:txBody>
      </p:sp>
      <p:sp>
        <p:nvSpPr>
          <p:cNvPr id="58" name="Shape 49"/>
          <p:cNvSpPr/>
          <p:nvPr/>
        </p:nvSpPr>
        <p:spPr>
          <a:xfrm>
            <a:off x="9296705" y="2878531"/>
            <a:ext cx="342900" cy="342900"/>
          </a:xfrm>
          <a:prstGeom prst="roundRect">
            <a:avLst>
              <a:gd name="adj" fmla="val 59259"/>
            </a:avLst>
          </a:prstGeom>
          <a:solidFill>
            <a:srgbClr val="FCE7F3"/>
          </a:solidFill>
          <a:ln/>
        </p:spPr>
        <p:txBody>
          <a:bodyPr/>
          <a:lstStyle/>
          <a:p>
            <a:endParaRPr lang="en-US"/>
          </a:p>
        </p:txBody>
      </p:sp>
      <p:sp>
        <p:nvSpPr>
          <p:cNvPr id="59" name="Text 50"/>
          <p:cNvSpPr txBox="1"/>
          <p:nvPr/>
        </p:nvSpPr>
        <p:spPr>
          <a:xfrm>
            <a:off x="7362749" y="2878531"/>
            <a:ext cx="940918"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Reels / Shorts</a:t>
            </a:r>
            <a:endParaRPr lang="en-US" sz="900" dirty="0"/>
          </a:p>
        </p:txBody>
      </p:sp>
      <p:sp>
        <p:nvSpPr>
          <p:cNvPr id="60" name="Text 51"/>
          <p:cNvSpPr txBox="1"/>
          <p:nvPr/>
        </p:nvSpPr>
        <p:spPr>
          <a:xfrm>
            <a:off x="9753905" y="2878531"/>
            <a:ext cx="1074420"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Sondages / Quiz</a:t>
            </a:r>
            <a:endParaRPr lang="en-US" sz="900" dirty="0"/>
          </a:p>
        </p:txBody>
      </p:sp>
      <p:sp>
        <p:nvSpPr>
          <p:cNvPr id="61" name="Text 52"/>
          <p:cNvSpPr txBox="1"/>
          <p:nvPr/>
        </p:nvSpPr>
        <p:spPr>
          <a:xfrm>
            <a:off x="4972507" y="3064154"/>
            <a:ext cx="621792"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Hebdo (FB)</a:t>
            </a:r>
            <a:endParaRPr lang="en-US" sz="800" dirty="0"/>
          </a:p>
        </p:txBody>
      </p:sp>
      <p:pic>
        <p:nvPicPr>
          <p:cNvPr id="62" name="Image 7" descr="preencoded.png"/>
          <p:cNvPicPr>
            <a:picLocks noChangeAspect="1"/>
          </p:cNvPicPr>
          <p:nvPr/>
        </p:nvPicPr>
        <p:blipFill>
          <a:blip r:embed="rId10" cstate="email">
            <a:extLst>
              <a:ext uri="{28A0092B-C50C-407E-A947-70E740481C1C}">
                <a14:useLocalDpi xmlns:a14="http://schemas.microsoft.com/office/drawing/2010/main"/>
              </a:ext>
            </a:extLst>
          </a:blip>
          <a:srcRect t="-100" b="-100"/>
          <a:stretch/>
        </p:blipFill>
        <p:spPr>
          <a:xfrm>
            <a:off x="7019849" y="2973629"/>
            <a:ext cx="114300" cy="152705"/>
          </a:xfrm>
          <a:prstGeom prst="rect">
            <a:avLst/>
          </a:prstGeom>
        </p:spPr>
      </p:pic>
      <p:sp>
        <p:nvSpPr>
          <p:cNvPr id="63" name="Text 53"/>
          <p:cNvSpPr txBox="1"/>
          <p:nvPr/>
        </p:nvSpPr>
        <p:spPr>
          <a:xfrm>
            <a:off x="7362749" y="3064154"/>
            <a:ext cx="602590"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Hebdo (IG)</a:t>
            </a:r>
            <a:endParaRPr lang="en-US" sz="800" dirty="0"/>
          </a:p>
        </p:txBody>
      </p:sp>
      <p:pic>
        <p:nvPicPr>
          <p:cNvPr id="64" name="Image 8" descr="preencoded.png"/>
          <p:cNvPicPr>
            <a:picLocks noChangeAspect="1"/>
          </p:cNvPicPr>
          <p:nvPr/>
        </p:nvPicPr>
        <p:blipFill>
          <a:blip r:embed="rId11" cstate="email">
            <a:extLst>
              <a:ext uri="{28A0092B-C50C-407E-A947-70E740481C1C}">
                <a14:useLocalDpi xmlns:a14="http://schemas.microsoft.com/office/drawing/2010/main"/>
              </a:ext>
            </a:extLst>
          </a:blip>
          <a:srcRect t="-180" b="-180"/>
          <a:stretch/>
        </p:blipFill>
        <p:spPr>
          <a:xfrm>
            <a:off x="9372600" y="2973629"/>
            <a:ext cx="190195" cy="152705"/>
          </a:xfrm>
          <a:prstGeom prst="rect">
            <a:avLst/>
          </a:prstGeom>
        </p:spPr>
      </p:pic>
      <p:sp>
        <p:nvSpPr>
          <p:cNvPr id="65" name="Text 54"/>
          <p:cNvSpPr txBox="1"/>
          <p:nvPr/>
        </p:nvSpPr>
        <p:spPr>
          <a:xfrm>
            <a:off x="9753905" y="3064154"/>
            <a:ext cx="631850"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Bi-mensuel</a:t>
            </a:r>
            <a:endParaRPr lang="en-US" sz="800" dirty="0"/>
          </a:p>
        </p:txBody>
      </p:sp>
      <p:sp>
        <p:nvSpPr>
          <p:cNvPr id="66" name="Shape 55"/>
          <p:cNvSpPr/>
          <p:nvPr/>
        </p:nvSpPr>
        <p:spPr>
          <a:xfrm>
            <a:off x="4190695" y="3735324"/>
            <a:ext cx="4828946" cy="2542946"/>
          </a:xfrm>
          <a:prstGeom prst="roundRect">
            <a:avLst>
              <a:gd name="adj" fmla="val 1616"/>
            </a:avLst>
          </a:prstGeom>
          <a:solidFill>
            <a:srgbClr val="FFFFFF"/>
          </a:solidFill>
          <a:ln w="12700">
            <a:solidFill>
              <a:srgbClr val="E2E8F0"/>
            </a:solidFill>
            <a:prstDash val="solid"/>
          </a:ln>
        </p:spPr>
        <p:txBody>
          <a:bodyPr/>
          <a:lstStyle/>
          <a:p>
            <a:endParaRPr lang="en-US"/>
          </a:p>
        </p:txBody>
      </p:sp>
      <p:pic>
        <p:nvPicPr>
          <p:cNvPr id="67" name="Image 9" descr="preencoded.png"/>
          <p:cNvPicPr>
            <a:picLocks noChangeAspect="1"/>
          </p:cNvPicPr>
          <p:nvPr/>
        </p:nvPicPr>
        <p:blipFill>
          <a:blip r:embed="rId12" cstate="email">
            <a:extLst>
              <a:ext uri="{28A0092B-C50C-407E-A947-70E740481C1C}">
                <a14:useLocalDpi xmlns:a14="http://schemas.microsoft.com/office/drawing/2010/main"/>
              </a:ext>
            </a:extLst>
          </a:blip>
          <a:srcRect l="-33" r="-33"/>
          <a:stretch/>
        </p:blipFill>
        <p:spPr>
          <a:xfrm>
            <a:off x="4390949" y="3973982"/>
            <a:ext cx="171907" cy="152705"/>
          </a:xfrm>
          <a:prstGeom prst="rect">
            <a:avLst/>
          </a:prstGeom>
        </p:spPr>
      </p:pic>
      <p:sp>
        <p:nvSpPr>
          <p:cNvPr id="68" name="Text 56"/>
          <p:cNvSpPr txBox="1"/>
          <p:nvPr/>
        </p:nvSpPr>
        <p:spPr>
          <a:xfrm>
            <a:off x="4657954" y="3935578"/>
            <a:ext cx="1581912"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Piliers de Contenu</a:t>
            </a:r>
            <a:endParaRPr lang="en-US" sz="1200" dirty="0"/>
          </a:p>
        </p:txBody>
      </p:sp>
      <p:sp>
        <p:nvSpPr>
          <p:cNvPr id="69" name="Shape 57"/>
          <p:cNvSpPr/>
          <p:nvPr/>
        </p:nvSpPr>
        <p:spPr>
          <a:xfrm>
            <a:off x="4390949" y="4573829"/>
            <a:ext cx="4429354" cy="9144"/>
          </a:xfrm>
          <a:prstGeom prst="rect">
            <a:avLst/>
          </a:prstGeom>
          <a:solidFill>
            <a:srgbClr val="F1F5F9"/>
          </a:solidFill>
          <a:ln/>
        </p:spPr>
        <p:txBody>
          <a:bodyPr/>
          <a:lstStyle/>
          <a:p>
            <a:endParaRPr lang="en-US"/>
          </a:p>
        </p:txBody>
      </p:sp>
      <p:sp>
        <p:nvSpPr>
          <p:cNvPr id="70" name="Shape 58"/>
          <p:cNvSpPr/>
          <p:nvPr/>
        </p:nvSpPr>
        <p:spPr>
          <a:xfrm>
            <a:off x="4390949" y="4959706"/>
            <a:ext cx="4429354" cy="9144"/>
          </a:xfrm>
          <a:prstGeom prst="rect">
            <a:avLst/>
          </a:prstGeom>
          <a:solidFill>
            <a:srgbClr val="F1F5F9"/>
          </a:solidFill>
          <a:ln/>
        </p:spPr>
        <p:txBody>
          <a:bodyPr/>
          <a:lstStyle/>
          <a:p>
            <a:endParaRPr lang="en-US"/>
          </a:p>
        </p:txBody>
      </p:sp>
      <p:sp>
        <p:nvSpPr>
          <p:cNvPr id="71" name="Shape 59"/>
          <p:cNvSpPr/>
          <p:nvPr/>
        </p:nvSpPr>
        <p:spPr>
          <a:xfrm>
            <a:off x="4390949" y="5345582"/>
            <a:ext cx="4429354" cy="9144"/>
          </a:xfrm>
          <a:prstGeom prst="rect">
            <a:avLst/>
          </a:prstGeom>
          <a:solidFill>
            <a:srgbClr val="F1F5F9"/>
          </a:solidFill>
          <a:ln/>
        </p:spPr>
        <p:txBody>
          <a:bodyPr/>
          <a:lstStyle/>
          <a:p>
            <a:endParaRPr lang="en-US"/>
          </a:p>
        </p:txBody>
      </p:sp>
      <p:sp>
        <p:nvSpPr>
          <p:cNvPr id="72" name="Shape 60"/>
          <p:cNvSpPr/>
          <p:nvPr/>
        </p:nvSpPr>
        <p:spPr>
          <a:xfrm>
            <a:off x="4390949" y="4361688"/>
            <a:ext cx="75895" cy="75895"/>
          </a:xfrm>
          <a:prstGeom prst="ellipse">
            <a:avLst/>
          </a:prstGeom>
          <a:solidFill>
            <a:srgbClr val="000000"/>
          </a:solidFill>
          <a:ln/>
        </p:spPr>
        <p:txBody>
          <a:bodyPr/>
          <a:lstStyle/>
          <a:p>
            <a:endParaRPr lang="en-US"/>
          </a:p>
        </p:txBody>
      </p:sp>
      <p:sp>
        <p:nvSpPr>
          <p:cNvPr id="73" name="Shape 61"/>
          <p:cNvSpPr/>
          <p:nvPr/>
        </p:nvSpPr>
        <p:spPr>
          <a:xfrm>
            <a:off x="4390949" y="4747565"/>
            <a:ext cx="75895" cy="75895"/>
          </a:xfrm>
          <a:prstGeom prst="ellipse">
            <a:avLst/>
          </a:prstGeom>
          <a:solidFill>
            <a:srgbClr val="DB2777"/>
          </a:solidFill>
          <a:ln/>
        </p:spPr>
        <p:txBody>
          <a:bodyPr/>
          <a:lstStyle/>
          <a:p>
            <a:endParaRPr lang="en-US"/>
          </a:p>
        </p:txBody>
      </p:sp>
      <p:sp>
        <p:nvSpPr>
          <p:cNvPr id="74" name="Shape 62"/>
          <p:cNvSpPr/>
          <p:nvPr/>
        </p:nvSpPr>
        <p:spPr>
          <a:xfrm>
            <a:off x="4390949" y="5133442"/>
            <a:ext cx="75895" cy="75895"/>
          </a:xfrm>
          <a:prstGeom prst="ellipse">
            <a:avLst/>
          </a:prstGeom>
          <a:solidFill>
            <a:srgbClr val="1877F2"/>
          </a:solidFill>
          <a:ln/>
        </p:spPr>
        <p:txBody>
          <a:bodyPr/>
          <a:lstStyle/>
          <a:p>
            <a:endParaRPr lang="en-US"/>
          </a:p>
        </p:txBody>
      </p:sp>
      <p:sp>
        <p:nvSpPr>
          <p:cNvPr id="75" name="Shape 63"/>
          <p:cNvSpPr/>
          <p:nvPr/>
        </p:nvSpPr>
        <p:spPr>
          <a:xfrm>
            <a:off x="4390949" y="5519318"/>
            <a:ext cx="75895" cy="75895"/>
          </a:xfrm>
          <a:prstGeom prst="ellipse">
            <a:avLst/>
          </a:prstGeom>
          <a:solidFill>
            <a:srgbClr val="10B981"/>
          </a:solidFill>
          <a:ln/>
        </p:spPr>
        <p:txBody>
          <a:bodyPr/>
          <a:lstStyle/>
          <a:p>
            <a:endParaRPr lang="en-US"/>
          </a:p>
        </p:txBody>
      </p:sp>
      <p:sp>
        <p:nvSpPr>
          <p:cNvPr id="76" name="Text 64"/>
          <p:cNvSpPr txBox="1"/>
          <p:nvPr/>
        </p:nvSpPr>
        <p:spPr>
          <a:xfrm>
            <a:off x="4562856" y="4306824"/>
            <a:ext cx="1303020"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Actualités &amp; RP (X) :</a:t>
            </a:r>
            <a:endParaRPr lang="en-US" sz="900" dirty="0"/>
          </a:p>
        </p:txBody>
      </p:sp>
      <p:sp>
        <p:nvSpPr>
          <p:cNvPr id="77" name="Text 65"/>
          <p:cNvSpPr txBox="1"/>
          <p:nvPr/>
        </p:nvSpPr>
        <p:spPr>
          <a:xfrm>
            <a:off x="4562856" y="4692701"/>
            <a:ext cx="1665122"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Coulisses &amp; Lifestyle (IG) :</a:t>
            </a:r>
            <a:endParaRPr lang="en-US" sz="900" dirty="0"/>
          </a:p>
        </p:txBody>
      </p:sp>
      <p:sp>
        <p:nvSpPr>
          <p:cNvPr id="78" name="Text 66"/>
          <p:cNvSpPr txBox="1"/>
          <p:nvPr/>
        </p:nvSpPr>
        <p:spPr>
          <a:xfrm>
            <a:off x="4562856" y="5078578"/>
            <a:ext cx="1036015"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Proximité (FB) :</a:t>
            </a:r>
            <a:endParaRPr lang="en-US" sz="900" dirty="0"/>
          </a:p>
        </p:txBody>
      </p:sp>
      <p:sp>
        <p:nvSpPr>
          <p:cNvPr id="79" name="Text 67"/>
          <p:cNvSpPr txBox="1"/>
          <p:nvPr/>
        </p:nvSpPr>
        <p:spPr>
          <a:xfrm>
            <a:off x="4562856" y="5464454"/>
            <a:ext cx="1341425" cy="171907"/>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Marque Employeur :</a:t>
            </a:r>
            <a:endParaRPr lang="en-US" sz="900" dirty="0"/>
          </a:p>
        </p:txBody>
      </p:sp>
      <p:sp>
        <p:nvSpPr>
          <p:cNvPr id="80" name="Text 68"/>
          <p:cNvSpPr txBox="1"/>
          <p:nvPr/>
        </p:nvSpPr>
        <p:spPr>
          <a:xfrm>
            <a:off x="5768035" y="4306824"/>
            <a:ext cx="2083918"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Communiqués, alertes trafic, veille</a:t>
            </a:r>
            <a:endParaRPr lang="en-US" sz="900" dirty="0"/>
          </a:p>
        </p:txBody>
      </p:sp>
      <p:sp>
        <p:nvSpPr>
          <p:cNvPr id="81" name="Text 69"/>
          <p:cNvSpPr txBox="1"/>
          <p:nvPr/>
        </p:nvSpPr>
        <p:spPr>
          <a:xfrm>
            <a:off x="6130138" y="4692701"/>
            <a:ext cx="2103120"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Métiers, immersion, beauté du site</a:t>
            </a:r>
            <a:endParaRPr lang="en-US" sz="900" dirty="0"/>
          </a:p>
        </p:txBody>
      </p:sp>
      <p:sp>
        <p:nvSpPr>
          <p:cNvPr id="82" name="Text 70"/>
          <p:cNvSpPr txBox="1"/>
          <p:nvPr/>
        </p:nvSpPr>
        <p:spPr>
          <a:xfrm>
            <a:off x="5503774" y="5078578"/>
            <a:ext cx="2331720"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Infos pratiques, vie locale, événements</a:t>
            </a:r>
            <a:endParaRPr lang="en-US" sz="900" dirty="0"/>
          </a:p>
        </p:txBody>
      </p:sp>
      <p:sp>
        <p:nvSpPr>
          <p:cNvPr id="83" name="Text 71"/>
          <p:cNvSpPr txBox="1"/>
          <p:nvPr/>
        </p:nvSpPr>
        <p:spPr>
          <a:xfrm>
            <a:off x="5808269" y="5464454"/>
            <a:ext cx="1912925"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Portraits, recrutements, culture</a:t>
            </a:r>
            <a:endParaRPr lang="en-US" sz="900" dirty="0"/>
          </a:p>
        </p:txBody>
      </p:sp>
      <p:sp>
        <p:nvSpPr>
          <p:cNvPr id="84" name="Shape 72"/>
          <p:cNvSpPr/>
          <p:nvPr/>
        </p:nvSpPr>
        <p:spPr>
          <a:xfrm>
            <a:off x="9207094" y="3735324"/>
            <a:ext cx="2419502" cy="2542946"/>
          </a:xfrm>
          <a:prstGeom prst="roundRect">
            <a:avLst>
              <a:gd name="adj" fmla="val 1785"/>
            </a:avLst>
          </a:prstGeom>
          <a:solidFill>
            <a:srgbClr val="FDF2F8"/>
          </a:solidFill>
          <a:ln w="12700">
            <a:solidFill>
              <a:srgbClr val="FBCFE8"/>
            </a:solidFill>
            <a:prstDash val="solid"/>
          </a:ln>
        </p:spPr>
        <p:txBody>
          <a:bodyPr/>
          <a:lstStyle/>
          <a:p>
            <a:endParaRPr lang="en-US"/>
          </a:p>
        </p:txBody>
      </p:sp>
      <p:sp>
        <p:nvSpPr>
          <p:cNvPr id="85" name="Text 73"/>
          <p:cNvSpPr txBox="1"/>
          <p:nvPr/>
        </p:nvSpPr>
        <p:spPr>
          <a:xfrm>
            <a:off x="10063886" y="4364431"/>
            <a:ext cx="790956" cy="162763"/>
          </a:xfrm>
          <a:prstGeom prst="rect">
            <a:avLst/>
          </a:prstGeom>
          <a:noFill/>
          <a:ln/>
        </p:spPr>
        <p:txBody>
          <a:bodyPr wrap="square" lIns="0" tIns="0" rIns="0" bIns="0" rtlCol="0" anchor="ctr"/>
          <a:lstStyle/>
          <a:p>
            <a:pPr marL="0" indent="0" algn="ctr">
              <a:buNone/>
            </a:pPr>
            <a:r>
              <a:rPr lang="en-US" sz="900" b="1" dirty="0">
                <a:solidFill>
                  <a:srgbClr val="DB2777"/>
                </a:solidFill>
                <a:latin typeface="Open Sans" pitchFamily="34" charset="0"/>
                <a:ea typeface="Open Sans" pitchFamily="34" charset="-122"/>
                <a:cs typeface="Open Sans" pitchFamily="34" charset="-120"/>
              </a:rPr>
              <a:t>KPIS SUCCÈS</a:t>
            </a:r>
            <a:endParaRPr lang="en-US" sz="900" dirty="0"/>
          </a:p>
        </p:txBody>
      </p:sp>
      <p:sp>
        <p:nvSpPr>
          <p:cNvPr id="86" name="Text 74"/>
          <p:cNvSpPr txBox="1"/>
          <p:nvPr/>
        </p:nvSpPr>
        <p:spPr>
          <a:xfrm>
            <a:off x="9407347" y="4707331"/>
            <a:ext cx="752551"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Engagement</a:t>
            </a:r>
            <a:endParaRPr lang="en-US" sz="900" dirty="0"/>
          </a:p>
        </p:txBody>
      </p:sp>
      <p:sp>
        <p:nvSpPr>
          <p:cNvPr id="87" name="Text 75"/>
          <p:cNvSpPr txBox="1"/>
          <p:nvPr/>
        </p:nvSpPr>
        <p:spPr>
          <a:xfrm>
            <a:off x="9407347" y="5078578"/>
            <a:ext cx="695858"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Couverture</a:t>
            </a:r>
            <a:endParaRPr lang="en-US" sz="900" dirty="0"/>
          </a:p>
        </p:txBody>
      </p:sp>
      <p:sp>
        <p:nvSpPr>
          <p:cNvPr id="88" name="Text 76"/>
          <p:cNvSpPr txBox="1"/>
          <p:nvPr/>
        </p:nvSpPr>
        <p:spPr>
          <a:xfrm>
            <a:off x="9407347" y="5449824"/>
            <a:ext cx="857707"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UGC Mentions</a:t>
            </a:r>
            <a:endParaRPr lang="en-US" sz="900" dirty="0"/>
          </a:p>
        </p:txBody>
      </p:sp>
      <p:sp>
        <p:nvSpPr>
          <p:cNvPr id="89" name="Text 77"/>
          <p:cNvSpPr txBox="1"/>
          <p:nvPr/>
        </p:nvSpPr>
        <p:spPr>
          <a:xfrm>
            <a:off x="10685678" y="4697273"/>
            <a:ext cx="857707"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+25% (IG)</a:t>
            </a:r>
            <a:endParaRPr lang="en-US" sz="1200" dirty="0"/>
          </a:p>
        </p:txBody>
      </p:sp>
      <p:sp>
        <p:nvSpPr>
          <p:cNvPr id="90" name="Text 78"/>
          <p:cNvSpPr txBox="1"/>
          <p:nvPr/>
        </p:nvSpPr>
        <p:spPr>
          <a:xfrm>
            <a:off x="10151669" y="5069434"/>
            <a:ext cx="1390802"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Evénementielle</a:t>
            </a:r>
            <a:endParaRPr lang="en-US" sz="1200" dirty="0"/>
          </a:p>
        </p:txBody>
      </p:sp>
      <p:sp>
        <p:nvSpPr>
          <p:cNvPr id="91" name="Text 79"/>
          <p:cNvSpPr txBox="1"/>
          <p:nvPr/>
        </p:nvSpPr>
        <p:spPr>
          <a:xfrm>
            <a:off x="10642702" y="5440680"/>
            <a:ext cx="896112"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&gt; 50/mois</a:t>
            </a:r>
            <a:endParaRPr lang="en-US" sz="1200" dirty="0"/>
          </a:p>
        </p:txBody>
      </p:sp>
      <p:sp>
        <p:nvSpPr>
          <p:cNvPr id="92" name="Shape 80"/>
          <p:cNvSpPr/>
          <p:nvPr/>
        </p:nvSpPr>
        <p:spPr>
          <a:xfrm>
            <a:off x="0" y="6469380"/>
            <a:ext cx="12191695" cy="466344"/>
          </a:xfrm>
          <a:prstGeom prst="rect">
            <a:avLst/>
          </a:prstGeom>
          <a:solidFill>
            <a:srgbClr val="FFFFFF"/>
          </a:solidFill>
          <a:ln/>
        </p:spPr>
        <p:txBody>
          <a:bodyPr/>
          <a:lstStyle/>
          <a:p>
            <a:endParaRPr lang="en-US"/>
          </a:p>
        </p:txBody>
      </p:sp>
      <p:sp>
        <p:nvSpPr>
          <p:cNvPr id="93" name="Shape 81"/>
          <p:cNvSpPr/>
          <p:nvPr/>
        </p:nvSpPr>
        <p:spPr>
          <a:xfrm>
            <a:off x="0" y="6469380"/>
            <a:ext cx="12191695" cy="9144"/>
          </a:xfrm>
          <a:prstGeom prst="rect">
            <a:avLst/>
          </a:prstGeom>
          <a:solidFill>
            <a:srgbClr val="E2E8F0"/>
          </a:solidFill>
          <a:ln/>
        </p:spPr>
        <p:txBody>
          <a:bodyPr/>
          <a:lstStyle/>
          <a:p>
            <a:endParaRPr lang="en-US"/>
          </a:p>
        </p:txBody>
      </p:sp>
      <p:pic>
        <p:nvPicPr>
          <p:cNvPr id="94" name="Image 10" descr="preencoded.png"/>
          <p:cNvPicPr>
            <a:picLocks noChangeAspect="1"/>
          </p:cNvPicPr>
          <p:nvPr/>
        </p:nvPicPr>
        <p:blipFill>
          <a:blip r:embed="rId13" cstate="email">
            <a:extLst>
              <a:ext uri="{28A0092B-C50C-407E-A947-70E740481C1C}">
                <a14:useLocalDpi xmlns:a14="http://schemas.microsoft.com/office/drawing/2010/main"/>
              </a:ext>
            </a:extLst>
          </a:blip>
          <a:srcRect l="-1911" r="-1911"/>
          <a:stretch/>
        </p:blipFill>
        <p:spPr>
          <a:xfrm>
            <a:off x="571500" y="6650431"/>
            <a:ext cx="133502" cy="114300"/>
          </a:xfrm>
          <a:prstGeom prst="rect">
            <a:avLst/>
          </a:prstGeom>
        </p:spPr>
      </p:pic>
      <p:sp>
        <p:nvSpPr>
          <p:cNvPr id="95" name="Text 82"/>
          <p:cNvSpPr txBox="1"/>
          <p:nvPr/>
        </p:nvSpPr>
        <p:spPr>
          <a:xfrm>
            <a:off x="800100" y="6622085"/>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96" name="Text 83"/>
          <p:cNvSpPr txBox="1"/>
          <p:nvPr/>
        </p:nvSpPr>
        <p:spPr>
          <a:xfrm>
            <a:off x="10388498" y="6622085"/>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97" name="Text 84"/>
          <p:cNvSpPr txBox="1"/>
          <p:nvPr/>
        </p:nvSpPr>
        <p:spPr>
          <a:xfrm>
            <a:off x="6255410" y="6622085"/>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20</a:t>
            </a:r>
            <a:endParaRPr lang="en-US" sz="900" dirty="0"/>
          </a:p>
        </p:txBody>
      </p:sp>
      <p:pic>
        <p:nvPicPr>
          <p:cNvPr id="98" name="Image 11" descr="preencoded.png"/>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11505895" y="6650431"/>
            <a:ext cx="114300" cy="1143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689966"/>
            <a:ext cx="11048695" cy="9144"/>
          </a:xfrm>
          <a:prstGeom prst="rect">
            <a:avLst/>
          </a:prstGeom>
          <a:solidFill>
            <a:srgbClr val="E2E8F0"/>
          </a:solidFill>
          <a:ln/>
        </p:spPr>
        <p:txBody>
          <a:bodyPr/>
          <a:lstStyle/>
          <a:p>
            <a:endParaRPr lang="en-US"/>
          </a:p>
        </p:txBody>
      </p:sp>
      <p:sp>
        <p:nvSpPr>
          <p:cNvPr id="11" name="Text 8"/>
          <p:cNvSpPr txBox="1"/>
          <p:nvPr/>
        </p:nvSpPr>
        <p:spPr>
          <a:xfrm>
            <a:off x="571500" y="184302"/>
            <a:ext cx="3553358"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SOCIAL TEMPS RÉEL </a:t>
            </a:r>
            <a:endParaRPr lang="en-US" sz="2400" dirty="0"/>
          </a:p>
        </p:txBody>
      </p:sp>
      <p:sp>
        <p:nvSpPr>
          <p:cNvPr id="12" name="Text 9"/>
          <p:cNvSpPr txBox="1"/>
          <p:nvPr/>
        </p:nvSpPr>
        <p:spPr>
          <a:xfrm>
            <a:off x="9608515" y="157785"/>
            <a:ext cx="2134210"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Engagement &amp; Proximité</a:t>
            </a:r>
            <a:endParaRPr lang="en-US" sz="1200" dirty="0"/>
          </a:p>
        </p:txBody>
      </p:sp>
      <p:sp>
        <p:nvSpPr>
          <p:cNvPr id="13" name="Text 10"/>
          <p:cNvSpPr txBox="1"/>
          <p:nvPr/>
        </p:nvSpPr>
        <p:spPr>
          <a:xfrm>
            <a:off x="9709099" y="367182"/>
            <a:ext cx="2000707"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Ecosystème de diffusion multi-canal</a:t>
            </a:r>
            <a:endParaRPr lang="en-US" sz="900" dirty="0"/>
          </a:p>
        </p:txBody>
      </p:sp>
      <p:pic>
        <p:nvPicPr>
          <p:cNvPr id="2" name="WhatsApp Vidéo 2025-11-28 à 12.39.19_7b0e6d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571500" y="1647190"/>
            <a:ext cx="1890593" cy="3361055"/>
          </a:xfrm>
          <a:prstGeom prst="rect">
            <a:avLst/>
          </a:prstGeom>
        </p:spPr>
      </p:pic>
      <p:pic>
        <p:nvPicPr>
          <p:cNvPr id="3" name="WhatsApp Vidéo 2025-11-28 à 12.39.32_7ccc256b">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2894639" y="1655445"/>
            <a:ext cx="1890593" cy="3361055"/>
          </a:xfrm>
          <a:prstGeom prst="rect">
            <a:avLst/>
          </a:prstGeom>
        </p:spPr>
      </p:pic>
      <p:pic>
        <p:nvPicPr>
          <p:cNvPr id="99" name="WhatsApp Vidéo 2025-11-28 à 12.39.33_1e0d430e">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5175099" y="1604645"/>
            <a:ext cx="1914525" cy="3403600"/>
          </a:xfrm>
          <a:prstGeom prst="rect">
            <a:avLst/>
          </a:prstGeom>
        </p:spPr>
      </p:pic>
      <p:pic>
        <p:nvPicPr>
          <p:cNvPr id="100" name="WhatsApp Vidéo 2025-11-28 à 12.39.33_9ef1dccf">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7479492" y="1655445"/>
            <a:ext cx="1914525" cy="3403600"/>
          </a:xfrm>
          <a:prstGeom prst="rect">
            <a:avLst/>
          </a:prstGeom>
        </p:spPr>
      </p:pic>
      <p:pic>
        <p:nvPicPr>
          <p:cNvPr id="101" name="WhatsApp Vidéo 2025-11-28 à 12.38.51_6f768ec3">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7"/>
          <a:stretch>
            <a:fillRect/>
          </a:stretch>
        </p:blipFill>
        <p:spPr>
          <a:xfrm>
            <a:off x="9829600" y="1541145"/>
            <a:ext cx="1954887" cy="3475355"/>
          </a:xfrm>
          <a:prstGeom prst="rect">
            <a:avLst/>
          </a:prstGeom>
        </p:spPr>
      </p:pic>
    </p:spTree>
    <p:extLst>
      <p:ext uri="{BB962C8B-B14F-4D97-AF65-F5344CB8AC3E}">
        <p14:creationId xmlns:p14="http://schemas.microsoft.com/office/powerpoint/2010/main" val="3866814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9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9"/>
                                        </p:tgtEl>
                                      </p:cBhvr>
                                    </p:cmd>
                                  </p:childTnLst>
                                </p:cTn>
                              </p:par>
                            </p:childTnLst>
                          </p:cTn>
                        </p:par>
                      </p:childTnLst>
                    </p:cTn>
                  </p:par>
                </p:childTnLst>
              </p:cTn>
              <p:nextCondLst>
                <p:cond evt="onClick" delay="0">
                  <p:tgtEl>
                    <p:spTgt spid="99"/>
                  </p:tgtEl>
                </p:cond>
              </p:nextCondLst>
            </p:seq>
            <p:video>
              <p:cMediaNode vol="80000">
                <p:cTn id="19" fill="hold" display="0">
                  <p:stCondLst>
                    <p:cond delay="indefinite"/>
                  </p:stCondLst>
                </p:cTn>
                <p:tgtEl>
                  <p:spTgt spid="99"/>
                </p:tgtEl>
              </p:cMediaNode>
            </p:video>
            <p:seq concurrent="1" nextAc="seek">
              <p:cTn id="20" restart="whenNotActive" fill="hold" evtFilter="cancelBubble" nodeType="interactiveSeq">
                <p:stCondLst>
                  <p:cond evt="onClick" delay="0">
                    <p:tgtEl>
                      <p:spTgt spid="10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0"/>
                                        </p:tgtEl>
                                      </p:cBhvr>
                                    </p:cmd>
                                  </p:childTnLst>
                                </p:cTn>
                              </p:par>
                            </p:childTnLst>
                          </p:cTn>
                        </p:par>
                      </p:childTnLst>
                    </p:cTn>
                  </p:par>
                </p:childTnLst>
              </p:cTn>
              <p:nextCondLst>
                <p:cond evt="onClick" delay="0">
                  <p:tgtEl>
                    <p:spTgt spid="100"/>
                  </p:tgtEl>
                </p:cond>
              </p:nextCondLst>
            </p:seq>
            <p:video>
              <p:cMediaNode vol="80000">
                <p:cTn id="25" fill="hold" display="0">
                  <p:stCondLst>
                    <p:cond delay="indefinite"/>
                  </p:stCondLst>
                </p:cTn>
                <p:tgtEl>
                  <p:spTgt spid="100"/>
                </p:tgtEl>
              </p:cMediaNode>
            </p:video>
            <p:seq concurrent="1" nextAc="seek">
              <p:cTn id="26" restart="whenNotActive" fill="hold" evtFilter="cancelBubble" nodeType="interactiveSeq">
                <p:stCondLst>
                  <p:cond evt="onClick" delay="0">
                    <p:tgtEl>
                      <p:spTgt spid="10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01"/>
                                        </p:tgtEl>
                                      </p:cBhvr>
                                    </p:cmd>
                                  </p:childTnLst>
                                </p:cTn>
                              </p:par>
                            </p:childTnLst>
                          </p:cTn>
                        </p:par>
                      </p:childTnLst>
                    </p:cTn>
                  </p:par>
                </p:childTnLst>
              </p:cTn>
              <p:nextCondLst>
                <p:cond evt="onClick" delay="0">
                  <p:tgtEl>
                    <p:spTgt spid="101"/>
                  </p:tgtEl>
                </p:cond>
              </p:nextCondLst>
            </p:seq>
            <p:video>
              <p:cMediaNode vol="80000">
                <p:cTn id="31" fill="hold" display="0">
                  <p:stCondLst>
                    <p:cond delay="indefinite"/>
                  </p:stCondLst>
                </p:cTn>
                <p:tgtEl>
                  <p:spTgt spid="10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163117"/>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914754" cy="247802"/>
          </a:xfrm>
          <a:prstGeom prst="roundRect">
            <a:avLst>
              <a:gd name="adj" fmla="val 56770"/>
            </a:avLst>
          </a:prstGeom>
          <a:solidFill>
            <a:srgbClr val="FDF2F8"/>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1911" r="-1911"/>
          <a:stretch/>
        </p:blipFill>
        <p:spPr>
          <a:xfrm>
            <a:off x="685800" y="466344"/>
            <a:ext cx="133502" cy="114300"/>
          </a:xfrm>
          <a:prstGeom prst="rect">
            <a:avLst/>
          </a:prstGeom>
        </p:spPr>
      </p:pic>
      <p:sp>
        <p:nvSpPr>
          <p:cNvPr id="10" name="Text 7"/>
          <p:cNvSpPr txBox="1"/>
          <p:nvPr/>
        </p:nvSpPr>
        <p:spPr>
          <a:xfrm>
            <a:off x="895198" y="437998"/>
            <a:ext cx="1562710" cy="171907"/>
          </a:xfrm>
          <a:prstGeom prst="rect">
            <a:avLst/>
          </a:prstGeom>
          <a:noFill/>
          <a:ln/>
        </p:spPr>
        <p:txBody>
          <a:bodyPr wrap="square" lIns="0" tIns="0" rIns="0" bIns="0" rtlCol="0" anchor="ctr"/>
          <a:lstStyle/>
          <a:p>
            <a:pPr marL="0" indent="0" algn="l">
              <a:buNone/>
            </a:pPr>
            <a:r>
              <a:rPr lang="en-US" sz="900" b="1" dirty="0">
                <a:solidFill>
                  <a:srgbClr val="DB2777"/>
                </a:solidFill>
                <a:latin typeface="Open Sans" pitchFamily="34" charset="0"/>
                <a:ea typeface="Open Sans" pitchFamily="34" charset="-122"/>
                <a:cs typeface="Open Sans" pitchFamily="34" charset="-120"/>
              </a:rPr>
              <a:t>STRATÉGIE DE CONTENU</a:t>
            </a:r>
            <a:endParaRPr lang="en-US" sz="900" dirty="0"/>
          </a:p>
        </p:txBody>
      </p:sp>
      <p:sp>
        <p:nvSpPr>
          <p:cNvPr id="11" name="Text 8"/>
          <p:cNvSpPr txBox="1"/>
          <p:nvPr/>
        </p:nvSpPr>
        <p:spPr>
          <a:xfrm>
            <a:off x="571500" y="705002"/>
            <a:ext cx="4763110"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PLAYBOOK ÉDITORIAL 2026</a:t>
            </a:r>
            <a:endParaRPr lang="en-US" sz="2400" dirty="0"/>
          </a:p>
        </p:txBody>
      </p:sp>
      <p:sp>
        <p:nvSpPr>
          <p:cNvPr id="12" name="Text 9"/>
          <p:cNvSpPr txBox="1"/>
          <p:nvPr/>
        </p:nvSpPr>
        <p:spPr>
          <a:xfrm>
            <a:off x="9996221" y="678485"/>
            <a:ext cx="1743761"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Cohérence &amp; Impact</a:t>
            </a:r>
            <a:endParaRPr lang="en-US" sz="1200" dirty="0"/>
          </a:p>
        </p:txBody>
      </p:sp>
      <p:sp>
        <p:nvSpPr>
          <p:cNvPr id="13" name="Text 10"/>
          <p:cNvSpPr txBox="1"/>
          <p:nvPr/>
        </p:nvSpPr>
        <p:spPr>
          <a:xfrm>
            <a:off x="9539021" y="887882"/>
            <a:ext cx="2171700"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Lignes directrices pour une voix unifiée</a:t>
            </a:r>
            <a:endParaRPr lang="en-US" sz="900" dirty="0"/>
          </a:p>
        </p:txBody>
      </p:sp>
      <p:sp>
        <p:nvSpPr>
          <p:cNvPr id="14" name="Shape 11"/>
          <p:cNvSpPr/>
          <p:nvPr/>
        </p:nvSpPr>
        <p:spPr>
          <a:xfrm>
            <a:off x="571500" y="1401775"/>
            <a:ext cx="3562502" cy="819302"/>
          </a:xfrm>
          <a:prstGeom prst="roundRect">
            <a:avLst>
              <a:gd name="adj" fmla="val 10382"/>
            </a:avLst>
          </a:prstGeom>
          <a:solidFill>
            <a:srgbClr val="F8FAFC"/>
          </a:solidFill>
          <a:ln w="12700">
            <a:solidFill>
              <a:srgbClr val="E2E8F0"/>
            </a:solidFill>
            <a:prstDash val="solid"/>
          </a:ln>
        </p:spPr>
        <p:txBody>
          <a:bodyPr/>
          <a:lstStyle/>
          <a:p>
            <a:endParaRPr lang="en-US"/>
          </a:p>
        </p:txBody>
      </p:sp>
      <p:sp>
        <p:nvSpPr>
          <p:cNvPr id="15" name="Shape 12"/>
          <p:cNvSpPr/>
          <p:nvPr/>
        </p:nvSpPr>
        <p:spPr>
          <a:xfrm>
            <a:off x="4317797" y="1401775"/>
            <a:ext cx="3562502" cy="819302"/>
          </a:xfrm>
          <a:prstGeom prst="roundRect">
            <a:avLst>
              <a:gd name="adj" fmla="val 10382"/>
            </a:avLst>
          </a:prstGeom>
          <a:solidFill>
            <a:srgbClr val="F8FAFC"/>
          </a:solidFill>
          <a:ln w="12700">
            <a:solidFill>
              <a:srgbClr val="E2E8F0"/>
            </a:solidFill>
            <a:prstDash val="solid"/>
          </a:ln>
        </p:spPr>
        <p:txBody>
          <a:bodyPr/>
          <a:lstStyle/>
          <a:p>
            <a:endParaRPr lang="en-US"/>
          </a:p>
        </p:txBody>
      </p:sp>
      <p:sp>
        <p:nvSpPr>
          <p:cNvPr id="16" name="Shape 13"/>
          <p:cNvSpPr/>
          <p:nvPr/>
        </p:nvSpPr>
        <p:spPr>
          <a:xfrm>
            <a:off x="724205" y="1619402"/>
            <a:ext cx="381305" cy="381305"/>
          </a:xfrm>
          <a:prstGeom prst="ellipse">
            <a:avLst/>
          </a:prstGeom>
          <a:solidFill>
            <a:srgbClr val="E2E8F0"/>
          </a:solidFill>
          <a:ln/>
        </p:spPr>
        <p:txBody>
          <a:bodyPr/>
          <a:lstStyle/>
          <a:p>
            <a:endParaRPr lang="en-US"/>
          </a:p>
        </p:txBody>
      </p:sp>
      <p:pic>
        <p:nvPicPr>
          <p:cNvPr id="17" name="Image 1"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28446" y="1723644"/>
            <a:ext cx="171907" cy="171907"/>
          </a:xfrm>
          <a:prstGeom prst="rect">
            <a:avLst/>
          </a:prstGeom>
        </p:spPr>
      </p:pic>
      <p:sp>
        <p:nvSpPr>
          <p:cNvPr id="18" name="Shape 14"/>
          <p:cNvSpPr/>
          <p:nvPr/>
        </p:nvSpPr>
        <p:spPr>
          <a:xfrm>
            <a:off x="8064094" y="1401775"/>
            <a:ext cx="3562502" cy="819302"/>
          </a:xfrm>
          <a:prstGeom prst="roundRect">
            <a:avLst>
              <a:gd name="adj" fmla="val 10382"/>
            </a:avLst>
          </a:prstGeom>
          <a:solidFill>
            <a:srgbClr val="F8FAFC"/>
          </a:solidFill>
          <a:ln w="12700">
            <a:solidFill>
              <a:srgbClr val="E2E8F0"/>
            </a:solidFill>
            <a:prstDash val="solid"/>
          </a:ln>
        </p:spPr>
        <p:txBody>
          <a:bodyPr/>
          <a:lstStyle/>
          <a:p>
            <a:endParaRPr lang="en-US"/>
          </a:p>
        </p:txBody>
      </p:sp>
      <p:sp>
        <p:nvSpPr>
          <p:cNvPr id="19" name="Shape 15"/>
          <p:cNvSpPr/>
          <p:nvPr/>
        </p:nvSpPr>
        <p:spPr>
          <a:xfrm>
            <a:off x="4470502" y="1619402"/>
            <a:ext cx="381305" cy="381305"/>
          </a:xfrm>
          <a:prstGeom prst="ellipse">
            <a:avLst/>
          </a:prstGeom>
          <a:solidFill>
            <a:srgbClr val="E0F2FE"/>
          </a:solidFill>
          <a:ln/>
        </p:spPr>
        <p:txBody>
          <a:bodyPr/>
          <a:lstStyle/>
          <a:p>
            <a:endParaRPr lang="en-US"/>
          </a:p>
        </p:txBody>
      </p:sp>
      <p:sp>
        <p:nvSpPr>
          <p:cNvPr id="20" name="Text 16"/>
          <p:cNvSpPr txBox="1"/>
          <p:nvPr/>
        </p:nvSpPr>
        <p:spPr>
          <a:xfrm>
            <a:off x="1248156" y="1563624"/>
            <a:ext cx="1433779" cy="171907"/>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Corporate &amp; Expert</a:t>
            </a:r>
            <a:endParaRPr lang="en-US" sz="1000" dirty="0"/>
          </a:p>
        </p:txBody>
      </p:sp>
      <p:sp>
        <p:nvSpPr>
          <p:cNvPr id="21" name="Text 17"/>
          <p:cNvSpPr txBox="1"/>
          <p:nvPr/>
        </p:nvSpPr>
        <p:spPr>
          <a:xfrm>
            <a:off x="4994453" y="1563624"/>
            <a:ext cx="1681582" cy="171907"/>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Visionnaire &amp; Inspirant</a:t>
            </a:r>
            <a:endParaRPr lang="en-US" sz="1000" dirty="0"/>
          </a:p>
        </p:txBody>
      </p:sp>
      <p:sp>
        <p:nvSpPr>
          <p:cNvPr id="22" name="Text 18"/>
          <p:cNvSpPr txBox="1"/>
          <p:nvPr/>
        </p:nvSpPr>
        <p:spPr>
          <a:xfrm>
            <a:off x="8740750" y="1563624"/>
            <a:ext cx="1567282" cy="171907"/>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Humain &amp; Partenaire</a:t>
            </a:r>
            <a:endParaRPr lang="en-US" sz="1000" dirty="0"/>
          </a:p>
        </p:txBody>
      </p:sp>
      <p:sp>
        <p:nvSpPr>
          <p:cNvPr id="23" name="Text 19"/>
          <p:cNvSpPr txBox="1"/>
          <p:nvPr/>
        </p:nvSpPr>
        <p:spPr>
          <a:xfrm>
            <a:off x="1248156" y="1783080"/>
            <a:ext cx="2431390" cy="286207"/>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Une posture d'autorité portuaire, précise sur les chiffres, rassurante sur les opérations.</a:t>
            </a:r>
            <a:endParaRPr lang="en-US" sz="800" dirty="0"/>
          </a:p>
        </p:txBody>
      </p:sp>
      <p:pic>
        <p:nvPicPr>
          <p:cNvPr id="24" name="Image 2" descr="preencoded.png"/>
          <p:cNvPicPr>
            <a:picLocks noChangeAspect="1"/>
          </p:cNvPicPr>
          <p:nvPr/>
        </p:nvPicPr>
        <p:blipFill>
          <a:blip r:embed="rId5" cstate="email">
            <a:extLst>
              <a:ext uri="{28A0092B-C50C-407E-A947-70E740481C1C}">
                <a14:useLocalDpi xmlns:a14="http://schemas.microsoft.com/office/drawing/2010/main"/>
              </a:ext>
            </a:extLst>
          </a:blip>
          <a:srcRect l="-1773" r="-1773"/>
          <a:stretch/>
        </p:blipFill>
        <p:spPr>
          <a:xfrm>
            <a:off x="4593946" y="1723644"/>
            <a:ext cx="133502" cy="171907"/>
          </a:xfrm>
          <a:prstGeom prst="rect">
            <a:avLst/>
          </a:prstGeom>
        </p:spPr>
      </p:pic>
      <p:sp>
        <p:nvSpPr>
          <p:cNvPr id="25" name="Text 20"/>
          <p:cNvSpPr txBox="1"/>
          <p:nvPr/>
        </p:nvSpPr>
        <p:spPr>
          <a:xfrm>
            <a:off x="4994453" y="1783080"/>
            <a:ext cx="2593238" cy="286207"/>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Mettre en avant l'innovation, l'avenir de Kribi et son rôle dans l'économie africaine.</a:t>
            </a:r>
            <a:endParaRPr lang="en-US" sz="800" dirty="0"/>
          </a:p>
        </p:txBody>
      </p:sp>
      <p:sp>
        <p:nvSpPr>
          <p:cNvPr id="26" name="Text 21"/>
          <p:cNvSpPr txBox="1"/>
          <p:nvPr/>
        </p:nvSpPr>
        <p:spPr>
          <a:xfrm>
            <a:off x="8740750" y="1783080"/>
            <a:ext cx="2650846" cy="286207"/>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Proche de la communauté, valorisant les hommes et femmes qui font le port.</a:t>
            </a:r>
            <a:endParaRPr lang="en-US" sz="800" dirty="0"/>
          </a:p>
        </p:txBody>
      </p:sp>
      <p:sp>
        <p:nvSpPr>
          <p:cNvPr id="27" name="Shape 22"/>
          <p:cNvSpPr/>
          <p:nvPr/>
        </p:nvSpPr>
        <p:spPr>
          <a:xfrm>
            <a:off x="8216798" y="1619402"/>
            <a:ext cx="381305" cy="381305"/>
          </a:xfrm>
          <a:prstGeom prst="ellipse">
            <a:avLst/>
          </a:prstGeom>
          <a:solidFill>
            <a:srgbClr val="FCE7F3"/>
          </a:solidFill>
          <a:ln/>
        </p:spPr>
        <p:txBody>
          <a:bodyPr/>
          <a:lstStyle/>
          <a:p>
            <a:endParaRPr lang="en-US"/>
          </a:p>
        </p:txBody>
      </p:sp>
      <p:pic>
        <p:nvPicPr>
          <p:cNvPr id="28" name="Image 3" descr="preencoded.png"/>
          <p:cNvPicPr>
            <a:picLocks noChangeAspect="1"/>
          </p:cNvPicPr>
          <p:nvPr/>
        </p:nvPicPr>
        <p:blipFill>
          <a:blip r:embed="rId6" cstate="email">
            <a:extLst>
              <a:ext uri="{28A0092B-C50C-407E-A947-70E740481C1C}">
                <a14:useLocalDpi xmlns:a14="http://schemas.microsoft.com/office/drawing/2010/main"/>
              </a:ext>
            </a:extLst>
          </a:blip>
          <a:srcRect l="-1064" r="-1064"/>
          <a:stretch/>
        </p:blipFill>
        <p:spPr>
          <a:xfrm>
            <a:off x="8298180" y="1723644"/>
            <a:ext cx="219456" cy="171907"/>
          </a:xfrm>
          <a:prstGeom prst="rect">
            <a:avLst/>
          </a:prstGeom>
        </p:spPr>
      </p:pic>
      <p:pic>
        <p:nvPicPr>
          <p:cNvPr id="29" name="Image 4" descr="preencoded.png"/>
          <p:cNvPicPr>
            <a:picLocks noChangeAspect="1"/>
          </p:cNvPicPr>
          <p:nvPr/>
        </p:nvPicPr>
        <p:blipFill>
          <a:blip r:embed="rId7" cstate="email">
            <a:extLst>
              <a:ext uri="{28A0092B-C50C-407E-A947-70E740481C1C}">
                <a14:useLocalDpi xmlns:a14="http://schemas.microsoft.com/office/drawing/2010/main"/>
              </a:ext>
            </a:extLst>
          </a:blip>
          <a:srcRect l="-837" r="-837"/>
          <a:stretch/>
        </p:blipFill>
        <p:spPr>
          <a:xfrm>
            <a:off x="571500" y="2488997"/>
            <a:ext cx="152705" cy="133502"/>
          </a:xfrm>
          <a:prstGeom prst="rect">
            <a:avLst/>
          </a:prstGeom>
        </p:spPr>
      </p:pic>
      <p:sp>
        <p:nvSpPr>
          <p:cNvPr id="30" name="Text 23"/>
          <p:cNvSpPr txBox="1"/>
          <p:nvPr/>
        </p:nvSpPr>
        <p:spPr>
          <a:xfrm>
            <a:off x="800100" y="2455164"/>
            <a:ext cx="3205886" cy="200254"/>
          </a:xfrm>
          <a:prstGeom prst="rect">
            <a:avLst/>
          </a:prstGeom>
          <a:noFill/>
          <a:ln/>
        </p:spPr>
        <p:txBody>
          <a:bodyPr wrap="square" lIns="0" tIns="0" rIns="0" bIns="0" rtlCol="0" anchor="ctr"/>
          <a:lstStyle/>
          <a:p>
            <a:pPr marL="0" indent="0" algn="l">
              <a:buNone/>
            </a:pPr>
            <a:r>
              <a:rPr lang="en-US" sz="1000" b="1" dirty="0">
                <a:solidFill>
                  <a:srgbClr val="0A1A3B"/>
                </a:solidFill>
                <a:latin typeface="Montserrat" pitchFamily="34" charset="0"/>
                <a:ea typeface="Montserrat" pitchFamily="34" charset="-122"/>
                <a:cs typeface="Montserrat" pitchFamily="34" charset="-120"/>
              </a:rPr>
              <a:t>THÉMATIQUES PILIERS (CONTENT BUCKETS)</a:t>
            </a:r>
            <a:endParaRPr lang="en-US" sz="1000" dirty="0"/>
          </a:p>
        </p:txBody>
      </p:sp>
      <p:sp>
        <p:nvSpPr>
          <p:cNvPr id="31" name="Shape 24"/>
          <p:cNvSpPr/>
          <p:nvPr/>
        </p:nvSpPr>
        <p:spPr>
          <a:xfrm>
            <a:off x="571500" y="2798064"/>
            <a:ext cx="2095805" cy="1904695"/>
          </a:xfrm>
          <a:prstGeom prst="roundRect">
            <a:avLst>
              <a:gd name="adj" fmla="val 2400"/>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sp>
        <p:nvSpPr>
          <p:cNvPr id="32" name="Shape 25"/>
          <p:cNvSpPr/>
          <p:nvPr/>
        </p:nvSpPr>
        <p:spPr>
          <a:xfrm>
            <a:off x="580644" y="2808122"/>
            <a:ext cx="2076602" cy="761695"/>
          </a:xfrm>
          <a:prstGeom prst="rect">
            <a:avLst/>
          </a:prstGeom>
          <a:solidFill>
            <a:srgbClr val="0A1A3B"/>
          </a:solidFill>
          <a:ln/>
        </p:spPr>
        <p:txBody>
          <a:bodyPr/>
          <a:lstStyle/>
          <a:p>
            <a:endParaRPr lang="en-US"/>
          </a:p>
        </p:txBody>
      </p:sp>
      <p:pic>
        <p:nvPicPr>
          <p:cNvPr id="33" name="Image 5" descr="preencoded.png"/>
          <p:cNvPicPr>
            <a:picLocks noChangeAspect="1"/>
          </p:cNvPicPr>
          <p:nvPr/>
        </p:nvPicPr>
        <p:blipFill>
          <a:blip r:embed="rId8" cstate="email">
            <a:alphaModFix amt="80000"/>
            <a:extLst>
              <a:ext uri="{28A0092B-C50C-407E-A947-70E740481C1C}">
                <a14:useLocalDpi xmlns:a14="http://schemas.microsoft.com/office/drawing/2010/main"/>
              </a:ext>
            </a:extLst>
          </a:blip>
          <a:srcRect/>
          <a:stretch/>
        </p:blipFill>
        <p:spPr>
          <a:xfrm>
            <a:off x="2324405" y="2950769"/>
            <a:ext cx="190195" cy="190195"/>
          </a:xfrm>
          <a:prstGeom prst="rect">
            <a:avLst/>
          </a:prstGeom>
        </p:spPr>
      </p:pic>
      <p:sp>
        <p:nvSpPr>
          <p:cNvPr id="34" name="Text 26"/>
          <p:cNvSpPr txBox="1"/>
          <p:nvPr/>
        </p:nvSpPr>
        <p:spPr>
          <a:xfrm>
            <a:off x="724205" y="3268980"/>
            <a:ext cx="1197864" cy="152705"/>
          </a:xfrm>
          <a:prstGeom prst="rect">
            <a:avLst/>
          </a:prstGeom>
          <a:noFill/>
          <a:ln/>
        </p:spPr>
        <p:txBody>
          <a:bodyPr wrap="square" lIns="0" tIns="0" rIns="0" bIns="0" rtlCol="0" anchor="ctr"/>
          <a:lstStyle/>
          <a:p>
            <a:pPr marL="0" indent="0" algn="l">
              <a:buNone/>
            </a:pPr>
            <a:r>
              <a:rPr lang="en-US" sz="900" b="1" dirty="0">
                <a:solidFill>
                  <a:srgbClr val="FFFFFF"/>
                </a:solidFill>
                <a:latin typeface="Montserrat" pitchFamily="34" charset="0"/>
                <a:ea typeface="Montserrat" pitchFamily="34" charset="-122"/>
                <a:cs typeface="Montserrat" pitchFamily="34" charset="-120"/>
              </a:rPr>
              <a:t>Business &amp; Trafic</a:t>
            </a:r>
            <a:endParaRPr lang="en-US" sz="900" dirty="0"/>
          </a:p>
        </p:txBody>
      </p:sp>
      <p:sp>
        <p:nvSpPr>
          <p:cNvPr id="35" name="Text 27"/>
          <p:cNvSpPr txBox="1"/>
          <p:nvPr/>
        </p:nvSpPr>
        <p:spPr>
          <a:xfrm>
            <a:off x="769010" y="3684118"/>
            <a:ext cx="1067105"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Chiffres clés mensuels</a:t>
            </a:r>
            <a:endParaRPr lang="en-US" sz="800" dirty="0"/>
          </a:p>
        </p:txBody>
      </p:sp>
      <p:sp>
        <p:nvSpPr>
          <p:cNvPr id="36" name="Text 28"/>
          <p:cNvSpPr txBox="1"/>
          <p:nvPr/>
        </p:nvSpPr>
        <p:spPr>
          <a:xfrm>
            <a:off x="769010" y="3865169"/>
            <a:ext cx="1276502"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Nouvelles lignes maritimes</a:t>
            </a:r>
            <a:endParaRPr lang="en-US" sz="800" dirty="0"/>
          </a:p>
        </p:txBody>
      </p:sp>
      <p:sp>
        <p:nvSpPr>
          <p:cNvPr id="37" name="Text 29"/>
          <p:cNvSpPr txBox="1"/>
          <p:nvPr/>
        </p:nvSpPr>
        <p:spPr>
          <a:xfrm>
            <a:off x="769010" y="4046220"/>
            <a:ext cx="1114654"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Performance logistique</a:t>
            </a:r>
            <a:endParaRPr lang="en-US" sz="800" dirty="0"/>
          </a:p>
        </p:txBody>
      </p:sp>
      <p:sp>
        <p:nvSpPr>
          <p:cNvPr id="38" name="Text 30"/>
          <p:cNvSpPr txBox="1"/>
          <p:nvPr/>
        </p:nvSpPr>
        <p:spPr>
          <a:xfrm>
            <a:off x="1997964" y="4436669"/>
            <a:ext cx="629107" cy="133502"/>
          </a:xfrm>
          <a:prstGeom prst="rect">
            <a:avLst/>
          </a:prstGeom>
          <a:noFill/>
          <a:ln/>
        </p:spPr>
        <p:txBody>
          <a:bodyPr wrap="square" lIns="0" tIns="0" rIns="0" bIns="0" rtlCol="0" anchor="ctr"/>
          <a:lstStyle/>
          <a:p>
            <a:pPr marL="0" indent="0" algn="r">
              <a:buNone/>
            </a:pPr>
            <a:r>
              <a:rPr lang="en-US" sz="800" b="1" dirty="0">
                <a:solidFill>
                  <a:srgbClr val="94A3B8"/>
                </a:solidFill>
                <a:latin typeface="Open Sans" pitchFamily="34" charset="0"/>
                <a:ea typeface="Open Sans" pitchFamily="34" charset="-122"/>
                <a:cs typeface="Open Sans" pitchFamily="34" charset="-120"/>
              </a:rPr>
              <a:t>30% du mix</a:t>
            </a:r>
            <a:endParaRPr lang="en-US" sz="800" dirty="0"/>
          </a:p>
        </p:txBody>
      </p:sp>
      <p:sp>
        <p:nvSpPr>
          <p:cNvPr id="39" name="Shape 31"/>
          <p:cNvSpPr/>
          <p:nvPr/>
        </p:nvSpPr>
        <p:spPr>
          <a:xfrm>
            <a:off x="2809951" y="2798064"/>
            <a:ext cx="2095805" cy="1904695"/>
          </a:xfrm>
          <a:prstGeom prst="roundRect">
            <a:avLst>
              <a:gd name="adj" fmla="val 2400"/>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sp>
        <p:nvSpPr>
          <p:cNvPr id="40" name="Shape 32"/>
          <p:cNvSpPr/>
          <p:nvPr/>
        </p:nvSpPr>
        <p:spPr>
          <a:xfrm>
            <a:off x="2819095" y="2808122"/>
            <a:ext cx="2076602" cy="761695"/>
          </a:xfrm>
          <a:prstGeom prst="rect">
            <a:avLst/>
          </a:prstGeom>
          <a:solidFill>
            <a:srgbClr val="00AAFF"/>
          </a:solidFill>
          <a:ln/>
        </p:spPr>
        <p:txBody>
          <a:bodyPr/>
          <a:lstStyle/>
          <a:p>
            <a:endParaRPr lang="en-US"/>
          </a:p>
        </p:txBody>
      </p:sp>
      <p:pic>
        <p:nvPicPr>
          <p:cNvPr id="41" name="Image 6" descr="preencoded.png"/>
          <p:cNvPicPr>
            <a:picLocks noChangeAspect="1"/>
          </p:cNvPicPr>
          <p:nvPr/>
        </p:nvPicPr>
        <p:blipFill>
          <a:blip r:embed="rId9" cstate="email">
            <a:alphaModFix amt="80000"/>
            <a:extLst>
              <a:ext uri="{28A0092B-C50C-407E-A947-70E740481C1C}">
                <a14:useLocalDpi xmlns:a14="http://schemas.microsoft.com/office/drawing/2010/main"/>
              </a:ext>
            </a:extLst>
          </a:blip>
          <a:srcRect/>
          <a:stretch/>
        </p:blipFill>
        <p:spPr>
          <a:xfrm>
            <a:off x="4562856" y="2950769"/>
            <a:ext cx="190195" cy="190195"/>
          </a:xfrm>
          <a:prstGeom prst="rect">
            <a:avLst/>
          </a:prstGeom>
        </p:spPr>
      </p:pic>
      <p:sp>
        <p:nvSpPr>
          <p:cNvPr id="42" name="Text 33"/>
          <p:cNvSpPr txBox="1"/>
          <p:nvPr/>
        </p:nvSpPr>
        <p:spPr>
          <a:xfrm>
            <a:off x="2962656" y="3268980"/>
            <a:ext cx="1455725" cy="152705"/>
          </a:xfrm>
          <a:prstGeom prst="rect">
            <a:avLst/>
          </a:prstGeom>
          <a:noFill/>
          <a:ln/>
        </p:spPr>
        <p:txBody>
          <a:bodyPr wrap="square" lIns="0" tIns="0" rIns="0" bIns="0" rtlCol="0" anchor="ctr"/>
          <a:lstStyle/>
          <a:p>
            <a:pPr marL="0" indent="0" algn="l">
              <a:buNone/>
            </a:pPr>
            <a:r>
              <a:rPr lang="en-US" sz="900" b="1" dirty="0">
                <a:solidFill>
                  <a:srgbClr val="FFFFFF"/>
                </a:solidFill>
                <a:latin typeface="Montserrat" pitchFamily="34" charset="0"/>
                <a:ea typeface="Montserrat" pitchFamily="34" charset="-122"/>
                <a:cs typeface="Montserrat" pitchFamily="34" charset="-120"/>
              </a:rPr>
              <a:t>Innovation &amp; Phase 2</a:t>
            </a:r>
            <a:endParaRPr lang="en-US" sz="900" dirty="0"/>
          </a:p>
        </p:txBody>
      </p:sp>
      <p:sp>
        <p:nvSpPr>
          <p:cNvPr id="43" name="Text 34"/>
          <p:cNvSpPr txBox="1"/>
          <p:nvPr/>
        </p:nvSpPr>
        <p:spPr>
          <a:xfrm>
            <a:off x="3007462" y="3684118"/>
            <a:ext cx="1143000"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Smart Port technologies</a:t>
            </a:r>
            <a:endParaRPr lang="en-US" sz="800" dirty="0"/>
          </a:p>
        </p:txBody>
      </p:sp>
      <p:sp>
        <p:nvSpPr>
          <p:cNvPr id="44" name="Text 35"/>
          <p:cNvSpPr txBox="1"/>
          <p:nvPr/>
        </p:nvSpPr>
        <p:spPr>
          <a:xfrm>
            <a:off x="3007462" y="3865169"/>
            <a:ext cx="1181405"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Avancées infrastructures</a:t>
            </a:r>
            <a:endParaRPr lang="en-US" sz="800" dirty="0"/>
          </a:p>
        </p:txBody>
      </p:sp>
      <p:sp>
        <p:nvSpPr>
          <p:cNvPr id="45" name="Text 36"/>
          <p:cNvSpPr txBox="1"/>
          <p:nvPr/>
        </p:nvSpPr>
        <p:spPr>
          <a:xfrm>
            <a:off x="3007462" y="4046220"/>
            <a:ext cx="762610"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Automatisation</a:t>
            </a:r>
            <a:endParaRPr lang="en-US" sz="800" dirty="0"/>
          </a:p>
        </p:txBody>
      </p:sp>
      <p:sp>
        <p:nvSpPr>
          <p:cNvPr id="46" name="Text 37"/>
          <p:cNvSpPr txBox="1"/>
          <p:nvPr/>
        </p:nvSpPr>
        <p:spPr>
          <a:xfrm>
            <a:off x="4236415" y="4436669"/>
            <a:ext cx="629107" cy="133502"/>
          </a:xfrm>
          <a:prstGeom prst="rect">
            <a:avLst/>
          </a:prstGeom>
          <a:noFill/>
          <a:ln/>
        </p:spPr>
        <p:txBody>
          <a:bodyPr wrap="square" lIns="0" tIns="0" rIns="0" bIns="0" rtlCol="0" anchor="ctr"/>
          <a:lstStyle/>
          <a:p>
            <a:pPr marL="0" indent="0" algn="r">
              <a:buNone/>
            </a:pPr>
            <a:r>
              <a:rPr lang="en-US" sz="800" b="1" dirty="0">
                <a:solidFill>
                  <a:srgbClr val="94A3B8"/>
                </a:solidFill>
                <a:latin typeface="Open Sans" pitchFamily="34" charset="0"/>
                <a:ea typeface="Open Sans" pitchFamily="34" charset="-122"/>
                <a:cs typeface="Open Sans" pitchFamily="34" charset="-120"/>
              </a:rPr>
              <a:t>20% du mix</a:t>
            </a:r>
            <a:endParaRPr lang="en-US" sz="800" dirty="0"/>
          </a:p>
        </p:txBody>
      </p:sp>
      <p:sp>
        <p:nvSpPr>
          <p:cNvPr id="47" name="Shape 38"/>
          <p:cNvSpPr/>
          <p:nvPr/>
        </p:nvSpPr>
        <p:spPr>
          <a:xfrm>
            <a:off x="5048402" y="2798064"/>
            <a:ext cx="2095805" cy="1904695"/>
          </a:xfrm>
          <a:prstGeom prst="roundRect">
            <a:avLst>
              <a:gd name="adj" fmla="val 2400"/>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sp>
        <p:nvSpPr>
          <p:cNvPr id="48" name="Shape 39"/>
          <p:cNvSpPr/>
          <p:nvPr/>
        </p:nvSpPr>
        <p:spPr>
          <a:xfrm>
            <a:off x="5057546" y="2808122"/>
            <a:ext cx="2076602" cy="761695"/>
          </a:xfrm>
          <a:prstGeom prst="rect">
            <a:avLst/>
          </a:prstGeom>
          <a:solidFill>
            <a:srgbClr val="E91E63"/>
          </a:solidFill>
          <a:ln/>
        </p:spPr>
        <p:txBody>
          <a:bodyPr/>
          <a:lstStyle/>
          <a:p>
            <a:endParaRPr lang="en-US"/>
          </a:p>
        </p:txBody>
      </p:sp>
      <p:pic>
        <p:nvPicPr>
          <p:cNvPr id="49" name="Image 7" descr="preencoded.png"/>
          <p:cNvPicPr>
            <a:picLocks noChangeAspect="1"/>
          </p:cNvPicPr>
          <p:nvPr/>
        </p:nvPicPr>
        <p:blipFill>
          <a:blip r:embed="rId10" cstate="email">
            <a:alphaModFix amt="80000"/>
            <a:extLst>
              <a:ext uri="{28A0092B-C50C-407E-A947-70E740481C1C}">
                <a14:useLocalDpi xmlns:a14="http://schemas.microsoft.com/office/drawing/2010/main"/>
              </a:ext>
            </a:extLst>
          </a:blip>
          <a:srcRect l="-1282" r="-1282"/>
          <a:stretch/>
        </p:blipFill>
        <p:spPr>
          <a:xfrm>
            <a:off x="6772046" y="2950769"/>
            <a:ext cx="219456" cy="190195"/>
          </a:xfrm>
          <a:prstGeom prst="rect">
            <a:avLst/>
          </a:prstGeom>
        </p:spPr>
      </p:pic>
      <p:sp>
        <p:nvSpPr>
          <p:cNvPr id="50" name="Text 40"/>
          <p:cNvSpPr txBox="1"/>
          <p:nvPr/>
        </p:nvSpPr>
        <p:spPr>
          <a:xfrm>
            <a:off x="5201107" y="3268980"/>
            <a:ext cx="1331366" cy="152705"/>
          </a:xfrm>
          <a:prstGeom prst="rect">
            <a:avLst/>
          </a:prstGeom>
          <a:noFill/>
          <a:ln/>
        </p:spPr>
        <p:txBody>
          <a:bodyPr wrap="square" lIns="0" tIns="0" rIns="0" bIns="0" rtlCol="0" anchor="ctr"/>
          <a:lstStyle/>
          <a:p>
            <a:pPr marL="0" indent="0" algn="l">
              <a:buNone/>
            </a:pPr>
            <a:r>
              <a:rPr lang="en-US" sz="900" b="1" dirty="0">
                <a:solidFill>
                  <a:srgbClr val="FFFFFF"/>
                </a:solidFill>
                <a:latin typeface="Montserrat" pitchFamily="34" charset="0"/>
                <a:ea typeface="Montserrat" pitchFamily="34" charset="-122"/>
                <a:cs typeface="Montserrat" pitchFamily="34" charset="-120"/>
              </a:rPr>
              <a:t>Partenaires &amp; Zone</a:t>
            </a:r>
            <a:endParaRPr lang="en-US" sz="900" dirty="0"/>
          </a:p>
        </p:txBody>
      </p:sp>
      <p:sp>
        <p:nvSpPr>
          <p:cNvPr id="51" name="Text 41"/>
          <p:cNvSpPr txBox="1"/>
          <p:nvPr/>
        </p:nvSpPr>
        <p:spPr>
          <a:xfrm>
            <a:off x="5245913" y="3684118"/>
            <a:ext cx="1028700"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Focus entreprises ZIP</a:t>
            </a:r>
            <a:endParaRPr lang="en-US" sz="800" dirty="0"/>
          </a:p>
        </p:txBody>
      </p:sp>
      <p:sp>
        <p:nvSpPr>
          <p:cNvPr id="52" name="Text 42"/>
          <p:cNvSpPr txBox="1"/>
          <p:nvPr/>
        </p:nvSpPr>
        <p:spPr>
          <a:xfrm>
            <a:off x="5245913" y="3865169"/>
            <a:ext cx="1267358"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Témoignages investisseurs</a:t>
            </a:r>
            <a:endParaRPr lang="en-US" sz="800" dirty="0"/>
          </a:p>
        </p:txBody>
      </p:sp>
      <p:sp>
        <p:nvSpPr>
          <p:cNvPr id="53" name="Text 43"/>
          <p:cNvSpPr txBox="1"/>
          <p:nvPr/>
        </p:nvSpPr>
        <p:spPr>
          <a:xfrm>
            <a:off x="5245913" y="4046220"/>
            <a:ext cx="629107"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Co-branding</a:t>
            </a:r>
            <a:endParaRPr lang="en-US" sz="800" dirty="0"/>
          </a:p>
        </p:txBody>
      </p:sp>
      <p:sp>
        <p:nvSpPr>
          <p:cNvPr id="54" name="Text 44"/>
          <p:cNvSpPr txBox="1"/>
          <p:nvPr/>
        </p:nvSpPr>
        <p:spPr>
          <a:xfrm>
            <a:off x="6474866" y="4436669"/>
            <a:ext cx="629107" cy="133502"/>
          </a:xfrm>
          <a:prstGeom prst="rect">
            <a:avLst/>
          </a:prstGeom>
          <a:noFill/>
          <a:ln/>
        </p:spPr>
        <p:txBody>
          <a:bodyPr wrap="square" lIns="0" tIns="0" rIns="0" bIns="0" rtlCol="0" anchor="ctr"/>
          <a:lstStyle/>
          <a:p>
            <a:pPr marL="0" indent="0" algn="r">
              <a:buNone/>
            </a:pPr>
            <a:r>
              <a:rPr lang="en-US" sz="800" b="1" dirty="0">
                <a:solidFill>
                  <a:srgbClr val="94A3B8"/>
                </a:solidFill>
                <a:latin typeface="Open Sans" pitchFamily="34" charset="0"/>
                <a:ea typeface="Open Sans" pitchFamily="34" charset="-122"/>
                <a:cs typeface="Open Sans" pitchFamily="34" charset="-120"/>
              </a:rPr>
              <a:t>20% du mix</a:t>
            </a:r>
            <a:endParaRPr lang="en-US" sz="800" dirty="0"/>
          </a:p>
        </p:txBody>
      </p:sp>
      <p:sp>
        <p:nvSpPr>
          <p:cNvPr id="55" name="Shape 45"/>
          <p:cNvSpPr/>
          <p:nvPr/>
        </p:nvSpPr>
        <p:spPr>
          <a:xfrm>
            <a:off x="7286854" y="2798064"/>
            <a:ext cx="2095805" cy="1904695"/>
          </a:xfrm>
          <a:prstGeom prst="roundRect">
            <a:avLst>
              <a:gd name="adj" fmla="val 2400"/>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sp>
        <p:nvSpPr>
          <p:cNvPr id="56" name="Shape 46"/>
          <p:cNvSpPr/>
          <p:nvPr/>
        </p:nvSpPr>
        <p:spPr>
          <a:xfrm>
            <a:off x="7295998" y="2808122"/>
            <a:ext cx="2076602" cy="761695"/>
          </a:xfrm>
          <a:prstGeom prst="rect">
            <a:avLst/>
          </a:prstGeom>
          <a:solidFill>
            <a:srgbClr val="F59E0B"/>
          </a:solidFill>
          <a:ln/>
        </p:spPr>
        <p:txBody>
          <a:bodyPr/>
          <a:lstStyle/>
          <a:p>
            <a:endParaRPr lang="en-US"/>
          </a:p>
        </p:txBody>
      </p:sp>
      <p:pic>
        <p:nvPicPr>
          <p:cNvPr id="57" name="Image 8" descr="preencoded.png"/>
          <p:cNvPicPr>
            <a:picLocks noChangeAspect="1"/>
          </p:cNvPicPr>
          <p:nvPr/>
        </p:nvPicPr>
        <p:blipFill>
          <a:blip r:embed="rId11" cstate="email">
            <a:alphaModFix amt="80000"/>
            <a:extLst>
              <a:ext uri="{28A0092B-C50C-407E-A947-70E740481C1C}">
                <a14:useLocalDpi xmlns:a14="http://schemas.microsoft.com/office/drawing/2010/main"/>
              </a:ext>
            </a:extLst>
          </a:blip>
          <a:srcRect/>
          <a:stretch/>
        </p:blipFill>
        <p:spPr>
          <a:xfrm>
            <a:off x="9038844" y="2950769"/>
            <a:ext cx="190195" cy="190195"/>
          </a:xfrm>
          <a:prstGeom prst="rect">
            <a:avLst/>
          </a:prstGeom>
        </p:spPr>
      </p:pic>
      <p:sp>
        <p:nvSpPr>
          <p:cNvPr id="58" name="Text 47"/>
          <p:cNvSpPr txBox="1"/>
          <p:nvPr/>
        </p:nvSpPr>
        <p:spPr>
          <a:xfrm>
            <a:off x="7438644" y="3268980"/>
            <a:ext cx="979322" cy="152705"/>
          </a:xfrm>
          <a:prstGeom prst="rect">
            <a:avLst/>
          </a:prstGeom>
          <a:noFill/>
          <a:ln/>
        </p:spPr>
        <p:txBody>
          <a:bodyPr wrap="square" lIns="0" tIns="0" rIns="0" bIns="0" rtlCol="0" anchor="ctr"/>
          <a:lstStyle/>
          <a:p>
            <a:pPr marL="0" indent="0" algn="l">
              <a:buNone/>
            </a:pPr>
            <a:r>
              <a:rPr lang="en-US" sz="900" b="1" dirty="0">
                <a:solidFill>
                  <a:srgbClr val="FFFFFF"/>
                </a:solidFill>
                <a:latin typeface="Montserrat" pitchFamily="34" charset="0"/>
                <a:ea typeface="Montserrat" pitchFamily="34" charset="-122"/>
                <a:cs typeface="Montserrat" pitchFamily="34" charset="-120"/>
              </a:rPr>
              <a:t>Transparence</a:t>
            </a:r>
            <a:endParaRPr lang="en-US" sz="900" dirty="0"/>
          </a:p>
        </p:txBody>
      </p:sp>
      <p:sp>
        <p:nvSpPr>
          <p:cNvPr id="59" name="Text 48"/>
          <p:cNvSpPr txBox="1"/>
          <p:nvPr/>
        </p:nvSpPr>
        <p:spPr>
          <a:xfrm>
            <a:off x="7484364" y="3684118"/>
            <a:ext cx="1267358"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Point sur les accès routiers</a:t>
            </a:r>
            <a:endParaRPr lang="en-US" sz="800" dirty="0"/>
          </a:p>
        </p:txBody>
      </p:sp>
      <p:sp>
        <p:nvSpPr>
          <p:cNvPr id="60" name="Text 49"/>
          <p:cNvSpPr txBox="1"/>
          <p:nvPr/>
        </p:nvSpPr>
        <p:spPr>
          <a:xfrm>
            <a:off x="7484364" y="3865169"/>
            <a:ext cx="1105510"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Réponses aux critiques</a:t>
            </a:r>
            <a:endParaRPr lang="en-US" sz="800" dirty="0"/>
          </a:p>
        </p:txBody>
      </p:sp>
      <p:sp>
        <p:nvSpPr>
          <p:cNvPr id="61" name="Text 50"/>
          <p:cNvSpPr txBox="1"/>
          <p:nvPr/>
        </p:nvSpPr>
        <p:spPr>
          <a:xfrm>
            <a:off x="7484364" y="4046220"/>
            <a:ext cx="743407"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FAQ Logistique</a:t>
            </a:r>
            <a:endParaRPr lang="en-US" sz="800" dirty="0"/>
          </a:p>
        </p:txBody>
      </p:sp>
      <p:sp>
        <p:nvSpPr>
          <p:cNvPr id="62" name="Text 51"/>
          <p:cNvSpPr txBox="1"/>
          <p:nvPr/>
        </p:nvSpPr>
        <p:spPr>
          <a:xfrm>
            <a:off x="8713318" y="4436669"/>
            <a:ext cx="629107" cy="133502"/>
          </a:xfrm>
          <a:prstGeom prst="rect">
            <a:avLst/>
          </a:prstGeom>
          <a:noFill/>
          <a:ln/>
        </p:spPr>
        <p:txBody>
          <a:bodyPr wrap="square" lIns="0" tIns="0" rIns="0" bIns="0" rtlCol="0" anchor="ctr"/>
          <a:lstStyle/>
          <a:p>
            <a:pPr marL="0" indent="0" algn="r">
              <a:buNone/>
            </a:pPr>
            <a:r>
              <a:rPr lang="en-US" sz="800" b="1" dirty="0">
                <a:solidFill>
                  <a:srgbClr val="94A3B8"/>
                </a:solidFill>
                <a:latin typeface="Open Sans" pitchFamily="34" charset="0"/>
                <a:ea typeface="Open Sans" pitchFamily="34" charset="-122"/>
                <a:cs typeface="Open Sans" pitchFamily="34" charset="-120"/>
              </a:rPr>
              <a:t>15% du mix</a:t>
            </a:r>
            <a:endParaRPr lang="en-US" sz="800" dirty="0"/>
          </a:p>
        </p:txBody>
      </p:sp>
      <p:sp>
        <p:nvSpPr>
          <p:cNvPr id="63" name="Shape 52"/>
          <p:cNvSpPr/>
          <p:nvPr/>
        </p:nvSpPr>
        <p:spPr>
          <a:xfrm>
            <a:off x="9525305" y="2798064"/>
            <a:ext cx="2095805" cy="1904695"/>
          </a:xfrm>
          <a:prstGeom prst="roundRect">
            <a:avLst>
              <a:gd name="adj" fmla="val 2400"/>
            </a:avLst>
          </a:prstGeom>
          <a:solidFill>
            <a:srgbClr val="FFFFFF"/>
          </a:solidFill>
          <a:ln w="12700">
            <a:solidFill>
              <a:srgbClr val="E2E8F0"/>
            </a:solidFill>
            <a:prstDash val="solid"/>
          </a:ln>
          <a:effectLst>
            <a:outerShdw blurRad="50800" dist="25400" dir="5400000" algn="bl" rotWithShape="0">
              <a:srgbClr val="000000">
                <a:alpha val="5000"/>
              </a:srgbClr>
            </a:outerShdw>
          </a:effectLst>
        </p:spPr>
        <p:txBody>
          <a:bodyPr/>
          <a:lstStyle/>
          <a:p>
            <a:endParaRPr lang="en-US"/>
          </a:p>
        </p:txBody>
      </p:sp>
      <p:sp>
        <p:nvSpPr>
          <p:cNvPr id="64" name="Shape 53"/>
          <p:cNvSpPr/>
          <p:nvPr/>
        </p:nvSpPr>
        <p:spPr>
          <a:xfrm>
            <a:off x="9534449" y="2808122"/>
            <a:ext cx="2076602" cy="761695"/>
          </a:xfrm>
          <a:prstGeom prst="rect">
            <a:avLst/>
          </a:prstGeom>
          <a:solidFill>
            <a:srgbClr val="10B981"/>
          </a:solidFill>
          <a:ln/>
        </p:spPr>
        <p:txBody>
          <a:bodyPr/>
          <a:lstStyle/>
          <a:p>
            <a:endParaRPr lang="en-US"/>
          </a:p>
        </p:txBody>
      </p:sp>
      <p:pic>
        <p:nvPicPr>
          <p:cNvPr id="65" name="Image 9" descr="preencoded.png"/>
          <p:cNvPicPr>
            <a:picLocks noChangeAspect="1"/>
          </p:cNvPicPr>
          <p:nvPr/>
        </p:nvPicPr>
        <p:blipFill>
          <a:blip r:embed="rId12" cstate="email">
            <a:alphaModFix amt="80000"/>
            <a:extLst>
              <a:ext uri="{28A0092B-C50C-407E-A947-70E740481C1C}">
                <a14:useLocalDpi xmlns:a14="http://schemas.microsoft.com/office/drawing/2010/main"/>
              </a:ext>
            </a:extLst>
          </a:blip>
          <a:srcRect/>
          <a:stretch/>
        </p:blipFill>
        <p:spPr>
          <a:xfrm>
            <a:off x="11229746" y="2950769"/>
            <a:ext cx="237744" cy="190195"/>
          </a:xfrm>
          <a:prstGeom prst="rect">
            <a:avLst/>
          </a:prstGeom>
        </p:spPr>
      </p:pic>
      <p:sp>
        <p:nvSpPr>
          <p:cNvPr id="66" name="Text 54"/>
          <p:cNvSpPr txBox="1"/>
          <p:nvPr/>
        </p:nvSpPr>
        <p:spPr>
          <a:xfrm>
            <a:off x="9677095" y="3268980"/>
            <a:ext cx="798271" cy="152705"/>
          </a:xfrm>
          <a:prstGeom prst="rect">
            <a:avLst/>
          </a:prstGeom>
          <a:noFill/>
          <a:ln/>
        </p:spPr>
        <p:txBody>
          <a:bodyPr wrap="square" lIns="0" tIns="0" rIns="0" bIns="0" rtlCol="0" anchor="ctr"/>
          <a:lstStyle/>
          <a:p>
            <a:pPr marL="0" indent="0" algn="l">
              <a:buNone/>
            </a:pPr>
            <a:r>
              <a:rPr lang="en-US" sz="900" b="1" dirty="0">
                <a:solidFill>
                  <a:srgbClr val="FFFFFF"/>
                </a:solidFill>
                <a:latin typeface="Montserrat" pitchFamily="34" charset="0"/>
                <a:ea typeface="Montserrat" pitchFamily="34" charset="-122"/>
                <a:cs typeface="Montserrat" pitchFamily="34" charset="-120"/>
              </a:rPr>
              <a:t>Inside PAK</a:t>
            </a:r>
            <a:endParaRPr lang="en-US" sz="900" dirty="0"/>
          </a:p>
        </p:txBody>
      </p:sp>
      <p:sp>
        <p:nvSpPr>
          <p:cNvPr id="67" name="Text 55"/>
          <p:cNvSpPr txBox="1"/>
          <p:nvPr/>
        </p:nvSpPr>
        <p:spPr>
          <a:xfrm>
            <a:off x="9722815" y="3684118"/>
            <a:ext cx="715061"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RSE &amp; Durable</a:t>
            </a:r>
            <a:endParaRPr lang="en-US" sz="800" dirty="0"/>
          </a:p>
        </p:txBody>
      </p:sp>
      <p:sp>
        <p:nvSpPr>
          <p:cNvPr id="68" name="Text 56"/>
          <p:cNvSpPr txBox="1"/>
          <p:nvPr/>
        </p:nvSpPr>
        <p:spPr>
          <a:xfrm>
            <a:off x="9722815" y="3865169"/>
            <a:ext cx="914400"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Portraits employés</a:t>
            </a:r>
            <a:endParaRPr lang="en-US" sz="800" dirty="0"/>
          </a:p>
        </p:txBody>
      </p:sp>
      <p:sp>
        <p:nvSpPr>
          <p:cNvPr id="69" name="Text 57"/>
          <p:cNvSpPr txBox="1"/>
          <p:nvPr/>
        </p:nvSpPr>
        <p:spPr>
          <a:xfrm>
            <a:off x="9722815" y="4046220"/>
            <a:ext cx="943661" cy="143561"/>
          </a:xfrm>
          <a:prstGeom prst="rect">
            <a:avLst/>
          </a:prstGeom>
          <a:noFill/>
          <a:ln/>
        </p:spPr>
        <p:txBody>
          <a:bodyPr wrap="square" lIns="0" tIns="0" rIns="0" bIns="0" rtlCol="0" anchor="ctr"/>
          <a:lstStyle/>
          <a:p>
            <a:pPr marL="0" indent="0" algn="l">
              <a:buNone/>
            </a:pPr>
            <a:r>
              <a:rPr lang="en-US" sz="800" dirty="0">
                <a:solidFill>
                  <a:srgbClr val="475569"/>
                </a:solidFill>
                <a:latin typeface="Open Sans" pitchFamily="34" charset="0"/>
                <a:ea typeface="Open Sans" pitchFamily="34" charset="-122"/>
                <a:cs typeface="Open Sans" pitchFamily="34" charset="-120"/>
              </a:rPr>
              <a:t>Événements locaux</a:t>
            </a:r>
            <a:endParaRPr lang="en-US" sz="800" dirty="0"/>
          </a:p>
        </p:txBody>
      </p:sp>
      <p:sp>
        <p:nvSpPr>
          <p:cNvPr id="70" name="Text 58"/>
          <p:cNvSpPr txBox="1"/>
          <p:nvPr/>
        </p:nvSpPr>
        <p:spPr>
          <a:xfrm>
            <a:off x="10951769" y="4436669"/>
            <a:ext cx="629107" cy="133502"/>
          </a:xfrm>
          <a:prstGeom prst="rect">
            <a:avLst/>
          </a:prstGeom>
          <a:noFill/>
          <a:ln/>
        </p:spPr>
        <p:txBody>
          <a:bodyPr wrap="square" lIns="0" tIns="0" rIns="0" bIns="0" rtlCol="0" anchor="ctr"/>
          <a:lstStyle/>
          <a:p>
            <a:pPr marL="0" indent="0" algn="r">
              <a:buNone/>
            </a:pPr>
            <a:r>
              <a:rPr lang="en-US" sz="800" b="1" dirty="0">
                <a:solidFill>
                  <a:srgbClr val="94A3B8"/>
                </a:solidFill>
                <a:latin typeface="Open Sans" pitchFamily="34" charset="0"/>
                <a:ea typeface="Open Sans" pitchFamily="34" charset="-122"/>
                <a:cs typeface="Open Sans" pitchFamily="34" charset="-120"/>
              </a:rPr>
              <a:t>15% du mix</a:t>
            </a:r>
            <a:endParaRPr lang="en-US" sz="800" dirty="0"/>
          </a:p>
        </p:txBody>
      </p:sp>
      <p:sp>
        <p:nvSpPr>
          <p:cNvPr id="71" name="Shape 59"/>
          <p:cNvSpPr/>
          <p:nvPr/>
        </p:nvSpPr>
        <p:spPr>
          <a:xfrm>
            <a:off x="571500" y="4941418"/>
            <a:ext cx="11048695" cy="933602"/>
          </a:xfrm>
          <a:prstGeom prst="roundRect">
            <a:avLst>
              <a:gd name="adj" fmla="val 9994"/>
            </a:avLst>
          </a:prstGeom>
          <a:solidFill>
            <a:srgbClr val="F8FAFC"/>
          </a:solidFill>
          <a:ln w="12700">
            <a:solidFill>
              <a:srgbClr val="E2E8F0"/>
            </a:solidFill>
            <a:prstDash val="solid"/>
          </a:ln>
        </p:spPr>
        <p:txBody>
          <a:bodyPr/>
          <a:lstStyle/>
          <a:p>
            <a:endParaRPr lang="en-US"/>
          </a:p>
        </p:txBody>
      </p:sp>
      <p:pic>
        <p:nvPicPr>
          <p:cNvPr id="72" name="Image 10" descr="preencoded.png"/>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771754" y="5331866"/>
            <a:ext cx="133502" cy="133502"/>
          </a:xfrm>
          <a:prstGeom prst="rect">
            <a:avLst/>
          </a:prstGeom>
        </p:spPr>
      </p:pic>
      <p:sp>
        <p:nvSpPr>
          <p:cNvPr id="73" name="Text 60"/>
          <p:cNvSpPr txBox="1"/>
          <p:nvPr/>
        </p:nvSpPr>
        <p:spPr>
          <a:xfrm>
            <a:off x="981151" y="5315407"/>
            <a:ext cx="1090879" cy="171907"/>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RYTHME TYPE</a:t>
            </a:r>
            <a:endParaRPr lang="en-US" sz="1000" dirty="0"/>
          </a:p>
        </p:txBody>
      </p:sp>
      <p:sp>
        <p:nvSpPr>
          <p:cNvPr id="74" name="Shape 61"/>
          <p:cNvSpPr/>
          <p:nvPr/>
        </p:nvSpPr>
        <p:spPr>
          <a:xfrm>
            <a:off x="5010912" y="5094122"/>
            <a:ext cx="9144" cy="629107"/>
          </a:xfrm>
          <a:prstGeom prst="rect">
            <a:avLst/>
          </a:prstGeom>
          <a:solidFill>
            <a:srgbClr val="CBD5E1"/>
          </a:solidFill>
          <a:ln/>
        </p:spPr>
        <p:txBody>
          <a:bodyPr/>
          <a:lstStyle/>
          <a:p>
            <a:endParaRPr lang="en-US"/>
          </a:p>
        </p:txBody>
      </p:sp>
      <p:sp>
        <p:nvSpPr>
          <p:cNvPr id="75" name="Shape 62"/>
          <p:cNvSpPr/>
          <p:nvPr/>
        </p:nvSpPr>
        <p:spPr>
          <a:xfrm>
            <a:off x="6259982" y="5094122"/>
            <a:ext cx="9144" cy="629107"/>
          </a:xfrm>
          <a:prstGeom prst="rect">
            <a:avLst/>
          </a:prstGeom>
          <a:solidFill>
            <a:srgbClr val="CBD5E1"/>
          </a:solidFill>
          <a:ln/>
        </p:spPr>
        <p:txBody>
          <a:bodyPr/>
          <a:lstStyle/>
          <a:p>
            <a:endParaRPr lang="en-US"/>
          </a:p>
        </p:txBody>
      </p:sp>
      <p:pic>
        <p:nvPicPr>
          <p:cNvPr id="76" name="Image 11" descr="preencoded.png"/>
          <p:cNvPicPr>
            <a:picLocks noChangeAspect="1"/>
          </p:cNvPicPr>
          <p:nvPr/>
        </p:nvPicPr>
        <p:blipFill>
          <a:blip r:embed="rId14" cstate="email">
            <a:extLst>
              <a:ext uri="{28A0092B-C50C-407E-A947-70E740481C1C}">
                <a14:useLocalDpi xmlns:a14="http://schemas.microsoft.com/office/drawing/2010/main"/>
              </a:ext>
            </a:extLst>
          </a:blip>
          <a:srcRect l="-1677" r="-1677"/>
          <a:stretch/>
        </p:blipFill>
        <p:spPr>
          <a:xfrm>
            <a:off x="4196182" y="5116982"/>
            <a:ext cx="95098" cy="105156"/>
          </a:xfrm>
          <a:prstGeom prst="rect">
            <a:avLst/>
          </a:prstGeom>
        </p:spPr>
      </p:pic>
      <p:sp>
        <p:nvSpPr>
          <p:cNvPr id="77" name="Text 63"/>
          <p:cNvSpPr txBox="1"/>
          <p:nvPr/>
        </p:nvSpPr>
        <p:spPr>
          <a:xfrm>
            <a:off x="4291279" y="5094122"/>
            <a:ext cx="574243" cy="143561"/>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LINKEDIN</a:t>
            </a:r>
            <a:endParaRPr lang="en-US" sz="800" dirty="0"/>
          </a:p>
        </p:txBody>
      </p:sp>
      <p:sp>
        <p:nvSpPr>
          <p:cNvPr id="78" name="Text 64"/>
          <p:cNvSpPr txBox="1"/>
          <p:nvPr/>
        </p:nvSpPr>
        <p:spPr>
          <a:xfrm>
            <a:off x="4211726" y="5575097"/>
            <a:ext cx="629107" cy="133502"/>
          </a:xfrm>
          <a:prstGeom prst="rect">
            <a:avLst/>
          </a:prstGeom>
          <a:noFill/>
          <a:ln/>
        </p:spPr>
        <p:txBody>
          <a:bodyPr wrap="square" lIns="0" tIns="0" rIns="0" bIns="0" rtlCol="0" anchor="ctr"/>
          <a:lstStyle/>
          <a:p>
            <a:pPr marL="0" indent="0" algn="l">
              <a:buNone/>
            </a:pPr>
            <a:r>
              <a:rPr lang="en-US" sz="800" dirty="0">
                <a:solidFill>
                  <a:srgbClr val="94A3B8"/>
                </a:solidFill>
                <a:latin typeface="Open Sans" pitchFamily="34" charset="0"/>
                <a:ea typeface="Open Sans" pitchFamily="34" charset="-122"/>
                <a:cs typeface="Open Sans" pitchFamily="34" charset="-120"/>
              </a:rPr>
              <a:t>par semaine</a:t>
            </a:r>
            <a:endParaRPr lang="en-US" sz="800" dirty="0"/>
          </a:p>
        </p:txBody>
      </p:sp>
      <p:pic>
        <p:nvPicPr>
          <p:cNvPr id="79" name="Image 12" descr="preencoded.png"/>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5352898" y="5116982"/>
            <a:ext cx="105156" cy="105156"/>
          </a:xfrm>
          <a:prstGeom prst="rect">
            <a:avLst/>
          </a:prstGeom>
        </p:spPr>
      </p:pic>
      <p:sp>
        <p:nvSpPr>
          <p:cNvPr id="80" name="Shape 65"/>
          <p:cNvSpPr/>
          <p:nvPr/>
        </p:nvSpPr>
        <p:spPr>
          <a:xfrm>
            <a:off x="7346290" y="5094122"/>
            <a:ext cx="9144" cy="629107"/>
          </a:xfrm>
          <a:prstGeom prst="rect">
            <a:avLst/>
          </a:prstGeom>
          <a:solidFill>
            <a:srgbClr val="CBD5E1"/>
          </a:solidFill>
          <a:ln/>
        </p:spPr>
        <p:txBody>
          <a:bodyPr/>
          <a:lstStyle/>
          <a:p>
            <a:endParaRPr lang="en-US"/>
          </a:p>
        </p:txBody>
      </p:sp>
      <p:sp>
        <p:nvSpPr>
          <p:cNvPr id="81" name="Shape 66"/>
          <p:cNvSpPr/>
          <p:nvPr/>
        </p:nvSpPr>
        <p:spPr>
          <a:xfrm>
            <a:off x="8459114" y="5094122"/>
            <a:ext cx="9144" cy="629107"/>
          </a:xfrm>
          <a:prstGeom prst="rect">
            <a:avLst/>
          </a:prstGeom>
          <a:solidFill>
            <a:srgbClr val="CBD5E1"/>
          </a:solidFill>
          <a:ln/>
        </p:spPr>
        <p:txBody>
          <a:bodyPr/>
          <a:lstStyle/>
          <a:p>
            <a:endParaRPr lang="en-US"/>
          </a:p>
        </p:txBody>
      </p:sp>
      <p:sp>
        <p:nvSpPr>
          <p:cNvPr id="82" name="Text 67"/>
          <p:cNvSpPr txBox="1"/>
          <p:nvPr/>
        </p:nvSpPr>
        <p:spPr>
          <a:xfrm>
            <a:off x="5458054" y="5094122"/>
            <a:ext cx="679399" cy="143561"/>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X / TWITTER</a:t>
            </a:r>
            <a:endParaRPr lang="en-US" sz="800" dirty="0"/>
          </a:p>
        </p:txBody>
      </p:sp>
      <p:sp>
        <p:nvSpPr>
          <p:cNvPr id="83" name="Text 68"/>
          <p:cNvSpPr txBox="1"/>
          <p:nvPr/>
        </p:nvSpPr>
        <p:spPr>
          <a:xfrm>
            <a:off x="5377586" y="5575097"/>
            <a:ext cx="734263" cy="133502"/>
          </a:xfrm>
          <a:prstGeom prst="rect">
            <a:avLst/>
          </a:prstGeom>
          <a:noFill/>
          <a:ln/>
        </p:spPr>
        <p:txBody>
          <a:bodyPr wrap="square" lIns="0" tIns="0" rIns="0" bIns="0" rtlCol="0" anchor="ctr"/>
          <a:lstStyle/>
          <a:p>
            <a:pPr marL="0" indent="0" algn="l">
              <a:buNone/>
            </a:pPr>
            <a:r>
              <a:rPr lang="en-US" sz="800" dirty="0">
                <a:solidFill>
                  <a:srgbClr val="94A3B8"/>
                </a:solidFill>
                <a:latin typeface="Open Sans" pitchFamily="34" charset="0"/>
                <a:ea typeface="Open Sans" pitchFamily="34" charset="-122"/>
                <a:cs typeface="Open Sans" pitchFamily="34" charset="-120"/>
              </a:rPr>
              <a:t>Réactif + News</a:t>
            </a:r>
            <a:endParaRPr lang="en-US" sz="800" dirty="0"/>
          </a:p>
        </p:txBody>
      </p:sp>
      <p:sp>
        <p:nvSpPr>
          <p:cNvPr id="84" name="Text 69"/>
          <p:cNvSpPr txBox="1"/>
          <p:nvPr/>
        </p:nvSpPr>
        <p:spPr>
          <a:xfrm>
            <a:off x="6650431" y="5094122"/>
            <a:ext cx="631850" cy="143561"/>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FACEBOOK</a:t>
            </a:r>
            <a:endParaRPr lang="en-US" sz="800" dirty="0"/>
          </a:p>
        </p:txBody>
      </p:sp>
      <p:sp>
        <p:nvSpPr>
          <p:cNvPr id="85" name="Text 70"/>
          <p:cNvSpPr txBox="1"/>
          <p:nvPr/>
        </p:nvSpPr>
        <p:spPr>
          <a:xfrm>
            <a:off x="6598310" y="5575097"/>
            <a:ext cx="629107" cy="133502"/>
          </a:xfrm>
          <a:prstGeom prst="rect">
            <a:avLst/>
          </a:prstGeom>
          <a:noFill/>
          <a:ln/>
        </p:spPr>
        <p:txBody>
          <a:bodyPr wrap="square" lIns="0" tIns="0" rIns="0" bIns="0" rtlCol="0" anchor="ctr"/>
          <a:lstStyle/>
          <a:p>
            <a:pPr marL="0" indent="0" algn="l">
              <a:buNone/>
            </a:pPr>
            <a:r>
              <a:rPr lang="en-US" sz="800" dirty="0">
                <a:solidFill>
                  <a:srgbClr val="94A3B8"/>
                </a:solidFill>
                <a:latin typeface="Open Sans" pitchFamily="34" charset="0"/>
                <a:ea typeface="Open Sans" pitchFamily="34" charset="-122"/>
                <a:cs typeface="Open Sans" pitchFamily="34" charset="-120"/>
              </a:rPr>
              <a:t>par semaine</a:t>
            </a:r>
            <a:endParaRPr lang="en-US" sz="800" dirty="0"/>
          </a:p>
        </p:txBody>
      </p:sp>
      <p:sp>
        <p:nvSpPr>
          <p:cNvPr id="86" name="Text 71"/>
          <p:cNvSpPr txBox="1"/>
          <p:nvPr/>
        </p:nvSpPr>
        <p:spPr>
          <a:xfrm>
            <a:off x="5298034" y="5318150"/>
            <a:ext cx="933602"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Quotidien</a:t>
            </a:r>
            <a:endParaRPr lang="en-US" sz="1200" dirty="0"/>
          </a:p>
        </p:txBody>
      </p:sp>
      <p:pic>
        <p:nvPicPr>
          <p:cNvPr id="87" name="Image 13" descr="preencoded.png"/>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6545275" y="5116982"/>
            <a:ext cx="105156" cy="105156"/>
          </a:xfrm>
          <a:prstGeom prst="rect">
            <a:avLst/>
          </a:prstGeom>
        </p:spPr>
      </p:pic>
      <p:sp>
        <p:nvSpPr>
          <p:cNvPr id="88" name="Text 72"/>
          <p:cNvSpPr txBox="1"/>
          <p:nvPr/>
        </p:nvSpPr>
        <p:spPr>
          <a:xfrm>
            <a:off x="7787030" y="5094122"/>
            <a:ext cx="574243" cy="143561"/>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YOUTUBE</a:t>
            </a:r>
            <a:endParaRPr lang="en-US" sz="800" dirty="0"/>
          </a:p>
        </p:txBody>
      </p:sp>
      <p:sp>
        <p:nvSpPr>
          <p:cNvPr id="89" name="Text 73"/>
          <p:cNvSpPr txBox="1"/>
          <p:nvPr/>
        </p:nvSpPr>
        <p:spPr>
          <a:xfrm>
            <a:off x="8849563" y="5094122"/>
            <a:ext cx="736092" cy="143561"/>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NEWSLETTER</a:t>
            </a:r>
            <a:endParaRPr lang="en-US" sz="800" dirty="0"/>
          </a:p>
        </p:txBody>
      </p:sp>
      <p:sp>
        <p:nvSpPr>
          <p:cNvPr id="90" name="Text 74"/>
          <p:cNvSpPr txBox="1"/>
          <p:nvPr/>
        </p:nvSpPr>
        <p:spPr>
          <a:xfrm>
            <a:off x="4114800" y="5318150"/>
            <a:ext cx="866851" cy="181051"/>
          </a:xfrm>
          <a:prstGeom prst="rect">
            <a:avLst/>
          </a:prstGeom>
          <a:noFill/>
          <a:ln/>
        </p:spPr>
        <p:txBody>
          <a:bodyPr wrap="square" lIns="0" tIns="0" rIns="0" bIns="0" rtlCol="0" anchor="ctr"/>
          <a:lstStyle/>
          <a:p>
            <a:pPr marL="0" indent="0" algn="l">
              <a:buNone/>
            </a:pPr>
            <a:r>
              <a:rPr lang="en-US" sz="1200" b="1" dirty="0">
                <a:solidFill>
                  <a:srgbClr val="E91E63"/>
                </a:solidFill>
                <a:latin typeface="Montserrat" pitchFamily="34" charset="0"/>
                <a:ea typeface="Montserrat" pitchFamily="34" charset="-122"/>
                <a:cs typeface="Montserrat" pitchFamily="34" charset="-120"/>
              </a:rPr>
              <a:t>3-4 posts</a:t>
            </a:r>
            <a:endParaRPr lang="en-US" sz="1200" dirty="0"/>
          </a:p>
        </p:txBody>
      </p:sp>
      <p:sp>
        <p:nvSpPr>
          <p:cNvPr id="91" name="Text 75"/>
          <p:cNvSpPr txBox="1"/>
          <p:nvPr/>
        </p:nvSpPr>
        <p:spPr>
          <a:xfrm>
            <a:off x="6584594" y="5318150"/>
            <a:ext cx="695858"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3 posts</a:t>
            </a:r>
            <a:endParaRPr lang="en-US" sz="1200" dirty="0"/>
          </a:p>
        </p:txBody>
      </p:sp>
      <p:pic>
        <p:nvPicPr>
          <p:cNvPr id="92" name="Image 14" descr="preencoded.png"/>
          <p:cNvPicPr>
            <a:picLocks noChangeAspect="1"/>
          </p:cNvPicPr>
          <p:nvPr/>
        </p:nvPicPr>
        <p:blipFill>
          <a:blip r:embed="rId17" cstate="email">
            <a:extLst>
              <a:ext uri="{28A0092B-C50C-407E-A947-70E740481C1C}">
                <a14:useLocalDpi xmlns:a14="http://schemas.microsoft.com/office/drawing/2010/main"/>
              </a:ext>
            </a:extLst>
          </a:blip>
          <a:srcRect t="-1750" b="-1750"/>
          <a:stretch/>
        </p:blipFill>
        <p:spPr>
          <a:xfrm>
            <a:off x="7672730" y="5116982"/>
            <a:ext cx="114300" cy="105156"/>
          </a:xfrm>
          <a:prstGeom prst="rect">
            <a:avLst/>
          </a:prstGeom>
        </p:spPr>
      </p:pic>
      <p:sp>
        <p:nvSpPr>
          <p:cNvPr id="93" name="Text 76"/>
          <p:cNvSpPr txBox="1"/>
          <p:nvPr/>
        </p:nvSpPr>
        <p:spPr>
          <a:xfrm>
            <a:off x="7777886" y="5575097"/>
            <a:ext cx="467258" cy="133502"/>
          </a:xfrm>
          <a:prstGeom prst="rect">
            <a:avLst/>
          </a:prstGeom>
          <a:noFill/>
          <a:ln/>
        </p:spPr>
        <p:txBody>
          <a:bodyPr wrap="square" lIns="0" tIns="0" rIns="0" bIns="0" rtlCol="0" anchor="ctr"/>
          <a:lstStyle/>
          <a:p>
            <a:pPr marL="0" indent="0" algn="l">
              <a:buNone/>
            </a:pPr>
            <a:r>
              <a:rPr lang="en-US" sz="800" dirty="0">
                <a:solidFill>
                  <a:srgbClr val="94A3B8"/>
                </a:solidFill>
                <a:latin typeface="Open Sans" pitchFamily="34" charset="0"/>
                <a:ea typeface="Open Sans" pitchFamily="34" charset="-122"/>
                <a:cs typeface="Open Sans" pitchFamily="34" charset="-120"/>
              </a:rPr>
              <a:t>par mois</a:t>
            </a:r>
            <a:endParaRPr lang="en-US" sz="800" dirty="0"/>
          </a:p>
        </p:txBody>
      </p:sp>
      <p:sp>
        <p:nvSpPr>
          <p:cNvPr id="94" name="Text 77"/>
          <p:cNvSpPr txBox="1"/>
          <p:nvPr/>
        </p:nvSpPr>
        <p:spPr>
          <a:xfrm>
            <a:off x="7639812" y="5318150"/>
            <a:ext cx="790956"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2 vidéos</a:t>
            </a:r>
            <a:endParaRPr lang="en-US" sz="1200" dirty="0"/>
          </a:p>
        </p:txBody>
      </p:sp>
      <p:pic>
        <p:nvPicPr>
          <p:cNvPr id="95" name="Image 15" descr="preencoded.png"/>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8744407" y="5116982"/>
            <a:ext cx="105156" cy="105156"/>
          </a:xfrm>
          <a:prstGeom prst="rect">
            <a:avLst/>
          </a:prstGeom>
        </p:spPr>
      </p:pic>
      <p:sp>
        <p:nvSpPr>
          <p:cNvPr id="96" name="Text 78"/>
          <p:cNvSpPr txBox="1"/>
          <p:nvPr/>
        </p:nvSpPr>
        <p:spPr>
          <a:xfrm>
            <a:off x="8848649" y="5575097"/>
            <a:ext cx="638251" cy="133502"/>
          </a:xfrm>
          <a:prstGeom prst="rect">
            <a:avLst/>
          </a:prstGeom>
          <a:noFill/>
          <a:ln/>
        </p:spPr>
        <p:txBody>
          <a:bodyPr wrap="square" lIns="0" tIns="0" rIns="0" bIns="0" rtlCol="0" anchor="ctr"/>
          <a:lstStyle/>
          <a:p>
            <a:pPr marL="0" indent="0" algn="l">
              <a:buNone/>
            </a:pPr>
            <a:r>
              <a:rPr lang="en-US" sz="800" dirty="0">
                <a:solidFill>
                  <a:srgbClr val="94A3B8"/>
                </a:solidFill>
                <a:latin typeface="Open Sans" pitchFamily="34" charset="0"/>
                <a:ea typeface="Open Sans" pitchFamily="34" charset="-122"/>
                <a:cs typeface="Open Sans" pitchFamily="34" charset="-120"/>
              </a:rPr>
              <a:t>Récapitulatif</a:t>
            </a:r>
            <a:endParaRPr lang="en-US" sz="800" dirty="0"/>
          </a:p>
        </p:txBody>
      </p:sp>
      <p:sp>
        <p:nvSpPr>
          <p:cNvPr id="97" name="Text 79"/>
          <p:cNvSpPr txBox="1"/>
          <p:nvPr/>
        </p:nvSpPr>
        <p:spPr>
          <a:xfrm>
            <a:off x="8783726" y="5318150"/>
            <a:ext cx="800100"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Mensuel</a:t>
            </a:r>
            <a:endParaRPr lang="en-US" sz="1200" dirty="0"/>
          </a:p>
        </p:txBody>
      </p:sp>
      <p:sp>
        <p:nvSpPr>
          <p:cNvPr id="98" name="Shape 80"/>
          <p:cNvSpPr/>
          <p:nvPr/>
        </p:nvSpPr>
        <p:spPr>
          <a:xfrm>
            <a:off x="0" y="6391656"/>
            <a:ext cx="12191695" cy="466344"/>
          </a:xfrm>
          <a:prstGeom prst="rect">
            <a:avLst/>
          </a:prstGeom>
          <a:solidFill>
            <a:srgbClr val="FFFFFF"/>
          </a:solidFill>
          <a:ln/>
        </p:spPr>
        <p:txBody>
          <a:bodyPr/>
          <a:lstStyle/>
          <a:p>
            <a:endParaRPr lang="en-US"/>
          </a:p>
        </p:txBody>
      </p:sp>
      <p:sp>
        <p:nvSpPr>
          <p:cNvPr id="99" name="Shape 81"/>
          <p:cNvSpPr/>
          <p:nvPr/>
        </p:nvSpPr>
        <p:spPr>
          <a:xfrm>
            <a:off x="0" y="6391656"/>
            <a:ext cx="12191695" cy="9144"/>
          </a:xfrm>
          <a:prstGeom prst="rect">
            <a:avLst/>
          </a:prstGeom>
          <a:solidFill>
            <a:srgbClr val="E2E8F0"/>
          </a:solidFill>
          <a:ln/>
        </p:spPr>
        <p:txBody>
          <a:bodyPr/>
          <a:lstStyle/>
          <a:p>
            <a:endParaRPr lang="en-US"/>
          </a:p>
        </p:txBody>
      </p:sp>
      <p:pic>
        <p:nvPicPr>
          <p:cNvPr id="100" name="Image 16" descr="preencoded.png"/>
          <p:cNvPicPr>
            <a:picLocks noChangeAspect="1"/>
          </p:cNvPicPr>
          <p:nvPr/>
        </p:nvPicPr>
        <p:blipFill>
          <a:blip r:embed="rId19" cstate="email">
            <a:extLst>
              <a:ext uri="{28A0092B-C50C-407E-A947-70E740481C1C}">
                <a14:useLocalDpi xmlns:a14="http://schemas.microsoft.com/office/drawing/2010/main"/>
              </a:ext>
            </a:extLst>
          </a:blip>
          <a:srcRect l="-1911" r="-1911"/>
          <a:stretch/>
        </p:blipFill>
        <p:spPr>
          <a:xfrm>
            <a:off x="571500" y="6572707"/>
            <a:ext cx="133502" cy="114300"/>
          </a:xfrm>
          <a:prstGeom prst="rect">
            <a:avLst/>
          </a:prstGeom>
        </p:spPr>
      </p:pic>
      <p:sp>
        <p:nvSpPr>
          <p:cNvPr id="101" name="Text 82"/>
          <p:cNvSpPr txBox="1"/>
          <p:nvPr/>
        </p:nvSpPr>
        <p:spPr>
          <a:xfrm>
            <a:off x="800100" y="6543446"/>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102" name="Text 83"/>
          <p:cNvSpPr txBox="1"/>
          <p:nvPr/>
        </p:nvSpPr>
        <p:spPr>
          <a:xfrm>
            <a:off x="10388498" y="6543446"/>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103" name="Text 84"/>
          <p:cNvSpPr txBox="1"/>
          <p:nvPr/>
        </p:nvSpPr>
        <p:spPr>
          <a:xfrm>
            <a:off x="6255410" y="6543446"/>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21</a:t>
            </a:r>
            <a:endParaRPr lang="en-US" sz="900" dirty="0"/>
          </a:p>
        </p:txBody>
      </p:sp>
      <p:pic>
        <p:nvPicPr>
          <p:cNvPr id="104" name="Image 17" descr="preencoded.png"/>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11505895" y="6572707"/>
            <a:ext cx="114300" cy="1143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781251" cy="247802"/>
          </a:xfrm>
          <a:prstGeom prst="roundRect">
            <a:avLst>
              <a:gd name="adj" fmla="val 56770"/>
            </a:avLst>
          </a:prstGeom>
          <a:solidFill>
            <a:srgbClr val="E0F2FE"/>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1911" r="-1911"/>
          <a:stretch/>
        </p:blipFill>
        <p:spPr>
          <a:xfrm>
            <a:off x="685800" y="466344"/>
            <a:ext cx="133502" cy="114300"/>
          </a:xfrm>
          <a:prstGeom prst="rect">
            <a:avLst/>
          </a:prstGeom>
        </p:spPr>
      </p:pic>
      <p:sp>
        <p:nvSpPr>
          <p:cNvPr id="10" name="Text 7"/>
          <p:cNvSpPr txBox="1"/>
          <p:nvPr/>
        </p:nvSpPr>
        <p:spPr>
          <a:xfrm>
            <a:off x="895198" y="437998"/>
            <a:ext cx="1429207" cy="171907"/>
          </a:xfrm>
          <a:prstGeom prst="rect">
            <a:avLst/>
          </a:prstGeom>
          <a:noFill/>
          <a:ln/>
        </p:spPr>
        <p:txBody>
          <a:bodyPr wrap="square" lIns="0" tIns="0" rIns="0" bIns="0" rtlCol="0" anchor="ctr"/>
          <a:lstStyle/>
          <a:p>
            <a:pPr marL="0" indent="0" algn="l">
              <a:buNone/>
            </a:pPr>
            <a:r>
              <a:rPr lang="en-US" sz="900" b="1" dirty="0">
                <a:solidFill>
                  <a:srgbClr val="00AAFF"/>
                </a:solidFill>
                <a:latin typeface="Open Sans" pitchFamily="34" charset="0"/>
                <a:ea typeface="Open Sans" pitchFamily="34" charset="-122"/>
                <a:cs typeface="Open Sans" pitchFamily="34" charset="-120"/>
              </a:rPr>
              <a:t>PROGRAMME PHARE 1</a:t>
            </a:r>
            <a:endParaRPr lang="en-US" sz="900" dirty="0"/>
          </a:p>
        </p:txBody>
      </p:sp>
      <p:sp>
        <p:nvSpPr>
          <p:cNvPr id="11" name="Text 8"/>
          <p:cNvSpPr txBox="1"/>
          <p:nvPr/>
        </p:nvSpPr>
        <p:spPr>
          <a:xfrm>
            <a:off x="571500" y="705002"/>
            <a:ext cx="2800807"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KRIBI CONNECT</a:t>
            </a:r>
            <a:endParaRPr lang="en-US" sz="2400" dirty="0"/>
          </a:p>
        </p:txBody>
      </p:sp>
      <p:sp>
        <p:nvSpPr>
          <p:cNvPr id="12" name="Text 9"/>
          <p:cNvSpPr txBox="1"/>
          <p:nvPr/>
        </p:nvSpPr>
        <p:spPr>
          <a:xfrm>
            <a:off x="9669780" y="678485"/>
            <a:ext cx="2067458"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Valorisation Écosystème</a:t>
            </a:r>
            <a:endParaRPr lang="en-US" sz="1200" dirty="0"/>
          </a:p>
        </p:txBody>
      </p:sp>
      <p:sp>
        <p:nvSpPr>
          <p:cNvPr id="13" name="Text 10"/>
          <p:cNvSpPr txBox="1"/>
          <p:nvPr/>
        </p:nvSpPr>
        <p:spPr>
          <a:xfrm>
            <a:off x="10031882" y="887882"/>
            <a:ext cx="1677010"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Fédérer les acteurs de la zone</a:t>
            </a:r>
            <a:endParaRPr lang="en-US" sz="900" dirty="0"/>
          </a:p>
        </p:txBody>
      </p:sp>
      <p:sp>
        <p:nvSpPr>
          <p:cNvPr id="14" name="Shape 11"/>
          <p:cNvSpPr/>
          <p:nvPr/>
        </p:nvSpPr>
        <p:spPr>
          <a:xfrm>
            <a:off x="571500" y="1449324"/>
            <a:ext cx="3238805" cy="4753051"/>
          </a:xfrm>
          <a:prstGeom prst="roundRect">
            <a:avLst>
              <a:gd name="adj" fmla="val 1329"/>
            </a:avLst>
          </a:prstGeom>
          <a:solidFill>
            <a:srgbClr val="0A1A3B"/>
          </a:solidFill>
          <a:ln/>
          <a:effectLst>
            <a:outerShdw blurRad="241300" dist="101600" dir="5400000" algn="bl" rotWithShape="0">
              <a:srgbClr val="0A1A3B">
                <a:alpha val="20000"/>
              </a:srgbClr>
            </a:outerShdw>
          </a:effectLst>
        </p:spPr>
        <p:txBody>
          <a:bodyPr/>
          <a:lstStyle/>
          <a:p>
            <a:endParaRPr lang="en-US"/>
          </a:p>
        </p:txBody>
      </p:sp>
      <p:pic>
        <p:nvPicPr>
          <p:cNvPr id="15" name="Image 1" descr="preencoded.png"/>
          <p:cNvPicPr>
            <a:picLocks noChangeAspect="1"/>
          </p:cNvPicPr>
          <p:nvPr/>
        </p:nvPicPr>
        <p:blipFill>
          <a:blip r:embed="rId4" cstate="email">
            <a:alphaModFix amt="5000"/>
            <a:extLst>
              <a:ext uri="{28A0092B-C50C-407E-A947-70E740481C1C}">
                <a14:useLocalDpi xmlns:a14="http://schemas.microsoft.com/office/drawing/2010/main"/>
              </a:ext>
            </a:extLst>
          </a:blip>
          <a:srcRect t="-4932" b="-4932"/>
          <a:stretch/>
        </p:blipFill>
        <p:spPr>
          <a:xfrm>
            <a:off x="1485900" y="4181551"/>
            <a:ext cx="2514600" cy="2210105"/>
          </a:xfrm>
          <a:prstGeom prst="rect">
            <a:avLst/>
          </a:prstGeom>
        </p:spPr>
      </p:pic>
      <p:sp>
        <p:nvSpPr>
          <p:cNvPr id="16" name="Shape 12"/>
          <p:cNvSpPr/>
          <p:nvPr/>
        </p:nvSpPr>
        <p:spPr>
          <a:xfrm>
            <a:off x="4095598" y="1449324"/>
            <a:ext cx="7524598" cy="733349"/>
          </a:xfrm>
          <a:prstGeom prst="rect">
            <a:avLst/>
          </a:prstGeom>
          <a:solidFill>
            <a:srgbClr val="FFFFFF"/>
          </a:solidFill>
          <a:ln/>
        </p:spPr>
        <p:txBody>
          <a:bodyPr/>
          <a:lstStyle/>
          <a:p>
            <a:endParaRPr lang="en-US"/>
          </a:p>
        </p:txBody>
      </p:sp>
      <p:sp>
        <p:nvSpPr>
          <p:cNvPr id="17" name="Shape 13"/>
          <p:cNvSpPr/>
          <p:nvPr/>
        </p:nvSpPr>
        <p:spPr>
          <a:xfrm>
            <a:off x="4095598" y="1449324"/>
            <a:ext cx="38405" cy="733349"/>
          </a:xfrm>
          <a:prstGeom prst="rect">
            <a:avLst/>
          </a:prstGeom>
          <a:solidFill>
            <a:srgbClr val="00AAFF"/>
          </a:solidFill>
          <a:ln/>
        </p:spPr>
        <p:txBody>
          <a:bodyPr/>
          <a:lstStyle/>
          <a:p>
            <a:endParaRPr lang="en-US"/>
          </a:p>
        </p:txBody>
      </p:sp>
      <p:pic>
        <p:nvPicPr>
          <p:cNvPr id="18" name="Image 2" descr="preencoded.png"/>
          <p:cNvPicPr>
            <a:picLocks noChangeAspect="1"/>
          </p:cNvPicPr>
          <p:nvPr/>
        </p:nvPicPr>
        <p:blipFill>
          <a:blip r:embed="rId5" cstate="email">
            <a:extLst>
              <a:ext uri="{28A0092B-C50C-407E-A947-70E740481C1C}">
                <a14:useLocalDpi xmlns:a14="http://schemas.microsoft.com/office/drawing/2010/main"/>
              </a:ext>
            </a:extLst>
          </a:blip>
          <a:srcRect t="-100" b="-100"/>
          <a:stretch/>
        </p:blipFill>
        <p:spPr>
          <a:xfrm>
            <a:off x="4324198" y="1487729"/>
            <a:ext cx="114300" cy="152705"/>
          </a:xfrm>
          <a:prstGeom prst="rect">
            <a:avLst/>
          </a:prstGeom>
        </p:spPr>
      </p:pic>
      <p:sp>
        <p:nvSpPr>
          <p:cNvPr id="19" name="Text 14"/>
          <p:cNvSpPr txBox="1"/>
          <p:nvPr/>
        </p:nvSpPr>
        <p:spPr>
          <a:xfrm>
            <a:off x="4533595" y="1449324"/>
            <a:ext cx="1019556" cy="228600"/>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Le Concept</a:t>
            </a:r>
            <a:endParaRPr lang="en-US" sz="1200" dirty="0"/>
          </a:p>
        </p:txBody>
      </p:sp>
      <p:sp>
        <p:nvSpPr>
          <p:cNvPr id="20" name="Text 15"/>
          <p:cNvSpPr txBox="1"/>
          <p:nvPr/>
        </p:nvSpPr>
        <p:spPr>
          <a:xfrm>
            <a:off x="4324198" y="1763878"/>
            <a:ext cx="7387438" cy="400507"/>
          </a:xfrm>
          <a:prstGeom prst="rect">
            <a:avLst/>
          </a:prstGeom>
          <a:noFill/>
          <a:ln/>
        </p:spPr>
        <p:txBody>
          <a:bodyPr wrap="square" lIns="0" tIns="0" rIns="0" bIns="0" rtlCol="0" anchor="ctr"/>
          <a:lstStyle/>
          <a:p>
            <a:pPr marL="0" indent="0" algn="l">
              <a:buNone/>
            </a:pPr>
            <a:r>
              <a:rPr lang="en-US" sz="1000" dirty="0">
                <a:solidFill>
                  <a:srgbClr val="475569"/>
                </a:solidFill>
                <a:latin typeface="Open Sans" pitchFamily="34" charset="0"/>
                <a:ea typeface="Open Sans" pitchFamily="34" charset="-122"/>
                <a:cs typeface="Open Sans" pitchFamily="34" charset="-120"/>
              </a:rPr>
              <a:t>Une série mensuelle premium qui plonge au cœur des entreprises installées. Au-delà de la logistique, nous racontons les défis humains, les innovations industrielles et le choix stratégique de Kribi par des leaders.</a:t>
            </a:r>
            <a:endParaRPr lang="en-US" sz="1000" dirty="0"/>
          </a:p>
        </p:txBody>
      </p:sp>
      <p:sp>
        <p:nvSpPr>
          <p:cNvPr id="21" name="Shape 16"/>
          <p:cNvSpPr/>
          <p:nvPr/>
        </p:nvSpPr>
        <p:spPr>
          <a:xfrm>
            <a:off x="4095598" y="2371954"/>
            <a:ext cx="2419502" cy="981151"/>
          </a:xfrm>
          <a:prstGeom prst="roundRect">
            <a:avLst>
              <a:gd name="adj" fmla="val 9048"/>
            </a:avLst>
          </a:prstGeom>
          <a:solidFill>
            <a:srgbClr val="F8FAFC"/>
          </a:solidFill>
          <a:ln w="12700">
            <a:solidFill>
              <a:srgbClr val="E2E8F0"/>
            </a:solidFill>
            <a:prstDash val="solid"/>
          </a:ln>
        </p:spPr>
        <p:txBody>
          <a:bodyPr/>
          <a:lstStyle/>
          <a:p>
            <a:endParaRPr lang="en-US"/>
          </a:p>
        </p:txBody>
      </p:sp>
      <p:sp>
        <p:nvSpPr>
          <p:cNvPr id="22" name="Shape 17"/>
          <p:cNvSpPr/>
          <p:nvPr/>
        </p:nvSpPr>
        <p:spPr>
          <a:xfrm>
            <a:off x="4248302" y="2524658"/>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pic>
        <p:nvPicPr>
          <p:cNvPr id="23" name="Image 3" descr="preencoded.png"/>
          <p:cNvPicPr>
            <a:picLocks noChangeAspect="1"/>
          </p:cNvPicPr>
          <p:nvPr/>
        </p:nvPicPr>
        <p:blipFill>
          <a:blip r:embed="rId6" cstate="email">
            <a:extLst>
              <a:ext uri="{28A0092B-C50C-407E-A947-70E740481C1C}">
                <a14:useLocalDpi xmlns:a14="http://schemas.microsoft.com/office/drawing/2010/main"/>
              </a:ext>
            </a:extLst>
          </a:blip>
          <a:srcRect l="-837" r="-837"/>
          <a:stretch/>
        </p:blipFill>
        <p:spPr>
          <a:xfrm>
            <a:off x="4315054" y="2600554"/>
            <a:ext cx="152705" cy="133502"/>
          </a:xfrm>
          <a:prstGeom prst="rect">
            <a:avLst/>
          </a:prstGeom>
        </p:spPr>
      </p:pic>
      <p:sp>
        <p:nvSpPr>
          <p:cNvPr id="24" name="Shape 18"/>
          <p:cNvSpPr/>
          <p:nvPr/>
        </p:nvSpPr>
        <p:spPr>
          <a:xfrm>
            <a:off x="6651346" y="2371954"/>
            <a:ext cx="2419502" cy="981151"/>
          </a:xfrm>
          <a:prstGeom prst="roundRect">
            <a:avLst>
              <a:gd name="adj" fmla="val 9048"/>
            </a:avLst>
          </a:prstGeom>
          <a:solidFill>
            <a:srgbClr val="F8FAFC"/>
          </a:solidFill>
          <a:ln w="12700">
            <a:solidFill>
              <a:srgbClr val="E2E8F0"/>
            </a:solidFill>
            <a:prstDash val="solid"/>
          </a:ln>
        </p:spPr>
        <p:txBody>
          <a:bodyPr/>
          <a:lstStyle/>
          <a:p>
            <a:endParaRPr lang="en-US"/>
          </a:p>
        </p:txBody>
      </p:sp>
      <p:sp>
        <p:nvSpPr>
          <p:cNvPr id="25" name="Shape 19"/>
          <p:cNvSpPr/>
          <p:nvPr/>
        </p:nvSpPr>
        <p:spPr>
          <a:xfrm>
            <a:off x="6804050" y="2524658"/>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26" name="Shape 20"/>
          <p:cNvSpPr/>
          <p:nvPr/>
        </p:nvSpPr>
        <p:spPr>
          <a:xfrm>
            <a:off x="9359798" y="2524658"/>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27" name="Text 21"/>
          <p:cNvSpPr txBox="1"/>
          <p:nvPr/>
        </p:nvSpPr>
        <p:spPr>
          <a:xfrm>
            <a:off x="4629607" y="2574036"/>
            <a:ext cx="1074420" cy="171907"/>
          </a:xfrm>
          <a:prstGeom prst="rect">
            <a:avLst/>
          </a:prstGeom>
          <a:noFill/>
          <a:ln/>
        </p:spPr>
        <p:txBody>
          <a:bodyPr wrap="square" lIns="0" tIns="0" rIns="0" bIns="0" rtlCol="0" anchor="ctr"/>
          <a:lstStyle/>
          <a:p>
            <a:pPr marL="0" indent="0" algn="l">
              <a:buNone/>
            </a:pPr>
            <a:r>
              <a:rPr lang="en-US" sz="900" b="1" dirty="0">
                <a:solidFill>
                  <a:srgbClr val="1E293B"/>
                </a:solidFill>
                <a:latin typeface="Open Sans" pitchFamily="34" charset="0"/>
                <a:ea typeface="Open Sans" pitchFamily="34" charset="-122"/>
                <a:cs typeface="Open Sans" pitchFamily="34" charset="-120"/>
              </a:rPr>
              <a:t>L'Interview CEO</a:t>
            </a:r>
            <a:endParaRPr lang="en-US" sz="900" dirty="0"/>
          </a:p>
        </p:txBody>
      </p:sp>
      <p:sp>
        <p:nvSpPr>
          <p:cNvPr id="28" name="Text 22"/>
          <p:cNvSpPr txBox="1"/>
          <p:nvPr/>
        </p:nvSpPr>
        <p:spPr>
          <a:xfrm>
            <a:off x="7185355" y="2574036"/>
            <a:ext cx="1074420" cy="171907"/>
          </a:xfrm>
          <a:prstGeom prst="rect">
            <a:avLst/>
          </a:prstGeom>
          <a:noFill/>
          <a:ln/>
        </p:spPr>
        <p:txBody>
          <a:bodyPr wrap="square" lIns="0" tIns="0" rIns="0" bIns="0" rtlCol="0" anchor="ctr"/>
          <a:lstStyle/>
          <a:p>
            <a:pPr marL="0" indent="0" algn="l">
              <a:buNone/>
            </a:pPr>
            <a:r>
              <a:rPr lang="en-US" sz="900" b="1" dirty="0">
                <a:solidFill>
                  <a:srgbClr val="1E293B"/>
                </a:solidFill>
                <a:latin typeface="Open Sans" pitchFamily="34" charset="0"/>
                <a:ea typeface="Open Sans" pitchFamily="34" charset="-122"/>
                <a:cs typeface="Open Sans" pitchFamily="34" charset="-120"/>
              </a:rPr>
              <a:t>Article LinkedIn</a:t>
            </a:r>
            <a:endParaRPr lang="en-US" sz="900" dirty="0"/>
          </a:p>
        </p:txBody>
      </p:sp>
      <p:sp>
        <p:nvSpPr>
          <p:cNvPr id="29" name="Text 23"/>
          <p:cNvSpPr txBox="1"/>
          <p:nvPr/>
        </p:nvSpPr>
        <p:spPr>
          <a:xfrm>
            <a:off x="4248302" y="2905049"/>
            <a:ext cx="1708099" cy="29535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Vidéo 3min. Le dirigeant explique "Pourquoi Kribi ?" et sa vision.</a:t>
            </a:r>
            <a:endParaRPr lang="en-US" sz="800" dirty="0"/>
          </a:p>
        </p:txBody>
      </p:sp>
      <p:pic>
        <p:nvPicPr>
          <p:cNvPr id="30" name="Image 4" descr="preencoded.png"/>
          <p:cNvPicPr>
            <a:picLocks noChangeAspect="1"/>
          </p:cNvPicPr>
          <p:nvPr/>
        </p:nvPicPr>
        <p:blipFill>
          <a:blip r:embed="rId7" cstate="email">
            <a:extLst>
              <a:ext uri="{28A0092B-C50C-407E-A947-70E740481C1C}">
                <a14:useLocalDpi xmlns:a14="http://schemas.microsoft.com/office/drawing/2010/main"/>
              </a:ext>
            </a:extLst>
          </a:blip>
          <a:srcRect l="-2512" r="-2512"/>
          <a:stretch/>
        </p:blipFill>
        <p:spPr>
          <a:xfrm>
            <a:off x="6894576" y="2600554"/>
            <a:ext cx="105156" cy="133502"/>
          </a:xfrm>
          <a:prstGeom prst="rect">
            <a:avLst/>
          </a:prstGeom>
        </p:spPr>
      </p:pic>
      <p:sp>
        <p:nvSpPr>
          <p:cNvPr id="31" name="Shape 24"/>
          <p:cNvSpPr/>
          <p:nvPr/>
        </p:nvSpPr>
        <p:spPr>
          <a:xfrm>
            <a:off x="9207094" y="2371954"/>
            <a:ext cx="2419502" cy="981151"/>
          </a:xfrm>
          <a:prstGeom prst="roundRect">
            <a:avLst>
              <a:gd name="adj" fmla="val 9048"/>
            </a:avLst>
          </a:prstGeom>
          <a:solidFill>
            <a:srgbClr val="F8FAFC"/>
          </a:solidFill>
          <a:ln w="12700">
            <a:solidFill>
              <a:srgbClr val="E2E8F0"/>
            </a:solidFill>
            <a:prstDash val="solid"/>
          </a:ln>
        </p:spPr>
        <p:txBody>
          <a:bodyPr/>
          <a:lstStyle/>
          <a:p>
            <a:endParaRPr lang="en-US"/>
          </a:p>
        </p:txBody>
      </p:sp>
      <p:sp>
        <p:nvSpPr>
          <p:cNvPr id="32" name="Text 25"/>
          <p:cNvSpPr txBox="1"/>
          <p:nvPr/>
        </p:nvSpPr>
        <p:spPr>
          <a:xfrm>
            <a:off x="6804050" y="2905049"/>
            <a:ext cx="2155241" cy="29535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Success story détaillée avec chiffres clés et impact local.</a:t>
            </a:r>
            <a:endParaRPr lang="en-US" sz="800" dirty="0"/>
          </a:p>
        </p:txBody>
      </p:sp>
      <p:pic>
        <p:nvPicPr>
          <p:cNvPr id="33"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435694" y="2600554"/>
            <a:ext cx="133502" cy="133502"/>
          </a:xfrm>
          <a:prstGeom prst="rect">
            <a:avLst/>
          </a:prstGeom>
        </p:spPr>
      </p:pic>
      <p:sp>
        <p:nvSpPr>
          <p:cNvPr id="34" name="Text 26"/>
          <p:cNvSpPr txBox="1"/>
          <p:nvPr/>
        </p:nvSpPr>
        <p:spPr>
          <a:xfrm>
            <a:off x="9741103" y="2574036"/>
            <a:ext cx="931774" cy="171907"/>
          </a:xfrm>
          <a:prstGeom prst="rect">
            <a:avLst/>
          </a:prstGeom>
          <a:noFill/>
          <a:ln/>
        </p:spPr>
        <p:txBody>
          <a:bodyPr wrap="square" lIns="0" tIns="0" rIns="0" bIns="0" rtlCol="0" anchor="ctr"/>
          <a:lstStyle/>
          <a:p>
            <a:pPr marL="0" indent="0" algn="l">
              <a:buNone/>
            </a:pPr>
            <a:r>
              <a:rPr lang="en-US" sz="900" b="1" dirty="0">
                <a:solidFill>
                  <a:srgbClr val="1E293B"/>
                </a:solidFill>
                <a:latin typeface="Open Sans" pitchFamily="34" charset="0"/>
                <a:ea typeface="Open Sans" pitchFamily="34" charset="-122"/>
                <a:cs typeface="Open Sans" pitchFamily="34" charset="-120"/>
              </a:rPr>
              <a:t>Inside Photos</a:t>
            </a:r>
            <a:endParaRPr lang="en-US" sz="900" dirty="0"/>
          </a:p>
        </p:txBody>
      </p:sp>
      <p:sp>
        <p:nvSpPr>
          <p:cNvPr id="35" name="Text 27"/>
          <p:cNvSpPr txBox="1"/>
          <p:nvPr/>
        </p:nvSpPr>
        <p:spPr>
          <a:xfrm>
            <a:off x="9359798" y="2905049"/>
            <a:ext cx="2155241" cy="29535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Carrousel immersion dans les installations du partenaire.</a:t>
            </a:r>
            <a:endParaRPr lang="en-US" sz="800" dirty="0"/>
          </a:p>
        </p:txBody>
      </p:sp>
      <p:sp>
        <p:nvSpPr>
          <p:cNvPr id="36" name="Shape 28"/>
          <p:cNvSpPr/>
          <p:nvPr/>
        </p:nvSpPr>
        <p:spPr>
          <a:xfrm>
            <a:off x="4095598" y="4472330"/>
            <a:ext cx="4895698" cy="1733702"/>
          </a:xfrm>
          <a:prstGeom prst="roundRect">
            <a:avLst>
              <a:gd name="adj" fmla="val 3478"/>
            </a:avLst>
          </a:prstGeom>
          <a:solidFill>
            <a:srgbClr val="FFFFFF"/>
          </a:solidFill>
          <a:ln w="12700">
            <a:solidFill>
              <a:srgbClr val="E2E8F0"/>
            </a:solidFill>
            <a:prstDash val="solid"/>
          </a:ln>
        </p:spPr>
        <p:txBody>
          <a:bodyPr/>
          <a:lstStyle/>
          <a:p>
            <a:endParaRPr lang="en-US"/>
          </a:p>
        </p:txBody>
      </p:sp>
      <p:pic>
        <p:nvPicPr>
          <p:cNvPr id="37" name="Image 6" descr="preencoded.png"/>
          <p:cNvPicPr>
            <a:picLocks noChangeAspect="1"/>
          </p:cNvPicPr>
          <p:nvPr/>
        </p:nvPicPr>
        <p:blipFill>
          <a:blip r:embed="rId9" cstate="email">
            <a:extLst>
              <a:ext uri="{28A0092B-C50C-407E-A947-70E740481C1C}">
                <a14:useLocalDpi xmlns:a14="http://schemas.microsoft.com/office/drawing/2010/main"/>
              </a:ext>
            </a:extLst>
          </a:blip>
          <a:srcRect l="-1507" r="-1507"/>
          <a:stretch/>
        </p:blipFill>
        <p:spPr>
          <a:xfrm>
            <a:off x="4295851" y="4657954"/>
            <a:ext cx="171907" cy="133502"/>
          </a:xfrm>
          <a:prstGeom prst="rect">
            <a:avLst/>
          </a:prstGeom>
        </p:spPr>
      </p:pic>
      <p:sp>
        <p:nvSpPr>
          <p:cNvPr id="38" name="Text 29"/>
          <p:cNvSpPr txBox="1"/>
          <p:nvPr/>
        </p:nvSpPr>
        <p:spPr>
          <a:xfrm>
            <a:off x="4562856" y="4624121"/>
            <a:ext cx="2072030" cy="200254"/>
          </a:xfrm>
          <a:prstGeom prst="rect">
            <a:avLst/>
          </a:prstGeom>
          <a:noFill/>
          <a:ln/>
        </p:spPr>
        <p:txBody>
          <a:bodyPr wrap="square" lIns="0" tIns="0" rIns="0" bIns="0" rtlCol="0" anchor="ctr"/>
          <a:lstStyle/>
          <a:p>
            <a:pPr marL="0" indent="0" algn="l">
              <a:buNone/>
            </a:pPr>
            <a:r>
              <a:rPr lang="en-US" sz="1000" b="1" dirty="0">
                <a:solidFill>
                  <a:srgbClr val="0A1A3B"/>
                </a:solidFill>
                <a:latin typeface="Montserrat" pitchFamily="34" charset="0"/>
                <a:ea typeface="Montserrat" pitchFamily="34" charset="-122"/>
                <a:cs typeface="Montserrat" pitchFamily="34" charset="-120"/>
              </a:rPr>
              <a:t>Création de Valeur Partagée</a:t>
            </a:r>
            <a:endParaRPr lang="en-US" sz="1000" dirty="0"/>
          </a:p>
        </p:txBody>
      </p:sp>
      <p:sp>
        <p:nvSpPr>
          <p:cNvPr id="39" name="Shape 30"/>
          <p:cNvSpPr/>
          <p:nvPr/>
        </p:nvSpPr>
        <p:spPr>
          <a:xfrm>
            <a:off x="4295851" y="5186477"/>
            <a:ext cx="2152498" cy="9144"/>
          </a:xfrm>
          <a:prstGeom prst="rect">
            <a:avLst/>
          </a:prstGeom>
          <a:solidFill>
            <a:srgbClr val="F1F5F9"/>
          </a:solidFill>
          <a:ln/>
        </p:spPr>
        <p:txBody>
          <a:bodyPr/>
          <a:lstStyle/>
          <a:p>
            <a:endParaRPr lang="en-US"/>
          </a:p>
        </p:txBody>
      </p:sp>
      <p:sp>
        <p:nvSpPr>
          <p:cNvPr id="40" name="Text 31"/>
          <p:cNvSpPr txBox="1"/>
          <p:nvPr/>
        </p:nvSpPr>
        <p:spPr>
          <a:xfrm>
            <a:off x="4295851" y="4967021"/>
            <a:ext cx="829361" cy="162763"/>
          </a:xfrm>
          <a:prstGeom prst="rect">
            <a:avLst/>
          </a:prstGeom>
          <a:noFill/>
          <a:ln/>
        </p:spPr>
        <p:txBody>
          <a:bodyPr wrap="square" lIns="0" tIns="0" rIns="0" bIns="0" rtlCol="0" anchor="ctr"/>
          <a:lstStyle/>
          <a:p>
            <a:pPr marL="0" indent="0" algn="l">
              <a:buNone/>
            </a:pPr>
            <a:r>
              <a:rPr lang="en-US" sz="900" b="1" dirty="0">
                <a:solidFill>
                  <a:srgbClr val="94A3B8"/>
                </a:solidFill>
                <a:latin typeface="Open Sans" pitchFamily="34" charset="0"/>
                <a:ea typeface="Open Sans" pitchFamily="34" charset="-122"/>
                <a:cs typeface="Open Sans" pitchFamily="34" charset="-120"/>
              </a:rPr>
              <a:t>POUR LE PAK</a:t>
            </a:r>
            <a:endParaRPr lang="en-US" sz="900" dirty="0"/>
          </a:p>
        </p:txBody>
      </p:sp>
      <p:pic>
        <p:nvPicPr>
          <p:cNvPr id="41" name="Image 7"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295851" y="5329123"/>
            <a:ext cx="95098" cy="95098"/>
          </a:xfrm>
          <a:prstGeom prst="rect">
            <a:avLst/>
          </a:prstGeom>
        </p:spPr>
      </p:pic>
      <p:sp>
        <p:nvSpPr>
          <p:cNvPr id="42" name="Text 32"/>
          <p:cNvSpPr txBox="1"/>
          <p:nvPr/>
        </p:nvSpPr>
        <p:spPr>
          <a:xfrm>
            <a:off x="4466844" y="5290718"/>
            <a:ext cx="1933956"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Preuve par l'exemple (Social Proof)</a:t>
            </a:r>
            <a:endParaRPr lang="en-US" sz="900" dirty="0"/>
          </a:p>
        </p:txBody>
      </p:sp>
      <p:pic>
        <p:nvPicPr>
          <p:cNvPr id="43" name="Image 8"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295851" y="5557723"/>
            <a:ext cx="95098" cy="95098"/>
          </a:xfrm>
          <a:prstGeom prst="rect">
            <a:avLst/>
          </a:prstGeom>
        </p:spPr>
      </p:pic>
      <p:sp>
        <p:nvSpPr>
          <p:cNvPr id="44" name="Text 33"/>
          <p:cNvSpPr txBox="1"/>
          <p:nvPr/>
        </p:nvSpPr>
        <p:spPr>
          <a:xfrm>
            <a:off x="4466844" y="5519318"/>
            <a:ext cx="1867205"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Animation de la communauté ZIP</a:t>
            </a:r>
            <a:endParaRPr lang="en-US" sz="900" dirty="0"/>
          </a:p>
        </p:txBody>
      </p:sp>
      <p:sp>
        <p:nvSpPr>
          <p:cNvPr id="45" name="Shape 34"/>
          <p:cNvSpPr/>
          <p:nvPr/>
        </p:nvSpPr>
        <p:spPr>
          <a:xfrm>
            <a:off x="6635801" y="5186477"/>
            <a:ext cx="2152498" cy="9144"/>
          </a:xfrm>
          <a:prstGeom prst="rect">
            <a:avLst/>
          </a:prstGeom>
          <a:solidFill>
            <a:srgbClr val="F1F5F9"/>
          </a:solidFill>
          <a:ln/>
        </p:spPr>
        <p:txBody>
          <a:bodyPr/>
          <a:lstStyle/>
          <a:p>
            <a:endParaRPr lang="en-US"/>
          </a:p>
        </p:txBody>
      </p:sp>
      <p:sp>
        <p:nvSpPr>
          <p:cNvPr id="46" name="Text 35"/>
          <p:cNvSpPr txBox="1"/>
          <p:nvPr/>
        </p:nvSpPr>
        <p:spPr>
          <a:xfrm>
            <a:off x="6635801" y="4967021"/>
            <a:ext cx="1305763" cy="162763"/>
          </a:xfrm>
          <a:prstGeom prst="rect">
            <a:avLst/>
          </a:prstGeom>
          <a:noFill/>
          <a:ln/>
        </p:spPr>
        <p:txBody>
          <a:bodyPr wrap="square" lIns="0" tIns="0" rIns="0" bIns="0" rtlCol="0" anchor="ctr"/>
          <a:lstStyle/>
          <a:p>
            <a:pPr marL="0" indent="0" algn="l">
              <a:buNone/>
            </a:pPr>
            <a:r>
              <a:rPr lang="en-US" sz="900" b="1" dirty="0">
                <a:solidFill>
                  <a:srgbClr val="94A3B8"/>
                </a:solidFill>
                <a:latin typeface="Open Sans" pitchFamily="34" charset="0"/>
                <a:ea typeface="Open Sans" pitchFamily="34" charset="-122"/>
                <a:cs typeface="Open Sans" pitchFamily="34" charset="-120"/>
              </a:rPr>
              <a:t>POUR LE PARTENAIRE</a:t>
            </a:r>
            <a:endParaRPr lang="en-US" sz="900" dirty="0"/>
          </a:p>
        </p:txBody>
      </p:sp>
      <p:pic>
        <p:nvPicPr>
          <p:cNvPr id="47" name="Image 9"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635801" y="5329123"/>
            <a:ext cx="95098" cy="95098"/>
          </a:xfrm>
          <a:prstGeom prst="rect">
            <a:avLst/>
          </a:prstGeom>
        </p:spPr>
      </p:pic>
      <p:sp>
        <p:nvSpPr>
          <p:cNvPr id="48" name="Text 36"/>
          <p:cNvSpPr txBox="1"/>
          <p:nvPr/>
        </p:nvSpPr>
        <p:spPr>
          <a:xfrm>
            <a:off x="6806794" y="5290718"/>
            <a:ext cx="1752905"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Visibilité institutionnelle offerte</a:t>
            </a:r>
            <a:endParaRPr lang="en-US" sz="900" dirty="0"/>
          </a:p>
        </p:txBody>
      </p:sp>
      <p:pic>
        <p:nvPicPr>
          <p:cNvPr id="49" name="Image 10"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635801" y="5557723"/>
            <a:ext cx="95098" cy="95098"/>
          </a:xfrm>
          <a:prstGeom prst="rect">
            <a:avLst/>
          </a:prstGeom>
        </p:spPr>
      </p:pic>
      <p:sp>
        <p:nvSpPr>
          <p:cNvPr id="50" name="Text 37"/>
          <p:cNvSpPr txBox="1"/>
          <p:nvPr/>
        </p:nvSpPr>
        <p:spPr>
          <a:xfrm>
            <a:off x="6806794" y="5519318"/>
            <a:ext cx="1724558"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Sentiment d'appartenance fort</a:t>
            </a:r>
            <a:endParaRPr lang="en-US" sz="900" dirty="0"/>
          </a:p>
        </p:txBody>
      </p:sp>
      <p:sp>
        <p:nvSpPr>
          <p:cNvPr id="51" name="Shape 38"/>
          <p:cNvSpPr/>
          <p:nvPr/>
        </p:nvSpPr>
        <p:spPr>
          <a:xfrm>
            <a:off x="9176004" y="4472330"/>
            <a:ext cx="2447849" cy="1733702"/>
          </a:xfrm>
          <a:prstGeom prst="roundRect">
            <a:avLst>
              <a:gd name="adj" fmla="val 3478"/>
            </a:avLst>
          </a:prstGeom>
          <a:solidFill>
            <a:srgbClr val="E0F2FE"/>
          </a:solidFill>
          <a:ln/>
        </p:spPr>
        <p:txBody>
          <a:bodyPr/>
          <a:lstStyle/>
          <a:p>
            <a:endParaRPr lang="en-US"/>
          </a:p>
        </p:txBody>
      </p:sp>
      <p:sp>
        <p:nvSpPr>
          <p:cNvPr id="52" name="Text 39"/>
          <p:cNvSpPr txBox="1"/>
          <p:nvPr/>
        </p:nvSpPr>
        <p:spPr>
          <a:xfrm>
            <a:off x="9366199" y="4614977"/>
            <a:ext cx="888797" cy="143561"/>
          </a:xfrm>
          <a:prstGeom prst="rect">
            <a:avLst/>
          </a:prstGeom>
          <a:noFill/>
          <a:ln/>
        </p:spPr>
        <p:txBody>
          <a:bodyPr wrap="square" lIns="0" tIns="0" rIns="0" bIns="0" rtlCol="0" anchor="ctr"/>
          <a:lstStyle/>
          <a:p>
            <a:pPr marL="0" indent="0" algn="l">
              <a:buNone/>
            </a:pPr>
            <a:r>
              <a:rPr lang="en-US" sz="800" b="1" dirty="0">
                <a:solidFill>
                  <a:srgbClr val="0369A1"/>
                </a:solidFill>
                <a:latin typeface="Open Sans" pitchFamily="34" charset="0"/>
                <a:ea typeface="Open Sans" pitchFamily="34" charset="-122"/>
                <a:cs typeface="Open Sans" pitchFamily="34" charset="-120"/>
              </a:rPr>
              <a:t>KPIS ATTENDUS</a:t>
            </a:r>
            <a:endParaRPr lang="en-US" sz="800" dirty="0"/>
          </a:p>
        </p:txBody>
      </p:sp>
      <p:sp>
        <p:nvSpPr>
          <p:cNvPr id="53" name="Text 40"/>
          <p:cNvSpPr txBox="1"/>
          <p:nvPr/>
        </p:nvSpPr>
        <p:spPr>
          <a:xfrm>
            <a:off x="9366199" y="4895698"/>
            <a:ext cx="734263" cy="277063"/>
          </a:xfrm>
          <a:prstGeom prst="rect">
            <a:avLst/>
          </a:prstGeom>
          <a:noFill/>
          <a:ln/>
        </p:spPr>
        <p:txBody>
          <a:bodyPr wrap="square" lIns="0" tIns="0" rIns="0" bIns="0" rtlCol="0" anchor="ctr"/>
          <a:lstStyle/>
          <a:p>
            <a:pPr marL="0" indent="0" algn="l">
              <a:buNone/>
            </a:pPr>
            <a:r>
              <a:rPr lang="en-US" sz="1800" b="1" dirty="0">
                <a:solidFill>
                  <a:srgbClr val="0284C7"/>
                </a:solidFill>
                <a:latin typeface="Montserrat" pitchFamily="34" charset="0"/>
                <a:ea typeface="Montserrat" pitchFamily="34" charset="-122"/>
                <a:cs typeface="Montserrat" pitchFamily="34" charset="-120"/>
              </a:rPr>
              <a:t>+10K</a:t>
            </a:r>
            <a:endParaRPr lang="en-US" sz="1800" dirty="0"/>
          </a:p>
        </p:txBody>
      </p:sp>
      <p:sp>
        <p:nvSpPr>
          <p:cNvPr id="54" name="Text 41"/>
          <p:cNvSpPr txBox="1"/>
          <p:nvPr/>
        </p:nvSpPr>
        <p:spPr>
          <a:xfrm>
            <a:off x="9366199" y="5538521"/>
            <a:ext cx="752551" cy="277063"/>
          </a:xfrm>
          <a:prstGeom prst="rect">
            <a:avLst/>
          </a:prstGeom>
          <a:noFill/>
          <a:ln/>
        </p:spPr>
        <p:txBody>
          <a:bodyPr wrap="square" lIns="0" tIns="0" rIns="0" bIns="0" rtlCol="0" anchor="ctr"/>
          <a:lstStyle/>
          <a:p>
            <a:pPr marL="0" indent="0" algn="l">
              <a:buNone/>
            </a:pPr>
            <a:r>
              <a:rPr lang="en-US" sz="1800" b="1" dirty="0">
                <a:solidFill>
                  <a:srgbClr val="0284C7"/>
                </a:solidFill>
                <a:latin typeface="Montserrat" pitchFamily="34" charset="0"/>
                <a:ea typeface="Montserrat" pitchFamily="34" charset="-122"/>
                <a:cs typeface="Montserrat" pitchFamily="34" charset="-120"/>
              </a:rPr>
              <a:t>High</a:t>
            </a:r>
            <a:endParaRPr lang="en-US" sz="1800" dirty="0"/>
          </a:p>
        </p:txBody>
      </p:sp>
      <p:sp>
        <p:nvSpPr>
          <p:cNvPr id="55" name="Text 42"/>
          <p:cNvSpPr txBox="1"/>
          <p:nvPr/>
        </p:nvSpPr>
        <p:spPr>
          <a:xfrm>
            <a:off x="9968789" y="4990795"/>
            <a:ext cx="352958"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Vues</a:t>
            </a:r>
            <a:endParaRPr lang="en-US" sz="900" dirty="0"/>
          </a:p>
        </p:txBody>
      </p:sp>
      <p:sp>
        <p:nvSpPr>
          <p:cNvPr id="56" name="Text 43"/>
          <p:cNvSpPr txBox="1"/>
          <p:nvPr/>
        </p:nvSpPr>
        <p:spPr>
          <a:xfrm>
            <a:off x="9989820" y="5633618"/>
            <a:ext cx="734263"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Satisfaction</a:t>
            </a:r>
            <a:endParaRPr lang="en-US" sz="900" dirty="0"/>
          </a:p>
        </p:txBody>
      </p:sp>
      <p:sp>
        <p:nvSpPr>
          <p:cNvPr id="57" name="Text 44"/>
          <p:cNvSpPr txBox="1"/>
          <p:nvPr/>
        </p:nvSpPr>
        <p:spPr>
          <a:xfrm>
            <a:off x="9366199" y="5257800"/>
            <a:ext cx="1107338" cy="143561"/>
          </a:xfrm>
          <a:prstGeom prst="rect">
            <a:avLst/>
          </a:prstGeom>
          <a:noFill/>
          <a:ln/>
        </p:spPr>
        <p:txBody>
          <a:bodyPr wrap="square" lIns="0" tIns="0" rIns="0" bIns="0" rtlCol="0" anchor="ctr"/>
          <a:lstStyle/>
          <a:p>
            <a:pPr marL="0" indent="0" algn="l">
              <a:buNone/>
            </a:pPr>
            <a:r>
              <a:rPr lang="en-US" sz="800" dirty="0">
                <a:solidFill>
                  <a:srgbClr val="0C4A6E"/>
                </a:solidFill>
                <a:latin typeface="Open Sans" pitchFamily="34" charset="0"/>
                <a:ea typeface="Open Sans" pitchFamily="34" charset="-122"/>
                <a:cs typeface="Open Sans" pitchFamily="34" charset="-120"/>
              </a:rPr>
              <a:t>par épisode (cumulé)</a:t>
            </a:r>
            <a:endParaRPr lang="en-US" sz="800" dirty="0"/>
          </a:p>
        </p:txBody>
      </p:sp>
      <p:sp>
        <p:nvSpPr>
          <p:cNvPr id="58" name="Text 45"/>
          <p:cNvSpPr txBox="1"/>
          <p:nvPr/>
        </p:nvSpPr>
        <p:spPr>
          <a:xfrm>
            <a:off x="9366199" y="5900623"/>
            <a:ext cx="1231697" cy="143561"/>
          </a:xfrm>
          <a:prstGeom prst="rect">
            <a:avLst/>
          </a:prstGeom>
          <a:noFill/>
          <a:ln/>
        </p:spPr>
        <p:txBody>
          <a:bodyPr wrap="square" lIns="0" tIns="0" rIns="0" bIns="0" rtlCol="0" anchor="ctr"/>
          <a:lstStyle/>
          <a:p>
            <a:pPr marL="0" indent="0" algn="l">
              <a:buNone/>
            </a:pPr>
            <a:r>
              <a:rPr lang="en-US" sz="800" dirty="0">
                <a:solidFill>
                  <a:srgbClr val="0C4A6E"/>
                </a:solidFill>
                <a:latin typeface="Open Sans" pitchFamily="34" charset="0"/>
                <a:ea typeface="Open Sans" pitchFamily="34" charset="-122"/>
                <a:cs typeface="Open Sans" pitchFamily="34" charset="-120"/>
              </a:rPr>
              <a:t>Fidélisation partenaires</a:t>
            </a:r>
            <a:endParaRPr lang="en-US" sz="800" dirty="0"/>
          </a:p>
        </p:txBody>
      </p:sp>
      <p:sp>
        <p:nvSpPr>
          <p:cNvPr id="59" name="Shape 46"/>
          <p:cNvSpPr/>
          <p:nvPr/>
        </p:nvSpPr>
        <p:spPr>
          <a:xfrm>
            <a:off x="0" y="6391656"/>
            <a:ext cx="12191695" cy="466344"/>
          </a:xfrm>
          <a:prstGeom prst="rect">
            <a:avLst/>
          </a:prstGeom>
          <a:solidFill>
            <a:srgbClr val="FFFFFF"/>
          </a:solidFill>
          <a:ln/>
        </p:spPr>
        <p:txBody>
          <a:bodyPr/>
          <a:lstStyle/>
          <a:p>
            <a:endParaRPr lang="en-US"/>
          </a:p>
        </p:txBody>
      </p:sp>
      <p:sp>
        <p:nvSpPr>
          <p:cNvPr id="60" name="Shape 47"/>
          <p:cNvSpPr/>
          <p:nvPr/>
        </p:nvSpPr>
        <p:spPr>
          <a:xfrm>
            <a:off x="0" y="6391656"/>
            <a:ext cx="12191695" cy="9144"/>
          </a:xfrm>
          <a:prstGeom prst="rect">
            <a:avLst/>
          </a:prstGeom>
          <a:solidFill>
            <a:srgbClr val="E2E8F0"/>
          </a:solidFill>
          <a:ln/>
        </p:spPr>
        <p:txBody>
          <a:bodyPr/>
          <a:lstStyle/>
          <a:p>
            <a:endParaRPr lang="en-US"/>
          </a:p>
        </p:txBody>
      </p:sp>
      <p:pic>
        <p:nvPicPr>
          <p:cNvPr id="61" name="Image 11" descr="preencoded.png"/>
          <p:cNvPicPr>
            <a:picLocks noChangeAspect="1"/>
          </p:cNvPicPr>
          <p:nvPr/>
        </p:nvPicPr>
        <p:blipFill>
          <a:blip r:embed="rId12" cstate="email">
            <a:extLst>
              <a:ext uri="{28A0092B-C50C-407E-A947-70E740481C1C}">
                <a14:useLocalDpi xmlns:a14="http://schemas.microsoft.com/office/drawing/2010/main"/>
              </a:ext>
            </a:extLst>
          </a:blip>
          <a:srcRect l="-1911" r="-1911"/>
          <a:stretch/>
        </p:blipFill>
        <p:spPr>
          <a:xfrm>
            <a:off x="571500" y="6572707"/>
            <a:ext cx="133502" cy="114300"/>
          </a:xfrm>
          <a:prstGeom prst="rect">
            <a:avLst/>
          </a:prstGeom>
        </p:spPr>
      </p:pic>
      <p:sp>
        <p:nvSpPr>
          <p:cNvPr id="62" name="Text 48"/>
          <p:cNvSpPr txBox="1"/>
          <p:nvPr/>
        </p:nvSpPr>
        <p:spPr>
          <a:xfrm>
            <a:off x="800100" y="6543446"/>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63" name="Text 49"/>
          <p:cNvSpPr txBox="1"/>
          <p:nvPr/>
        </p:nvSpPr>
        <p:spPr>
          <a:xfrm>
            <a:off x="10388498" y="6543446"/>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64" name="Text 50"/>
          <p:cNvSpPr txBox="1"/>
          <p:nvPr/>
        </p:nvSpPr>
        <p:spPr>
          <a:xfrm>
            <a:off x="6255410" y="6543446"/>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22</a:t>
            </a:r>
            <a:endParaRPr lang="en-US" sz="900" dirty="0"/>
          </a:p>
        </p:txBody>
      </p:sp>
      <p:pic>
        <p:nvPicPr>
          <p:cNvPr id="65" name="Image 12" descr="preencoded.png"/>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1505895" y="6572707"/>
            <a:ext cx="114300" cy="114300"/>
          </a:xfrm>
          <a:prstGeom prst="rect">
            <a:avLst/>
          </a:prstGeom>
        </p:spPr>
      </p:pic>
      <p:sp>
        <p:nvSpPr>
          <p:cNvPr id="66" name="Shape 51"/>
          <p:cNvSpPr/>
          <p:nvPr/>
        </p:nvSpPr>
        <p:spPr>
          <a:xfrm>
            <a:off x="1809598" y="1735531"/>
            <a:ext cx="761695" cy="761695"/>
          </a:xfrm>
          <a:prstGeom prst="roundRect">
            <a:avLst>
              <a:gd name="adj" fmla="val 30012"/>
            </a:avLst>
          </a:prstGeom>
          <a:solidFill>
            <a:srgbClr val="00AAFF"/>
          </a:solidFill>
          <a:ln/>
          <a:effectLst>
            <a:outerShdw blurRad="139700" dist="38100" dir="5400000" algn="bl" rotWithShape="0">
              <a:srgbClr val="00AAFF">
                <a:alpha val="40000"/>
              </a:srgbClr>
            </a:outerShdw>
          </a:effectLst>
        </p:spPr>
        <p:txBody>
          <a:bodyPr/>
          <a:lstStyle/>
          <a:p>
            <a:endParaRPr lang="en-US"/>
          </a:p>
        </p:txBody>
      </p:sp>
      <p:pic>
        <p:nvPicPr>
          <p:cNvPr id="67" name="Image 13" descr="preencoded.png"/>
          <p:cNvPicPr>
            <a:picLocks noChangeAspect="1"/>
          </p:cNvPicPr>
          <p:nvPr/>
        </p:nvPicPr>
        <p:blipFill>
          <a:blip r:embed="rId14" cstate="email">
            <a:extLst>
              <a:ext uri="{28A0092B-C50C-407E-A947-70E740481C1C}">
                <a14:useLocalDpi xmlns:a14="http://schemas.microsoft.com/office/drawing/2010/main"/>
              </a:ext>
            </a:extLst>
          </a:blip>
          <a:srcRect l="-27" r="-27"/>
          <a:stretch/>
        </p:blipFill>
        <p:spPr>
          <a:xfrm>
            <a:off x="1976018" y="1944929"/>
            <a:ext cx="428854" cy="342900"/>
          </a:xfrm>
          <a:prstGeom prst="rect">
            <a:avLst/>
          </a:prstGeom>
        </p:spPr>
      </p:pic>
      <p:sp>
        <p:nvSpPr>
          <p:cNvPr id="68" name="Text 52"/>
          <p:cNvSpPr txBox="1"/>
          <p:nvPr/>
        </p:nvSpPr>
        <p:spPr>
          <a:xfrm>
            <a:off x="1056132" y="2669134"/>
            <a:ext cx="2477110" cy="324612"/>
          </a:xfrm>
          <a:prstGeom prst="rect">
            <a:avLst/>
          </a:prstGeom>
          <a:noFill/>
          <a:ln/>
        </p:spPr>
        <p:txBody>
          <a:bodyPr wrap="square" lIns="0" tIns="0" rIns="0" bIns="0" rtlCol="0" anchor="ctr"/>
          <a:lstStyle/>
          <a:p>
            <a:pPr marL="0" indent="0" algn="ctr">
              <a:buNone/>
            </a:pPr>
            <a:r>
              <a:rPr lang="en-US" sz="2100" b="1" dirty="0">
                <a:solidFill>
                  <a:srgbClr val="FFFFFF"/>
                </a:solidFill>
                <a:latin typeface="Montserrat" pitchFamily="34" charset="0"/>
                <a:ea typeface="Montserrat" pitchFamily="34" charset="-122"/>
                <a:cs typeface="Montserrat" pitchFamily="34" charset="-120"/>
              </a:rPr>
              <a:t>KRIBI CONNECT</a:t>
            </a:r>
            <a:endParaRPr lang="en-US" sz="2100" dirty="0"/>
          </a:p>
        </p:txBody>
      </p:sp>
      <p:sp>
        <p:nvSpPr>
          <p:cNvPr id="69" name="Text 53"/>
          <p:cNvSpPr txBox="1"/>
          <p:nvPr/>
        </p:nvSpPr>
        <p:spPr>
          <a:xfrm>
            <a:off x="1170432" y="3029407"/>
            <a:ext cx="2141525" cy="171907"/>
          </a:xfrm>
          <a:prstGeom prst="rect">
            <a:avLst/>
          </a:prstGeom>
          <a:noFill/>
          <a:ln/>
        </p:spPr>
        <p:txBody>
          <a:bodyPr wrap="square" lIns="0" tIns="0" rIns="0" bIns="0" rtlCol="0" anchor="ctr"/>
          <a:lstStyle/>
          <a:p>
            <a:pPr marL="0" indent="0" algn="ctr">
              <a:buNone/>
            </a:pPr>
            <a:r>
              <a:rPr lang="en-US" sz="900" i="1" dirty="0">
                <a:solidFill>
                  <a:srgbClr val="FFFFFF">
                    <a:alpha val="80000"/>
                  </a:srgbClr>
                </a:solidFill>
                <a:latin typeface="Open Sans" pitchFamily="34" charset="0"/>
                <a:ea typeface="Open Sans" pitchFamily="34" charset="-122"/>
                <a:cs typeface="Open Sans" pitchFamily="34" charset="-120"/>
              </a:rPr>
              <a:t>"Le pouls de la zone industrielle"</a:t>
            </a:r>
            <a:endParaRPr lang="en-US" sz="900" dirty="0"/>
          </a:p>
        </p:txBody>
      </p:sp>
      <p:sp>
        <p:nvSpPr>
          <p:cNvPr id="70" name="Shape 54"/>
          <p:cNvSpPr/>
          <p:nvPr/>
        </p:nvSpPr>
        <p:spPr>
          <a:xfrm>
            <a:off x="857707" y="3500323"/>
            <a:ext cx="2667305" cy="1438351"/>
          </a:xfrm>
          <a:prstGeom prst="roundRect">
            <a:avLst>
              <a:gd name="adj" fmla="val 4210"/>
            </a:avLst>
          </a:prstGeom>
          <a:solidFill>
            <a:srgbClr val="FFFFFF">
              <a:alpha val="10000"/>
            </a:srgbClr>
          </a:solidFill>
          <a:ln w="12700">
            <a:solidFill>
              <a:srgbClr val="FFFFFF">
                <a:alpha val="20000"/>
              </a:srgbClr>
            </a:solidFill>
            <a:prstDash val="solid"/>
          </a:ln>
        </p:spPr>
        <p:txBody>
          <a:bodyPr/>
          <a:lstStyle/>
          <a:p>
            <a:endParaRPr lang="en-US"/>
          </a:p>
        </p:txBody>
      </p:sp>
      <p:sp>
        <p:nvSpPr>
          <p:cNvPr id="71" name="Text 55"/>
          <p:cNvSpPr txBox="1"/>
          <p:nvPr/>
        </p:nvSpPr>
        <p:spPr>
          <a:xfrm>
            <a:off x="1057046" y="3700577"/>
            <a:ext cx="1126541" cy="143561"/>
          </a:xfrm>
          <a:prstGeom prst="rect">
            <a:avLst/>
          </a:prstGeom>
          <a:noFill/>
          <a:ln/>
        </p:spPr>
        <p:txBody>
          <a:bodyPr wrap="square" lIns="0" tIns="0" rIns="0" bIns="0" rtlCol="0" anchor="ctr"/>
          <a:lstStyle/>
          <a:p>
            <a:pPr marL="0" indent="0" algn="l">
              <a:buNone/>
            </a:pPr>
            <a:r>
              <a:rPr lang="en-US" sz="800" b="1" dirty="0">
                <a:solidFill>
                  <a:srgbClr val="00AAFF"/>
                </a:solidFill>
                <a:latin typeface="Open Sans" pitchFamily="34" charset="0"/>
                <a:ea typeface="Open Sans" pitchFamily="34" charset="-122"/>
                <a:cs typeface="Open Sans" pitchFamily="34" charset="-120"/>
              </a:rPr>
              <a:t>OBJECTIF PRINCIPAL</a:t>
            </a:r>
            <a:endParaRPr lang="en-US" sz="800" dirty="0"/>
          </a:p>
        </p:txBody>
      </p:sp>
      <p:sp>
        <p:nvSpPr>
          <p:cNvPr id="72" name="Text 56"/>
          <p:cNvSpPr txBox="1"/>
          <p:nvPr/>
        </p:nvSpPr>
        <p:spPr>
          <a:xfrm>
            <a:off x="1057046" y="3943807"/>
            <a:ext cx="2186330" cy="781812"/>
          </a:xfrm>
          <a:prstGeom prst="rect">
            <a:avLst/>
          </a:prstGeom>
          <a:noFill/>
          <a:ln/>
        </p:spPr>
        <p:txBody>
          <a:bodyPr wrap="square" lIns="0" tIns="0" rIns="0" bIns="0" rtlCol="0" anchor="ctr"/>
          <a:lstStyle/>
          <a:p>
            <a:pPr marL="0" indent="0" algn="l">
              <a:buNone/>
            </a:pPr>
            <a:r>
              <a:rPr lang="en-US" sz="1000" dirty="0">
                <a:solidFill>
                  <a:srgbClr val="FFFFFF"/>
                </a:solidFill>
                <a:latin typeface="Open Sans" pitchFamily="34" charset="0"/>
                <a:ea typeface="Open Sans" pitchFamily="34" charset="-122"/>
                <a:cs typeface="Open Sans" pitchFamily="34" charset="-120"/>
              </a:rPr>
              <a:t>Transformer le PAK en média qui met en lumière la réussite de ses partenaires pour démontrer la vitalité économique de Kribi.</a:t>
            </a:r>
            <a:endParaRPr lang="en-US" sz="1000" dirty="0"/>
          </a:p>
        </p:txBody>
      </p:sp>
      <p:sp>
        <p:nvSpPr>
          <p:cNvPr id="73" name="Shape 57"/>
          <p:cNvSpPr/>
          <p:nvPr/>
        </p:nvSpPr>
        <p:spPr>
          <a:xfrm>
            <a:off x="857707" y="5682082"/>
            <a:ext cx="857707" cy="237744"/>
          </a:xfrm>
          <a:prstGeom prst="roundRect">
            <a:avLst>
              <a:gd name="adj" fmla="val 307692"/>
            </a:avLst>
          </a:prstGeom>
          <a:solidFill>
            <a:srgbClr val="FFFFFF">
              <a:alpha val="15000"/>
            </a:srgbClr>
          </a:solidFill>
          <a:ln/>
        </p:spPr>
        <p:txBody>
          <a:bodyPr/>
          <a:lstStyle/>
          <a:p>
            <a:endParaRPr lang="en-US"/>
          </a:p>
        </p:txBody>
      </p:sp>
      <p:sp>
        <p:nvSpPr>
          <p:cNvPr id="74" name="Shape 58"/>
          <p:cNvSpPr/>
          <p:nvPr/>
        </p:nvSpPr>
        <p:spPr>
          <a:xfrm>
            <a:off x="1785823" y="5682082"/>
            <a:ext cx="961949" cy="237744"/>
          </a:xfrm>
          <a:prstGeom prst="roundRect">
            <a:avLst>
              <a:gd name="adj" fmla="val 307692"/>
            </a:avLst>
          </a:prstGeom>
          <a:solidFill>
            <a:srgbClr val="FFFFFF">
              <a:alpha val="15000"/>
            </a:srgbClr>
          </a:solidFill>
          <a:ln/>
        </p:spPr>
        <p:txBody>
          <a:bodyPr/>
          <a:lstStyle/>
          <a:p>
            <a:endParaRPr lang="en-US"/>
          </a:p>
        </p:txBody>
      </p:sp>
      <p:sp>
        <p:nvSpPr>
          <p:cNvPr id="75" name="Shape 59"/>
          <p:cNvSpPr/>
          <p:nvPr/>
        </p:nvSpPr>
        <p:spPr>
          <a:xfrm>
            <a:off x="2821838" y="5682082"/>
            <a:ext cx="705002" cy="237744"/>
          </a:xfrm>
          <a:prstGeom prst="roundRect">
            <a:avLst>
              <a:gd name="adj" fmla="val 307692"/>
            </a:avLst>
          </a:prstGeom>
          <a:solidFill>
            <a:srgbClr val="FFFFFF">
              <a:alpha val="15000"/>
            </a:srgbClr>
          </a:solidFill>
          <a:ln/>
        </p:spPr>
        <p:txBody>
          <a:bodyPr/>
          <a:lstStyle/>
          <a:p>
            <a:endParaRPr lang="en-US"/>
          </a:p>
        </p:txBody>
      </p:sp>
      <p:sp>
        <p:nvSpPr>
          <p:cNvPr id="76" name="Text 60"/>
          <p:cNvSpPr txBox="1"/>
          <p:nvPr/>
        </p:nvSpPr>
        <p:spPr>
          <a:xfrm>
            <a:off x="952805" y="5719572"/>
            <a:ext cx="746150"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Investisseurs</a:t>
            </a:r>
            <a:endParaRPr lang="en-US" sz="800" dirty="0"/>
          </a:p>
        </p:txBody>
      </p:sp>
      <p:sp>
        <p:nvSpPr>
          <p:cNvPr id="77" name="Text 61"/>
          <p:cNvSpPr txBox="1"/>
          <p:nvPr/>
        </p:nvSpPr>
        <p:spPr>
          <a:xfrm>
            <a:off x="1880921" y="5719572"/>
            <a:ext cx="850392"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Partenaires ZIP</a:t>
            </a:r>
            <a:endParaRPr lang="en-US" sz="800" dirty="0"/>
          </a:p>
        </p:txBody>
      </p:sp>
      <p:sp>
        <p:nvSpPr>
          <p:cNvPr id="78" name="Text 62"/>
          <p:cNvSpPr txBox="1"/>
          <p:nvPr/>
        </p:nvSpPr>
        <p:spPr>
          <a:xfrm>
            <a:off x="2916936" y="5719572"/>
            <a:ext cx="593446"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Décideurs</a:t>
            </a:r>
            <a:endParaRPr lang="en-US" sz="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772107" cy="247802"/>
          </a:xfrm>
          <a:prstGeom prst="roundRect">
            <a:avLst>
              <a:gd name="adj" fmla="val 56770"/>
            </a:avLst>
          </a:prstGeom>
          <a:solidFill>
            <a:srgbClr val="E0F2FE"/>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4000" r="-4000"/>
          <a:stretch/>
        </p:blipFill>
        <p:spPr>
          <a:xfrm>
            <a:off x="685800" y="466344"/>
            <a:ext cx="123444" cy="114300"/>
          </a:xfrm>
          <a:prstGeom prst="rect">
            <a:avLst/>
          </a:prstGeom>
        </p:spPr>
      </p:pic>
      <p:sp>
        <p:nvSpPr>
          <p:cNvPr id="10" name="Text 7"/>
          <p:cNvSpPr txBox="1"/>
          <p:nvPr/>
        </p:nvSpPr>
        <p:spPr>
          <a:xfrm>
            <a:off x="886054" y="437998"/>
            <a:ext cx="1429207" cy="171907"/>
          </a:xfrm>
          <a:prstGeom prst="rect">
            <a:avLst/>
          </a:prstGeom>
          <a:noFill/>
          <a:ln/>
        </p:spPr>
        <p:txBody>
          <a:bodyPr wrap="square" lIns="0" tIns="0" rIns="0" bIns="0" rtlCol="0" anchor="ctr"/>
          <a:lstStyle/>
          <a:p>
            <a:pPr marL="0" indent="0" algn="l">
              <a:buNone/>
            </a:pPr>
            <a:r>
              <a:rPr lang="en-US" sz="900" b="1" dirty="0">
                <a:solidFill>
                  <a:srgbClr val="00AAFF"/>
                </a:solidFill>
                <a:latin typeface="Open Sans" pitchFamily="34" charset="0"/>
                <a:ea typeface="Open Sans" pitchFamily="34" charset="-122"/>
                <a:cs typeface="Open Sans" pitchFamily="34" charset="-120"/>
              </a:rPr>
              <a:t>PROGRAMME PHARE 2</a:t>
            </a:r>
            <a:endParaRPr lang="en-US" sz="900" dirty="0"/>
          </a:p>
        </p:txBody>
      </p:sp>
      <p:sp>
        <p:nvSpPr>
          <p:cNvPr id="11" name="Text 8"/>
          <p:cNvSpPr txBox="1"/>
          <p:nvPr/>
        </p:nvSpPr>
        <p:spPr>
          <a:xfrm>
            <a:off x="571500" y="705002"/>
            <a:ext cx="3848710"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PAK INNOVATION LAB</a:t>
            </a:r>
            <a:endParaRPr lang="en-US" sz="2400" dirty="0"/>
          </a:p>
        </p:txBody>
      </p:sp>
      <p:sp>
        <p:nvSpPr>
          <p:cNvPr id="12" name="Text 9"/>
          <p:cNvSpPr txBox="1"/>
          <p:nvPr/>
        </p:nvSpPr>
        <p:spPr>
          <a:xfrm>
            <a:off x="9852660" y="678485"/>
            <a:ext cx="1886407"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Vitrine Technologique</a:t>
            </a:r>
            <a:endParaRPr lang="en-US" sz="1200" dirty="0"/>
          </a:p>
        </p:txBody>
      </p:sp>
      <p:sp>
        <p:nvSpPr>
          <p:cNvPr id="13" name="Text 10"/>
          <p:cNvSpPr txBox="1"/>
          <p:nvPr/>
        </p:nvSpPr>
        <p:spPr>
          <a:xfrm>
            <a:off x="9629546" y="887882"/>
            <a:ext cx="2086661"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Démontrer l'expertise &amp; la modernité</a:t>
            </a:r>
            <a:endParaRPr lang="en-US" sz="900" dirty="0"/>
          </a:p>
        </p:txBody>
      </p:sp>
      <p:sp>
        <p:nvSpPr>
          <p:cNvPr id="14" name="Shape 11"/>
          <p:cNvSpPr/>
          <p:nvPr/>
        </p:nvSpPr>
        <p:spPr>
          <a:xfrm>
            <a:off x="571500" y="1449324"/>
            <a:ext cx="3238805" cy="4753051"/>
          </a:xfrm>
          <a:prstGeom prst="roundRect">
            <a:avLst>
              <a:gd name="adj" fmla="val 1329"/>
            </a:avLst>
          </a:prstGeom>
          <a:solidFill>
            <a:srgbClr val="0A1A3B"/>
          </a:solidFill>
          <a:ln/>
          <a:effectLst>
            <a:outerShdw blurRad="241300" dist="101600" dir="5400000" algn="bl" rotWithShape="0">
              <a:srgbClr val="0A1A3B">
                <a:alpha val="20000"/>
              </a:srgbClr>
            </a:outerShdw>
          </a:effectLst>
        </p:spPr>
        <p:txBody>
          <a:bodyPr/>
          <a:lstStyle/>
          <a:p>
            <a:endParaRPr lang="en-US"/>
          </a:p>
        </p:txBody>
      </p:sp>
      <p:pic>
        <p:nvPicPr>
          <p:cNvPr id="15" name="Image 1" descr="preencoded.png"/>
          <p:cNvPicPr>
            <a:picLocks noChangeAspect="1"/>
          </p:cNvPicPr>
          <p:nvPr/>
        </p:nvPicPr>
        <p:blipFill>
          <a:blip r:embed="rId4" cstate="email">
            <a:alphaModFix amt="5000"/>
            <a:extLst>
              <a:ext uri="{28A0092B-C50C-407E-A947-70E740481C1C}">
                <a14:useLocalDpi xmlns:a14="http://schemas.microsoft.com/office/drawing/2010/main"/>
              </a:ext>
            </a:extLst>
          </a:blip>
          <a:srcRect/>
          <a:stretch/>
        </p:blipFill>
        <p:spPr>
          <a:xfrm>
            <a:off x="1904695" y="4295851"/>
            <a:ext cx="2095805" cy="2095805"/>
          </a:xfrm>
          <a:prstGeom prst="rect">
            <a:avLst/>
          </a:prstGeom>
        </p:spPr>
      </p:pic>
      <p:sp>
        <p:nvSpPr>
          <p:cNvPr id="16" name="Shape 12"/>
          <p:cNvSpPr/>
          <p:nvPr/>
        </p:nvSpPr>
        <p:spPr>
          <a:xfrm>
            <a:off x="4095598" y="1449324"/>
            <a:ext cx="7524598" cy="952805"/>
          </a:xfrm>
          <a:prstGeom prst="rect">
            <a:avLst/>
          </a:prstGeom>
          <a:solidFill>
            <a:srgbClr val="FFFFFF"/>
          </a:solidFill>
          <a:ln/>
        </p:spPr>
        <p:txBody>
          <a:bodyPr/>
          <a:lstStyle/>
          <a:p>
            <a:endParaRPr lang="en-US"/>
          </a:p>
        </p:txBody>
      </p:sp>
      <p:sp>
        <p:nvSpPr>
          <p:cNvPr id="17" name="Shape 13"/>
          <p:cNvSpPr/>
          <p:nvPr/>
        </p:nvSpPr>
        <p:spPr>
          <a:xfrm>
            <a:off x="4095598" y="1449324"/>
            <a:ext cx="38405" cy="952805"/>
          </a:xfrm>
          <a:prstGeom prst="rect">
            <a:avLst/>
          </a:prstGeom>
          <a:solidFill>
            <a:srgbClr val="00AAFF"/>
          </a:solidFill>
          <a:ln/>
        </p:spPr>
        <p:txBody>
          <a:bodyPr/>
          <a:lstStyle/>
          <a:p>
            <a:endParaRPr lang="en-US"/>
          </a:p>
        </p:txBody>
      </p:sp>
      <p:sp>
        <p:nvSpPr>
          <p:cNvPr id="18" name="Text 14"/>
          <p:cNvSpPr txBox="1"/>
          <p:nvPr/>
        </p:nvSpPr>
        <p:spPr>
          <a:xfrm>
            <a:off x="4419295" y="1449324"/>
            <a:ext cx="1019556" cy="228600"/>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Le Concept</a:t>
            </a:r>
            <a:endParaRPr lang="en-US" sz="1200" dirty="0"/>
          </a:p>
        </p:txBody>
      </p:sp>
      <p:sp>
        <p:nvSpPr>
          <p:cNvPr id="19" name="Text 15"/>
          <p:cNvSpPr txBox="1"/>
          <p:nvPr/>
        </p:nvSpPr>
        <p:spPr>
          <a:xfrm>
            <a:off x="4324198" y="1763878"/>
            <a:ext cx="7215530" cy="609905"/>
          </a:xfrm>
          <a:prstGeom prst="rect">
            <a:avLst/>
          </a:prstGeom>
          <a:noFill/>
          <a:ln/>
        </p:spPr>
        <p:txBody>
          <a:bodyPr wrap="square" lIns="0" tIns="0" rIns="0" bIns="0" rtlCol="0" anchor="ctr"/>
          <a:lstStyle/>
          <a:p>
            <a:pPr marL="0" indent="0" algn="l">
              <a:buNone/>
            </a:pPr>
            <a:r>
              <a:rPr lang="en-US" sz="1000" dirty="0">
                <a:solidFill>
                  <a:srgbClr val="475569"/>
                </a:solidFill>
                <a:latin typeface="Open Sans" pitchFamily="34" charset="0"/>
                <a:ea typeface="Open Sans" pitchFamily="34" charset="-122"/>
                <a:cs typeface="Open Sans" pitchFamily="34" charset="-120"/>
              </a:rPr>
              <a:t>Un programme "Data-Driven" qui traduit la complexité logistique en contenus visuels percutants. Nous décryptons les innovations (Smart Port) et célébrons les records de performance pour rassurer les partenaires sur la capacité opérationnelle et la modernité des infrastructures.</a:t>
            </a:r>
            <a:endParaRPr lang="en-US" sz="1000" dirty="0"/>
          </a:p>
        </p:txBody>
      </p:sp>
      <p:sp>
        <p:nvSpPr>
          <p:cNvPr id="20" name="Shape 16"/>
          <p:cNvSpPr/>
          <p:nvPr/>
        </p:nvSpPr>
        <p:spPr>
          <a:xfrm>
            <a:off x="4095598" y="2585009"/>
            <a:ext cx="2419502" cy="981151"/>
          </a:xfrm>
          <a:prstGeom prst="roundRect">
            <a:avLst>
              <a:gd name="adj" fmla="val 9048"/>
            </a:avLst>
          </a:prstGeom>
          <a:solidFill>
            <a:srgbClr val="F8FAFC"/>
          </a:solidFill>
          <a:ln w="12700">
            <a:solidFill>
              <a:srgbClr val="E2E8F0"/>
            </a:solidFill>
            <a:prstDash val="solid"/>
          </a:ln>
        </p:spPr>
        <p:txBody>
          <a:bodyPr/>
          <a:lstStyle/>
          <a:p>
            <a:endParaRPr lang="en-US"/>
          </a:p>
        </p:txBody>
      </p:sp>
      <p:sp>
        <p:nvSpPr>
          <p:cNvPr id="21" name="Shape 17"/>
          <p:cNvSpPr/>
          <p:nvPr/>
        </p:nvSpPr>
        <p:spPr>
          <a:xfrm>
            <a:off x="6651346" y="2585009"/>
            <a:ext cx="2419502" cy="981151"/>
          </a:xfrm>
          <a:prstGeom prst="roundRect">
            <a:avLst>
              <a:gd name="adj" fmla="val 9048"/>
            </a:avLst>
          </a:prstGeom>
          <a:solidFill>
            <a:srgbClr val="F8FAFC"/>
          </a:solidFill>
          <a:ln w="12700">
            <a:solidFill>
              <a:srgbClr val="E2E8F0"/>
            </a:solidFill>
            <a:prstDash val="solid"/>
          </a:ln>
        </p:spPr>
        <p:txBody>
          <a:bodyPr/>
          <a:lstStyle/>
          <a:p>
            <a:endParaRPr lang="en-US"/>
          </a:p>
        </p:txBody>
      </p:sp>
      <p:sp>
        <p:nvSpPr>
          <p:cNvPr id="22" name="Shape 18"/>
          <p:cNvSpPr/>
          <p:nvPr/>
        </p:nvSpPr>
        <p:spPr>
          <a:xfrm>
            <a:off x="9207094" y="2585009"/>
            <a:ext cx="2419502" cy="981151"/>
          </a:xfrm>
          <a:prstGeom prst="roundRect">
            <a:avLst>
              <a:gd name="adj" fmla="val 9048"/>
            </a:avLst>
          </a:prstGeom>
          <a:solidFill>
            <a:srgbClr val="F8FAFC"/>
          </a:solidFill>
          <a:ln w="12700">
            <a:solidFill>
              <a:srgbClr val="E2E8F0"/>
            </a:solidFill>
            <a:prstDash val="solid"/>
          </a:ln>
        </p:spPr>
        <p:txBody>
          <a:bodyPr/>
          <a:lstStyle/>
          <a:p>
            <a:endParaRPr lang="en-US"/>
          </a:p>
        </p:txBody>
      </p:sp>
      <p:sp>
        <p:nvSpPr>
          <p:cNvPr id="23" name="Shape 19"/>
          <p:cNvSpPr/>
          <p:nvPr/>
        </p:nvSpPr>
        <p:spPr>
          <a:xfrm>
            <a:off x="4248302" y="2737714"/>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pic>
        <p:nvPicPr>
          <p:cNvPr id="24"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324198" y="2813609"/>
            <a:ext cx="133502" cy="133502"/>
          </a:xfrm>
          <a:prstGeom prst="rect">
            <a:avLst/>
          </a:prstGeom>
        </p:spPr>
      </p:pic>
      <p:sp>
        <p:nvSpPr>
          <p:cNvPr id="25" name="Shape 20"/>
          <p:cNvSpPr/>
          <p:nvPr/>
        </p:nvSpPr>
        <p:spPr>
          <a:xfrm>
            <a:off x="6804050" y="2737714"/>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26" name="Shape 21"/>
          <p:cNvSpPr/>
          <p:nvPr/>
        </p:nvSpPr>
        <p:spPr>
          <a:xfrm>
            <a:off x="9359798" y="2737714"/>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27" name="Text 22"/>
          <p:cNvSpPr txBox="1"/>
          <p:nvPr/>
        </p:nvSpPr>
        <p:spPr>
          <a:xfrm>
            <a:off x="4629607" y="2788006"/>
            <a:ext cx="865022" cy="171907"/>
          </a:xfrm>
          <a:prstGeom prst="rect">
            <a:avLst/>
          </a:prstGeom>
          <a:noFill/>
          <a:ln/>
        </p:spPr>
        <p:txBody>
          <a:bodyPr wrap="square" lIns="0" tIns="0" rIns="0" bIns="0" rtlCol="0" anchor="ctr"/>
          <a:lstStyle/>
          <a:p>
            <a:pPr marL="0" indent="0" algn="l">
              <a:buNone/>
            </a:pPr>
            <a:r>
              <a:rPr lang="en-US" sz="900" b="1" dirty="0">
                <a:solidFill>
                  <a:srgbClr val="1E293B"/>
                </a:solidFill>
                <a:latin typeface="Open Sans" pitchFamily="34" charset="0"/>
                <a:ea typeface="Open Sans" pitchFamily="34" charset="-122"/>
                <a:cs typeface="Open Sans" pitchFamily="34" charset="-120"/>
              </a:rPr>
              <a:t>Data Motion</a:t>
            </a:r>
            <a:endParaRPr lang="en-US" sz="900" dirty="0"/>
          </a:p>
        </p:txBody>
      </p:sp>
      <p:sp>
        <p:nvSpPr>
          <p:cNvPr id="28" name="Text 23"/>
          <p:cNvSpPr txBox="1"/>
          <p:nvPr/>
        </p:nvSpPr>
        <p:spPr>
          <a:xfrm>
            <a:off x="4248302" y="3119018"/>
            <a:ext cx="2003450" cy="29535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Animations graphiques des statistiques mensuelles et records de trafic.</a:t>
            </a:r>
            <a:endParaRPr lang="en-US" sz="800" dirty="0"/>
          </a:p>
        </p:txBody>
      </p:sp>
      <p:pic>
        <p:nvPicPr>
          <p:cNvPr id="29" name="Image 3" descr="preencoded.png"/>
          <p:cNvPicPr>
            <a:picLocks noChangeAspect="1"/>
          </p:cNvPicPr>
          <p:nvPr/>
        </p:nvPicPr>
        <p:blipFill>
          <a:blip r:embed="rId6" cstate="email">
            <a:extLst>
              <a:ext uri="{28A0092B-C50C-407E-A947-70E740481C1C}">
                <a14:useLocalDpi xmlns:a14="http://schemas.microsoft.com/office/drawing/2010/main"/>
              </a:ext>
            </a:extLst>
          </a:blip>
          <a:srcRect l="-1507" r="-1507"/>
          <a:stretch/>
        </p:blipFill>
        <p:spPr>
          <a:xfrm>
            <a:off x="6860743" y="2813609"/>
            <a:ext cx="171907" cy="133502"/>
          </a:xfrm>
          <a:prstGeom prst="rect">
            <a:avLst/>
          </a:prstGeom>
        </p:spPr>
      </p:pic>
      <p:sp>
        <p:nvSpPr>
          <p:cNvPr id="30" name="Text 24"/>
          <p:cNvSpPr txBox="1"/>
          <p:nvPr/>
        </p:nvSpPr>
        <p:spPr>
          <a:xfrm>
            <a:off x="7185355" y="2788006"/>
            <a:ext cx="1007669" cy="171907"/>
          </a:xfrm>
          <a:prstGeom prst="rect">
            <a:avLst/>
          </a:prstGeom>
          <a:noFill/>
          <a:ln/>
        </p:spPr>
        <p:txBody>
          <a:bodyPr wrap="square" lIns="0" tIns="0" rIns="0" bIns="0" rtlCol="0" anchor="ctr"/>
          <a:lstStyle/>
          <a:p>
            <a:pPr marL="0" indent="0" algn="l">
              <a:buNone/>
            </a:pPr>
            <a:r>
              <a:rPr lang="en-US" sz="900" b="1" dirty="0">
                <a:solidFill>
                  <a:srgbClr val="1E293B"/>
                </a:solidFill>
                <a:latin typeface="Open Sans" pitchFamily="34" charset="0"/>
                <a:ea typeface="Open Sans" pitchFamily="34" charset="-122"/>
                <a:cs typeface="Open Sans" pitchFamily="34" charset="-120"/>
              </a:rPr>
              <a:t>Visite Virtuelle</a:t>
            </a:r>
            <a:endParaRPr lang="en-US" sz="900" dirty="0"/>
          </a:p>
        </p:txBody>
      </p:sp>
      <p:sp>
        <p:nvSpPr>
          <p:cNvPr id="31" name="Text 25"/>
          <p:cNvSpPr txBox="1"/>
          <p:nvPr/>
        </p:nvSpPr>
        <p:spPr>
          <a:xfrm>
            <a:off x="6804050" y="3119018"/>
            <a:ext cx="1831543" cy="29535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Immersion 360° interactive dans les nouveaux terminaux Phase 2.</a:t>
            </a:r>
            <a:endParaRPr lang="en-US" sz="800" dirty="0"/>
          </a:p>
        </p:txBody>
      </p:sp>
      <p:pic>
        <p:nvPicPr>
          <p:cNvPr id="32" name="Image 4" descr="preencoded.png"/>
          <p:cNvPicPr>
            <a:picLocks noChangeAspect="1"/>
          </p:cNvPicPr>
          <p:nvPr/>
        </p:nvPicPr>
        <p:blipFill>
          <a:blip r:embed="rId7" cstate="email">
            <a:extLst>
              <a:ext uri="{28A0092B-C50C-407E-A947-70E740481C1C}">
                <a14:useLocalDpi xmlns:a14="http://schemas.microsoft.com/office/drawing/2010/main"/>
              </a:ext>
            </a:extLst>
          </a:blip>
          <a:srcRect l="-1507" r="-1507"/>
          <a:stretch/>
        </p:blipFill>
        <p:spPr>
          <a:xfrm>
            <a:off x="9417406" y="2813609"/>
            <a:ext cx="171907" cy="133502"/>
          </a:xfrm>
          <a:prstGeom prst="rect">
            <a:avLst/>
          </a:prstGeom>
        </p:spPr>
      </p:pic>
      <p:sp>
        <p:nvSpPr>
          <p:cNvPr id="33" name="Text 26"/>
          <p:cNvSpPr txBox="1"/>
          <p:nvPr/>
        </p:nvSpPr>
        <p:spPr>
          <a:xfrm>
            <a:off x="9741103" y="2788006"/>
            <a:ext cx="769925" cy="171907"/>
          </a:xfrm>
          <a:prstGeom prst="rect">
            <a:avLst/>
          </a:prstGeom>
          <a:noFill/>
          <a:ln/>
        </p:spPr>
        <p:txBody>
          <a:bodyPr wrap="square" lIns="0" tIns="0" rIns="0" bIns="0" rtlCol="0" anchor="ctr"/>
          <a:lstStyle/>
          <a:p>
            <a:pPr marL="0" indent="0" algn="l">
              <a:buNone/>
            </a:pPr>
            <a:r>
              <a:rPr lang="en-US" sz="900" b="1" dirty="0">
                <a:solidFill>
                  <a:srgbClr val="1E293B"/>
                </a:solidFill>
                <a:latin typeface="Open Sans" pitchFamily="34" charset="0"/>
                <a:ea typeface="Open Sans" pitchFamily="34" charset="-122"/>
                <a:cs typeface="Open Sans" pitchFamily="34" charset="-120"/>
              </a:rPr>
              <a:t>Tech Focus</a:t>
            </a:r>
            <a:endParaRPr lang="en-US" sz="900" dirty="0"/>
          </a:p>
        </p:txBody>
      </p:sp>
      <p:sp>
        <p:nvSpPr>
          <p:cNvPr id="34" name="Text 27"/>
          <p:cNvSpPr txBox="1"/>
          <p:nvPr/>
        </p:nvSpPr>
        <p:spPr>
          <a:xfrm>
            <a:off x="9359798" y="3119018"/>
            <a:ext cx="2050999" cy="29535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Fiches techniques détaillées sur les nouveaux équipements (STS, portiques).</a:t>
            </a:r>
            <a:endParaRPr lang="en-US" sz="800" dirty="0"/>
          </a:p>
        </p:txBody>
      </p:sp>
      <p:sp>
        <p:nvSpPr>
          <p:cNvPr id="35" name="Shape 28"/>
          <p:cNvSpPr/>
          <p:nvPr/>
        </p:nvSpPr>
        <p:spPr>
          <a:xfrm>
            <a:off x="4095598" y="4472330"/>
            <a:ext cx="4895698" cy="1733702"/>
          </a:xfrm>
          <a:prstGeom prst="roundRect">
            <a:avLst>
              <a:gd name="adj" fmla="val 3478"/>
            </a:avLst>
          </a:prstGeom>
          <a:solidFill>
            <a:srgbClr val="FFFFFF"/>
          </a:solidFill>
          <a:ln w="12700">
            <a:solidFill>
              <a:srgbClr val="E2E8F0"/>
            </a:solidFill>
            <a:prstDash val="solid"/>
          </a:ln>
        </p:spPr>
        <p:txBody>
          <a:bodyPr/>
          <a:lstStyle/>
          <a:p>
            <a:endParaRPr lang="en-US"/>
          </a:p>
        </p:txBody>
      </p:sp>
      <p:pic>
        <p:nvPicPr>
          <p:cNvPr id="36" name="Image 5" descr="preencoded.png"/>
          <p:cNvPicPr>
            <a:picLocks noChangeAspect="1"/>
          </p:cNvPicPr>
          <p:nvPr/>
        </p:nvPicPr>
        <p:blipFill>
          <a:blip r:embed="rId8" cstate="email">
            <a:extLst>
              <a:ext uri="{28A0092B-C50C-407E-A947-70E740481C1C}">
                <a14:useLocalDpi xmlns:a14="http://schemas.microsoft.com/office/drawing/2010/main"/>
              </a:ext>
            </a:extLst>
          </a:blip>
          <a:srcRect l="-1507" r="-1507"/>
          <a:stretch/>
        </p:blipFill>
        <p:spPr>
          <a:xfrm>
            <a:off x="4295851" y="4657954"/>
            <a:ext cx="171907" cy="133502"/>
          </a:xfrm>
          <a:prstGeom prst="rect">
            <a:avLst/>
          </a:prstGeom>
        </p:spPr>
      </p:pic>
      <p:sp>
        <p:nvSpPr>
          <p:cNvPr id="37" name="Text 29"/>
          <p:cNvSpPr txBox="1"/>
          <p:nvPr/>
        </p:nvSpPr>
        <p:spPr>
          <a:xfrm>
            <a:off x="4562856" y="4624121"/>
            <a:ext cx="2072030" cy="200254"/>
          </a:xfrm>
          <a:prstGeom prst="rect">
            <a:avLst/>
          </a:prstGeom>
          <a:noFill/>
          <a:ln/>
        </p:spPr>
        <p:txBody>
          <a:bodyPr wrap="square" lIns="0" tIns="0" rIns="0" bIns="0" rtlCol="0" anchor="ctr"/>
          <a:lstStyle/>
          <a:p>
            <a:pPr marL="0" indent="0" algn="l">
              <a:buNone/>
            </a:pPr>
            <a:r>
              <a:rPr lang="en-US" sz="1000" b="1" dirty="0">
                <a:solidFill>
                  <a:srgbClr val="0A1A3B"/>
                </a:solidFill>
                <a:latin typeface="Montserrat" pitchFamily="34" charset="0"/>
                <a:ea typeface="Montserrat" pitchFamily="34" charset="-122"/>
                <a:cs typeface="Montserrat" pitchFamily="34" charset="-120"/>
              </a:rPr>
              <a:t>Création de Valeur Partagée</a:t>
            </a:r>
            <a:endParaRPr lang="en-US" sz="1000" dirty="0"/>
          </a:p>
        </p:txBody>
      </p:sp>
      <p:sp>
        <p:nvSpPr>
          <p:cNvPr id="38" name="Shape 30"/>
          <p:cNvSpPr/>
          <p:nvPr/>
        </p:nvSpPr>
        <p:spPr>
          <a:xfrm>
            <a:off x="4295851" y="5186477"/>
            <a:ext cx="2152498" cy="9144"/>
          </a:xfrm>
          <a:prstGeom prst="rect">
            <a:avLst/>
          </a:prstGeom>
          <a:solidFill>
            <a:srgbClr val="F1F5F9"/>
          </a:solidFill>
          <a:ln/>
        </p:spPr>
        <p:txBody>
          <a:bodyPr/>
          <a:lstStyle/>
          <a:p>
            <a:endParaRPr lang="en-US"/>
          </a:p>
        </p:txBody>
      </p:sp>
      <p:sp>
        <p:nvSpPr>
          <p:cNvPr id="39" name="Text 31"/>
          <p:cNvSpPr txBox="1"/>
          <p:nvPr/>
        </p:nvSpPr>
        <p:spPr>
          <a:xfrm>
            <a:off x="4295851" y="4967021"/>
            <a:ext cx="829361" cy="162763"/>
          </a:xfrm>
          <a:prstGeom prst="rect">
            <a:avLst/>
          </a:prstGeom>
          <a:noFill/>
          <a:ln/>
        </p:spPr>
        <p:txBody>
          <a:bodyPr wrap="square" lIns="0" tIns="0" rIns="0" bIns="0" rtlCol="0" anchor="ctr"/>
          <a:lstStyle/>
          <a:p>
            <a:pPr marL="0" indent="0" algn="l">
              <a:buNone/>
            </a:pPr>
            <a:r>
              <a:rPr lang="en-US" sz="900" b="1" dirty="0">
                <a:solidFill>
                  <a:srgbClr val="94A3B8"/>
                </a:solidFill>
                <a:latin typeface="Open Sans" pitchFamily="34" charset="0"/>
                <a:ea typeface="Open Sans" pitchFamily="34" charset="-122"/>
                <a:cs typeface="Open Sans" pitchFamily="34" charset="-120"/>
              </a:rPr>
              <a:t>POUR LE PAK</a:t>
            </a:r>
            <a:endParaRPr lang="en-US" sz="900" dirty="0"/>
          </a:p>
        </p:txBody>
      </p:sp>
      <p:pic>
        <p:nvPicPr>
          <p:cNvPr id="40" name="Image 6"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295851" y="5329123"/>
            <a:ext cx="95098" cy="95098"/>
          </a:xfrm>
          <a:prstGeom prst="rect">
            <a:avLst/>
          </a:prstGeom>
        </p:spPr>
      </p:pic>
      <p:sp>
        <p:nvSpPr>
          <p:cNvPr id="41" name="Text 32"/>
          <p:cNvSpPr txBox="1"/>
          <p:nvPr/>
        </p:nvSpPr>
        <p:spPr>
          <a:xfrm>
            <a:off x="4466844" y="5290718"/>
            <a:ext cx="1619402"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Image de modernité absolue</a:t>
            </a:r>
            <a:endParaRPr lang="en-US" sz="900" dirty="0"/>
          </a:p>
        </p:txBody>
      </p:sp>
      <p:pic>
        <p:nvPicPr>
          <p:cNvPr id="42" name="Image 7"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295851" y="5557723"/>
            <a:ext cx="95098" cy="95098"/>
          </a:xfrm>
          <a:prstGeom prst="rect">
            <a:avLst/>
          </a:prstGeom>
        </p:spPr>
      </p:pic>
      <p:sp>
        <p:nvSpPr>
          <p:cNvPr id="43" name="Text 33"/>
          <p:cNvSpPr txBox="1"/>
          <p:nvPr/>
        </p:nvSpPr>
        <p:spPr>
          <a:xfrm>
            <a:off x="4466844" y="5519318"/>
            <a:ext cx="1991563"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Crédibilité opérationnelle renforcée</a:t>
            </a:r>
            <a:endParaRPr lang="en-US" sz="900" dirty="0"/>
          </a:p>
        </p:txBody>
      </p:sp>
      <p:sp>
        <p:nvSpPr>
          <p:cNvPr id="44" name="Shape 34"/>
          <p:cNvSpPr/>
          <p:nvPr/>
        </p:nvSpPr>
        <p:spPr>
          <a:xfrm>
            <a:off x="6635801" y="5186477"/>
            <a:ext cx="2152498" cy="9144"/>
          </a:xfrm>
          <a:prstGeom prst="rect">
            <a:avLst/>
          </a:prstGeom>
          <a:solidFill>
            <a:srgbClr val="F1F5F9"/>
          </a:solidFill>
          <a:ln/>
        </p:spPr>
        <p:txBody>
          <a:bodyPr/>
          <a:lstStyle/>
          <a:p>
            <a:endParaRPr lang="en-US"/>
          </a:p>
        </p:txBody>
      </p:sp>
      <p:sp>
        <p:nvSpPr>
          <p:cNvPr id="45" name="Text 35"/>
          <p:cNvSpPr txBox="1"/>
          <p:nvPr/>
        </p:nvSpPr>
        <p:spPr>
          <a:xfrm>
            <a:off x="6635801" y="4967021"/>
            <a:ext cx="1124712" cy="162763"/>
          </a:xfrm>
          <a:prstGeom prst="rect">
            <a:avLst/>
          </a:prstGeom>
          <a:noFill/>
          <a:ln/>
        </p:spPr>
        <p:txBody>
          <a:bodyPr wrap="square" lIns="0" tIns="0" rIns="0" bIns="0" rtlCol="0" anchor="ctr"/>
          <a:lstStyle/>
          <a:p>
            <a:pPr marL="0" indent="0" algn="l">
              <a:buNone/>
            </a:pPr>
            <a:r>
              <a:rPr lang="en-US" sz="900" b="1" dirty="0">
                <a:solidFill>
                  <a:srgbClr val="94A3B8"/>
                </a:solidFill>
                <a:latin typeface="Open Sans" pitchFamily="34" charset="0"/>
                <a:ea typeface="Open Sans" pitchFamily="34" charset="-122"/>
                <a:cs typeface="Open Sans" pitchFamily="34" charset="-120"/>
              </a:rPr>
              <a:t>POUR LES CLIENTS</a:t>
            </a:r>
            <a:endParaRPr lang="en-US" sz="900" dirty="0"/>
          </a:p>
        </p:txBody>
      </p:sp>
      <p:pic>
        <p:nvPicPr>
          <p:cNvPr id="46" name="Image 8"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635801" y="5329123"/>
            <a:ext cx="95098" cy="95098"/>
          </a:xfrm>
          <a:prstGeom prst="rect">
            <a:avLst/>
          </a:prstGeom>
        </p:spPr>
      </p:pic>
      <p:sp>
        <p:nvSpPr>
          <p:cNvPr id="47" name="Text 36"/>
          <p:cNvSpPr txBox="1"/>
          <p:nvPr/>
        </p:nvSpPr>
        <p:spPr>
          <a:xfrm>
            <a:off x="6806794" y="5290718"/>
            <a:ext cx="1666951"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Réassurance sur les capacités</a:t>
            </a:r>
            <a:endParaRPr lang="en-US" sz="900" dirty="0"/>
          </a:p>
        </p:txBody>
      </p:sp>
      <p:pic>
        <p:nvPicPr>
          <p:cNvPr id="48" name="Image 9"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6635801" y="5557723"/>
            <a:ext cx="95098" cy="95098"/>
          </a:xfrm>
          <a:prstGeom prst="rect">
            <a:avLst/>
          </a:prstGeom>
        </p:spPr>
      </p:pic>
      <p:sp>
        <p:nvSpPr>
          <p:cNvPr id="49" name="Text 37"/>
          <p:cNvSpPr txBox="1"/>
          <p:nvPr/>
        </p:nvSpPr>
        <p:spPr>
          <a:xfrm>
            <a:off x="6806794" y="5519318"/>
            <a:ext cx="1534363"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Transparence des données</a:t>
            </a:r>
            <a:endParaRPr lang="en-US" sz="900" dirty="0"/>
          </a:p>
        </p:txBody>
      </p:sp>
      <p:sp>
        <p:nvSpPr>
          <p:cNvPr id="50" name="Shape 38"/>
          <p:cNvSpPr/>
          <p:nvPr/>
        </p:nvSpPr>
        <p:spPr>
          <a:xfrm>
            <a:off x="9176004" y="4472330"/>
            <a:ext cx="2447849" cy="1733702"/>
          </a:xfrm>
          <a:prstGeom prst="roundRect">
            <a:avLst>
              <a:gd name="adj" fmla="val 3478"/>
            </a:avLst>
          </a:prstGeom>
          <a:solidFill>
            <a:srgbClr val="E0F2FE"/>
          </a:solidFill>
          <a:ln/>
        </p:spPr>
        <p:txBody>
          <a:bodyPr/>
          <a:lstStyle/>
          <a:p>
            <a:endParaRPr lang="en-US"/>
          </a:p>
        </p:txBody>
      </p:sp>
      <p:sp>
        <p:nvSpPr>
          <p:cNvPr id="51" name="Text 39"/>
          <p:cNvSpPr txBox="1"/>
          <p:nvPr/>
        </p:nvSpPr>
        <p:spPr>
          <a:xfrm>
            <a:off x="9366199" y="4614977"/>
            <a:ext cx="888797" cy="143561"/>
          </a:xfrm>
          <a:prstGeom prst="rect">
            <a:avLst/>
          </a:prstGeom>
          <a:noFill/>
          <a:ln/>
        </p:spPr>
        <p:txBody>
          <a:bodyPr wrap="square" lIns="0" tIns="0" rIns="0" bIns="0" rtlCol="0" anchor="ctr"/>
          <a:lstStyle/>
          <a:p>
            <a:pPr marL="0" indent="0" algn="l">
              <a:buNone/>
            </a:pPr>
            <a:r>
              <a:rPr lang="en-US" sz="800" b="1" dirty="0">
                <a:solidFill>
                  <a:srgbClr val="0369A1"/>
                </a:solidFill>
                <a:latin typeface="Open Sans" pitchFamily="34" charset="0"/>
                <a:ea typeface="Open Sans" pitchFamily="34" charset="-122"/>
                <a:cs typeface="Open Sans" pitchFamily="34" charset="-120"/>
              </a:rPr>
              <a:t>KPIS ATTENDUS</a:t>
            </a:r>
            <a:endParaRPr lang="en-US" sz="800" dirty="0"/>
          </a:p>
        </p:txBody>
      </p:sp>
      <p:sp>
        <p:nvSpPr>
          <p:cNvPr id="52" name="Text 40"/>
          <p:cNvSpPr txBox="1"/>
          <p:nvPr/>
        </p:nvSpPr>
        <p:spPr>
          <a:xfrm>
            <a:off x="9366199" y="4895698"/>
            <a:ext cx="743407" cy="277063"/>
          </a:xfrm>
          <a:prstGeom prst="rect">
            <a:avLst/>
          </a:prstGeom>
          <a:noFill/>
          <a:ln/>
        </p:spPr>
        <p:txBody>
          <a:bodyPr wrap="square" lIns="0" tIns="0" rIns="0" bIns="0" rtlCol="0" anchor="ctr"/>
          <a:lstStyle/>
          <a:p>
            <a:pPr marL="0" indent="0" algn="l">
              <a:buNone/>
            </a:pPr>
            <a:r>
              <a:rPr lang="en-US" sz="1800" b="1" dirty="0">
                <a:solidFill>
                  <a:srgbClr val="0284C7"/>
                </a:solidFill>
                <a:latin typeface="Montserrat" pitchFamily="34" charset="0"/>
                <a:ea typeface="Montserrat" pitchFamily="34" charset="-122"/>
                <a:cs typeface="Montserrat" pitchFamily="34" charset="-120"/>
              </a:rPr>
              <a:t>+15%</a:t>
            </a:r>
            <a:endParaRPr lang="en-US" sz="1800" dirty="0"/>
          </a:p>
        </p:txBody>
      </p:sp>
      <p:sp>
        <p:nvSpPr>
          <p:cNvPr id="53" name="Text 41"/>
          <p:cNvSpPr txBox="1"/>
          <p:nvPr/>
        </p:nvSpPr>
        <p:spPr>
          <a:xfrm>
            <a:off x="9366199" y="5538521"/>
            <a:ext cx="609905" cy="277063"/>
          </a:xfrm>
          <a:prstGeom prst="rect">
            <a:avLst/>
          </a:prstGeom>
          <a:noFill/>
          <a:ln/>
        </p:spPr>
        <p:txBody>
          <a:bodyPr wrap="square" lIns="0" tIns="0" rIns="0" bIns="0" rtlCol="0" anchor="ctr"/>
          <a:lstStyle/>
          <a:p>
            <a:pPr marL="0" indent="0" algn="l">
              <a:buNone/>
            </a:pPr>
            <a:r>
              <a:rPr lang="en-US" sz="1800" b="1" dirty="0">
                <a:solidFill>
                  <a:srgbClr val="0284C7"/>
                </a:solidFill>
                <a:latin typeface="Montserrat" pitchFamily="34" charset="0"/>
                <a:ea typeface="Montserrat" pitchFamily="34" charset="-122"/>
                <a:cs typeface="Montserrat" pitchFamily="34" charset="-120"/>
              </a:rPr>
              <a:t>50+</a:t>
            </a:r>
            <a:endParaRPr lang="en-US" sz="1800" dirty="0"/>
          </a:p>
        </p:txBody>
      </p:sp>
      <p:sp>
        <p:nvSpPr>
          <p:cNvPr id="54" name="Text 42"/>
          <p:cNvSpPr txBox="1"/>
          <p:nvPr/>
        </p:nvSpPr>
        <p:spPr>
          <a:xfrm>
            <a:off x="9981590" y="4990795"/>
            <a:ext cx="448056"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Engag.</a:t>
            </a:r>
            <a:endParaRPr lang="en-US" sz="900" dirty="0"/>
          </a:p>
        </p:txBody>
      </p:sp>
      <p:sp>
        <p:nvSpPr>
          <p:cNvPr id="55" name="Text 43"/>
          <p:cNvSpPr txBox="1"/>
          <p:nvPr/>
        </p:nvSpPr>
        <p:spPr>
          <a:xfrm>
            <a:off x="9849002" y="5633618"/>
            <a:ext cx="409651"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Leads</a:t>
            </a:r>
            <a:endParaRPr lang="en-US" sz="900" dirty="0"/>
          </a:p>
        </p:txBody>
      </p:sp>
      <p:sp>
        <p:nvSpPr>
          <p:cNvPr id="56" name="Text 44"/>
          <p:cNvSpPr txBox="1"/>
          <p:nvPr/>
        </p:nvSpPr>
        <p:spPr>
          <a:xfrm>
            <a:off x="9366199" y="5257800"/>
            <a:ext cx="1288390" cy="143561"/>
          </a:xfrm>
          <a:prstGeom prst="rect">
            <a:avLst/>
          </a:prstGeom>
          <a:noFill/>
          <a:ln/>
        </p:spPr>
        <p:txBody>
          <a:bodyPr wrap="square" lIns="0" tIns="0" rIns="0" bIns="0" rtlCol="0" anchor="ctr"/>
          <a:lstStyle/>
          <a:p>
            <a:pPr marL="0" indent="0" algn="l">
              <a:buNone/>
            </a:pPr>
            <a:r>
              <a:rPr lang="en-US" sz="800" dirty="0">
                <a:solidFill>
                  <a:srgbClr val="0C4A6E"/>
                </a:solidFill>
                <a:latin typeface="Open Sans" pitchFamily="34" charset="0"/>
                <a:ea typeface="Open Sans" pitchFamily="34" charset="-122"/>
                <a:cs typeface="Open Sans" pitchFamily="34" charset="-120"/>
              </a:rPr>
              <a:t>Sur contenus techniques</a:t>
            </a:r>
            <a:endParaRPr lang="en-US" sz="800" dirty="0"/>
          </a:p>
        </p:txBody>
      </p:sp>
      <p:sp>
        <p:nvSpPr>
          <p:cNvPr id="57" name="Text 45"/>
          <p:cNvSpPr txBox="1"/>
          <p:nvPr/>
        </p:nvSpPr>
        <p:spPr>
          <a:xfrm>
            <a:off x="9366199" y="5900623"/>
            <a:ext cx="1231697" cy="143561"/>
          </a:xfrm>
          <a:prstGeom prst="rect">
            <a:avLst/>
          </a:prstGeom>
          <a:noFill/>
          <a:ln/>
        </p:spPr>
        <p:txBody>
          <a:bodyPr wrap="square" lIns="0" tIns="0" rIns="0" bIns="0" rtlCol="0" anchor="ctr"/>
          <a:lstStyle/>
          <a:p>
            <a:pPr marL="0" indent="0" algn="l">
              <a:buNone/>
            </a:pPr>
            <a:r>
              <a:rPr lang="en-US" sz="800" dirty="0">
                <a:solidFill>
                  <a:srgbClr val="0C4A6E"/>
                </a:solidFill>
                <a:latin typeface="Open Sans" pitchFamily="34" charset="0"/>
                <a:ea typeface="Open Sans" pitchFamily="34" charset="-122"/>
                <a:cs typeface="Open Sans" pitchFamily="34" charset="-120"/>
              </a:rPr>
              <a:t>Téléchargements fiches</a:t>
            </a:r>
            <a:endParaRPr lang="en-US" sz="800" dirty="0"/>
          </a:p>
        </p:txBody>
      </p:sp>
      <p:sp>
        <p:nvSpPr>
          <p:cNvPr id="58" name="Shape 46"/>
          <p:cNvSpPr/>
          <p:nvPr/>
        </p:nvSpPr>
        <p:spPr>
          <a:xfrm>
            <a:off x="0" y="6391656"/>
            <a:ext cx="12191695" cy="466344"/>
          </a:xfrm>
          <a:prstGeom prst="rect">
            <a:avLst/>
          </a:prstGeom>
          <a:solidFill>
            <a:srgbClr val="FFFFFF"/>
          </a:solidFill>
          <a:ln/>
        </p:spPr>
        <p:txBody>
          <a:bodyPr/>
          <a:lstStyle/>
          <a:p>
            <a:endParaRPr lang="en-US"/>
          </a:p>
        </p:txBody>
      </p:sp>
      <p:sp>
        <p:nvSpPr>
          <p:cNvPr id="59" name="Shape 47"/>
          <p:cNvSpPr/>
          <p:nvPr/>
        </p:nvSpPr>
        <p:spPr>
          <a:xfrm>
            <a:off x="0" y="6391656"/>
            <a:ext cx="12191695" cy="9144"/>
          </a:xfrm>
          <a:prstGeom prst="rect">
            <a:avLst/>
          </a:prstGeom>
          <a:solidFill>
            <a:srgbClr val="E2E8F0"/>
          </a:solidFill>
          <a:ln/>
        </p:spPr>
        <p:txBody>
          <a:bodyPr/>
          <a:lstStyle/>
          <a:p>
            <a:endParaRPr lang="en-US"/>
          </a:p>
        </p:txBody>
      </p:sp>
      <p:pic>
        <p:nvPicPr>
          <p:cNvPr id="60" name="Image 10" descr="preencoded.png"/>
          <p:cNvPicPr>
            <a:picLocks noChangeAspect="1"/>
          </p:cNvPicPr>
          <p:nvPr/>
        </p:nvPicPr>
        <p:blipFill>
          <a:blip r:embed="rId11" cstate="email">
            <a:extLst>
              <a:ext uri="{28A0092B-C50C-407E-A947-70E740481C1C}">
                <a14:useLocalDpi xmlns:a14="http://schemas.microsoft.com/office/drawing/2010/main"/>
              </a:ext>
            </a:extLst>
          </a:blip>
          <a:srcRect l="-1911" r="-1911"/>
          <a:stretch/>
        </p:blipFill>
        <p:spPr>
          <a:xfrm>
            <a:off x="571500" y="6572707"/>
            <a:ext cx="133502" cy="114300"/>
          </a:xfrm>
          <a:prstGeom prst="rect">
            <a:avLst/>
          </a:prstGeom>
        </p:spPr>
      </p:pic>
      <p:sp>
        <p:nvSpPr>
          <p:cNvPr id="61" name="Text 48"/>
          <p:cNvSpPr txBox="1"/>
          <p:nvPr/>
        </p:nvSpPr>
        <p:spPr>
          <a:xfrm>
            <a:off x="800100" y="6543446"/>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62" name="Text 49"/>
          <p:cNvSpPr txBox="1"/>
          <p:nvPr/>
        </p:nvSpPr>
        <p:spPr>
          <a:xfrm>
            <a:off x="10388498" y="6543446"/>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63" name="Text 50"/>
          <p:cNvSpPr txBox="1"/>
          <p:nvPr/>
        </p:nvSpPr>
        <p:spPr>
          <a:xfrm>
            <a:off x="6255410" y="6543446"/>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23</a:t>
            </a:r>
            <a:endParaRPr lang="en-US" sz="900" dirty="0"/>
          </a:p>
        </p:txBody>
      </p:sp>
      <p:pic>
        <p:nvPicPr>
          <p:cNvPr id="64" name="Image 11" descr="preencoded.png"/>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11505895" y="6572707"/>
            <a:ext cx="114300" cy="114300"/>
          </a:xfrm>
          <a:prstGeom prst="rect">
            <a:avLst/>
          </a:prstGeom>
        </p:spPr>
      </p:pic>
      <p:sp>
        <p:nvSpPr>
          <p:cNvPr id="65" name="Shape 51"/>
          <p:cNvSpPr/>
          <p:nvPr/>
        </p:nvSpPr>
        <p:spPr>
          <a:xfrm>
            <a:off x="1809598" y="1735531"/>
            <a:ext cx="761695" cy="761695"/>
          </a:xfrm>
          <a:prstGeom prst="roundRect">
            <a:avLst>
              <a:gd name="adj" fmla="val 30012"/>
            </a:avLst>
          </a:prstGeom>
          <a:solidFill>
            <a:srgbClr val="00AAFF"/>
          </a:solidFill>
          <a:ln/>
          <a:effectLst>
            <a:outerShdw blurRad="139700" dist="38100" dir="5400000" algn="bl" rotWithShape="0">
              <a:srgbClr val="00AAFF">
                <a:alpha val="40000"/>
              </a:srgbClr>
            </a:outerShdw>
          </a:effectLst>
        </p:spPr>
        <p:txBody>
          <a:bodyPr/>
          <a:lstStyle/>
          <a:p>
            <a:endParaRPr lang="en-US"/>
          </a:p>
        </p:txBody>
      </p:sp>
      <p:pic>
        <p:nvPicPr>
          <p:cNvPr id="66" name="Image 12" descr="preencoded.png"/>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2018995" y="1944929"/>
            <a:ext cx="342900" cy="342900"/>
          </a:xfrm>
          <a:prstGeom prst="rect">
            <a:avLst/>
          </a:prstGeom>
        </p:spPr>
      </p:pic>
      <p:sp>
        <p:nvSpPr>
          <p:cNvPr id="67" name="Text 52"/>
          <p:cNvSpPr txBox="1"/>
          <p:nvPr/>
        </p:nvSpPr>
        <p:spPr>
          <a:xfrm>
            <a:off x="1338682" y="2669134"/>
            <a:ext cx="1905610" cy="324612"/>
          </a:xfrm>
          <a:prstGeom prst="rect">
            <a:avLst/>
          </a:prstGeom>
          <a:noFill/>
          <a:ln/>
        </p:spPr>
        <p:txBody>
          <a:bodyPr wrap="square" lIns="0" tIns="0" rIns="0" bIns="0" rtlCol="0" anchor="ctr"/>
          <a:lstStyle/>
          <a:p>
            <a:pPr marL="0" indent="0" algn="ctr">
              <a:buNone/>
            </a:pPr>
            <a:r>
              <a:rPr lang="en-US" sz="2100" b="1" dirty="0">
                <a:solidFill>
                  <a:srgbClr val="FFFFFF"/>
                </a:solidFill>
                <a:latin typeface="Montserrat" pitchFamily="34" charset="0"/>
                <a:ea typeface="Montserrat" pitchFamily="34" charset="-122"/>
                <a:cs typeface="Montserrat" pitchFamily="34" charset="-120"/>
              </a:rPr>
              <a:t>PAK INNOV'</a:t>
            </a:r>
            <a:endParaRPr lang="en-US" sz="2100" dirty="0"/>
          </a:p>
        </p:txBody>
      </p:sp>
      <p:sp>
        <p:nvSpPr>
          <p:cNvPr id="68" name="Text 53"/>
          <p:cNvSpPr txBox="1"/>
          <p:nvPr/>
        </p:nvSpPr>
        <p:spPr>
          <a:xfrm>
            <a:off x="1190549" y="3029407"/>
            <a:ext cx="2093976" cy="171907"/>
          </a:xfrm>
          <a:prstGeom prst="rect">
            <a:avLst/>
          </a:prstGeom>
          <a:noFill/>
          <a:ln/>
        </p:spPr>
        <p:txBody>
          <a:bodyPr wrap="square" lIns="0" tIns="0" rIns="0" bIns="0" rtlCol="0" anchor="ctr"/>
          <a:lstStyle/>
          <a:p>
            <a:pPr marL="0" indent="0" algn="ctr">
              <a:buNone/>
            </a:pPr>
            <a:r>
              <a:rPr lang="en-US" sz="900" i="1" dirty="0">
                <a:solidFill>
                  <a:srgbClr val="FFFFFF">
                    <a:alpha val="80000"/>
                  </a:srgbClr>
                </a:solidFill>
                <a:latin typeface="Open Sans" pitchFamily="34" charset="0"/>
                <a:ea typeface="Open Sans" pitchFamily="34" charset="-122"/>
                <a:cs typeface="Open Sans" pitchFamily="34" charset="-120"/>
              </a:rPr>
              <a:t>"L'avenir du portuaire s'écrit ici"</a:t>
            </a:r>
            <a:endParaRPr lang="en-US" sz="900" dirty="0"/>
          </a:p>
        </p:txBody>
      </p:sp>
      <p:sp>
        <p:nvSpPr>
          <p:cNvPr id="69" name="Shape 54"/>
          <p:cNvSpPr/>
          <p:nvPr/>
        </p:nvSpPr>
        <p:spPr>
          <a:xfrm>
            <a:off x="857707" y="3500323"/>
            <a:ext cx="2667305" cy="1638605"/>
          </a:xfrm>
          <a:prstGeom prst="roundRect">
            <a:avLst>
              <a:gd name="adj" fmla="val 3244"/>
            </a:avLst>
          </a:prstGeom>
          <a:solidFill>
            <a:srgbClr val="FFFFFF">
              <a:alpha val="10000"/>
            </a:srgbClr>
          </a:solidFill>
          <a:ln w="12700">
            <a:solidFill>
              <a:srgbClr val="FFFFFF">
                <a:alpha val="20000"/>
              </a:srgbClr>
            </a:solidFill>
            <a:prstDash val="solid"/>
          </a:ln>
        </p:spPr>
        <p:txBody>
          <a:bodyPr/>
          <a:lstStyle/>
          <a:p>
            <a:endParaRPr lang="en-US"/>
          </a:p>
        </p:txBody>
      </p:sp>
      <p:sp>
        <p:nvSpPr>
          <p:cNvPr id="70" name="Text 55"/>
          <p:cNvSpPr txBox="1"/>
          <p:nvPr/>
        </p:nvSpPr>
        <p:spPr>
          <a:xfrm>
            <a:off x="1057046" y="3700577"/>
            <a:ext cx="1126541" cy="143561"/>
          </a:xfrm>
          <a:prstGeom prst="rect">
            <a:avLst/>
          </a:prstGeom>
          <a:noFill/>
          <a:ln/>
        </p:spPr>
        <p:txBody>
          <a:bodyPr wrap="square" lIns="0" tIns="0" rIns="0" bIns="0" rtlCol="0" anchor="ctr"/>
          <a:lstStyle/>
          <a:p>
            <a:pPr marL="0" indent="0" algn="l">
              <a:buNone/>
            </a:pPr>
            <a:r>
              <a:rPr lang="en-US" sz="800" b="1" dirty="0">
                <a:solidFill>
                  <a:srgbClr val="00AAFF"/>
                </a:solidFill>
                <a:latin typeface="Open Sans" pitchFamily="34" charset="0"/>
                <a:ea typeface="Open Sans" pitchFamily="34" charset="-122"/>
                <a:cs typeface="Open Sans" pitchFamily="34" charset="-120"/>
              </a:rPr>
              <a:t>OBJECTIF PRINCIPAL</a:t>
            </a:r>
            <a:endParaRPr lang="en-US" sz="800" dirty="0"/>
          </a:p>
        </p:txBody>
      </p:sp>
      <p:sp>
        <p:nvSpPr>
          <p:cNvPr id="71" name="Text 56"/>
          <p:cNvSpPr txBox="1"/>
          <p:nvPr/>
        </p:nvSpPr>
        <p:spPr>
          <a:xfrm>
            <a:off x="1057046" y="3943807"/>
            <a:ext cx="2253082" cy="981151"/>
          </a:xfrm>
          <a:prstGeom prst="rect">
            <a:avLst/>
          </a:prstGeom>
          <a:noFill/>
          <a:ln/>
        </p:spPr>
        <p:txBody>
          <a:bodyPr wrap="square" lIns="0" tIns="0" rIns="0" bIns="0" rtlCol="0" anchor="ctr"/>
          <a:lstStyle/>
          <a:p>
            <a:pPr marL="0" indent="0" algn="l">
              <a:buNone/>
            </a:pPr>
            <a:r>
              <a:rPr lang="en-US" sz="1000" dirty="0">
                <a:solidFill>
                  <a:srgbClr val="FFFFFF"/>
                </a:solidFill>
                <a:latin typeface="Open Sans" pitchFamily="34" charset="0"/>
                <a:ea typeface="Open Sans" pitchFamily="34" charset="-122"/>
                <a:cs typeface="Open Sans" pitchFamily="34" charset="-120"/>
              </a:rPr>
              <a:t>Positionner le PAK comme un hub technologique de pointe en valorisant la Phase 2, la digitalisation et les performances opérationnelles exceptionnelles.</a:t>
            </a:r>
            <a:endParaRPr lang="en-US" sz="1000" dirty="0"/>
          </a:p>
        </p:txBody>
      </p:sp>
      <p:sp>
        <p:nvSpPr>
          <p:cNvPr id="72" name="Shape 57"/>
          <p:cNvSpPr/>
          <p:nvPr/>
        </p:nvSpPr>
        <p:spPr>
          <a:xfrm>
            <a:off x="857707" y="5682082"/>
            <a:ext cx="733349" cy="237744"/>
          </a:xfrm>
          <a:prstGeom prst="roundRect">
            <a:avLst>
              <a:gd name="adj" fmla="val 307692"/>
            </a:avLst>
          </a:prstGeom>
          <a:solidFill>
            <a:srgbClr val="FFFFFF">
              <a:alpha val="15000"/>
            </a:srgbClr>
          </a:solidFill>
          <a:ln/>
        </p:spPr>
        <p:txBody>
          <a:bodyPr/>
          <a:lstStyle/>
          <a:p>
            <a:endParaRPr lang="en-US"/>
          </a:p>
        </p:txBody>
      </p:sp>
      <p:sp>
        <p:nvSpPr>
          <p:cNvPr id="73" name="Shape 58"/>
          <p:cNvSpPr/>
          <p:nvPr/>
        </p:nvSpPr>
        <p:spPr>
          <a:xfrm>
            <a:off x="1664208" y="5682082"/>
            <a:ext cx="1047902" cy="237744"/>
          </a:xfrm>
          <a:prstGeom prst="roundRect">
            <a:avLst>
              <a:gd name="adj" fmla="val 307692"/>
            </a:avLst>
          </a:prstGeom>
          <a:solidFill>
            <a:srgbClr val="FFFFFF">
              <a:alpha val="15000"/>
            </a:srgbClr>
          </a:solidFill>
          <a:ln/>
        </p:spPr>
        <p:txBody>
          <a:bodyPr/>
          <a:lstStyle/>
          <a:p>
            <a:endParaRPr lang="en-US"/>
          </a:p>
        </p:txBody>
      </p:sp>
      <p:sp>
        <p:nvSpPr>
          <p:cNvPr id="74" name="Shape 59"/>
          <p:cNvSpPr/>
          <p:nvPr/>
        </p:nvSpPr>
        <p:spPr>
          <a:xfrm>
            <a:off x="2781605" y="5682082"/>
            <a:ext cx="705002" cy="237744"/>
          </a:xfrm>
          <a:prstGeom prst="roundRect">
            <a:avLst>
              <a:gd name="adj" fmla="val 307692"/>
            </a:avLst>
          </a:prstGeom>
          <a:solidFill>
            <a:srgbClr val="FFFFFF">
              <a:alpha val="15000"/>
            </a:srgbClr>
          </a:solidFill>
          <a:ln/>
        </p:spPr>
        <p:txBody>
          <a:bodyPr/>
          <a:lstStyle/>
          <a:p>
            <a:endParaRPr lang="en-US"/>
          </a:p>
        </p:txBody>
      </p:sp>
      <p:sp>
        <p:nvSpPr>
          <p:cNvPr id="75" name="Text 60"/>
          <p:cNvSpPr txBox="1"/>
          <p:nvPr/>
        </p:nvSpPr>
        <p:spPr>
          <a:xfrm>
            <a:off x="952805" y="5719572"/>
            <a:ext cx="621792"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Armateurs</a:t>
            </a:r>
            <a:endParaRPr lang="en-US" sz="800" dirty="0"/>
          </a:p>
        </p:txBody>
      </p:sp>
      <p:sp>
        <p:nvSpPr>
          <p:cNvPr id="76" name="Text 61"/>
          <p:cNvSpPr txBox="1"/>
          <p:nvPr/>
        </p:nvSpPr>
        <p:spPr>
          <a:xfrm>
            <a:off x="1759306" y="5719572"/>
            <a:ext cx="936346"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Partenaires Tech</a:t>
            </a:r>
            <a:endParaRPr lang="en-US" sz="800" dirty="0"/>
          </a:p>
        </p:txBody>
      </p:sp>
      <p:sp>
        <p:nvSpPr>
          <p:cNvPr id="77" name="Text 62"/>
          <p:cNvSpPr txBox="1"/>
          <p:nvPr/>
        </p:nvSpPr>
        <p:spPr>
          <a:xfrm>
            <a:off x="2876702" y="5719572"/>
            <a:ext cx="593446"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Décideurs</a:t>
            </a:r>
            <a:endParaRPr lang="en-US" sz="8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772107" cy="247802"/>
          </a:xfrm>
          <a:prstGeom prst="roundRect">
            <a:avLst>
              <a:gd name="adj" fmla="val 56770"/>
            </a:avLst>
          </a:prstGeom>
          <a:solidFill>
            <a:srgbClr val="FCE7F3"/>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4000" r="-4000"/>
          <a:stretch/>
        </p:blipFill>
        <p:spPr>
          <a:xfrm>
            <a:off x="685800" y="466344"/>
            <a:ext cx="123444" cy="114300"/>
          </a:xfrm>
          <a:prstGeom prst="rect">
            <a:avLst/>
          </a:prstGeom>
        </p:spPr>
      </p:pic>
      <p:sp>
        <p:nvSpPr>
          <p:cNvPr id="10" name="Text 7"/>
          <p:cNvSpPr txBox="1"/>
          <p:nvPr/>
        </p:nvSpPr>
        <p:spPr>
          <a:xfrm>
            <a:off x="886054" y="437998"/>
            <a:ext cx="1429207" cy="171907"/>
          </a:xfrm>
          <a:prstGeom prst="rect">
            <a:avLst/>
          </a:prstGeom>
          <a:noFill/>
          <a:ln/>
        </p:spPr>
        <p:txBody>
          <a:bodyPr wrap="square" lIns="0" tIns="0" rIns="0" bIns="0" rtlCol="0" anchor="ctr"/>
          <a:lstStyle/>
          <a:p>
            <a:pPr marL="0" indent="0" algn="l">
              <a:buNone/>
            </a:pPr>
            <a:r>
              <a:rPr lang="en-US" sz="900" b="1" dirty="0">
                <a:solidFill>
                  <a:srgbClr val="BE185D"/>
                </a:solidFill>
                <a:latin typeface="Open Sans" pitchFamily="34" charset="0"/>
                <a:ea typeface="Open Sans" pitchFamily="34" charset="-122"/>
                <a:cs typeface="Open Sans" pitchFamily="34" charset="-120"/>
              </a:rPr>
              <a:t>PROGRAMME PHARE 3</a:t>
            </a:r>
            <a:endParaRPr lang="en-US" sz="900" dirty="0"/>
          </a:p>
        </p:txBody>
      </p:sp>
      <p:sp>
        <p:nvSpPr>
          <p:cNvPr id="11" name="Text 8"/>
          <p:cNvSpPr txBox="1"/>
          <p:nvPr/>
        </p:nvSpPr>
        <p:spPr>
          <a:xfrm>
            <a:off x="571500" y="705002"/>
            <a:ext cx="5162702"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TRANSPARENCE &amp; SOLUTIONS</a:t>
            </a:r>
            <a:endParaRPr lang="en-US" sz="2400" dirty="0"/>
          </a:p>
        </p:txBody>
      </p:sp>
      <p:sp>
        <p:nvSpPr>
          <p:cNvPr id="12" name="Text 9"/>
          <p:cNvSpPr txBox="1"/>
          <p:nvPr/>
        </p:nvSpPr>
        <p:spPr>
          <a:xfrm>
            <a:off x="9734702" y="678485"/>
            <a:ext cx="2000707"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Gestion de la Confiance</a:t>
            </a:r>
            <a:endParaRPr lang="en-US" sz="1200" dirty="0"/>
          </a:p>
        </p:txBody>
      </p:sp>
      <p:sp>
        <p:nvSpPr>
          <p:cNvPr id="13" name="Text 10"/>
          <p:cNvSpPr txBox="1"/>
          <p:nvPr/>
        </p:nvSpPr>
        <p:spPr>
          <a:xfrm>
            <a:off x="9170518" y="887882"/>
            <a:ext cx="2543861"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Transformer les défis en preuves de résilience</a:t>
            </a:r>
            <a:endParaRPr lang="en-US" sz="900" dirty="0"/>
          </a:p>
        </p:txBody>
      </p:sp>
      <p:sp>
        <p:nvSpPr>
          <p:cNvPr id="14" name="Shape 11"/>
          <p:cNvSpPr/>
          <p:nvPr/>
        </p:nvSpPr>
        <p:spPr>
          <a:xfrm>
            <a:off x="571500" y="1449324"/>
            <a:ext cx="3238805" cy="4753051"/>
          </a:xfrm>
          <a:prstGeom prst="roundRect">
            <a:avLst>
              <a:gd name="adj" fmla="val 1329"/>
            </a:avLst>
          </a:prstGeom>
          <a:solidFill>
            <a:srgbClr val="0F172A"/>
          </a:solidFill>
          <a:ln/>
          <a:effectLst>
            <a:outerShdw blurRad="241300" dist="101600" dir="5400000" algn="bl" rotWithShape="0">
              <a:srgbClr val="0F172A">
                <a:alpha val="20000"/>
              </a:srgbClr>
            </a:outerShdw>
          </a:effectLst>
        </p:spPr>
        <p:txBody>
          <a:bodyPr/>
          <a:lstStyle/>
          <a:p>
            <a:endParaRPr lang="en-US"/>
          </a:p>
        </p:txBody>
      </p:sp>
      <p:pic>
        <p:nvPicPr>
          <p:cNvPr id="15" name="Image 1" descr="preencoded.png"/>
          <p:cNvPicPr>
            <a:picLocks noChangeAspect="1"/>
          </p:cNvPicPr>
          <p:nvPr/>
        </p:nvPicPr>
        <p:blipFill>
          <a:blip r:embed="rId4" cstate="email">
            <a:alphaModFix amt="5000"/>
            <a:extLst>
              <a:ext uri="{28A0092B-C50C-407E-A947-70E740481C1C}">
                <a14:useLocalDpi xmlns:a14="http://schemas.microsoft.com/office/drawing/2010/main"/>
              </a:ext>
            </a:extLst>
          </a:blip>
          <a:srcRect/>
          <a:stretch/>
        </p:blipFill>
        <p:spPr>
          <a:xfrm>
            <a:off x="1904695" y="4295851"/>
            <a:ext cx="2095805" cy="2095805"/>
          </a:xfrm>
          <a:prstGeom prst="rect">
            <a:avLst/>
          </a:prstGeom>
        </p:spPr>
      </p:pic>
      <p:sp>
        <p:nvSpPr>
          <p:cNvPr id="16" name="Shape 12"/>
          <p:cNvSpPr/>
          <p:nvPr/>
        </p:nvSpPr>
        <p:spPr>
          <a:xfrm>
            <a:off x="4095598" y="1449324"/>
            <a:ext cx="7524598" cy="952805"/>
          </a:xfrm>
          <a:prstGeom prst="rect">
            <a:avLst/>
          </a:prstGeom>
          <a:solidFill>
            <a:srgbClr val="FFFFFF"/>
          </a:solidFill>
          <a:ln/>
        </p:spPr>
        <p:txBody>
          <a:bodyPr/>
          <a:lstStyle/>
          <a:p>
            <a:endParaRPr lang="en-US"/>
          </a:p>
        </p:txBody>
      </p:sp>
      <p:sp>
        <p:nvSpPr>
          <p:cNvPr id="17" name="Shape 13"/>
          <p:cNvSpPr/>
          <p:nvPr/>
        </p:nvSpPr>
        <p:spPr>
          <a:xfrm>
            <a:off x="4095598" y="1449324"/>
            <a:ext cx="38405" cy="952805"/>
          </a:xfrm>
          <a:prstGeom prst="rect">
            <a:avLst/>
          </a:prstGeom>
          <a:solidFill>
            <a:srgbClr val="E91E63"/>
          </a:solidFill>
          <a:ln/>
        </p:spPr>
        <p:txBody>
          <a:bodyPr/>
          <a:lstStyle/>
          <a:p>
            <a:endParaRPr lang="en-US"/>
          </a:p>
        </p:txBody>
      </p:sp>
      <p:pic>
        <p:nvPicPr>
          <p:cNvPr id="18" name="Image 2" descr="preencoded.png"/>
          <p:cNvPicPr>
            <a:picLocks noChangeAspect="1"/>
          </p:cNvPicPr>
          <p:nvPr/>
        </p:nvPicPr>
        <p:blipFill>
          <a:blip r:embed="rId5" cstate="email">
            <a:extLst>
              <a:ext uri="{28A0092B-C50C-407E-A947-70E740481C1C}">
                <a14:useLocalDpi xmlns:a14="http://schemas.microsoft.com/office/drawing/2010/main"/>
              </a:ext>
            </a:extLst>
          </a:blip>
          <a:srcRect t="-100" b="-100"/>
          <a:stretch/>
        </p:blipFill>
        <p:spPr>
          <a:xfrm>
            <a:off x="4324198" y="1487729"/>
            <a:ext cx="114300" cy="152705"/>
          </a:xfrm>
          <a:prstGeom prst="rect">
            <a:avLst/>
          </a:prstGeom>
        </p:spPr>
      </p:pic>
      <p:sp>
        <p:nvSpPr>
          <p:cNvPr id="19" name="Text 14"/>
          <p:cNvSpPr txBox="1"/>
          <p:nvPr/>
        </p:nvSpPr>
        <p:spPr>
          <a:xfrm>
            <a:off x="4533595" y="1449324"/>
            <a:ext cx="1019556" cy="228600"/>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Le Concept</a:t>
            </a:r>
            <a:endParaRPr lang="en-US" sz="1200" dirty="0"/>
          </a:p>
        </p:txBody>
      </p:sp>
      <p:sp>
        <p:nvSpPr>
          <p:cNvPr id="20" name="Text 15"/>
          <p:cNvSpPr txBox="1"/>
          <p:nvPr/>
        </p:nvSpPr>
        <p:spPr>
          <a:xfrm>
            <a:off x="4324198" y="1763878"/>
            <a:ext cx="7310628" cy="609905"/>
          </a:xfrm>
          <a:prstGeom prst="rect">
            <a:avLst/>
          </a:prstGeom>
          <a:noFill/>
          <a:ln/>
        </p:spPr>
        <p:txBody>
          <a:bodyPr wrap="square" lIns="0" tIns="0" rIns="0" bIns="0" rtlCol="0" anchor="ctr"/>
          <a:lstStyle/>
          <a:p>
            <a:pPr marL="0" indent="0" algn="l">
              <a:buNone/>
            </a:pPr>
            <a:r>
              <a:rPr lang="en-US" sz="1000" dirty="0">
                <a:solidFill>
                  <a:srgbClr val="475569"/>
                </a:solidFill>
                <a:latin typeface="Open Sans" pitchFamily="34" charset="0"/>
                <a:ea typeface="Open Sans" pitchFamily="34" charset="-122"/>
                <a:cs typeface="Open Sans" pitchFamily="34" charset="-120"/>
              </a:rPr>
              <a:t>Adopter une posture de communication responsable et sans tabou. Au lieu de laisser le vide s'installer, le PAK prend les devants pour expliquer les défis techniques, le calendrier des travaux et rassurer sur la continuité du service logistique.</a:t>
            </a:r>
            <a:endParaRPr lang="en-US" sz="1000" dirty="0"/>
          </a:p>
        </p:txBody>
      </p:sp>
      <p:sp>
        <p:nvSpPr>
          <p:cNvPr id="21" name="Shape 16"/>
          <p:cNvSpPr/>
          <p:nvPr/>
        </p:nvSpPr>
        <p:spPr>
          <a:xfrm>
            <a:off x="4095598" y="2585009"/>
            <a:ext cx="2419502" cy="1133856"/>
          </a:xfrm>
          <a:prstGeom prst="roundRect">
            <a:avLst>
              <a:gd name="adj" fmla="val 6777"/>
            </a:avLst>
          </a:prstGeom>
          <a:solidFill>
            <a:srgbClr val="FDF2F8"/>
          </a:solidFill>
          <a:ln w="12700">
            <a:solidFill>
              <a:srgbClr val="FCE7F3"/>
            </a:solidFill>
            <a:prstDash val="solid"/>
          </a:ln>
        </p:spPr>
        <p:txBody>
          <a:bodyPr/>
          <a:lstStyle/>
          <a:p>
            <a:endParaRPr lang="en-US"/>
          </a:p>
        </p:txBody>
      </p:sp>
      <p:sp>
        <p:nvSpPr>
          <p:cNvPr id="22" name="Shape 17"/>
          <p:cNvSpPr/>
          <p:nvPr/>
        </p:nvSpPr>
        <p:spPr>
          <a:xfrm>
            <a:off x="4248302" y="2737714"/>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pic>
        <p:nvPicPr>
          <p:cNvPr id="23" name="Image 3" descr="preencoded.png"/>
          <p:cNvPicPr>
            <a:picLocks noChangeAspect="1"/>
          </p:cNvPicPr>
          <p:nvPr/>
        </p:nvPicPr>
        <p:blipFill>
          <a:blip r:embed="rId6" cstate="email">
            <a:extLst>
              <a:ext uri="{28A0092B-C50C-407E-A947-70E740481C1C}">
                <a14:useLocalDpi xmlns:a14="http://schemas.microsoft.com/office/drawing/2010/main"/>
              </a:ext>
            </a:extLst>
          </a:blip>
          <a:srcRect l="-837" r="-837"/>
          <a:stretch/>
        </p:blipFill>
        <p:spPr>
          <a:xfrm>
            <a:off x="4315054" y="2813609"/>
            <a:ext cx="152705" cy="133502"/>
          </a:xfrm>
          <a:prstGeom prst="rect">
            <a:avLst/>
          </a:prstGeom>
        </p:spPr>
      </p:pic>
      <p:sp>
        <p:nvSpPr>
          <p:cNvPr id="24" name="Shape 18"/>
          <p:cNvSpPr/>
          <p:nvPr/>
        </p:nvSpPr>
        <p:spPr>
          <a:xfrm>
            <a:off x="6651346" y="2585009"/>
            <a:ext cx="2419502" cy="1133856"/>
          </a:xfrm>
          <a:prstGeom prst="roundRect">
            <a:avLst>
              <a:gd name="adj" fmla="val 6777"/>
            </a:avLst>
          </a:prstGeom>
          <a:solidFill>
            <a:srgbClr val="FDF2F8"/>
          </a:solidFill>
          <a:ln w="12700">
            <a:solidFill>
              <a:srgbClr val="FCE7F3"/>
            </a:solidFill>
            <a:prstDash val="solid"/>
          </a:ln>
        </p:spPr>
        <p:txBody>
          <a:bodyPr/>
          <a:lstStyle/>
          <a:p>
            <a:endParaRPr lang="en-US"/>
          </a:p>
        </p:txBody>
      </p:sp>
      <p:sp>
        <p:nvSpPr>
          <p:cNvPr id="25" name="Shape 19"/>
          <p:cNvSpPr/>
          <p:nvPr/>
        </p:nvSpPr>
        <p:spPr>
          <a:xfrm>
            <a:off x="6804050" y="2737714"/>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26" name="Shape 20"/>
          <p:cNvSpPr/>
          <p:nvPr/>
        </p:nvSpPr>
        <p:spPr>
          <a:xfrm>
            <a:off x="9359798" y="2737714"/>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27" name="Text 21"/>
          <p:cNvSpPr txBox="1"/>
          <p:nvPr/>
        </p:nvSpPr>
        <p:spPr>
          <a:xfrm>
            <a:off x="4629607" y="2788006"/>
            <a:ext cx="960120" cy="171907"/>
          </a:xfrm>
          <a:prstGeom prst="rect">
            <a:avLst/>
          </a:prstGeom>
          <a:noFill/>
          <a:ln/>
        </p:spPr>
        <p:txBody>
          <a:bodyPr wrap="square" lIns="0" tIns="0" rIns="0" bIns="0" rtlCol="0" anchor="ctr"/>
          <a:lstStyle/>
          <a:p>
            <a:pPr marL="0" indent="0" algn="l">
              <a:buNone/>
            </a:pPr>
            <a:r>
              <a:rPr lang="en-US" sz="900" b="1" dirty="0">
                <a:solidFill>
                  <a:srgbClr val="831843"/>
                </a:solidFill>
                <a:latin typeface="Open Sans" pitchFamily="34" charset="0"/>
                <a:ea typeface="Open Sans" pitchFamily="34" charset="-122"/>
                <a:cs typeface="Open Sans" pitchFamily="34" charset="-120"/>
              </a:rPr>
              <a:t>Point Travaux</a:t>
            </a:r>
            <a:endParaRPr lang="en-US" sz="900" dirty="0"/>
          </a:p>
        </p:txBody>
      </p:sp>
      <p:sp>
        <p:nvSpPr>
          <p:cNvPr id="28" name="Text 22"/>
          <p:cNvSpPr txBox="1"/>
          <p:nvPr/>
        </p:nvSpPr>
        <p:spPr>
          <a:xfrm>
            <a:off x="7185355" y="2788006"/>
            <a:ext cx="931774" cy="171907"/>
          </a:xfrm>
          <a:prstGeom prst="rect">
            <a:avLst/>
          </a:prstGeom>
          <a:noFill/>
          <a:ln/>
        </p:spPr>
        <p:txBody>
          <a:bodyPr wrap="square" lIns="0" tIns="0" rIns="0" bIns="0" rtlCol="0" anchor="ctr"/>
          <a:lstStyle/>
          <a:p>
            <a:pPr marL="0" indent="0" algn="l">
              <a:buNone/>
            </a:pPr>
            <a:r>
              <a:rPr lang="en-US" sz="900" b="1" dirty="0">
                <a:solidFill>
                  <a:srgbClr val="831843"/>
                </a:solidFill>
                <a:latin typeface="Open Sans" pitchFamily="34" charset="0"/>
                <a:ea typeface="Open Sans" pitchFamily="34" charset="-122"/>
                <a:cs typeface="Open Sans" pitchFamily="34" charset="-120"/>
              </a:rPr>
              <a:t>La FAQ du DG</a:t>
            </a:r>
            <a:endParaRPr lang="en-US" sz="900" dirty="0"/>
          </a:p>
        </p:txBody>
      </p:sp>
      <p:sp>
        <p:nvSpPr>
          <p:cNvPr id="29" name="Text 23"/>
          <p:cNvSpPr txBox="1"/>
          <p:nvPr/>
        </p:nvSpPr>
        <p:spPr>
          <a:xfrm>
            <a:off x="4248302" y="3119018"/>
            <a:ext cx="1803197" cy="438912"/>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Trimestriel : Infographie/Vidéo d'avancement des chantiers (route, autoroute).</a:t>
            </a:r>
            <a:endParaRPr lang="en-US" sz="800" dirty="0"/>
          </a:p>
        </p:txBody>
      </p:sp>
      <p:pic>
        <p:nvPicPr>
          <p:cNvPr id="30" name="Image 4" descr="preencoded.png"/>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879946" y="2813609"/>
            <a:ext cx="133502" cy="133502"/>
          </a:xfrm>
          <a:prstGeom prst="rect">
            <a:avLst/>
          </a:prstGeom>
        </p:spPr>
      </p:pic>
      <p:sp>
        <p:nvSpPr>
          <p:cNvPr id="31" name="Shape 24"/>
          <p:cNvSpPr/>
          <p:nvPr/>
        </p:nvSpPr>
        <p:spPr>
          <a:xfrm>
            <a:off x="9207094" y="2585009"/>
            <a:ext cx="2419502" cy="1133856"/>
          </a:xfrm>
          <a:prstGeom prst="roundRect">
            <a:avLst>
              <a:gd name="adj" fmla="val 6777"/>
            </a:avLst>
          </a:prstGeom>
          <a:solidFill>
            <a:srgbClr val="FDF2F8"/>
          </a:solidFill>
          <a:ln w="12700">
            <a:solidFill>
              <a:srgbClr val="FCE7F3"/>
            </a:solidFill>
            <a:prstDash val="solid"/>
          </a:ln>
        </p:spPr>
        <p:txBody>
          <a:bodyPr/>
          <a:lstStyle/>
          <a:p>
            <a:endParaRPr lang="en-US"/>
          </a:p>
        </p:txBody>
      </p:sp>
      <p:sp>
        <p:nvSpPr>
          <p:cNvPr id="32" name="Text 25"/>
          <p:cNvSpPr txBox="1"/>
          <p:nvPr/>
        </p:nvSpPr>
        <p:spPr>
          <a:xfrm>
            <a:off x="6804050" y="3119018"/>
            <a:ext cx="1907438" cy="29535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Réponses directes aux questions "qui fâchent" des usagers sur les réseaux.</a:t>
            </a:r>
            <a:endParaRPr lang="en-US" sz="800" dirty="0"/>
          </a:p>
        </p:txBody>
      </p:sp>
      <p:pic>
        <p:nvPicPr>
          <p:cNvPr id="33" name="Image 5" descr="preencoded.png"/>
          <p:cNvPicPr>
            <a:picLocks noChangeAspect="1"/>
          </p:cNvPicPr>
          <p:nvPr/>
        </p:nvPicPr>
        <p:blipFill>
          <a:blip r:embed="rId8" cstate="email">
            <a:extLst>
              <a:ext uri="{28A0092B-C50C-407E-A947-70E740481C1C}">
                <a14:useLocalDpi xmlns:a14="http://schemas.microsoft.com/office/drawing/2010/main"/>
              </a:ext>
            </a:extLst>
          </a:blip>
          <a:srcRect l="-2512" r="-2512"/>
          <a:stretch/>
        </p:blipFill>
        <p:spPr>
          <a:xfrm>
            <a:off x="9450324" y="2813609"/>
            <a:ext cx="105156" cy="133502"/>
          </a:xfrm>
          <a:prstGeom prst="rect">
            <a:avLst/>
          </a:prstGeom>
        </p:spPr>
      </p:pic>
      <p:sp>
        <p:nvSpPr>
          <p:cNvPr id="34" name="Text 26"/>
          <p:cNvSpPr txBox="1"/>
          <p:nvPr/>
        </p:nvSpPr>
        <p:spPr>
          <a:xfrm>
            <a:off x="9741103" y="2788006"/>
            <a:ext cx="1016813" cy="171907"/>
          </a:xfrm>
          <a:prstGeom prst="rect">
            <a:avLst/>
          </a:prstGeom>
          <a:noFill/>
          <a:ln/>
        </p:spPr>
        <p:txBody>
          <a:bodyPr wrap="square" lIns="0" tIns="0" rIns="0" bIns="0" rtlCol="0" anchor="ctr"/>
          <a:lstStyle/>
          <a:p>
            <a:pPr marL="0" indent="0" algn="l">
              <a:buNone/>
            </a:pPr>
            <a:r>
              <a:rPr lang="en-US" sz="900" b="1" dirty="0">
                <a:solidFill>
                  <a:srgbClr val="831843"/>
                </a:solidFill>
                <a:latin typeface="Open Sans" pitchFamily="34" charset="0"/>
                <a:ea typeface="Open Sans" pitchFamily="34" charset="-122"/>
                <a:cs typeface="Open Sans" pitchFamily="34" charset="-120"/>
              </a:rPr>
              <a:t>Dossier Preuve</a:t>
            </a:r>
            <a:endParaRPr lang="en-US" sz="900" dirty="0"/>
          </a:p>
        </p:txBody>
      </p:sp>
      <p:sp>
        <p:nvSpPr>
          <p:cNvPr id="35" name="Text 27"/>
          <p:cNvSpPr txBox="1"/>
          <p:nvPr/>
        </p:nvSpPr>
        <p:spPr>
          <a:xfrm>
            <a:off x="9359798" y="3119018"/>
            <a:ext cx="1936699" cy="29535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Publication technique sur les mesures palliatives et de sécurité.</a:t>
            </a:r>
            <a:endParaRPr lang="en-US" sz="800" dirty="0"/>
          </a:p>
        </p:txBody>
      </p:sp>
      <p:sp>
        <p:nvSpPr>
          <p:cNvPr id="36" name="Shape 28"/>
          <p:cNvSpPr/>
          <p:nvPr/>
        </p:nvSpPr>
        <p:spPr>
          <a:xfrm>
            <a:off x="4095598" y="4472330"/>
            <a:ext cx="4895698" cy="1733702"/>
          </a:xfrm>
          <a:prstGeom prst="roundRect">
            <a:avLst>
              <a:gd name="adj" fmla="val 3478"/>
            </a:avLst>
          </a:prstGeom>
          <a:solidFill>
            <a:srgbClr val="FFFFFF"/>
          </a:solidFill>
          <a:ln w="12700">
            <a:solidFill>
              <a:srgbClr val="E2E8F0"/>
            </a:solidFill>
            <a:prstDash val="solid"/>
          </a:ln>
        </p:spPr>
        <p:txBody>
          <a:bodyPr/>
          <a:lstStyle/>
          <a:p>
            <a:endParaRPr lang="en-US"/>
          </a:p>
        </p:txBody>
      </p:sp>
      <p:pic>
        <p:nvPicPr>
          <p:cNvPr id="37" name="Image 6" descr="preencoded.png"/>
          <p:cNvPicPr>
            <a:picLocks noChangeAspect="1"/>
          </p:cNvPicPr>
          <p:nvPr/>
        </p:nvPicPr>
        <p:blipFill>
          <a:blip r:embed="rId9" cstate="email">
            <a:extLst>
              <a:ext uri="{28A0092B-C50C-407E-A947-70E740481C1C}">
                <a14:useLocalDpi xmlns:a14="http://schemas.microsoft.com/office/drawing/2010/main"/>
              </a:ext>
            </a:extLst>
          </a:blip>
          <a:srcRect l="-1507" r="-1507"/>
          <a:stretch/>
        </p:blipFill>
        <p:spPr>
          <a:xfrm>
            <a:off x="4295851" y="4657954"/>
            <a:ext cx="171907" cy="133502"/>
          </a:xfrm>
          <a:prstGeom prst="rect">
            <a:avLst/>
          </a:prstGeom>
        </p:spPr>
      </p:pic>
      <p:sp>
        <p:nvSpPr>
          <p:cNvPr id="38" name="Text 29"/>
          <p:cNvSpPr txBox="1"/>
          <p:nvPr/>
        </p:nvSpPr>
        <p:spPr>
          <a:xfrm>
            <a:off x="4562856" y="4624121"/>
            <a:ext cx="2072030" cy="200254"/>
          </a:xfrm>
          <a:prstGeom prst="rect">
            <a:avLst/>
          </a:prstGeom>
          <a:noFill/>
          <a:ln/>
        </p:spPr>
        <p:txBody>
          <a:bodyPr wrap="square" lIns="0" tIns="0" rIns="0" bIns="0" rtlCol="0" anchor="ctr"/>
          <a:lstStyle/>
          <a:p>
            <a:pPr marL="0" indent="0" algn="l">
              <a:buNone/>
            </a:pPr>
            <a:r>
              <a:rPr lang="en-US" sz="1000" b="1" dirty="0">
                <a:solidFill>
                  <a:srgbClr val="0A1A3B"/>
                </a:solidFill>
                <a:latin typeface="Montserrat" pitchFamily="34" charset="0"/>
                <a:ea typeface="Montserrat" pitchFamily="34" charset="-122"/>
                <a:cs typeface="Montserrat" pitchFamily="34" charset="-120"/>
              </a:rPr>
              <a:t>Création de Valeur Partagée</a:t>
            </a:r>
            <a:endParaRPr lang="en-US" sz="1000" dirty="0"/>
          </a:p>
        </p:txBody>
      </p:sp>
      <p:sp>
        <p:nvSpPr>
          <p:cNvPr id="39" name="Shape 30"/>
          <p:cNvSpPr/>
          <p:nvPr/>
        </p:nvSpPr>
        <p:spPr>
          <a:xfrm>
            <a:off x="4295851" y="5186477"/>
            <a:ext cx="2152498" cy="9144"/>
          </a:xfrm>
          <a:prstGeom prst="rect">
            <a:avLst/>
          </a:prstGeom>
          <a:solidFill>
            <a:srgbClr val="F1F5F9"/>
          </a:solidFill>
          <a:ln/>
        </p:spPr>
        <p:txBody>
          <a:bodyPr/>
          <a:lstStyle/>
          <a:p>
            <a:endParaRPr lang="en-US"/>
          </a:p>
        </p:txBody>
      </p:sp>
      <p:sp>
        <p:nvSpPr>
          <p:cNvPr id="40" name="Text 31"/>
          <p:cNvSpPr txBox="1"/>
          <p:nvPr/>
        </p:nvSpPr>
        <p:spPr>
          <a:xfrm>
            <a:off x="4295851" y="4967021"/>
            <a:ext cx="829361" cy="162763"/>
          </a:xfrm>
          <a:prstGeom prst="rect">
            <a:avLst/>
          </a:prstGeom>
          <a:noFill/>
          <a:ln/>
        </p:spPr>
        <p:txBody>
          <a:bodyPr wrap="square" lIns="0" tIns="0" rIns="0" bIns="0" rtlCol="0" anchor="ctr"/>
          <a:lstStyle/>
          <a:p>
            <a:pPr marL="0" indent="0" algn="l">
              <a:buNone/>
            </a:pPr>
            <a:r>
              <a:rPr lang="en-US" sz="900" b="1" dirty="0">
                <a:solidFill>
                  <a:srgbClr val="94A3B8"/>
                </a:solidFill>
                <a:latin typeface="Open Sans" pitchFamily="34" charset="0"/>
                <a:ea typeface="Open Sans" pitchFamily="34" charset="-122"/>
                <a:cs typeface="Open Sans" pitchFamily="34" charset="-120"/>
              </a:rPr>
              <a:t>POUR LE PAK</a:t>
            </a:r>
            <a:endParaRPr lang="en-US" sz="900" dirty="0"/>
          </a:p>
        </p:txBody>
      </p:sp>
      <p:pic>
        <p:nvPicPr>
          <p:cNvPr id="41" name="Image 7"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295851" y="5329123"/>
            <a:ext cx="95098" cy="95098"/>
          </a:xfrm>
          <a:prstGeom prst="rect">
            <a:avLst/>
          </a:prstGeom>
        </p:spPr>
      </p:pic>
      <p:sp>
        <p:nvSpPr>
          <p:cNvPr id="42" name="Text 32"/>
          <p:cNvSpPr txBox="1"/>
          <p:nvPr/>
        </p:nvSpPr>
        <p:spPr>
          <a:xfrm>
            <a:off x="4466844" y="5290718"/>
            <a:ext cx="1390802"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Crédibilité et Leadership</a:t>
            </a:r>
            <a:endParaRPr lang="en-US" sz="900" dirty="0"/>
          </a:p>
        </p:txBody>
      </p:sp>
      <p:pic>
        <p:nvPicPr>
          <p:cNvPr id="43" name="Image 8"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295851" y="5557723"/>
            <a:ext cx="95098" cy="95098"/>
          </a:xfrm>
          <a:prstGeom prst="rect">
            <a:avLst/>
          </a:prstGeom>
        </p:spPr>
      </p:pic>
      <p:sp>
        <p:nvSpPr>
          <p:cNvPr id="44" name="Text 33"/>
          <p:cNvSpPr txBox="1"/>
          <p:nvPr/>
        </p:nvSpPr>
        <p:spPr>
          <a:xfrm>
            <a:off x="4466844" y="5519318"/>
            <a:ext cx="1562710"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Maîtrise du narratif de crise</a:t>
            </a:r>
            <a:endParaRPr lang="en-US" sz="900" dirty="0"/>
          </a:p>
        </p:txBody>
      </p:sp>
      <p:sp>
        <p:nvSpPr>
          <p:cNvPr id="45" name="Shape 34"/>
          <p:cNvSpPr/>
          <p:nvPr/>
        </p:nvSpPr>
        <p:spPr>
          <a:xfrm>
            <a:off x="6635801" y="5186477"/>
            <a:ext cx="2152498" cy="9144"/>
          </a:xfrm>
          <a:prstGeom prst="rect">
            <a:avLst/>
          </a:prstGeom>
          <a:solidFill>
            <a:srgbClr val="F1F5F9"/>
          </a:solidFill>
          <a:ln/>
        </p:spPr>
        <p:txBody>
          <a:bodyPr/>
          <a:lstStyle/>
          <a:p>
            <a:endParaRPr lang="en-US"/>
          </a:p>
        </p:txBody>
      </p:sp>
      <p:sp>
        <p:nvSpPr>
          <p:cNvPr id="46" name="Text 35"/>
          <p:cNvSpPr txBox="1"/>
          <p:nvPr/>
        </p:nvSpPr>
        <p:spPr>
          <a:xfrm>
            <a:off x="6635801" y="4967021"/>
            <a:ext cx="1305763" cy="162763"/>
          </a:xfrm>
          <a:prstGeom prst="rect">
            <a:avLst/>
          </a:prstGeom>
          <a:noFill/>
          <a:ln/>
        </p:spPr>
        <p:txBody>
          <a:bodyPr wrap="square" lIns="0" tIns="0" rIns="0" bIns="0" rtlCol="0" anchor="ctr"/>
          <a:lstStyle/>
          <a:p>
            <a:pPr marL="0" indent="0" algn="l">
              <a:buNone/>
            </a:pPr>
            <a:r>
              <a:rPr lang="en-US" sz="900" b="1" dirty="0">
                <a:solidFill>
                  <a:srgbClr val="94A3B8"/>
                </a:solidFill>
                <a:latin typeface="Open Sans" pitchFamily="34" charset="0"/>
                <a:ea typeface="Open Sans" pitchFamily="34" charset="-122"/>
                <a:cs typeface="Open Sans" pitchFamily="34" charset="-120"/>
              </a:rPr>
              <a:t>POUR LE PARTENAIRE</a:t>
            </a:r>
            <a:endParaRPr lang="en-US" sz="900" dirty="0"/>
          </a:p>
        </p:txBody>
      </p:sp>
      <p:pic>
        <p:nvPicPr>
          <p:cNvPr id="47" name="Image 9"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635801" y="5329123"/>
            <a:ext cx="95098" cy="95098"/>
          </a:xfrm>
          <a:prstGeom prst="rect">
            <a:avLst/>
          </a:prstGeom>
        </p:spPr>
      </p:pic>
      <p:sp>
        <p:nvSpPr>
          <p:cNvPr id="48" name="Text 36"/>
          <p:cNvSpPr txBox="1"/>
          <p:nvPr/>
        </p:nvSpPr>
        <p:spPr>
          <a:xfrm>
            <a:off x="6806794" y="5290718"/>
            <a:ext cx="1610258"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Visibilité fiable pour planifier</a:t>
            </a:r>
            <a:endParaRPr lang="en-US" sz="900" dirty="0"/>
          </a:p>
        </p:txBody>
      </p:sp>
      <p:pic>
        <p:nvPicPr>
          <p:cNvPr id="49" name="Image 10"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635801" y="5557723"/>
            <a:ext cx="95098" cy="95098"/>
          </a:xfrm>
          <a:prstGeom prst="rect">
            <a:avLst/>
          </a:prstGeom>
        </p:spPr>
      </p:pic>
      <p:sp>
        <p:nvSpPr>
          <p:cNvPr id="50" name="Text 37"/>
          <p:cNvSpPr txBox="1"/>
          <p:nvPr/>
        </p:nvSpPr>
        <p:spPr>
          <a:xfrm>
            <a:off x="6806794" y="5519318"/>
            <a:ext cx="1485900"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Réassurance investisseurs</a:t>
            </a:r>
            <a:endParaRPr lang="en-US" sz="900" dirty="0"/>
          </a:p>
        </p:txBody>
      </p:sp>
      <p:sp>
        <p:nvSpPr>
          <p:cNvPr id="51" name="Shape 38"/>
          <p:cNvSpPr/>
          <p:nvPr/>
        </p:nvSpPr>
        <p:spPr>
          <a:xfrm>
            <a:off x="9176004" y="4472330"/>
            <a:ext cx="2447849" cy="1733702"/>
          </a:xfrm>
          <a:prstGeom prst="roundRect">
            <a:avLst>
              <a:gd name="adj" fmla="val 3478"/>
            </a:avLst>
          </a:prstGeom>
          <a:solidFill>
            <a:srgbClr val="F0F9FF"/>
          </a:solidFill>
          <a:ln/>
        </p:spPr>
        <p:txBody>
          <a:bodyPr/>
          <a:lstStyle/>
          <a:p>
            <a:endParaRPr lang="en-US"/>
          </a:p>
        </p:txBody>
      </p:sp>
      <p:sp>
        <p:nvSpPr>
          <p:cNvPr id="52" name="Text 39"/>
          <p:cNvSpPr txBox="1"/>
          <p:nvPr/>
        </p:nvSpPr>
        <p:spPr>
          <a:xfrm>
            <a:off x="9366199" y="4614977"/>
            <a:ext cx="888797" cy="143561"/>
          </a:xfrm>
          <a:prstGeom prst="rect">
            <a:avLst/>
          </a:prstGeom>
          <a:noFill/>
          <a:ln/>
        </p:spPr>
        <p:txBody>
          <a:bodyPr wrap="square" lIns="0" tIns="0" rIns="0" bIns="0" rtlCol="0" anchor="ctr"/>
          <a:lstStyle/>
          <a:p>
            <a:pPr marL="0" indent="0" algn="l">
              <a:buNone/>
            </a:pPr>
            <a:r>
              <a:rPr lang="en-US" sz="800" b="1" dirty="0">
                <a:solidFill>
                  <a:srgbClr val="0369A1"/>
                </a:solidFill>
                <a:latin typeface="Open Sans" pitchFamily="34" charset="0"/>
                <a:ea typeface="Open Sans" pitchFamily="34" charset="-122"/>
                <a:cs typeface="Open Sans" pitchFamily="34" charset="-120"/>
              </a:rPr>
              <a:t>KPIS ATTENDUS</a:t>
            </a:r>
            <a:endParaRPr lang="en-US" sz="800" dirty="0"/>
          </a:p>
        </p:txBody>
      </p:sp>
      <p:sp>
        <p:nvSpPr>
          <p:cNvPr id="53" name="Text 40"/>
          <p:cNvSpPr txBox="1"/>
          <p:nvPr/>
        </p:nvSpPr>
        <p:spPr>
          <a:xfrm>
            <a:off x="9366199" y="4895698"/>
            <a:ext cx="829361" cy="277063"/>
          </a:xfrm>
          <a:prstGeom prst="rect">
            <a:avLst/>
          </a:prstGeom>
          <a:noFill/>
          <a:ln/>
        </p:spPr>
        <p:txBody>
          <a:bodyPr wrap="square" lIns="0" tIns="0" rIns="0" bIns="0" rtlCol="0" anchor="ctr"/>
          <a:lstStyle/>
          <a:p>
            <a:pPr marL="0" indent="0" algn="l">
              <a:buNone/>
            </a:pPr>
            <a:r>
              <a:rPr lang="en-US" sz="1800" b="1" dirty="0">
                <a:solidFill>
                  <a:srgbClr val="0284C7"/>
                </a:solidFill>
                <a:latin typeface="Montserrat" pitchFamily="34" charset="0"/>
                <a:ea typeface="Montserrat" pitchFamily="34" charset="-122"/>
                <a:cs typeface="Montserrat" pitchFamily="34" charset="-120"/>
              </a:rPr>
              <a:t>&gt;80%</a:t>
            </a:r>
            <a:endParaRPr lang="en-US" sz="1800" dirty="0"/>
          </a:p>
        </p:txBody>
      </p:sp>
      <p:sp>
        <p:nvSpPr>
          <p:cNvPr id="54" name="Text 41"/>
          <p:cNvSpPr txBox="1"/>
          <p:nvPr/>
        </p:nvSpPr>
        <p:spPr>
          <a:xfrm>
            <a:off x="9366199" y="5538521"/>
            <a:ext cx="790956" cy="277063"/>
          </a:xfrm>
          <a:prstGeom prst="rect">
            <a:avLst/>
          </a:prstGeom>
          <a:noFill/>
          <a:ln/>
        </p:spPr>
        <p:txBody>
          <a:bodyPr wrap="square" lIns="0" tIns="0" rIns="0" bIns="0" rtlCol="0" anchor="ctr"/>
          <a:lstStyle/>
          <a:p>
            <a:pPr marL="0" indent="0" algn="l">
              <a:buNone/>
            </a:pPr>
            <a:r>
              <a:rPr lang="en-US" sz="1800" b="1" dirty="0">
                <a:solidFill>
                  <a:srgbClr val="0284C7"/>
                </a:solidFill>
                <a:latin typeface="Montserrat" pitchFamily="34" charset="0"/>
                <a:ea typeface="Montserrat" pitchFamily="34" charset="-122"/>
                <a:cs typeface="Montserrat" pitchFamily="34" charset="-120"/>
              </a:rPr>
              <a:t>-40%</a:t>
            </a:r>
            <a:endParaRPr lang="en-US" sz="1800" dirty="0"/>
          </a:p>
        </p:txBody>
      </p:sp>
      <p:sp>
        <p:nvSpPr>
          <p:cNvPr id="55" name="Text 42"/>
          <p:cNvSpPr txBox="1"/>
          <p:nvPr/>
        </p:nvSpPr>
        <p:spPr>
          <a:xfrm>
            <a:off x="10067544" y="4990795"/>
            <a:ext cx="438912"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Positif</a:t>
            </a:r>
            <a:endParaRPr lang="en-US" sz="900" dirty="0"/>
          </a:p>
        </p:txBody>
      </p:sp>
      <p:sp>
        <p:nvSpPr>
          <p:cNvPr id="56" name="Text 43"/>
          <p:cNvSpPr txBox="1"/>
          <p:nvPr/>
        </p:nvSpPr>
        <p:spPr>
          <a:xfrm>
            <a:off x="10024567" y="5633618"/>
            <a:ext cx="534010"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Plaintes</a:t>
            </a:r>
            <a:endParaRPr lang="en-US" sz="900" dirty="0"/>
          </a:p>
        </p:txBody>
      </p:sp>
      <p:sp>
        <p:nvSpPr>
          <p:cNvPr id="57" name="Text 44"/>
          <p:cNvSpPr txBox="1"/>
          <p:nvPr/>
        </p:nvSpPr>
        <p:spPr>
          <a:xfrm>
            <a:off x="9366199" y="5257800"/>
            <a:ext cx="2060143" cy="143561"/>
          </a:xfrm>
          <a:prstGeom prst="rect">
            <a:avLst/>
          </a:prstGeom>
          <a:noFill/>
          <a:ln/>
        </p:spPr>
        <p:txBody>
          <a:bodyPr wrap="square" lIns="0" tIns="0" rIns="0" bIns="0" rtlCol="0" anchor="ctr"/>
          <a:lstStyle/>
          <a:p>
            <a:pPr marL="0" indent="0" algn="l">
              <a:buNone/>
            </a:pPr>
            <a:r>
              <a:rPr lang="en-US" sz="800" dirty="0">
                <a:solidFill>
                  <a:srgbClr val="0C4A6E"/>
                </a:solidFill>
                <a:latin typeface="Open Sans" pitchFamily="34" charset="0"/>
                <a:ea typeface="Open Sans" pitchFamily="34" charset="-122"/>
                <a:cs typeface="Open Sans" pitchFamily="34" charset="-120"/>
              </a:rPr>
              <a:t>Sentiment d'analyse (malgré sujets durs)</a:t>
            </a:r>
            <a:endParaRPr lang="en-US" sz="800" dirty="0"/>
          </a:p>
        </p:txBody>
      </p:sp>
      <p:sp>
        <p:nvSpPr>
          <p:cNvPr id="58" name="Text 45"/>
          <p:cNvSpPr txBox="1"/>
          <p:nvPr/>
        </p:nvSpPr>
        <p:spPr>
          <a:xfrm>
            <a:off x="9366199" y="5900623"/>
            <a:ext cx="1384402" cy="143561"/>
          </a:xfrm>
          <a:prstGeom prst="rect">
            <a:avLst/>
          </a:prstGeom>
          <a:noFill/>
          <a:ln/>
        </p:spPr>
        <p:txBody>
          <a:bodyPr wrap="square" lIns="0" tIns="0" rIns="0" bIns="0" rtlCol="0" anchor="ctr"/>
          <a:lstStyle/>
          <a:p>
            <a:pPr marL="0" indent="0" algn="l">
              <a:buNone/>
            </a:pPr>
            <a:r>
              <a:rPr lang="en-US" sz="800" dirty="0">
                <a:solidFill>
                  <a:srgbClr val="0C4A6E"/>
                </a:solidFill>
                <a:latin typeface="Open Sans" pitchFamily="34" charset="0"/>
                <a:ea typeface="Open Sans" pitchFamily="34" charset="-122"/>
                <a:cs typeface="Open Sans" pitchFamily="34" charset="-120"/>
              </a:rPr>
              <a:t>Réduction réclamations RS</a:t>
            </a:r>
            <a:endParaRPr lang="en-US" sz="800" dirty="0"/>
          </a:p>
        </p:txBody>
      </p:sp>
      <p:sp>
        <p:nvSpPr>
          <p:cNvPr id="59" name="Shape 46"/>
          <p:cNvSpPr/>
          <p:nvPr/>
        </p:nvSpPr>
        <p:spPr>
          <a:xfrm>
            <a:off x="0" y="6391656"/>
            <a:ext cx="12191695" cy="466344"/>
          </a:xfrm>
          <a:prstGeom prst="rect">
            <a:avLst/>
          </a:prstGeom>
          <a:solidFill>
            <a:srgbClr val="FFFFFF"/>
          </a:solidFill>
          <a:ln/>
        </p:spPr>
        <p:txBody>
          <a:bodyPr/>
          <a:lstStyle/>
          <a:p>
            <a:endParaRPr lang="en-US"/>
          </a:p>
        </p:txBody>
      </p:sp>
      <p:sp>
        <p:nvSpPr>
          <p:cNvPr id="60" name="Shape 47"/>
          <p:cNvSpPr/>
          <p:nvPr/>
        </p:nvSpPr>
        <p:spPr>
          <a:xfrm>
            <a:off x="0" y="6391656"/>
            <a:ext cx="12191695" cy="9144"/>
          </a:xfrm>
          <a:prstGeom prst="rect">
            <a:avLst/>
          </a:prstGeom>
          <a:solidFill>
            <a:srgbClr val="E2E8F0"/>
          </a:solidFill>
          <a:ln/>
        </p:spPr>
        <p:txBody>
          <a:bodyPr/>
          <a:lstStyle/>
          <a:p>
            <a:endParaRPr lang="en-US"/>
          </a:p>
        </p:txBody>
      </p:sp>
      <p:pic>
        <p:nvPicPr>
          <p:cNvPr id="61" name="Image 11" descr="preencoded.png"/>
          <p:cNvPicPr>
            <a:picLocks noChangeAspect="1"/>
          </p:cNvPicPr>
          <p:nvPr/>
        </p:nvPicPr>
        <p:blipFill>
          <a:blip r:embed="rId12" cstate="email">
            <a:extLst>
              <a:ext uri="{28A0092B-C50C-407E-A947-70E740481C1C}">
                <a14:useLocalDpi xmlns:a14="http://schemas.microsoft.com/office/drawing/2010/main"/>
              </a:ext>
            </a:extLst>
          </a:blip>
          <a:srcRect l="-1911" r="-1911"/>
          <a:stretch/>
        </p:blipFill>
        <p:spPr>
          <a:xfrm>
            <a:off x="571500" y="6572707"/>
            <a:ext cx="133502" cy="114300"/>
          </a:xfrm>
          <a:prstGeom prst="rect">
            <a:avLst/>
          </a:prstGeom>
        </p:spPr>
      </p:pic>
      <p:sp>
        <p:nvSpPr>
          <p:cNvPr id="62" name="Text 48"/>
          <p:cNvSpPr txBox="1"/>
          <p:nvPr/>
        </p:nvSpPr>
        <p:spPr>
          <a:xfrm>
            <a:off x="800100" y="6543446"/>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63" name="Text 49"/>
          <p:cNvSpPr txBox="1"/>
          <p:nvPr/>
        </p:nvSpPr>
        <p:spPr>
          <a:xfrm>
            <a:off x="10388498" y="6543446"/>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64" name="Text 50"/>
          <p:cNvSpPr txBox="1"/>
          <p:nvPr/>
        </p:nvSpPr>
        <p:spPr>
          <a:xfrm>
            <a:off x="6255410" y="6543446"/>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24</a:t>
            </a:r>
            <a:endParaRPr lang="en-US" sz="900" dirty="0"/>
          </a:p>
        </p:txBody>
      </p:sp>
      <p:pic>
        <p:nvPicPr>
          <p:cNvPr id="65" name="Image 12" descr="preencoded.png"/>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1505895" y="6572707"/>
            <a:ext cx="114300" cy="114300"/>
          </a:xfrm>
          <a:prstGeom prst="rect">
            <a:avLst/>
          </a:prstGeom>
        </p:spPr>
      </p:pic>
      <p:sp>
        <p:nvSpPr>
          <p:cNvPr id="66" name="Shape 51"/>
          <p:cNvSpPr/>
          <p:nvPr/>
        </p:nvSpPr>
        <p:spPr>
          <a:xfrm>
            <a:off x="1809598" y="1735531"/>
            <a:ext cx="761695" cy="761695"/>
          </a:xfrm>
          <a:prstGeom prst="roundRect">
            <a:avLst>
              <a:gd name="adj" fmla="val 30012"/>
            </a:avLst>
          </a:prstGeom>
          <a:solidFill>
            <a:srgbClr val="E91E63"/>
          </a:solidFill>
          <a:ln/>
          <a:effectLst>
            <a:outerShdw blurRad="139700" dist="38100" dir="5400000" algn="bl" rotWithShape="0">
              <a:srgbClr val="E91E63">
                <a:alpha val="40000"/>
              </a:srgbClr>
            </a:outerShdw>
          </a:effectLst>
        </p:spPr>
        <p:txBody>
          <a:bodyPr/>
          <a:lstStyle/>
          <a:p>
            <a:endParaRPr lang="en-US"/>
          </a:p>
        </p:txBody>
      </p:sp>
      <p:pic>
        <p:nvPicPr>
          <p:cNvPr id="67" name="Image 13" descr="preencoded.png"/>
          <p:cNvPicPr>
            <a:picLocks noChangeAspect="1"/>
          </p:cNvPicPr>
          <p:nvPr/>
        </p:nvPicPr>
        <p:blipFill>
          <a:blip r:embed="rId14" cstate="email">
            <a:extLst>
              <a:ext uri="{28A0092B-C50C-407E-A947-70E740481C1C}">
                <a14:useLocalDpi xmlns:a14="http://schemas.microsoft.com/office/drawing/2010/main"/>
              </a:ext>
            </a:extLst>
          </a:blip>
          <a:srcRect l="-607" r="-607"/>
          <a:stretch/>
        </p:blipFill>
        <p:spPr>
          <a:xfrm>
            <a:off x="1995221" y="1944929"/>
            <a:ext cx="390449" cy="342900"/>
          </a:xfrm>
          <a:prstGeom prst="rect">
            <a:avLst/>
          </a:prstGeom>
        </p:spPr>
      </p:pic>
      <p:sp>
        <p:nvSpPr>
          <p:cNvPr id="68" name="Text 52"/>
          <p:cNvSpPr txBox="1"/>
          <p:nvPr/>
        </p:nvSpPr>
        <p:spPr>
          <a:xfrm>
            <a:off x="1441094" y="2669134"/>
            <a:ext cx="1690726" cy="305410"/>
          </a:xfrm>
          <a:prstGeom prst="rect">
            <a:avLst/>
          </a:prstGeom>
          <a:noFill/>
          <a:ln/>
        </p:spPr>
        <p:txBody>
          <a:bodyPr wrap="square" lIns="0" tIns="0" rIns="0" bIns="0" rtlCol="0" anchor="ctr"/>
          <a:lstStyle/>
          <a:p>
            <a:pPr marL="0" indent="0" algn="ctr">
              <a:buNone/>
            </a:pPr>
            <a:r>
              <a:rPr lang="en-US" sz="1900" b="1" dirty="0">
                <a:solidFill>
                  <a:srgbClr val="FFFFFF"/>
                </a:solidFill>
                <a:latin typeface="Montserrat" pitchFamily="34" charset="0"/>
                <a:ea typeface="Montserrat" pitchFamily="34" charset="-122"/>
                <a:cs typeface="Montserrat" pitchFamily="34" charset="-120"/>
              </a:rPr>
              <a:t>PAK TRUST</a:t>
            </a:r>
            <a:endParaRPr lang="en-US" sz="1900" dirty="0"/>
          </a:p>
        </p:txBody>
      </p:sp>
      <p:sp>
        <p:nvSpPr>
          <p:cNvPr id="69" name="Text 53"/>
          <p:cNvSpPr txBox="1"/>
          <p:nvPr/>
        </p:nvSpPr>
        <p:spPr>
          <a:xfrm>
            <a:off x="1325880" y="3008376"/>
            <a:ext cx="1826971" cy="171907"/>
          </a:xfrm>
          <a:prstGeom prst="rect">
            <a:avLst/>
          </a:prstGeom>
          <a:noFill/>
          <a:ln/>
        </p:spPr>
        <p:txBody>
          <a:bodyPr wrap="square" lIns="0" tIns="0" rIns="0" bIns="0" rtlCol="0" anchor="ctr"/>
          <a:lstStyle/>
          <a:p>
            <a:pPr marL="0" indent="0" algn="ctr">
              <a:buNone/>
            </a:pPr>
            <a:r>
              <a:rPr lang="en-US" sz="900" i="1" dirty="0">
                <a:solidFill>
                  <a:srgbClr val="FFFFFF">
                    <a:alpha val="80000"/>
                  </a:srgbClr>
                </a:solidFill>
                <a:latin typeface="Open Sans" pitchFamily="34" charset="0"/>
                <a:ea typeface="Open Sans" pitchFamily="34" charset="-122"/>
                <a:cs typeface="Open Sans" pitchFamily="34" charset="-120"/>
              </a:rPr>
              <a:t>"La vérité construit l'avenir"</a:t>
            </a:r>
            <a:endParaRPr lang="en-US" sz="900" dirty="0"/>
          </a:p>
        </p:txBody>
      </p:sp>
      <p:sp>
        <p:nvSpPr>
          <p:cNvPr id="70" name="Shape 54"/>
          <p:cNvSpPr/>
          <p:nvPr/>
        </p:nvSpPr>
        <p:spPr>
          <a:xfrm>
            <a:off x="857707" y="3479292"/>
            <a:ext cx="2667305" cy="1638605"/>
          </a:xfrm>
          <a:prstGeom prst="roundRect">
            <a:avLst>
              <a:gd name="adj" fmla="val 3244"/>
            </a:avLst>
          </a:prstGeom>
          <a:solidFill>
            <a:srgbClr val="FFFFFF">
              <a:alpha val="10000"/>
            </a:srgbClr>
          </a:solidFill>
          <a:ln w="12700">
            <a:solidFill>
              <a:srgbClr val="FFFFFF">
                <a:alpha val="20000"/>
              </a:srgbClr>
            </a:solidFill>
            <a:prstDash val="solid"/>
          </a:ln>
        </p:spPr>
        <p:txBody>
          <a:bodyPr/>
          <a:lstStyle/>
          <a:p>
            <a:endParaRPr lang="en-US"/>
          </a:p>
        </p:txBody>
      </p:sp>
      <p:sp>
        <p:nvSpPr>
          <p:cNvPr id="71" name="Text 55"/>
          <p:cNvSpPr txBox="1"/>
          <p:nvPr/>
        </p:nvSpPr>
        <p:spPr>
          <a:xfrm>
            <a:off x="1057046" y="3679546"/>
            <a:ext cx="1288390" cy="143561"/>
          </a:xfrm>
          <a:prstGeom prst="rect">
            <a:avLst/>
          </a:prstGeom>
          <a:noFill/>
          <a:ln/>
        </p:spPr>
        <p:txBody>
          <a:bodyPr wrap="square" lIns="0" tIns="0" rIns="0" bIns="0" rtlCol="0" anchor="ctr"/>
          <a:lstStyle/>
          <a:p>
            <a:pPr marL="0" indent="0" algn="l">
              <a:buNone/>
            </a:pPr>
            <a:r>
              <a:rPr lang="en-US" sz="800" b="1" dirty="0">
                <a:solidFill>
                  <a:srgbClr val="E91E63"/>
                </a:solidFill>
                <a:latin typeface="Open Sans" pitchFamily="34" charset="0"/>
                <a:ea typeface="Open Sans" pitchFamily="34" charset="-122"/>
                <a:cs typeface="Open Sans" pitchFamily="34" charset="-120"/>
              </a:rPr>
              <a:t>OBJECTIF STRATÉGIQUE</a:t>
            </a:r>
            <a:endParaRPr lang="en-US" sz="800" dirty="0"/>
          </a:p>
        </p:txBody>
      </p:sp>
      <p:sp>
        <p:nvSpPr>
          <p:cNvPr id="72" name="Text 56"/>
          <p:cNvSpPr txBox="1"/>
          <p:nvPr/>
        </p:nvSpPr>
        <p:spPr>
          <a:xfrm>
            <a:off x="1057046" y="3922776"/>
            <a:ext cx="2272284" cy="981151"/>
          </a:xfrm>
          <a:prstGeom prst="rect">
            <a:avLst/>
          </a:prstGeom>
          <a:noFill/>
          <a:ln/>
        </p:spPr>
        <p:txBody>
          <a:bodyPr wrap="square" lIns="0" tIns="0" rIns="0" bIns="0" rtlCol="0" anchor="ctr"/>
          <a:lstStyle/>
          <a:p>
            <a:pPr marL="0" indent="0" algn="l">
              <a:buNone/>
            </a:pPr>
            <a:r>
              <a:rPr lang="en-US" sz="1000" dirty="0">
                <a:solidFill>
                  <a:srgbClr val="FFFFFF"/>
                </a:solidFill>
                <a:latin typeface="Open Sans" pitchFamily="34" charset="0"/>
                <a:ea typeface="Open Sans" pitchFamily="34" charset="-122"/>
                <a:cs typeface="Open Sans" pitchFamily="34" charset="-120"/>
              </a:rPr>
              <a:t>Couper court aux rumeurs en communiquant proactivement sur les points de friction (état route Edéa-Kribi, infrastructures) et les solutions déployées.</a:t>
            </a:r>
            <a:endParaRPr lang="en-US" sz="1000" dirty="0"/>
          </a:p>
        </p:txBody>
      </p:sp>
      <p:sp>
        <p:nvSpPr>
          <p:cNvPr id="73" name="Shape 57"/>
          <p:cNvSpPr/>
          <p:nvPr/>
        </p:nvSpPr>
        <p:spPr>
          <a:xfrm>
            <a:off x="857707" y="5372100"/>
            <a:ext cx="914400" cy="237744"/>
          </a:xfrm>
          <a:prstGeom prst="roundRect">
            <a:avLst>
              <a:gd name="adj" fmla="val 307692"/>
            </a:avLst>
          </a:prstGeom>
          <a:solidFill>
            <a:srgbClr val="FFFFFF">
              <a:alpha val="15000"/>
            </a:srgbClr>
          </a:solidFill>
          <a:ln/>
        </p:spPr>
        <p:txBody>
          <a:bodyPr/>
          <a:lstStyle/>
          <a:p>
            <a:endParaRPr lang="en-US"/>
          </a:p>
        </p:txBody>
      </p:sp>
      <p:sp>
        <p:nvSpPr>
          <p:cNvPr id="74" name="Shape 58"/>
          <p:cNvSpPr/>
          <p:nvPr/>
        </p:nvSpPr>
        <p:spPr>
          <a:xfrm>
            <a:off x="1846174" y="5372100"/>
            <a:ext cx="838505" cy="237744"/>
          </a:xfrm>
          <a:prstGeom prst="roundRect">
            <a:avLst>
              <a:gd name="adj" fmla="val 307692"/>
            </a:avLst>
          </a:prstGeom>
          <a:solidFill>
            <a:srgbClr val="FFFFFF">
              <a:alpha val="15000"/>
            </a:srgbClr>
          </a:solidFill>
          <a:ln/>
        </p:spPr>
        <p:txBody>
          <a:bodyPr/>
          <a:lstStyle/>
          <a:p>
            <a:endParaRPr lang="en-US"/>
          </a:p>
        </p:txBody>
      </p:sp>
      <p:sp>
        <p:nvSpPr>
          <p:cNvPr id="75" name="Shape 59"/>
          <p:cNvSpPr/>
          <p:nvPr/>
        </p:nvSpPr>
        <p:spPr>
          <a:xfrm>
            <a:off x="857707" y="5682082"/>
            <a:ext cx="972007" cy="237744"/>
          </a:xfrm>
          <a:prstGeom prst="roundRect">
            <a:avLst>
              <a:gd name="adj" fmla="val 307692"/>
            </a:avLst>
          </a:prstGeom>
          <a:solidFill>
            <a:srgbClr val="FFFFFF">
              <a:alpha val="15000"/>
            </a:srgbClr>
          </a:solidFill>
          <a:ln/>
        </p:spPr>
        <p:txBody>
          <a:bodyPr/>
          <a:lstStyle/>
          <a:p>
            <a:endParaRPr lang="en-US"/>
          </a:p>
        </p:txBody>
      </p:sp>
      <p:sp>
        <p:nvSpPr>
          <p:cNvPr id="76" name="Text 60"/>
          <p:cNvSpPr txBox="1"/>
          <p:nvPr/>
        </p:nvSpPr>
        <p:spPr>
          <a:xfrm>
            <a:off x="952805" y="5410505"/>
            <a:ext cx="802843"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Transporteurs</a:t>
            </a:r>
            <a:endParaRPr lang="en-US" sz="800" dirty="0"/>
          </a:p>
        </p:txBody>
      </p:sp>
      <p:sp>
        <p:nvSpPr>
          <p:cNvPr id="77" name="Text 61"/>
          <p:cNvSpPr txBox="1"/>
          <p:nvPr/>
        </p:nvSpPr>
        <p:spPr>
          <a:xfrm>
            <a:off x="1941271" y="5410505"/>
            <a:ext cx="726948"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Grand Public</a:t>
            </a:r>
            <a:endParaRPr lang="en-US" sz="800" dirty="0"/>
          </a:p>
        </p:txBody>
      </p:sp>
      <p:sp>
        <p:nvSpPr>
          <p:cNvPr id="78" name="Text 62"/>
          <p:cNvSpPr txBox="1"/>
          <p:nvPr/>
        </p:nvSpPr>
        <p:spPr>
          <a:xfrm>
            <a:off x="952805" y="5719572"/>
            <a:ext cx="860450"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Média &amp; Presse</a:t>
            </a:r>
            <a:endParaRPr lang="en-US" sz="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742846" cy="247802"/>
          </a:xfrm>
          <a:prstGeom prst="roundRect">
            <a:avLst>
              <a:gd name="adj" fmla="val 56770"/>
            </a:avLst>
          </a:prstGeom>
          <a:solidFill>
            <a:srgbClr val="FCE7F3"/>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5467" r="-5467"/>
          <a:stretch/>
        </p:blipFill>
        <p:spPr>
          <a:xfrm>
            <a:off x="685800" y="466344"/>
            <a:ext cx="95098" cy="114300"/>
          </a:xfrm>
          <a:prstGeom prst="rect">
            <a:avLst/>
          </a:prstGeom>
        </p:spPr>
      </p:pic>
      <p:sp>
        <p:nvSpPr>
          <p:cNvPr id="10" name="Text 7"/>
          <p:cNvSpPr txBox="1"/>
          <p:nvPr/>
        </p:nvSpPr>
        <p:spPr>
          <a:xfrm>
            <a:off x="857707" y="437998"/>
            <a:ext cx="1429207" cy="171907"/>
          </a:xfrm>
          <a:prstGeom prst="rect">
            <a:avLst/>
          </a:prstGeom>
          <a:noFill/>
          <a:ln/>
        </p:spPr>
        <p:txBody>
          <a:bodyPr wrap="square" lIns="0" tIns="0" rIns="0" bIns="0" rtlCol="0" anchor="ctr"/>
          <a:lstStyle/>
          <a:p>
            <a:pPr marL="0" indent="0" algn="l">
              <a:buNone/>
            </a:pPr>
            <a:r>
              <a:rPr lang="en-US" sz="900" b="1" dirty="0">
                <a:solidFill>
                  <a:srgbClr val="E91E63"/>
                </a:solidFill>
                <a:latin typeface="Open Sans" pitchFamily="34" charset="0"/>
                <a:ea typeface="Open Sans" pitchFamily="34" charset="-122"/>
                <a:cs typeface="Open Sans" pitchFamily="34" charset="-120"/>
              </a:rPr>
              <a:t>PROGRAMME PHARE 4</a:t>
            </a:r>
            <a:endParaRPr lang="en-US" sz="900" dirty="0"/>
          </a:p>
        </p:txBody>
      </p:sp>
      <p:sp>
        <p:nvSpPr>
          <p:cNvPr id="11" name="Text 8"/>
          <p:cNvSpPr txBox="1"/>
          <p:nvPr/>
        </p:nvSpPr>
        <p:spPr>
          <a:xfrm>
            <a:off x="571500" y="705002"/>
            <a:ext cx="4086454"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TED PAK (TRIMESTRIEL)</a:t>
            </a:r>
            <a:endParaRPr lang="en-US" sz="2400" dirty="0"/>
          </a:p>
        </p:txBody>
      </p:sp>
      <p:sp>
        <p:nvSpPr>
          <p:cNvPr id="12" name="Text 9"/>
          <p:cNvSpPr txBox="1"/>
          <p:nvPr/>
        </p:nvSpPr>
        <p:spPr>
          <a:xfrm>
            <a:off x="9061704" y="678485"/>
            <a:ext cx="2677363"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Expertise &amp; Thought Leadership</a:t>
            </a:r>
            <a:endParaRPr lang="en-US" sz="1200" dirty="0"/>
          </a:p>
        </p:txBody>
      </p:sp>
      <p:sp>
        <p:nvSpPr>
          <p:cNvPr id="13" name="Text 10"/>
          <p:cNvSpPr txBox="1"/>
          <p:nvPr/>
        </p:nvSpPr>
        <p:spPr>
          <a:xfrm>
            <a:off x="9741103" y="887882"/>
            <a:ext cx="1972361"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Partager la vision et les innovations</a:t>
            </a:r>
            <a:endParaRPr lang="en-US" sz="900" dirty="0"/>
          </a:p>
        </p:txBody>
      </p:sp>
      <p:sp>
        <p:nvSpPr>
          <p:cNvPr id="14" name="Shape 11"/>
          <p:cNvSpPr/>
          <p:nvPr/>
        </p:nvSpPr>
        <p:spPr>
          <a:xfrm>
            <a:off x="571500" y="1449324"/>
            <a:ext cx="3238805" cy="4914900"/>
          </a:xfrm>
          <a:prstGeom prst="roundRect">
            <a:avLst>
              <a:gd name="adj" fmla="val 1329"/>
            </a:avLst>
          </a:prstGeom>
          <a:solidFill>
            <a:srgbClr val="E91E63"/>
          </a:solidFill>
          <a:ln/>
          <a:effectLst>
            <a:outerShdw blurRad="241300" dist="101600" dir="5400000" algn="bl" rotWithShape="0">
              <a:srgbClr val="E91E63">
                <a:alpha val="30000"/>
              </a:srgbClr>
            </a:outerShdw>
          </a:effectLst>
        </p:spPr>
        <p:txBody>
          <a:bodyPr/>
          <a:lstStyle/>
          <a:p>
            <a:endParaRPr lang="en-US"/>
          </a:p>
        </p:txBody>
      </p:sp>
      <p:pic>
        <p:nvPicPr>
          <p:cNvPr id="15" name="Image 1" descr="preencoded.png"/>
          <p:cNvPicPr>
            <a:picLocks noChangeAspect="1"/>
          </p:cNvPicPr>
          <p:nvPr/>
        </p:nvPicPr>
        <p:blipFill>
          <a:blip r:embed="rId4" cstate="email">
            <a:alphaModFix amt="10000"/>
            <a:extLst>
              <a:ext uri="{28A0092B-C50C-407E-A947-70E740481C1C}">
                <a14:useLocalDpi xmlns:a14="http://schemas.microsoft.com/office/drawing/2010/main"/>
              </a:ext>
            </a:extLst>
          </a:blip>
          <a:srcRect l="-6469" r="-6469"/>
          <a:stretch/>
        </p:blipFill>
        <p:spPr>
          <a:xfrm>
            <a:off x="2314346" y="4556455"/>
            <a:ext cx="1686154" cy="1990649"/>
          </a:xfrm>
          <a:prstGeom prst="rect">
            <a:avLst/>
          </a:prstGeom>
        </p:spPr>
      </p:pic>
      <p:sp>
        <p:nvSpPr>
          <p:cNvPr id="16" name="Shape 12"/>
          <p:cNvSpPr/>
          <p:nvPr/>
        </p:nvSpPr>
        <p:spPr>
          <a:xfrm>
            <a:off x="4095598" y="1449324"/>
            <a:ext cx="7524598" cy="733349"/>
          </a:xfrm>
          <a:prstGeom prst="rect">
            <a:avLst/>
          </a:prstGeom>
          <a:solidFill>
            <a:srgbClr val="FFFFFF"/>
          </a:solidFill>
          <a:ln/>
        </p:spPr>
        <p:txBody>
          <a:bodyPr/>
          <a:lstStyle/>
          <a:p>
            <a:endParaRPr lang="en-US"/>
          </a:p>
        </p:txBody>
      </p:sp>
      <p:sp>
        <p:nvSpPr>
          <p:cNvPr id="17" name="Shape 13"/>
          <p:cNvSpPr/>
          <p:nvPr/>
        </p:nvSpPr>
        <p:spPr>
          <a:xfrm>
            <a:off x="4095598" y="1449324"/>
            <a:ext cx="38405" cy="733349"/>
          </a:xfrm>
          <a:prstGeom prst="rect">
            <a:avLst/>
          </a:prstGeom>
          <a:solidFill>
            <a:srgbClr val="E91E63"/>
          </a:solidFill>
          <a:ln/>
        </p:spPr>
        <p:txBody>
          <a:bodyPr/>
          <a:lstStyle/>
          <a:p>
            <a:endParaRPr lang="en-US"/>
          </a:p>
        </p:txBody>
      </p:sp>
      <p:pic>
        <p:nvPicPr>
          <p:cNvPr id="18" name="Image 2" descr="preencoded.png"/>
          <p:cNvPicPr>
            <a:picLocks noChangeAspect="1"/>
          </p:cNvPicPr>
          <p:nvPr/>
        </p:nvPicPr>
        <p:blipFill>
          <a:blip r:embed="rId5" cstate="email">
            <a:extLst>
              <a:ext uri="{28A0092B-C50C-407E-A947-70E740481C1C}">
                <a14:useLocalDpi xmlns:a14="http://schemas.microsoft.com/office/drawing/2010/main"/>
              </a:ext>
            </a:extLst>
          </a:blip>
          <a:srcRect l="-33" r="-33"/>
          <a:stretch/>
        </p:blipFill>
        <p:spPr>
          <a:xfrm>
            <a:off x="4324198" y="1487729"/>
            <a:ext cx="171907" cy="152705"/>
          </a:xfrm>
          <a:prstGeom prst="rect">
            <a:avLst/>
          </a:prstGeom>
        </p:spPr>
      </p:pic>
      <p:sp>
        <p:nvSpPr>
          <p:cNvPr id="19" name="Text 14"/>
          <p:cNvSpPr txBox="1"/>
          <p:nvPr/>
        </p:nvSpPr>
        <p:spPr>
          <a:xfrm>
            <a:off x="4591202" y="1449324"/>
            <a:ext cx="1019556" cy="228600"/>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Le Concept</a:t>
            </a:r>
            <a:endParaRPr lang="en-US" sz="1200" dirty="0"/>
          </a:p>
        </p:txBody>
      </p:sp>
      <p:sp>
        <p:nvSpPr>
          <p:cNvPr id="20" name="Text 15"/>
          <p:cNvSpPr txBox="1"/>
          <p:nvPr/>
        </p:nvSpPr>
        <p:spPr>
          <a:xfrm>
            <a:off x="4324198" y="1763878"/>
            <a:ext cx="7044538" cy="400507"/>
          </a:xfrm>
          <a:prstGeom prst="rect">
            <a:avLst/>
          </a:prstGeom>
          <a:noFill/>
          <a:ln/>
        </p:spPr>
        <p:txBody>
          <a:bodyPr wrap="square" lIns="0" tIns="0" rIns="0" bIns="0" rtlCol="0" anchor="ctr"/>
          <a:lstStyle/>
          <a:p>
            <a:pPr marL="0" indent="0" algn="l">
              <a:buNone/>
            </a:pPr>
            <a:r>
              <a:rPr lang="en-US" sz="1000" dirty="0">
                <a:solidFill>
                  <a:srgbClr val="475569"/>
                </a:solidFill>
                <a:latin typeface="Open Sans" pitchFamily="34" charset="0"/>
                <a:ea typeface="Open Sans" pitchFamily="34" charset="-122"/>
                <a:cs typeface="Open Sans" pitchFamily="34" charset="-120"/>
              </a:rPr>
              <a:t>Un événement trimestriel hybride (physique + live streaming) où des experts internes et externes décryptent les enjeux logistiques de demain. Un format "Talk" de 30-45 min suivi d'un Q&amp;A pour engager la communauté.</a:t>
            </a:r>
            <a:endParaRPr lang="en-US" sz="1000" dirty="0"/>
          </a:p>
        </p:txBody>
      </p:sp>
      <p:sp>
        <p:nvSpPr>
          <p:cNvPr id="21" name="Shape 16"/>
          <p:cNvSpPr/>
          <p:nvPr/>
        </p:nvSpPr>
        <p:spPr>
          <a:xfrm>
            <a:off x="4095598" y="2371954"/>
            <a:ext cx="3705149" cy="381305"/>
          </a:xfrm>
          <a:prstGeom prst="roundRect">
            <a:avLst>
              <a:gd name="adj" fmla="val 47962"/>
            </a:avLst>
          </a:prstGeom>
          <a:solidFill>
            <a:srgbClr val="FFFFFF"/>
          </a:solidFill>
          <a:ln w="12700">
            <a:solidFill>
              <a:srgbClr val="E2E8F0"/>
            </a:solidFill>
            <a:prstDash val="solid"/>
          </a:ln>
        </p:spPr>
        <p:txBody>
          <a:bodyPr/>
          <a:lstStyle/>
          <a:p>
            <a:endParaRPr lang="en-US"/>
          </a:p>
        </p:txBody>
      </p:sp>
      <p:pic>
        <p:nvPicPr>
          <p:cNvPr id="22" name="Image 3" descr="preencoded.png"/>
          <p:cNvPicPr>
            <a:picLocks noChangeAspect="1"/>
          </p:cNvPicPr>
          <p:nvPr/>
        </p:nvPicPr>
        <p:blipFill>
          <a:blip r:embed="rId6" cstate="email">
            <a:extLst>
              <a:ext uri="{28A0092B-C50C-407E-A947-70E740481C1C}">
                <a14:useLocalDpi xmlns:a14="http://schemas.microsoft.com/office/drawing/2010/main"/>
              </a:ext>
            </a:extLst>
          </a:blip>
          <a:srcRect l="-837" r="-837"/>
          <a:stretch/>
        </p:blipFill>
        <p:spPr>
          <a:xfrm>
            <a:off x="4219956" y="2495398"/>
            <a:ext cx="152705" cy="133502"/>
          </a:xfrm>
          <a:prstGeom prst="rect">
            <a:avLst/>
          </a:prstGeom>
        </p:spPr>
      </p:pic>
      <p:sp>
        <p:nvSpPr>
          <p:cNvPr id="23" name="Text 17"/>
          <p:cNvSpPr txBox="1"/>
          <p:nvPr/>
        </p:nvSpPr>
        <p:spPr>
          <a:xfrm>
            <a:off x="4466844" y="2476195"/>
            <a:ext cx="1324051"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Phase 2 &amp; Smart Port:</a:t>
            </a:r>
            <a:endParaRPr lang="en-US" sz="900" dirty="0"/>
          </a:p>
        </p:txBody>
      </p:sp>
      <p:sp>
        <p:nvSpPr>
          <p:cNvPr id="24" name="Text 18"/>
          <p:cNvSpPr txBox="1"/>
          <p:nvPr/>
        </p:nvSpPr>
        <p:spPr>
          <a:xfrm>
            <a:off x="5699455" y="2476195"/>
            <a:ext cx="1191463"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Nouveaux standards</a:t>
            </a:r>
            <a:endParaRPr lang="en-US" sz="900" dirty="0"/>
          </a:p>
        </p:txBody>
      </p:sp>
      <p:sp>
        <p:nvSpPr>
          <p:cNvPr id="25" name="Shape 19"/>
          <p:cNvSpPr/>
          <p:nvPr/>
        </p:nvSpPr>
        <p:spPr>
          <a:xfrm>
            <a:off x="7915046" y="2371954"/>
            <a:ext cx="3705149" cy="381305"/>
          </a:xfrm>
          <a:prstGeom prst="roundRect">
            <a:avLst>
              <a:gd name="adj" fmla="val 47962"/>
            </a:avLst>
          </a:prstGeom>
          <a:solidFill>
            <a:srgbClr val="FFFFFF"/>
          </a:solidFill>
          <a:ln w="12700">
            <a:solidFill>
              <a:srgbClr val="E2E8F0"/>
            </a:solidFill>
            <a:prstDash val="solid"/>
          </a:ln>
        </p:spPr>
        <p:txBody>
          <a:bodyPr/>
          <a:lstStyle/>
          <a:p>
            <a:endParaRPr lang="en-US"/>
          </a:p>
        </p:txBody>
      </p:sp>
      <p:pic>
        <p:nvPicPr>
          <p:cNvPr id="26" name="Image 4" descr="preencoded.png"/>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039405" y="2495398"/>
            <a:ext cx="133502" cy="133502"/>
          </a:xfrm>
          <a:prstGeom prst="rect">
            <a:avLst/>
          </a:prstGeom>
        </p:spPr>
      </p:pic>
      <p:sp>
        <p:nvSpPr>
          <p:cNvPr id="27" name="Text 20"/>
          <p:cNvSpPr txBox="1"/>
          <p:nvPr/>
        </p:nvSpPr>
        <p:spPr>
          <a:xfrm>
            <a:off x="8268005" y="2476195"/>
            <a:ext cx="1057961"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Logistique Verte:</a:t>
            </a:r>
            <a:endParaRPr lang="en-US" sz="900" dirty="0"/>
          </a:p>
        </p:txBody>
      </p:sp>
      <p:sp>
        <p:nvSpPr>
          <p:cNvPr id="28" name="Text 21"/>
          <p:cNvSpPr txBox="1"/>
          <p:nvPr/>
        </p:nvSpPr>
        <p:spPr>
          <a:xfrm>
            <a:off x="9231782" y="2476195"/>
            <a:ext cx="857707"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Défis durables</a:t>
            </a:r>
            <a:endParaRPr lang="en-US" sz="900" dirty="0"/>
          </a:p>
        </p:txBody>
      </p:sp>
      <p:sp>
        <p:nvSpPr>
          <p:cNvPr id="29" name="Shape 22"/>
          <p:cNvSpPr/>
          <p:nvPr/>
        </p:nvSpPr>
        <p:spPr>
          <a:xfrm>
            <a:off x="4095598" y="2867558"/>
            <a:ext cx="3705149" cy="381305"/>
          </a:xfrm>
          <a:prstGeom prst="roundRect">
            <a:avLst>
              <a:gd name="adj" fmla="val 47962"/>
            </a:avLst>
          </a:prstGeom>
          <a:solidFill>
            <a:srgbClr val="FFFFFF"/>
          </a:solidFill>
          <a:ln w="12700">
            <a:solidFill>
              <a:srgbClr val="E2E8F0"/>
            </a:solidFill>
            <a:prstDash val="solid"/>
          </a:ln>
        </p:spPr>
        <p:txBody>
          <a:bodyPr/>
          <a:lstStyle/>
          <a:p>
            <a:endParaRPr lang="en-US"/>
          </a:p>
        </p:txBody>
      </p:sp>
      <p:pic>
        <p:nvPicPr>
          <p:cNvPr id="30" name="Image 5" descr="preencoded.png"/>
          <p:cNvPicPr>
            <a:picLocks noChangeAspect="1"/>
          </p:cNvPicPr>
          <p:nvPr/>
        </p:nvPicPr>
        <p:blipFill>
          <a:blip r:embed="rId8" cstate="email">
            <a:extLst>
              <a:ext uri="{28A0092B-C50C-407E-A947-70E740481C1C}">
                <a14:useLocalDpi xmlns:a14="http://schemas.microsoft.com/office/drawing/2010/main"/>
              </a:ext>
            </a:extLst>
          </a:blip>
          <a:srcRect l="-837" r="-837"/>
          <a:stretch/>
        </p:blipFill>
        <p:spPr>
          <a:xfrm>
            <a:off x="4219956" y="2991002"/>
            <a:ext cx="152705" cy="133502"/>
          </a:xfrm>
          <a:prstGeom prst="rect">
            <a:avLst/>
          </a:prstGeom>
        </p:spPr>
      </p:pic>
      <p:sp>
        <p:nvSpPr>
          <p:cNvPr id="31" name="Text 23"/>
          <p:cNvSpPr txBox="1"/>
          <p:nvPr/>
        </p:nvSpPr>
        <p:spPr>
          <a:xfrm>
            <a:off x="4466844" y="2971800"/>
            <a:ext cx="1209751"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Corridor Edéa-Kribi:</a:t>
            </a:r>
            <a:endParaRPr lang="en-US" sz="900" dirty="0"/>
          </a:p>
        </p:txBody>
      </p:sp>
      <p:sp>
        <p:nvSpPr>
          <p:cNvPr id="32" name="Text 24"/>
          <p:cNvSpPr txBox="1"/>
          <p:nvPr/>
        </p:nvSpPr>
        <p:spPr>
          <a:xfrm>
            <a:off x="5586070" y="2971800"/>
            <a:ext cx="1067105"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Solutions &amp; Avenir</a:t>
            </a:r>
            <a:endParaRPr lang="en-US" sz="900" dirty="0"/>
          </a:p>
        </p:txBody>
      </p:sp>
      <p:sp>
        <p:nvSpPr>
          <p:cNvPr id="33" name="Shape 25"/>
          <p:cNvSpPr/>
          <p:nvPr/>
        </p:nvSpPr>
        <p:spPr>
          <a:xfrm>
            <a:off x="7915046" y="2867558"/>
            <a:ext cx="3705149" cy="381305"/>
          </a:xfrm>
          <a:prstGeom prst="roundRect">
            <a:avLst>
              <a:gd name="adj" fmla="val 47962"/>
            </a:avLst>
          </a:prstGeom>
          <a:solidFill>
            <a:srgbClr val="FFFFFF"/>
          </a:solidFill>
          <a:ln w="12700">
            <a:solidFill>
              <a:srgbClr val="E2E8F0"/>
            </a:solidFill>
            <a:prstDash val="solid"/>
          </a:ln>
        </p:spPr>
        <p:txBody>
          <a:bodyPr/>
          <a:lstStyle/>
          <a:p>
            <a:endParaRPr lang="en-US"/>
          </a:p>
        </p:txBody>
      </p:sp>
      <p:pic>
        <p:nvPicPr>
          <p:cNvPr id="34" name="Image 6"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039405" y="2991002"/>
            <a:ext cx="133502" cy="133502"/>
          </a:xfrm>
          <a:prstGeom prst="rect">
            <a:avLst/>
          </a:prstGeom>
        </p:spPr>
      </p:pic>
      <p:sp>
        <p:nvSpPr>
          <p:cNvPr id="35" name="Text 26"/>
          <p:cNvSpPr txBox="1"/>
          <p:nvPr/>
        </p:nvSpPr>
        <p:spPr>
          <a:xfrm>
            <a:off x="8268005" y="2971800"/>
            <a:ext cx="1010412"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Attractivité Éco:</a:t>
            </a:r>
            <a:endParaRPr lang="en-US" sz="900" dirty="0"/>
          </a:p>
        </p:txBody>
      </p:sp>
      <p:sp>
        <p:nvSpPr>
          <p:cNvPr id="36" name="Text 27"/>
          <p:cNvSpPr txBox="1"/>
          <p:nvPr/>
        </p:nvSpPr>
        <p:spPr>
          <a:xfrm>
            <a:off x="9183319" y="2971800"/>
            <a:ext cx="848563"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Investir à Kribi</a:t>
            </a:r>
            <a:endParaRPr lang="en-US" sz="900" dirty="0"/>
          </a:p>
        </p:txBody>
      </p:sp>
      <p:sp>
        <p:nvSpPr>
          <p:cNvPr id="37" name="Shape 28"/>
          <p:cNvSpPr/>
          <p:nvPr/>
        </p:nvSpPr>
        <p:spPr>
          <a:xfrm>
            <a:off x="4095598" y="3439058"/>
            <a:ext cx="2419502" cy="981151"/>
          </a:xfrm>
          <a:prstGeom prst="roundRect">
            <a:avLst>
              <a:gd name="adj" fmla="val 9048"/>
            </a:avLst>
          </a:prstGeom>
          <a:solidFill>
            <a:srgbClr val="FFF1F2"/>
          </a:solidFill>
          <a:ln w="12700">
            <a:solidFill>
              <a:srgbClr val="FECDD3"/>
            </a:solidFill>
            <a:prstDash val="solid"/>
          </a:ln>
        </p:spPr>
        <p:txBody>
          <a:bodyPr/>
          <a:lstStyle/>
          <a:p>
            <a:endParaRPr lang="en-US"/>
          </a:p>
        </p:txBody>
      </p:sp>
      <p:sp>
        <p:nvSpPr>
          <p:cNvPr id="38" name="Shape 29"/>
          <p:cNvSpPr/>
          <p:nvPr/>
        </p:nvSpPr>
        <p:spPr>
          <a:xfrm>
            <a:off x="4248302" y="3590849"/>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pic>
        <p:nvPicPr>
          <p:cNvPr id="39" name="Image 7" descr="preencoded.png"/>
          <p:cNvPicPr>
            <a:picLocks noChangeAspect="1"/>
          </p:cNvPicPr>
          <p:nvPr/>
        </p:nvPicPr>
        <p:blipFill>
          <a:blip r:embed="rId10" cstate="email">
            <a:extLst>
              <a:ext uri="{28A0092B-C50C-407E-A947-70E740481C1C}">
                <a14:useLocalDpi xmlns:a14="http://schemas.microsoft.com/office/drawing/2010/main"/>
              </a:ext>
            </a:extLst>
          </a:blip>
          <a:srcRect l="-837" r="-837"/>
          <a:stretch/>
        </p:blipFill>
        <p:spPr>
          <a:xfrm>
            <a:off x="4315054" y="3667658"/>
            <a:ext cx="152705" cy="133502"/>
          </a:xfrm>
          <a:prstGeom prst="rect">
            <a:avLst/>
          </a:prstGeom>
        </p:spPr>
      </p:pic>
      <p:sp>
        <p:nvSpPr>
          <p:cNvPr id="40" name="Text 30"/>
          <p:cNvSpPr txBox="1"/>
          <p:nvPr/>
        </p:nvSpPr>
        <p:spPr>
          <a:xfrm>
            <a:off x="4629607" y="3641141"/>
            <a:ext cx="731520" cy="171907"/>
          </a:xfrm>
          <a:prstGeom prst="rect">
            <a:avLst/>
          </a:prstGeom>
          <a:noFill/>
          <a:ln/>
        </p:spPr>
        <p:txBody>
          <a:bodyPr wrap="square" lIns="0" tIns="0" rIns="0" bIns="0" rtlCol="0" anchor="ctr"/>
          <a:lstStyle/>
          <a:p>
            <a:pPr marL="0" indent="0" algn="l">
              <a:buNone/>
            </a:pPr>
            <a:r>
              <a:rPr lang="en-US" sz="900" b="1" dirty="0">
                <a:solidFill>
                  <a:srgbClr val="831843"/>
                </a:solidFill>
                <a:latin typeface="Open Sans" pitchFamily="34" charset="0"/>
                <a:ea typeface="Open Sans" pitchFamily="34" charset="-122"/>
                <a:cs typeface="Open Sans" pitchFamily="34" charset="-120"/>
              </a:rPr>
              <a:t>Live Event</a:t>
            </a:r>
            <a:endParaRPr lang="en-US" sz="900" dirty="0"/>
          </a:p>
        </p:txBody>
      </p:sp>
      <p:sp>
        <p:nvSpPr>
          <p:cNvPr id="41" name="Text 31"/>
          <p:cNvSpPr txBox="1"/>
          <p:nvPr/>
        </p:nvSpPr>
        <p:spPr>
          <a:xfrm>
            <a:off x="4248302" y="3972154"/>
            <a:ext cx="1688897" cy="295351"/>
          </a:xfrm>
          <a:prstGeom prst="rect">
            <a:avLst/>
          </a:prstGeom>
          <a:noFill/>
          <a:ln/>
        </p:spPr>
        <p:txBody>
          <a:bodyPr wrap="square" lIns="0" tIns="0" rIns="0" bIns="0" rtlCol="0" anchor="ctr"/>
          <a:lstStyle/>
          <a:p>
            <a:pPr marL="0" indent="0" algn="l">
              <a:buNone/>
            </a:pPr>
            <a:r>
              <a:rPr lang="en-US" sz="800" dirty="0">
                <a:solidFill>
                  <a:srgbClr val="881337"/>
                </a:solidFill>
                <a:latin typeface="Open Sans" pitchFamily="34" charset="0"/>
                <a:ea typeface="Open Sans" pitchFamily="34" charset="-122"/>
                <a:cs typeface="Open Sans" pitchFamily="34" charset="-120"/>
              </a:rPr>
              <a:t>Diffusion LinkedIn/YouTube avec interaction temps réel.</a:t>
            </a:r>
            <a:endParaRPr lang="en-US" sz="800" dirty="0"/>
          </a:p>
        </p:txBody>
      </p:sp>
      <p:sp>
        <p:nvSpPr>
          <p:cNvPr id="42" name="Shape 32"/>
          <p:cNvSpPr/>
          <p:nvPr/>
        </p:nvSpPr>
        <p:spPr>
          <a:xfrm>
            <a:off x="6651346" y="3439058"/>
            <a:ext cx="2419502" cy="981151"/>
          </a:xfrm>
          <a:prstGeom prst="roundRect">
            <a:avLst>
              <a:gd name="adj" fmla="val 9048"/>
            </a:avLst>
          </a:prstGeom>
          <a:solidFill>
            <a:srgbClr val="FFF1F2"/>
          </a:solidFill>
          <a:ln w="12700">
            <a:solidFill>
              <a:srgbClr val="FECDD3"/>
            </a:solidFill>
            <a:prstDash val="solid"/>
          </a:ln>
        </p:spPr>
        <p:txBody>
          <a:bodyPr/>
          <a:lstStyle/>
          <a:p>
            <a:endParaRPr lang="en-US"/>
          </a:p>
        </p:txBody>
      </p:sp>
      <p:sp>
        <p:nvSpPr>
          <p:cNvPr id="43" name="Shape 33"/>
          <p:cNvSpPr/>
          <p:nvPr/>
        </p:nvSpPr>
        <p:spPr>
          <a:xfrm>
            <a:off x="6804050" y="3590849"/>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pic>
        <p:nvPicPr>
          <p:cNvPr id="44" name="Image 8"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879946" y="3667658"/>
            <a:ext cx="133502" cy="133502"/>
          </a:xfrm>
          <a:prstGeom prst="rect">
            <a:avLst/>
          </a:prstGeom>
        </p:spPr>
      </p:pic>
      <p:sp>
        <p:nvSpPr>
          <p:cNvPr id="45" name="Text 34"/>
          <p:cNvSpPr txBox="1"/>
          <p:nvPr/>
        </p:nvSpPr>
        <p:spPr>
          <a:xfrm>
            <a:off x="7185355" y="3641141"/>
            <a:ext cx="1083564" cy="171907"/>
          </a:xfrm>
          <a:prstGeom prst="rect">
            <a:avLst/>
          </a:prstGeom>
          <a:noFill/>
          <a:ln/>
        </p:spPr>
        <p:txBody>
          <a:bodyPr wrap="square" lIns="0" tIns="0" rIns="0" bIns="0" rtlCol="0" anchor="ctr"/>
          <a:lstStyle/>
          <a:p>
            <a:pPr marL="0" indent="0" algn="l">
              <a:buNone/>
            </a:pPr>
            <a:r>
              <a:rPr lang="en-US" sz="900" b="1" dirty="0">
                <a:solidFill>
                  <a:srgbClr val="831843"/>
                </a:solidFill>
                <a:latin typeface="Open Sans" pitchFamily="34" charset="0"/>
                <a:ea typeface="Open Sans" pitchFamily="34" charset="-122"/>
                <a:cs typeface="Open Sans" pitchFamily="34" charset="-120"/>
              </a:rPr>
              <a:t>Replay Chapitré</a:t>
            </a:r>
            <a:endParaRPr lang="en-US" sz="900" dirty="0"/>
          </a:p>
        </p:txBody>
      </p:sp>
      <p:sp>
        <p:nvSpPr>
          <p:cNvPr id="46" name="Text 35"/>
          <p:cNvSpPr txBox="1"/>
          <p:nvPr/>
        </p:nvSpPr>
        <p:spPr>
          <a:xfrm>
            <a:off x="6804050" y="3972154"/>
            <a:ext cx="2012594" cy="295351"/>
          </a:xfrm>
          <a:prstGeom prst="rect">
            <a:avLst/>
          </a:prstGeom>
          <a:noFill/>
          <a:ln/>
        </p:spPr>
        <p:txBody>
          <a:bodyPr wrap="square" lIns="0" tIns="0" rIns="0" bIns="0" rtlCol="0" anchor="ctr"/>
          <a:lstStyle/>
          <a:p>
            <a:pPr marL="0" indent="0" algn="l">
              <a:buNone/>
            </a:pPr>
            <a:r>
              <a:rPr lang="en-US" sz="800" dirty="0">
                <a:solidFill>
                  <a:srgbClr val="881337"/>
                </a:solidFill>
                <a:latin typeface="Open Sans" pitchFamily="34" charset="0"/>
                <a:ea typeface="Open Sans" pitchFamily="34" charset="-122"/>
                <a:cs typeface="Open Sans" pitchFamily="34" charset="-120"/>
              </a:rPr>
              <a:t>Contenu long pour YouTube et site web PAK.</a:t>
            </a:r>
            <a:endParaRPr lang="en-US" sz="800" dirty="0"/>
          </a:p>
        </p:txBody>
      </p:sp>
      <p:sp>
        <p:nvSpPr>
          <p:cNvPr id="47" name="Shape 36"/>
          <p:cNvSpPr/>
          <p:nvPr/>
        </p:nvSpPr>
        <p:spPr>
          <a:xfrm>
            <a:off x="9207094" y="3439058"/>
            <a:ext cx="2419502" cy="981151"/>
          </a:xfrm>
          <a:prstGeom prst="roundRect">
            <a:avLst>
              <a:gd name="adj" fmla="val 9048"/>
            </a:avLst>
          </a:prstGeom>
          <a:solidFill>
            <a:srgbClr val="FFF1F2"/>
          </a:solidFill>
          <a:ln w="12700">
            <a:solidFill>
              <a:srgbClr val="FECDD3"/>
            </a:solidFill>
            <a:prstDash val="solid"/>
          </a:ln>
        </p:spPr>
        <p:txBody>
          <a:bodyPr/>
          <a:lstStyle/>
          <a:p>
            <a:endParaRPr lang="en-US"/>
          </a:p>
        </p:txBody>
      </p:sp>
      <p:sp>
        <p:nvSpPr>
          <p:cNvPr id="48" name="Shape 37"/>
          <p:cNvSpPr/>
          <p:nvPr/>
        </p:nvSpPr>
        <p:spPr>
          <a:xfrm>
            <a:off x="9359798" y="3590849"/>
            <a:ext cx="286207" cy="286207"/>
          </a:xfrm>
          <a:prstGeom prst="roundRect">
            <a:avLst>
              <a:gd name="adj" fmla="val 63898"/>
            </a:avLst>
          </a:prstGeom>
          <a:solidFill>
            <a:srgbClr val="FFFFFF"/>
          </a:solidFill>
          <a:ln/>
          <a:effectLst>
            <a:outerShdw blurRad="50800" dist="25400" dir="5400000" algn="bl" rotWithShape="0">
              <a:srgbClr val="000000">
                <a:alpha val="5000"/>
              </a:srgbClr>
            </a:outerShdw>
          </a:effectLst>
        </p:spPr>
        <p:txBody>
          <a:bodyPr/>
          <a:lstStyle/>
          <a:p>
            <a:endParaRPr lang="en-US"/>
          </a:p>
        </p:txBody>
      </p:sp>
      <p:pic>
        <p:nvPicPr>
          <p:cNvPr id="49" name="Image 9" descr="preencoded.png"/>
          <p:cNvPicPr>
            <a:picLocks noChangeAspect="1"/>
          </p:cNvPicPr>
          <p:nvPr/>
        </p:nvPicPr>
        <p:blipFill>
          <a:blip r:embed="rId12" cstate="email">
            <a:extLst>
              <a:ext uri="{28A0092B-C50C-407E-A947-70E740481C1C}">
                <a14:useLocalDpi xmlns:a14="http://schemas.microsoft.com/office/drawing/2010/main"/>
              </a:ext>
            </a:extLst>
          </a:blip>
          <a:srcRect t="-1100" b="-1100"/>
          <a:stretch/>
        </p:blipFill>
        <p:spPr>
          <a:xfrm>
            <a:off x="9445752" y="3667658"/>
            <a:ext cx="114300" cy="133502"/>
          </a:xfrm>
          <a:prstGeom prst="rect">
            <a:avLst/>
          </a:prstGeom>
        </p:spPr>
      </p:pic>
      <p:sp>
        <p:nvSpPr>
          <p:cNvPr id="50" name="Text 38"/>
          <p:cNvSpPr txBox="1"/>
          <p:nvPr/>
        </p:nvSpPr>
        <p:spPr>
          <a:xfrm>
            <a:off x="9741103" y="3641141"/>
            <a:ext cx="865022" cy="171907"/>
          </a:xfrm>
          <a:prstGeom prst="rect">
            <a:avLst/>
          </a:prstGeom>
          <a:noFill/>
          <a:ln/>
        </p:spPr>
        <p:txBody>
          <a:bodyPr wrap="square" lIns="0" tIns="0" rIns="0" bIns="0" rtlCol="0" anchor="ctr"/>
          <a:lstStyle/>
          <a:p>
            <a:pPr marL="0" indent="0" algn="l">
              <a:buNone/>
            </a:pPr>
            <a:r>
              <a:rPr lang="en-US" sz="900" b="1" dirty="0">
                <a:solidFill>
                  <a:srgbClr val="831843"/>
                </a:solidFill>
                <a:latin typeface="Open Sans" pitchFamily="34" charset="0"/>
                <a:ea typeface="Open Sans" pitchFamily="34" charset="-122"/>
                <a:cs typeface="Open Sans" pitchFamily="34" charset="-120"/>
              </a:rPr>
              <a:t>Quote Cards</a:t>
            </a:r>
            <a:endParaRPr lang="en-US" sz="900" dirty="0"/>
          </a:p>
        </p:txBody>
      </p:sp>
      <p:sp>
        <p:nvSpPr>
          <p:cNvPr id="51" name="Text 39"/>
          <p:cNvSpPr txBox="1"/>
          <p:nvPr/>
        </p:nvSpPr>
        <p:spPr>
          <a:xfrm>
            <a:off x="9359798" y="3972154"/>
            <a:ext cx="1841602" cy="295351"/>
          </a:xfrm>
          <a:prstGeom prst="rect">
            <a:avLst/>
          </a:prstGeom>
          <a:noFill/>
          <a:ln/>
        </p:spPr>
        <p:txBody>
          <a:bodyPr wrap="square" lIns="0" tIns="0" rIns="0" bIns="0" rtlCol="0" anchor="ctr"/>
          <a:lstStyle/>
          <a:p>
            <a:pPr marL="0" indent="0" algn="l">
              <a:buNone/>
            </a:pPr>
            <a:r>
              <a:rPr lang="en-US" sz="800" dirty="0">
                <a:solidFill>
                  <a:srgbClr val="881337"/>
                </a:solidFill>
                <a:latin typeface="Open Sans" pitchFamily="34" charset="0"/>
                <a:ea typeface="Open Sans" pitchFamily="34" charset="-122"/>
                <a:cs typeface="Open Sans" pitchFamily="34" charset="-120"/>
              </a:rPr>
              <a:t>Citations fortes des experts pour les réseaux sociaux.</a:t>
            </a:r>
            <a:endParaRPr lang="en-US" sz="800" dirty="0"/>
          </a:p>
        </p:txBody>
      </p:sp>
      <p:sp>
        <p:nvSpPr>
          <p:cNvPr id="52" name="Shape 40"/>
          <p:cNvSpPr/>
          <p:nvPr/>
        </p:nvSpPr>
        <p:spPr>
          <a:xfrm>
            <a:off x="4095598" y="4608576"/>
            <a:ext cx="4895698" cy="1752905"/>
          </a:xfrm>
          <a:prstGeom prst="roundRect">
            <a:avLst>
              <a:gd name="adj" fmla="val 3402"/>
            </a:avLst>
          </a:prstGeom>
          <a:solidFill>
            <a:srgbClr val="FFFFFF"/>
          </a:solidFill>
          <a:ln w="12700">
            <a:solidFill>
              <a:srgbClr val="E2E8F0"/>
            </a:solidFill>
            <a:prstDash val="solid"/>
          </a:ln>
        </p:spPr>
        <p:txBody>
          <a:bodyPr/>
          <a:lstStyle/>
          <a:p>
            <a:endParaRPr lang="en-US"/>
          </a:p>
        </p:txBody>
      </p:sp>
      <p:pic>
        <p:nvPicPr>
          <p:cNvPr id="53" name="Image 10" descr="preencoded.png"/>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4295851" y="4794199"/>
            <a:ext cx="133502" cy="133502"/>
          </a:xfrm>
          <a:prstGeom prst="rect">
            <a:avLst/>
          </a:prstGeom>
        </p:spPr>
      </p:pic>
      <p:sp>
        <p:nvSpPr>
          <p:cNvPr id="54" name="Text 41"/>
          <p:cNvSpPr txBox="1"/>
          <p:nvPr/>
        </p:nvSpPr>
        <p:spPr>
          <a:xfrm>
            <a:off x="4524451" y="4761281"/>
            <a:ext cx="1452982" cy="200254"/>
          </a:xfrm>
          <a:prstGeom prst="rect">
            <a:avLst/>
          </a:prstGeom>
          <a:noFill/>
          <a:ln/>
        </p:spPr>
        <p:txBody>
          <a:bodyPr wrap="square" lIns="0" tIns="0" rIns="0" bIns="0" rtlCol="0" anchor="ctr"/>
          <a:lstStyle/>
          <a:p>
            <a:pPr marL="0" indent="0" algn="l">
              <a:buNone/>
            </a:pPr>
            <a:r>
              <a:rPr lang="en-US" sz="1000" b="1" dirty="0">
                <a:solidFill>
                  <a:srgbClr val="0A1A3B"/>
                </a:solidFill>
                <a:latin typeface="Montserrat" pitchFamily="34" charset="0"/>
                <a:ea typeface="Montserrat" pitchFamily="34" charset="-122"/>
                <a:cs typeface="Montserrat" pitchFamily="34" charset="-120"/>
              </a:rPr>
              <a:t>Impact Stratégique</a:t>
            </a:r>
            <a:endParaRPr lang="en-US" sz="1000" dirty="0"/>
          </a:p>
        </p:txBody>
      </p:sp>
      <p:sp>
        <p:nvSpPr>
          <p:cNvPr id="55" name="Shape 42"/>
          <p:cNvSpPr/>
          <p:nvPr/>
        </p:nvSpPr>
        <p:spPr>
          <a:xfrm>
            <a:off x="4295851" y="5323637"/>
            <a:ext cx="2152498" cy="9144"/>
          </a:xfrm>
          <a:prstGeom prst="rect">
            <a:avLst/>
          </a:prstGeom>
          <a:solidFill>
            <a:srgbClr val="F1F5F9"/>
          </a:solidFill>
          <a:ln/>
        </p:spPr>
        <p:txBody>
          <a:bodyPr/>
          <a:lstStyle/>
          <a:p>
            <a:endParaRPr lang="en-US"/>
          </a:p>
        </p:txBody>
      </p:sp>
      <p:sp>
        <p:nvSpPr>
          <p:cNvPr id="56" name="Text 43"/>
          <p:cNvSpPr txBox="1"/>
          <p:nvPr/>
        </p:nvSpPr>
        <p:spPr>
          <a:xfrm>
            <a:off x="4295851" y="5104181"/>
            <a:ext cx="829361" cy="162763"/>
          </a:xfrm>
          <a:prstGeom prst="rect">
            <a:avLst/>
          </a:prstGeom>
          <a:noFill/>
          <a:ln/>
        </p:spPr>
        <p:txBody>
          <a:bodyPr wrap="square" lIns="0" tIns="0" rIns="0" bIns="0" rtlCol="0" anchor="ctr"/>
          <a:lstStyle/>
          <a:p>
            <a:pPr marL="0" indent="0" algn="l">
              <a:buNone/>
            </a:pPr>
            <a:r>
              <a:rPr lang="en-US" sz="900" b="1" dirty="0">
                <a:solidFill>
                  <a:srgbClr val="94A3B8"/>
                </a:solidFill>
                <a:latin typeface="Open Sans" pitchFamily="34" charset="0"/>
                <a:ea typeface="Open Sans" pitchFamily="34" charset="-122"/>
                <a:cs typeface="Open Sans" pitchFamily="34" charset="-120"/>
              </a:rPr>
              <a:t>POUR LE PAK</a:t>
            </a:r>
            <a:endParaRPr lang="en-US" sz="900" dirty="0"/>
          </a:p>
        </p:txBody>
      </p:sp>
      <p:pic>
        <p:nvPicPr>
          <p:cNvPr id="57" name="Image 11" descr="preencoded.png"/>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4295851" y="5465369"/>
            <a:ext cx="95098" cy="95098"/>
          </a:xfrm>
          <a:prstGeom prst="rect">
            <a:avLst/>
          </a:prstGeom>
        </p:spPr>
      </p:pic>
      <p:sp>
        <p:nvSpPr>
          <p:cNvPr id="58" name="Text 44"/>
          <p:cNvSpPr txBox="1"/>
          <p:nvPr/>
        </p:nvSpPr>
        <p:spPr>
          <a:xfrm>
            <a:off x="4466844" y="5427878"/>
            <a:ext cx="1733702"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Autorité &amp; Thought Leadership</a:t>
            </a:r>
            <a:endParaRPr lang="en-US" sz="900" dirty="0"/>
          </a:p>
        </p:txBody>
      </p:sp>
      <p:pic>
        <p:nvPicPr>
          <p:cNvPr id="59" name="Image 12" descr="preencoded.png"/>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4295851" y="5693969"/>
            <a:ext cx="95098" cy="95098"/>
          </a:xfrm>
          <a:prstGeom prst="rect">
            <a:avLst/>
          </a:prstGeom>
        </p:spPr>
      </p:pic>
      <p:sp>
        <p:nvSpPr>
          <p:cNvPr id="60" name="Text 45"/>
          <p:cNvSpPr txBox="1"/>
          <p:nvPr/>
        </p:nvSpPr>
        <p:spPr>
          <a:xfrm>
            <a:off x="4466844" y="5656478"/>
            <a:ext cx="1696212"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Génération de Leads Qualifiés</a:t>
            </a:r>
            <a:endParaRPr lang="en-US" sz="900" dirty="0"/>
          </a:p>
        </p:txBody>
      </p:sp>
      <p:sp>
        <p:nvSpPr>
          <p:cNvPr id="61" name="Shape 46"/>
          <p:cNvSpPr/>
          <p:nvPr/>
        </p:nvSpPr>
        <p:spPr>
          <a:xfrm>
            <a:off x="6635801" y="5323637"/>
            <a:ext cx="2152498" cy="9144"/>
          </a:xfrm>
          <a:prstGeom prst="rect">
            <a:avLst/>
          </a:prstGeom>
          <a:solidFill>
            <a:srgbClr val="F1F5F9"/>
          </a:solidFill>
          <a:ln/>
        </p:spPr>
        <p:txBody>
          <a:bodyPr/>
          <a:lstStyle/>
          <a:p>
            <a:endParaRPr lang="en-US"/>
          </a:p>
        </p:txBody>
      </p:sp>
      <p:sp>
        <p:nvSpPr>
          <p:cNvPr id="62" name="Text 47"/>
          <p:cNvSpPr txBox="1"/>
          <p:nvPr/>
        </p:nvSpPr>
        <p:spPr>
          <a:xfrm>
            <a:off x="6635801" y="5104181"/>
            <a:ext cx="1124712" cy="162763"/>
          </a:xfrm>
          <a:prstGeom prst="rect">
            <a:avLst/>
          </a:prstGeom>
          <a:noFill/>
          <a:ln/>
        </p:spPr>
        <p:txBody>
          <a:bodyPr wrap="square" lIns="0" tIns="0" rIns="0" bIns="0" rtlCol="0" anchor="ctr"/>
          <a:lstStyle/>
          <a:p>
            <a:pPr marL="0" indent="0" algn="l">
              <a:buNone/>
            </a:pPr>
            <a:r>
              <a:rPr lang="en-US" sz="900" b="1" dirty="0">
                <a:solidFill>
                  <a:srgbClr val="94A3B8"/>
                </a:solidFill>
                <a:latin typeface="Open Sans" pitchFamily="34" charset="0"/>
                <a:ea typeface="Open Sans" pitchFamily="34" charset="-122"/>
                <a:cs typeface="Open Sans" pitchFamily="34" charset="-120"/>
              </a:rPr>
              <a:t>POUR L'AUDIENCE</a:t>
            </a:r>
            <a:endParaRPr lang="en-US" sz="900" dirty="0"/>
          </a:p>
        </p:txBody>
      </p:sp>
      <p:pic>
        <p:nvPicPr>
          <p:cNvPr id="63" name="Image 13" descr="preencoded.png"/>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6635801" y="5465369"/>
            <a:ext cx="95098" cy="95098"/>
          </a:xfrm>
          <a:prstGeom prst="rect">
            <a:avLst/>
          </a:prstGeom>
        </p:spPr>
      </p:pic>
      <p:sp>
        <p:nvSpPr>
          <p:cNvPr id="64" name="Text 48"/>
          <p:cNvSpPr txBox="1"/>
          <p:nvPr/>
        </p:nvSpPr>
        <p:spPr>
          <a:xfrm>
            <a:off x="6806794" y="5427878"/>
            <a:ext cx="1762963"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Accès à une expertise premium</a:t>
            </a:r>
            <a:endParaRPr lang="en-US" sz="900" dirty="0"/>
          </a:p>
        </p:txBody>
      </p:sp>
      <p:pic>
        <p:nvPicPr>
          <p:cNvPr id="65" name="Image 14" descr="preencoded.png"/>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6635801" y="5693969"/>
            <a:ext cx="95098" cy="95098"/>
          </a:xfrm>
          <a:prstGeom prst="rect">
            <a:avLst/>
          </a:prstGeom>
        </p:spPr>
      </p:pic>
      <p:sp>
        <p:nvSpPr>
          <p:cNvPr id="66" name="Text 49"/>
          <p:cNvSpPr txBox="1"/>
          <p:nvPr/>
        </p:nvSpPr>
        <p:spPr>
          <a:xfrm>
            <a:off x="6806794" y="5656478"/>
            <a:ext cx="1666951" cy="171907"/>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Networking (physique/virtuel)</a:t>
            </a:r>
            <a:endParaRPr lang="en-US" sz="900" dirty="0"/>
          </a:p>
        </p:txBody>
      </p:sp>
      <p:sp>
        <p:nvSpPr>
          <p:cNvPr id="67" name="Shape 50"/>
          <p:cNvSpPr/>
          <p:nvPr/>
        </p:nvSpPr>
        <p:spPr>
          <a:xfrm>
            <a:off x="9176004" y="4608576"/>
            <a:ext cx="2447849" cy="1752905"/>
          </a:xfrm>
          <a:prstGeom prst="roundRect">
            <a:avLst>
              <a:gd name="adj" fmla="val 3402"/>
            </a:avLst>
          </a:prstGeom>
          <a:solidFill>
            <a:srgbClr val="F0F9FF"/>
          </a:solidFill>
          <a:ln w="12700">
            <a:solidFill>
              <a:srgbClr val="BAE6FD"/>
            </a:solidFill>
            <a:prstDash val="solid"/>
          </a:ln>
        </p:spPr>
        <p:txBody>
          <a:bodyPr/>
          <a:lstStyle/>
          <a:p>
            <a:endParaRPr lang="en-US"/>
          </a:p>
        </p:txBody>
      </p:sp>
      <p:sp>
        <p:nvSpPr>
          <p:cNvPr id="68" name="Text 51"/>
          <p:cNvSpPr txBox="1"/>
          <p:nvPr/>
        </p:nvSpPr>
        <p:spPr>
          <a:xfrm>
            <a:off x="9375343" y="4761281"/>
            <a:ext cx="1117397" cy="143561"/>
          </a:xfrm>
          <a:prstGeom prst="rect">
            <a:avLst/>
          </a:prstGeom>
          <a:noFill/>
          <a:ln/>
        </p:spPr>
        <p:txBody>
          <a:bodyPr wrap="square" lIns="0" tIns="0" rIns="0" bIns="0" rtlCol="0" anchor="ctr"/>
          <a:lstStyle/>
          <a:p>
            <a:pPr marL="0" indent="0" algn="l">
              <a:buNone/>
            </a:pPr>
            <a:r>
              <a:rPr lang="en-US" sz="800" b="1" dirty="0">
                <a:solidFill>
                  <a:srgbClr val="0369A1"/>
                </a:solidFill>
                <a:latin typeface="Open Sans" pitchFamily="34" charset="0"/>
                <a:ea typeface="Open Sans" pitchFamily="34" charset="-122"/>
                <a:cs typeface="Open Sans" pitchFamily="34" charset="-120"/>
              </a:rPr>
              <a:t>KPIS CIBLES / EVENT</a:t>
            </a:r>
            <a:endParaRPr lang="en-US" sz="800" dirty="0"/>
          </a:p>
        </p:txBody>
      </p:sp>
      <p:sp>
        <p:nvSpPr>
          <p:cNvPr id="69" name="Text 52"/>
          <p:cNvSpPr txBox="1"/>
          <p:nvPr/>
        </p:nvSpPr>
        <p:spPr>
          <a:xfrm>
            <a:off x="9375343" y="5042002"/>
            <a:ext cx="771754" cy="277063"/>
          </a:xfrm>
          <a:prstGeom prst="rect">
            <a:avLst/>
          </a:prstGeom>
          <a:noFill/>
          <a:ln/>
        </p:spPr>
        <p:txBody>
          <a:bodyPr wrap="square" lIns="0" tIns="0" rIns="0" bIns="0" rtlCol="0" anchor="ctr"/>
          <a:lstStyle/>
          <a:p>
            <a:pPr marL="0" indent="0" algn="l">
              <a:buNone/>
            </a:pPr>
            <a:r>
              <a:rPr lang="en-US" sz="1800" b="1" dirty="0">
                <a:solidFill>
                  <a:srgbClr val="0284C7"/>
                </a:solidFill>
                <a:latin typeface="Montserrat" pitchFamily="34" charset="0"/>
                <a:ea typeface="Montserrat" pitchFamily="34" charset="-122"/>
                <a:cs typeface="Montserrat" pitchFamily="34" charset="-120"/>
              </a:rPr>
              <a:t>500+</a:t>
            </a:r>
            <a:endParaRPr lang="en-US" sz="1800" dirty="0"/>
          </a:p>
        </p:txBody>
      </p:sp>
      <p:sp>
        <p:nvSpPr>
          <p:cNvPr id="70" name="Text 53"/>
          <p:cNvSpPr txBox="1"/>
          <p:nvPr/>
        </p:nvSpPr>
        <p:spPr>
          <a:xfrm>
            <a:off x="10014509" y="5137099"/>
            <a:ext cx="495605"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Inscrits</a:t>
            </a:r>
            <a:endParaRPr lang="en-US" sz="900" dirty="0"/>
          </a:p>
        </p:txBody>
      </p:sp>
      <p:sp>
        <p:nvSpPr>
          <p:cNvPr id="71" name="Text 54"/>
          <p:cNvSpPr txBox="1"/>
          <p:nvPr/>
        </p:nvSpPr>
        <p:spPr>
          <a:xfrm>
            <a:off x="9375343" y="5404104"/>
            <a:ext cx="974750" cy="143561"/>
          </a:xfrm>
          <a:prstGeom prst="rect">
            <a:avLst/>
          </a:prstGeom>
          <a:noFill/>
          <a:ln/>
        </p:spPr>
        <p:txBody>
          <a:bodyPr wrap="square" lIns="0" tIns="0" rIns="0" bIns="0" rtlCol="0" anchor="ctr"/>
          <a:lstStyle/>
          <a:p>
            <a:pPr marL="0" indent="0" algn="l">
              <a:buNone/>
            </a:pPr>
            <a:r>
              <a:rPr lang="en-US" sz="800" dirty="0">
                <a:solidFill>
                  <a:srgbClr val="0C4A6E"/>
                </a:solidFill>
                <a:latin typeface="Open Sans" pitchFamily="34" charset="0"/>
                <a:ea typeface="Open Sans" pitchFamily="34" charset="-122"/>
                <a:cs typeface="Open Sans" pitchFamily="34" charset="-120"/>
              </a:rPr>
              <a:t>Qualifiés B2B/B2G</a:t>
            </a:r>
            <a:endParaRPr lang="en-US" sz="800" dirty="0"/>
          </a:p>
        </p:txBody>
      </p:sp>
      <p:sp>
        <p:nvSpPr>
          <p:cNvPr id="72" name="Text 55"/>
          <p:cNvSpPr txBox="1"/>
          <p:nvPr/>
        </p:nvSpPr>
        <p:spPr>
          <a:xfrm>
            <a:off x="9375343" y="5684825"/>
            <a:ext cx="619963" cy="277063"/>
          </a:xfrm>
          <a:prstGeom prst="rect">
            <a:avLst/>
          </a:prstGeom>
          <a:noFill/>
          <a:ln/>
        </p:spPr>
        <p:txBody>
          <a:bodyPr wrap="square" lIns="0" tIns="0" rIns="0" bIns="0" rtlCol="0" anchor="ctr"/>
          <a:lstStyle/>
          <a:p>
            <a:pPr marL="0" indent="0" algn="l">
              <a:buNone/>
            </a:pPr>
            <a:r>
              <a:rPr lang="en-US" sz="1800" b="1" dirty="0">
                <a:solidFill>
                  <a:srgbClr val="0284C7"/>
                </a:solidFill>
                <a:latin typeface="Montserrat" pitchFamily="34" charset="0"/>
                <a:ea typeface="Montserrat" pitchFamily="34" charset="-122"/>
                <a:cs typeface="Montserrat" pitchFamily="34" charset="-120"/>
              </a:rPr>
              <a:t>Top</a:t>
            </a:r>
            <a:endParaRPr lang="en-US" sz="1800" dirty="0"/>
          </a:p>
        </p:txBody>
      </p:sp>
      <p:sp>
        <p:nvSpPr>
          <p:cNvPr id="73" name="Text 56"/>
          <p:cNvSpPr txBox="1"/>
          <p:nvPr/>
        </p:nvSpPr>
        <p:spPr>
          <a:xfrm>
            <a:off x="9867290" y="5779922"/>
            <a:ext cx="609905"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Mentions</a:t>
            </a:r>
            <a:endParaRPr lang="en-US" sz="900" dirty="0"/>
          </a:p>
        </p:txBody>
      </p:sp>
      <p:sp>
        <p:nvSpPr>
          <p:cNvPr id="74" name="Text 57"/>
          <p:cNvSpPr txBox="1"/>
          <p:nvPr/>
        </p:nvSpPr>
        <p:spPr>
          <a:xfrm>
            <a:off x="9375343" y="6046927"/>
            <a:ext cx="1307592" cy="143561"/>
          </a:xfrm>
          <a:prstGeom prst="rect">
            <a:avLst/>
          </a:prstGeom>
          <a:noFill/>
          <a:ln/>
        </p:spPr>
        <p:txBody>
          <a:bodyPr wrap="square" lIns="0" tIns="0" rIns="0" bIns="0" rtlCol="0" anchor="ctr"/>
          <a:lstStyle/>
          <a:p>
            <a:pPr marL="0" indent="0" algn="l">
              <a:buNone/>
            </a:pPr>
            <a:r>
              <a:rPr lang="en-US" sz="800" dirty="0">
                <a:solidFill>
                  <a:srgbClr val="0C4A6E"/>
                </a:solidFill>
                <a:latin typeface="Open Sans" pitchFamily="34" charset="0"/>
                <a:ea typeface="Open Sans" pitchFamily="34" charset="-122"/>
                <a:cs typeface="Open Sans" pitchFamily="34" charset="-120"/>
              </a:rPr>
              <a:t>Retombées Presse/Social</a:t>
            </a:r>
            <a:endParaRPr lang="en-US" sz="800" dirty="0"/>
          </a:p>
        </p:txBody>
      </p:sp>
      <p:sp>
        <p:nvSpPr>
          <p:cNvPr id="75" name="Shape 58"/>
          <p:cNvSpPr/>
          <p:nvPr/>
        </p:nvSpPr>
        <p:spPr>
          <a:xfrm>
            <a:off x="0" y="6547104"/>
            <a:ext cx="12191695" cy="466344"/>
          </a:xfrm>
          <a:prstGeom prst="rect">
            <a:avLst/>
          </a:prstGeom>
          <a:solidFill>
            <a:srgbClr val="FFFFFF"/>
          </a:solidFill>
          <a:ln/>
        </p:spPr>
        <p:txBody>
          <a:bodyPr/>
          <a:lstStyle/>
          <a:p>
            <a:endParaRPr lang="en-US"/>
          </a:p>
        </p:txBody>
      </p:sp>
      <p:sp>
        <p:nvSpPr>
          <p:cNvPr id="76" name="Shape 59"/>
          <p:cNvSpPr/>
          <p:nvPr/>
        </p:nvSpPr>
        <p:spPr>
          <a:xfrm>
            <a:off x="0" y="6547104"/>
            <a:ext cx="12191695" cy="9144"/>
          </a:xfrm>
          <a:prstGeom prst="rect">
            <a:avLst/>
          </a:prstGeom>
          <a:solidFill>
            <a:srgbClr val="E2E8F0"/>
          </a:solidFill>
          <a:ln/>
        </p:spPr>
        <p:txBody>
          <a:bodyPr/>
          <a:lstStyle/>
          <a:p>
            <a:endParaRPr lang="en-US"/>
          </a:p>
        </p:txBody>
      </p:sp>
      <p:pic>
        <p:nvPicPr>
          <p:cNvPr id="77" name="Image 15" descr="preencoded.png"/>
          <p:cNvPicPr>
            <a:picLocks noChangeAspect="1"/>
          </p:cNvPicPr>
          <p:nvPr/>
        </p:nvPicPr>
        <p:blipFill>
          <a:blip r:embed="rId16" cstate="email">
            <a:extLst>
              <a:ext uri="{28A0092B-C50C-407E-A947-70E740481C1C}">
                <a14:useLocalDpi xmlns:a14="http://schemas.microsoft.com/office/drawing/2010/main"/>
              </a:ext>
            </a:extLst>
          </a:blip>
          <a:srcRect l="-1911" r="-1911"/>
          <a:stretch/>
        </p:blipFill>
        <p:spPr>
          <a:xfrm>
            <a:off x="571500" y="6728155"/>
            <a:ext cx="133502" cy="114300"/>
          </a:xfrm>
          <a:prstGeom prst="rect">
            <a:avLst/>
          </a:prstGeom>
        </p:spPr>
      </p:pic>
      <p:sp>
        <p:nvSpPr>
          <p:cNvPr id="78" name="Text 60"/>
          <p:cNvSpPr txBox="1"/>
          <p:nvPr/>
        </p:nvSpPr>
        <p:spPr>
          <a:xfrm>
            <a:off x="800100" y="6698894"/>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79" name="Text 61"/>
          <p:cNvSpPr txBox="1"/>
          <p:nvPr/>
        </p:nvSpPr>
        <p:spPr>
          <a:xfrm>
            <a:off x="6255410" y="6698894"/>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21</a:t>
            </a:r>
            <a:endParaRPr lang="en-US" sz="900" dirty="0"/>
          </a:p>
        </p:txBody>
      </p:sp>
      <p:sp>
        <p:nvSpPr>
          <p:cNvPr id="80" name="Text 62"/>
          <p:cNvSpPr txBox="1"/>
          <p:nvPr/>
        </p:nvSpPr>
        <p:spPr>
          <a:xfrm>
            <a:off x="10388498" y="6698894"/>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pic>
        <p:nvPicPr>
          <p:cNvPr id="81" name="Image 16" descr="preencoded.png"/>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11505895" y="6728155"/>
            <a:ext cx="114300" cy="114300"/>
          </a:xfrm>
          <a:prstGeom prst="rect">
            <a:avLst/>
          </a:prstGeom>
        </p:spPr>
      </p:pic>
      <p:sp>
        <p:nvSpPr>
          <p:cNvPr id="82" name="Shape 63"/>
          <p:cNvSpPr/>
          <p:nvPr/>
        </p:nvSpPr>
        <p:spPr>
          <a:xfrm>
            <a:off x="1809598" y="1735531"/>
            <a:ext cx="761695" cy="761695"/>
          </a:xfrm>
          <a:prstGeom prst="ellipse">
            <a:avLst/>
          </a:prstGeom>
          <a:solidFill>
            <a:srgbClr val="FFFFFF"/>
          </a:solidFill>
          <a:ln/>
          <a:effectLst>
            <a:outerShdw blurRad="139700" dist="38100" dir="5400000" algn="bl" rotWithShape="0">
              <a:srgbClr val="000000">
                <a:alpha val="15000"/>
              </a:srgbClr>
            </a:outerShdw>
          </a:effectLst>
        </p:spPr>
        <p:txBody>
          <a:bodyPr/>
          <a:lstStyle/>
          <a:p>
            <a:endParaRPr lang="en-US"/>
          </a:p>
        </p:txBody>
      </p:sp>
      <p:pic>
        <p:nvPicPr>
          <p:cNvPr id="83" name="Image 17" descr="preencoded.png"/>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2018995" y="1944929"/>
            <a:ext cx="342900" cy="342900"/>
          </a:xfrm>
          <a:prstGeom prst="rect">
            <a:avLst/>
          </a:prstGeom>
        </p:spPr>
      </p:pic>
      <p:sp>
        <p:nvSpPr>
          <p:cNvPr id="84" name="Text 64"/>
          <p:cNvSpPr txBox="1"/>
          <p:nvPr/>
        </p:nvSpPr>
        <p:spPr>
          <a:xfrm>
            <a:off x="1418234" y="2688336"/>
            <a:ext cx="1828800" cy="342900"/>
          </a:xfrm>
          <a:prstGeom prst="rect">
            <a:avLst/>
          </a:prstGeom>
          <a:solidFill>
            <a:srgbClr val="FFFFFF"/>
          </a:solidFill>
          <a:ln/>
        </p:spPr>
        <p:txBody>
          <a:bodyPr wrap="square" lIns="0" tIns="0" rIns="0" bIns="0" rtlCol="0" anchor="ctr"/>
          <a:lstStyle/>
          <a:p>
            <a:pPr marL="0" indent="0" algn="ctr">
              <a:buNone/>
            </a:pPr>
            <a:r>
              <a:rPr lang="en-US" sz="2400" b="1" dirty="0">
                <a:solidFill>
                  <a:srgbClr val="FFFFFF"/>
                </a:solidFill>
                <a:latin typeface="Montserrat" pitchFamily="34" charset="0"/>
                <a:ea typeface="Montserrat" pitchFamily="34" charset="-122"/>
                <a:cs typeface="Montserrat" pitchFamily="34" charset="-120"/>
              </a:rPr>
              <a:t>TED PAK</a:t>
            </a:r>
            <a:endParaRPr lang="en-US" sz="2400" dirty="0"/>
          </a:p>
        </p:txBody>
      </p:sp>
      <p:sp>
        <p:nvSpPr>
          <p:cNvPr id="85" name="Text 65"/>
          <p:cNvSpPr txBox="1"/>
          <p:nvPr/>
        </p:nvSpPr>
        <p:spPr>
          <a:xfrm>
            <a:off x="1206094" y="3099816"/>
            <a:ext cx="2064715" cy="171907"/>
          </a:xfrm>
          <a:prstGeom prst="rect">
            <a:avLst/>
          </a:prstGeom>
          <a:noFill/>
          <a:ln/>
        </p:spPr>
        <p:txBody>
          <a:bodyPr wrap="square" lIns="0" tIns="0" rIns="0" bIns="0" rtlCol="0" anchor="ctr"/>
          <a:lstStyle/>
          <a:p>
            <a:pPr marL="0" indent="0" algn="ctr">
              <a:buNone/>
            </a:pPr>
            <a:r>
              <a:rPr lang="en-US" sz="900" i="1" dirty="0">
                <a:solidFill>
                  <a:srgbClr val="FFFFFF">
                    <a:alpha val="90000"/>
                  </a:srgbClr>
                </a:solidFill>
                <a:latin typeface="Open Sans" pitchFamily="34" charset="0"/>
                <a:ea typeface="Open Sans" pitchFamily="34" charset="-122"/>
                <a:cs typeface="Open Sans" pitchFamily="34" charset="-120"/>
              </a:rPr>
              <a:t>"Idées qui connectent l'Afrique"</a:t>
            </a:r>
            <a:endParaRPr lang="en-US" sz="900" dirty="0"/>
          </a:p>
        </p:txBody>
      </p:sp>
      <p:sp>
        <p:nvSpPr>
          <p:cNvPr id="86" name="Shape 66"/>
          <p:cNvSpPr/>
          <p:nvPr/>
        </p:nvSpPr>
        <p:spPr>
          <a:xfrm>
            <a:off x="857707" y="3570732"/>
            <a:ext cx="2667305" cy="1638605"/>
          </a:xfrm>
          <a:prstGeom prst="roundRect">
            <a:avLst>
              <a:gd name="adj" fmla="val 3244"/>
            </a:avLst>
          </a:prstGeom>
          <a:solidFill>
            <a:srgbClr val="FFFFFF">
              <a:alpha val="15000"/>
            </a:srgbClr>
          </a:solidFill>
          <a:ln w="12700">
            <a:solidFill>
              <a:srgbClr val="FFFFFF">
                <a:alpha val="20000"/>
              </a:srgbClr>
            </a:solidFill>
            <a:prstDash val="solid"/>
          </a:ln>
        </p:spPr>
        <p:txBody>
          <a:bodyPr/>
          <a:lstStyle/>
          <a:p>
            <a:endParaRPr lang="en-US"/>
          </a:p>
        </p:txBody>
      </p:sp>
      <p:sp>
        <p:nvSpPr>
          <p:cNvPr id="87" name="Text 67"/>
          <p:cNvSpPr txBox="1"/>
          <p:nvPr/>
        </p:nvSpPr>
        <p:spPr>
          <a:xfrm>
            <a:off x="1057046" y="4014216"/>
            <a:ext cx="2243938" cy="981151"/>
          </a:xfrm>
          <a:prstGeom prst="rect">
            <a:avLst/>
          </a:prstGeom>
          <a:noFill/>
          <a:ln/>
        </p:spPr>
        <p:txBody>
          <a:bodyPr wrap="square" lIns="0" tIns="0" rIns="0" bIns="0" rtlCol="0" anchor="ctr"/>
          <a:lstStyle/>
          <a:p>
            <a:pPr marL="0" indent="0" algn="l">
              <a:buNone/>
            </a:pPr>
            <a:r>
              <a:rPr lang="en-US" sz="1000" b="1" dirty="0">
                <a:solidFill>
                  <a:srgbClr val="FFFFFF"/>
                </a:solidFill>
                <a:latin typeface="Open Sans" pitchFamily="34" charset="0"/>
                <a:ea typeface="Open Sans" pitchFamily="34" charset="-122"/>
                <a:cs typeface="Open Sans" pitchFamily="34" charset="-120"/>
              </a:rPr>
              <a:t>Positionner le PAK comme leader d'opinion et hub de savoir en organisant des talks inspirants avec des experts de renommée mondiale.</a:t>
            </a:r>
            <a:endParaRPr lang="en-US" sz="1000" dirty="0"/>
          </a:p>
        </p:txBody>
      </p:sp>
      <p:sp>
        <p:nvSpPr>
          <p:cNvPr id="88" name="Text 68"/>
          <p:cNvSpPr txBox="1"/>
          <p:nvPr/>
        </p:nvSpPr>
        <p:spPr>
          <a:xfrm>
            <a:off x="1057046" y="3770986"/>
            <a:ext cx="1126541" cy="143561"/>
          </a:xfrm>
          <a:prstGeom prst="rect">
            <a:avLst/>
          </a:prstGeom>
          <a:noFill/>
          <a:ln/>
        </p:spPr>
        <p:txBody>
          <a:bodyPr wrap="square" lIns="0" tIns="0" rIns="0" bIns="0" rtlCol="0" anchor="ctr"/>
          <a:lstStyle/>
          <a:p>
            <a:pPr marL="0" indent="0" algn="l">
              <a:buNone/>
            </a:pPr>
            <a:r>
              <a:rPr lang="en-US" sz="800" b="1" dirty="0">
                <a:solidFill>
                  <a:srgbClr val="FFFFFF">
                    <a:alpha val="90000"/>
                  </a:srgbClr>
                </a:solidFill>
                <a:latin typeface="Open Sans" pitchFamily="34" charset="0"/>
                <a:ea typeface="Open Sans" pitchFamily="34" charset="-122"/>
                <a:cs typeface="Open Sans" pitchFamily="34" charset="-120"/>
              </a:rPr>
              <a:t>OBJECTIF PRINCIPAL</a:t>
            </a:r>
            <a:endParaRPr lang="en-US" sz="800" dirty="0"/>
          </a:p>
        </p:txBody>
      </p:sp>
      <p:sp>
        <p:nvSpPr>
          <p:cNvPr id="89" name="Shape 69"/>
          <p:cNvSpPr/>
          <p:nvPr/>
        </p:nvSpPr>
        <p:spPr>
          <a:xfrm>
            <a:off x="857707" y="5489143"/>
            <a:ext cx="1133856" cy="256946"/>
          </a:xfrm>
          <a:prstGeom prst="roundRect">
            <a:avLst>
              <a:gd name="adj" fmla="val 263609"/>
            </a:avLst>
          </a:prstGeom>
          <a:solidFill>
            <a:srgbClr val="0A1A3B">
              <a:alpha val="30000"/>
            </a:srgbClr>
          </a:solidFill>
          <a:ln w="12700">
            <a:solidFill>
              <a:srgbClr val="FFFFFF">
                <a:alpha val="20000"/>
              </a:srgbClr>
            </a:solidFill>
            <a:prstDash val="solid"/>
          </a:ln>
        </p:spPr>
        <p:txBody>
          <a:bodyPr/>
          <a:lstStyle/>
          <a:p>
            <a:endParaRPr lang="en-US"/>
          </a:p>
        </p:txBody>
      </p:sp>
      <p:sp>
        <p:nvSpPr>
          <p:cNvPr id="90" name="Shape 70"/>
          <p:cNvSpPr/>
          <p:nvPr/>
        </p:nvSpPr>
        <p:spPr>
          <a:xfrm>
            <a:off x="2062886" y="5489143"/>
            <a:ext cx="905256" cy="256946"/>
          </a:xfrm>
          <a:prstGeom prst="roundRect">
            <a:avLst>
              <a:gd name="adj" fmla="val 263609"/>
            </a:avLst>
          </a:prstGeom>
          <a:solidFill>
            <a:srgbClr val="0A1A3B">
              <a:alpha val="30000"/>
            </a:srgbClr>
          </a:solidFill>
          <a:ln w="12700">
            <a:solidFill>
              <a:srgbClr val="FFFFFF">
                <a:alpha val="20000"/>
              </a:srgbClr>
            </a:solidFill>
            <a:prstDash val="solid"/>
          </a:ln>
        </p:spPr>
        <p:txBody>
          <a:bodyPr/>
          <a:lstStyle/>
          <a:p>
            <a:endParaRPr lang="en-US"/>
          </a:p>
        </p:txBody>
      </p:sp>
      <p:sp>
        <p:nvSpPr>
          <p:cNvPr id="91" name="Shape 71"/>
          <p:cNvSpPr/>
          <p:nvPr/>
        </p:nvSpPr>
        <p:spPr>
          <a:xfrm>
            <a:off x="857707" y="5818327"/>
            <a:ext cx="771754" cy="256946"/>
          </a:xfrm>
          <a:prstGeom prst="roundRect">
            <a:avLst>
              <a:gd name="adj" fmla="val 263609"/>
            </a:avLst>
          </a:prstGeom>
          <a:solidFill>
            <a:srgbClr val="0A1A3B">
              <a:alpha val="30000"/>
            </a:srgbClr>
          </a:solidFill>
          <a:ln w="12700">
            <a:solidFill>
              <a:srgbClr val="FFFFFF">
                <a:alpha val="20000"/>
              </a:srgbClr>
            </a:solidFill>
            <a:prstDash val="solid"/>
          </a:ln>
        </p:spPr>
        <p:txBody>
          <a:bodyPr/>
          <a:lstStyle/>
          <a:p>
            <a:endParaRPr lang="en-US"/>
          </a:p>
        </p:txBody>
      </p:sp>
      <p:sp>
        <p:nvSpPr>
          <p:cNvPr id="92" name="Text 72"/>
          <p:cNvSpPr txBox="1"/>
          <p:nvPr/>
        </p:nvSpPr>
        <p:spPr>
          <a:xfrm>
            <a:off x="961949" y="5537606"/>
            <a:ext cx="1003097"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Décideurs Publics</a:t>
            </a:r>
            <a:endParaRPr lang="en-US" sz="800" dirty="0"/>
          </a:p>
        </p:txBody>
      </p:sp>
      <p:sp>
        <p:nvSpPr>
          <p:cNvPr id="93" name="Text 73"/>
          <p:cNvSpPr txBox="1"/>
          <p:nvPr/>
        </p:nvSpPr>
        <p:spPr>
          <a:xfrm>
            <a:off x="2168042" y="5537606"/>
            <a:ext cx="774497"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Investisseurs</a:t>
            </a:r>
            <a:endParaRPr lang="en-US" sz="800" dirty="0"/>
          </a:p>
        </p:txBody>
      </p:sp>
      <p:sp>
        <p:nvSpPr>
          <p:cNvPr id="94" name="Text 74"/>
          <p:cNvSpPr txBox="1"/>
          <p:nvPr/>
        </p:nvSpPr>
        <p:spPr>
          <a:xfrm>
            <a:off x="961949" y="5865876"/>
            <a:ext cx="640994" cy="143561"/>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Armateurs</a:t>
            </a:r>
            <a:endParaRPr lang="en-US" sz="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931570"/>
            <a:ext cx="11048695" cy="9144"/>
          </a:xfrm>
          <a:prstGeom prst="rect">
            <a:avLst/>
          </a:prstGeom>
          <a:solidFill>
            <a:srgbClr val="E2E8F0"/>
          </a:solidFill>
          <a:ln/>
        </p:spPr>
        <p:txBody>
          <a:bodyPr/>
          <a:lstStyle/>
          <a:p>
            <a:endParaRPr lang="en-US"/>
          </a:p>
        </p:txBody>
      </p:sp>
      <p:sp>
        <p:nvSpPr>
          <p:cNvPr id="8" name="Shape 6"/>
          <p:cNvSpPr/>
          <p:nvPr/>
        </p:nvSpPr>
        <p:spPr>
          <a:xfrm>
            <a:off x="571500" y="197307"/>
            <a:ext cx="2048256" cy="247802"/>
          </a:xfrm>
          <a:prstGeom prst="roundRect">
            <a:avLst>
              <a:gd name="adj" fmla="val 56770"/>
            </a:avLst>
          </a:prstGeom>
          <a:solidFill>
            <a:srgbClr val="FCE7F3"/>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4000" r="-4000"/>
          <a:stretch/>
        </p:blipFill>
        <p:spPr>
          <a:xfrm>
            <a:off x="685800" y="263144"/>
            <a:ext cx="123444" cy="114300"/>
          </a:xfrm>
          <a:prstGeom prst="rect">
            <a:avLst/>
          </a:prstGeom>
        </p:spPr>
      </p:pic>
      <p:sp>
        <p:nvSpPr>
          <p:cNvPr id="10" name="Text 7"/>
          <p:cNvSpPr txBox="1"/>
          <p:nvPr/>
        </p:nvSpPr>
        <p:spPr>
          <a:xfrm>
            <a:off x="886054" y="234798"/>
            <a:ext cx="1705356" cy="171907"/>
          </a:xfrm>
          <a:prstGeom prst="rect">
            <a:avLst/>
          </a:prstGeom>
          <a:noFill/>
          <a:ln/>
        </p:spPr>
        <p:txBody>
          <a:bodyPr wrap="square" lIns="0" tIns="0" rIns="0" bIns="0" rtlCol="0" anchor="ctr"/>
          <a:lstStyle/>
          <a:p>
            <a:pPr marL="0" indent="0" algn="l">
              <a:buNone/>
            </a:pPr>
            <a:r>
              <a:rPr lang="en-US" sz="900" b="1" dirty="0">
                <a:solidFill>
                  <a:srgbClr val="BE185D"/>
                </a:solidFill>
                <a:latin typeface="Open Sans" pitchFamily="34" charset="0"/>
                <a:ea typeface="Open Sans" pitchFamily="34" charset="-122"/>
                <a:cs typeface="Open Sans" pitchFamily="34" charset="-120"/>
              </a:rPr>
              <a:t>INFLUENCE &amp; RÉPUTATION</a:t>
            </a:r>
            <a:endParaRPr lang="en-US" sz="900" dirty="0"/>
          </a:p>
        </p:txBody>
      </p:sp>
      <p:sp>
        <p:nvSpPr>
          <p:cNvPr id="11" name="Text 8"/>
          <p:cNvSpPr txBox="1"/>
          <p:nvPr/>
        </p:nvSpPr>
        <p:spPr>
          <a:xfrm>
            <a:off x="571500" y="501802"/>
            <a:ext cx="5824728" cy="352958"/>
          </a:xfrm>
          <a:prstGeom prst="rect">
            <a:avLst/>
          </a:prstGeom>
          <a:noFill/>
          <a:ln/>
        </p:spPr>
        <p:txBody>
          <a:bodyPr wrap="square" lIns="0" tIns="0" rIns="0" bIns="0" rtlCol="0" anchor="ctr"/>
          <a:lstStyle/>
          <a:p>
            <a:pPr marL="0" indent="0" algn="l">
              <a:buNone/>
            </a:pPr>
            <a:r>
              <a:rPr lang="en-US" sz="2200" b="1" dirty="0">
                <a:solidFill>
                  <a:srgbClr val="0A1A3B"/>
                </a:solidFill>
                <a:latin typeface="Montserrat" pitchFamily="34" charset="0"/>
                <a:ea typeface="Montserrat" pitchFamily="34" charset="-122"/>
                <a:cs typeface="Montserrat" pitchFamily="34" charset="-120"/>
              </a:rPr>
              <a:t>CORPORATE INFLUENCER PROGRAM</a:t>
            </a:r>
            <a:endParaRPr lang="en-US" sz="2200" dirty="0"/>
          </a:p>
        </p:txBody>
      </p:sp>
      <p:sp>
        <p:nvSpPr>
          <p:cNvPr id="12" name="Text 9"/>
          <p:cNvSpPr txBox="1"/>
          <p:nvPr/>
        </p:nvSpPr>
        <p:spPr>
          <a:xfrm>
            <a:off x="10219334" y="454254"/>
            <a:ext cx="1524305"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Stratégie Hybride</a:t>
            </a:r>
            <a:endParaRPr lang="en-US" sz="1200" dirty="0"/>
          </a:p>
        </p:txBody>
      </p:sp>
      <p:sp>
        <p:nvSpPr>
          <p:cNvPr id="13" name="Text 10"/>
          <p:cNvSpPr txBox="1"/>
          <p:nvPr/>
        </p:nvSpPr>
        <p:spPr>
          <a:xfrm>
            <a:off x="9575597" y="663651"/>
            <a:ext cx="2134210"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Interne (Advocacy) + Externe (Prestige)</a:t>
            </a:r>
            <a:endParaRPr lang="en-US" sz="900" dirty="0"/>
          </a:p>
        </p:txBody>
      </p:sp>
      <p:sp>
        <p:nvSpPr>
          <p:cNvPr id="14" name="Shape 11"/>
          <p:cNvSpPr/>
          <p:nvPr/>
        </p:nvSpPr>
        <p:spPr>
          <a:xfrm>
            <a:off x="571500" y="1041095"/>
            <a:ext cx="5381244" cy="4686300"/>
          </a:xfrm>
          <a:prstGeom prst="roundRect">
            <a:avLst>
              <a:gd name="adj" fmla="val 476"/>
            </a:avLst>
          </a:prstGeom>
          <a:solidFill>
            <a:srgbClr val="F0F9FF"/>
          </a:solidFill>
          <a:ln w="12700">
            <a:solidFill>
              <a:srgbClr val="BAE6FD"/>
            </a:solidFill>
            <a:prstDash val="solid"/>
          </a:ln>
        </p:spPr>
        <p:txBody>
          <a:bodyPr/>
          <a:lstStyle/>
          <a:p>
            <a:endParaRPr lang="en-US"/>
          </a:p>
        </p:txBody>
      </p:sp>
      <p:sp>
        <p:nvSpPr>
          <p:cNvPr id="15" name="Shape 12"/>
          <p:cNvSpPr/>
          <p:nvPr/>
        </p:nvSpPr>
        <p:spPr>
          <a:xfrm>
            <a:off x="771754" y="1593393"/>
            <a:ext cx="4981651" cy="19202"/>
          </a:xfrm>
          <a:prstGeom prst="rect">
            <a:avLst/>
          </a:prstGeom>
          <a:solidFill>
            <a:srgbClr val="00AAFF"/>
          </a:solidFill>
          <a:ln/>
        </p:spPr>
        <p:txBody>
          <a:bodyPr/>
          <a:lstStyle/>
          <a:p>
            <a:endParaRPr lang="en-US"/>
          </a:p>
        </p:txBody>
      </p:sp>
      <p:pic>
        <p:nvPicPr>
          <p:cNvPr id="16" name="Image 1"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71754" y="1275182"/>
            <a:ext cx="237744" cy="190195"/>
          </a:xfrm>
          <a:prstGeom prst="rect">
            <a:avLst/>
          </a:prstGeom>
        </p:spPr>
      </p:pic>
      <p:sp>
        <p:nvSpPr>
          <p:cNvPr id="17" name="Text 13"/>
          <p:cNvSpPr txBox="1"/>
          <p:nvPr/>
        </p:nvSpPr>
        <p:spPr>
          <a:xfrm>
            <a:off x="1104595" y="1260551"/>
            <a:ext cx="2358238" cy="210312"/>
          </a:xfrm>
          <a:prstGeom prst="rect">
            <a:avLst/>
          </a:prstGeom>
          <a:noFill/>
          <a:ln/>
        </p:spPr>
        <p:txBody>
          <a:bodyPr wrap="square" lIns="0" tIns="0" rIns="0" bIns="0" rtlCol="0" anchor="ctr"/>
          <a:lstStyle/>
          <a:p>
            <a:pPr marL="0" indent="0" algn="l">
              <a:buNone/>
            </a:pPr>
            <a:r>
              <a:rPr lang="en-US" sz="1300" b="1" dirty="0">
                <a:solidFill>
                  <a:srgbClr val="0A1A3B"/>
                </a:solidFill>
                <a:latin typeface="Montserrat" pitchFamily="34" charset="0"/>
                <a:ea typeface="Montserrat" pitchFamily="34" charset="-122"/>
                <a:cs typeface="Montserrat" pitchFamily="34" charset="-120"/>
              </a:rPr>
              <a:t>1. EMPLOYEE ADVOCACY</a:t>
            </a:r>
            <a:endParaRPr lang="en-US" sz="1300" dirty="0"/>
          </a:p>
        </p:txBody>
      </p:sp>
      <p:sp>
        <p:nvSpPr>
          <p:cNvPr id="18" name="Shape 14"/>
          <p:cNvSpPr/>
          <p:nvPr/>
        </p:nvSpPr>
        <p:spPr>
          <a:xfrm>
            <a:off x="771754" y="1756156"/>
            <a:ext cx="4981651" cy="629107"/>
          </a:xfrm>
          <a:prstGeom prst="roundRect">
            <a:avLst>
              <a:gd name="adj" fmla="val 17618"/>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19" name="Text 15"/>
          <p:cNvSpPr txBox="1"/>
          <p:nvPr/>
        </p:nvSpPr>
        <p:spPr>
          <a:xfrm>
            <a:off x="914400" y="1860398"/>
            <a:ext cx="705002" cy="419710"/>
          </a:xfrm>
          <a:prstGeom prst="rect">
            <a:avLst/>
          </a:prstGeom>
          <a:noFill/>
          <a:ln/>
        </p:spPr>
        <p:txBody>
          <a:bodyPr wrap="square" lIns="0" tIns="0" rIns="0" bIns="0" rtlCol="0" anchor="ctr"/>
          <a:lstStyle/>
          <a:p>
            <a:pPr marL="0" indent="0" algn="l">
              <a:buNone/>
            </a:pPr>
            <a:r>
              <a:rPr lang="en-US" sz="2700" b="1" dirty="0">
                <a:solidFill>
                  <a:srgbClr val="3B82F6"/>
                </a:solidFill>
                <a:latin typeface="Montserrat" pitchFamily="34" charset="0"/>
                <a:ea typeface="Montserrat" pitchFamily="34" charset="-122"/>
                <a:cs typeface="Montserrat" pitchFamily="34" charset="-120"/>
              </a:rPr>
              <a:t>50</a:t>
            </a:r>
            <a:endParaRPr lang="en-US" sz="2700" dirty="0"/>
          </a:p>
        </p:txBody>
      </p:sp>
      <p:sp>
        <p:nvSpPr>
          <p:cNvPr id="20" name="Text 16"/>
          <p:cNvSpPr txBox="1"/>
          <p:nvPr/>
        </p:nvSpPr>
        <p:spPr>
          <a:xfrm>
            <a:off x="1500530" y="1899717"/>
            <a:ext cx="1969618" cy="171907"/>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Ambassadeurs internes formés</a:t>
            </a:r>
            <a:endParaRPr lang="en-US" sz="900" dirty="0"/>
          </a:p>
        </p:txBody>
      </p:sp>
      <p:sp>
        <p:nvSpPr>
          <p:cNvPr id="21" name="Text 17"/>
          <p:cNvSpPr txBox="1"/>
          <p:nvPr/>
        </p:nvSpPr>
        <p:spPr>
          <a:xfrm>
            <a:off x="1500530" y="2060651"/>
            <a:ext cx="1341425" cy="171907"/>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et actifs sur LinkedIn</a:t>
            </a:r>
            <a:endParaRPr lang="en-US" sz="900" dirty="0"/>
          </a:p>
        </p:txBody>
      </p:sp>
      <p:sp>
        <p:nvSpPr>
          <p:cNvPr id="22" name="Text 18"/>
          <p:cNvSpPr txBox="1"/>
          <p:nvPr/>
        </p:nvSpPr>
        <p:spPr>
          <a:xfrm>
            <a:off x="771754" y="2526995"/>
            <a:ext cx="2177186" cy="181051"/>
          </a:xfrm>
          <a:prstGeom prst="rect">
            <a:avLst/>
          </a:prstGeom>
          <a:noFill/>
          <a:ln/>
        </p:spPr>
        <p:txBody>
          <a:bodyPr wrap="square" lIns="0" tIns="0" rIns="0" bIns="0" rtlCol="0" anchor="ctr"/>
          <a:lstStyle/>
          <a:p>
            <a:pPr marL="0" indent="0" algn="l">
              <a:buNone/>
            </a:pPr>
            <a:r>
              <a:rPr lang="en-US" sz="1000" b="1" dirty="0">
                <a:solidFill>
                  <a:srgbClr val="1E3A8A"/>
                </a:solidFill>
                <a:latin typeface="Open Sans" pitchFamily="34" charset="0"/>
                <a:ea typeface="Open Sans" pitchFamily="34" charset="-122"/>
                <a:cs typeface="Open Sans" pitchFamily="34" charset="-120"/>
              </a:rPr>
              <a:t>MÉTHODOLOGIE D'ACTIVATION</a:t>
            </a:r>
            <a:endParaRPr lang="en-US" sz="1000" dirty="0"/>
          </a:p>
        </p:txBody>
      </p:sp>
      <p:sp>
        <p:nvSpPr>
          <p:cNvPr id="23" name="Text 19"/>
          <p:cNvSpPr txBox="1"/>
          <p:nvPr/>
        </p:nvSpPr>
        <p:spPr>
          <a:xfrm>
            <a:off x="771754" y="2794000"/>
            <a:ext cx="3903574" cy="181051"/>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Academy : Formation "LinkedIn Masterclass" + shooting photo pro</a:t>
            </a:r>
            <a:endParaRPr lang="en-US" sz="900" dirty="0"/>
          </a:p>
        </p:txBody>
      </p:sp>
      <p:sp>
        <p:nvSpPr>
          <p:cNvPr id="24" name="Text 20"/>
          <p:cNvSpPr txBox="1"/>
          <p:nvPr/>
        </p:nvSpPr>
        <p:spPr>
          <a:xfrm>
            <a:off x="771754" y="3082036"/>
            <a:ext cx="3312871" cy="181051"/>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Social Kit : Accès banque d'images &amp; templates de posts</a:t>
            </a:r>
            <a:endParaRPr lang="en-US" sz="900" dirty="0"/>
          </a:p>
        </p:txBody>
      </p:sp>
      <p:sp>
        <p:nvSpPr>
          <p:cNvPr id="25" name="Text 21"/>
          <p:cNvSpPr txBox="1"/>
          <p:nvPr/>
        </p:nvSpPr>
        <p:spPr>
          <a:xfrm>
            <a:off x="771754" y="3369158"/>
            <a:ext cx="2969971" cy="181051"/>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Routine : Challenge mensuel &amp; "Post du vendredi"</a:t>
            </a:r>
            <a:endParaRPr lang="en-US" sz="900" dirty="0"/>
          </a:p>
        </p:txBody>
      </p:sp>
      <p:sp>
        <p:nvSpPr>
          <p:cNvPr id="26" name="Shape 22"/>
          <p:cNvSpPr/>
          <p:nvPr/>
        </p:nvSpPr>
        <p:spPr>
          <a:xfrm>
            <a:off x="771754" y="4413402"/>
            <a:ext cx="4981651" cy="1114654"/>
          </a:xfrm>
          <a:prstGeom prst="roundRect">
            <a:avLst>
              <a:gd name="adj" fmla="val 5609"/>
            </a:avLst>
          </a:prstGeom>
          <a:solidFill>
            <a:srgbClr val="FFFFFF"/>
          </a:solidFill>
          <a:ln w="12700">
            <a:solidFill>
              <a:srgbClr val="CBD5E1"/>
            </a:solidFill>
            <a:prstDash val="solid"/>
          </a:ln>
        </p:spPr>
        <p:txBody>
          <a:bodyPr/>
          <a:lstStyle/>
          <a:p>
            <a:endParaRPr lang="en-US"/>
          </a:p>
        </p:txBody>
      </p:sp>
      <p:pic>
        <p:nvPicPr>
          <p:cNvPr id="27" name="Image 2" descr="preencoded.png"/>
          <p:cNvPicPr>
            <a:picLocks noChangeAspect="1"/>
          </p:cNvPicPr>
          <p:nvPr/>
        </p:nvPicPr>
        <p:blipFill>
          <a:blip r:embed="rId5" cstate="email">
            <a:extLst>
              <a:ext uri="{28A0092B-C50C-407E-A947-70E740481C1C}">
                <a14:useLocalDpi xmlns:a14="http://schemas.microsoft.com/office/drawing/2010/main"/>
              </a:ext>
            </a:extLst>
          </a:blip>
          <a:srcRect l="-1911" r="-1911"/>
          <a:stretch/>
        </p:blipFill>
        <p:spPr>
          <a:xfrm>
            <a:off x="923544" y="4579823"/>
            <a:ext cx="133502" cy="114300"/>
          </a:xfrm>
          <a:prstGeom prst="rect">
            <a:avLst/>
          </a:prstGeom>
        </p:spPr>
      </p:pic>
      <p:sp>
        <p:nvSpPr>
          <p:cNvPr id="28" name="Text 23"/>
          <p:cNvSpPr txBox="1"/>
          <p:nvPr/>
        </p:nvSpPr>
        <p:spPr>
          <a:xfrm>
            <a:off x="1095451" y="4556049"/>
            <a:ext cx="933602" cy="162763"/>
          </a:xfrm>
          <a:prstGeom prst="rect">
            <a:avLst/>
          </a:prstGeom>
          <a:noFill/>
          <a:ln/>
        </p:spPr>
        <p:txBody>
          <a:bodyPr wrap="square" lIns="0" tIns="0" rIns="0" bIns="0" rtlCol="0" anchor="ctr"/>
          <a:lstStyle/>
          <a:p>
            <a:pPr marL="0" indent="0" algn="l">
              <a:buNone/>
            </a:pPr>
            <a:r>
              <a:rPr lang="en-US" sz="900" b="1" dirty="0">
                <a:solidFill>
                  <a:srgbClr val="1E40AF"/>
                </a:solidFill>
                <a:latin typeface="Open Sans" pitchFamily="34" charset="0"/>
                <a:ea typeface="Open Sans" pitchFamily="34" charset="-122"/>
                <a:cs typeface="Open Sans" pitchFamily="34" charset="-120"/>
              </a:rPr>
              <a:t>GAMIFICATION</a:t>
            </a:r>
            <a:endParaRPr lang="en-US" sz="900" dirty="0"/>
          </a:p>
        </p:txBody>
      </p:sp>
      <p:sp>
        <p:nvSpPr>
          <p:cNvPr id="29" name="Text 24"/>
          <p:cNvSpPr txBox="1"/>
          <p:nvPr/>
        </p:nvSpPr>
        <p:spPr>
          <a:xfrm>
            <a:off x="4481474" y="4556049"/>
            <a:ext cx="1209751" cy="162763"/>
          </a:xfrm>
          <a:prstGeom prst="rect">
            <a:avLst/>
          </a:prstGeom>
          <a:noFill/>
          <a:ln/>
        </p:spPr>
        <p:txBody>
          <a:bodyPr wrap="square" lIns="0" tIns="0" rIns="0" bIns="0" rtlCol="0" anchor="ctr"/>
          <a:lstStyle/>
          <a:p>
            <a:pPr marL="0" indent="0" algn="l">
              <a:buNone/>
            </a:pPr>
            <a:r>
              <a:rPr lang="en-US" sz="900" dirty="0">
                <a:solidFill>
                  <a:srgbClr val="6B7280"/>
                </a:solidFill>
                <a:latin typeface="Open Sans" pitchFamily="34" charset="0"/>
                <a:ea typeface="Open Sans" pitchFamily="34" charset="-122"/>
                <a:cs typeface="Open Sans" pitchFamily="34" charset="-120"/>
              </a:rPr>
              <a:t>Cadeaux Trimestriels</a:t>
            </a:r>
            <a:endParaRPr lang="en-US" sz="900" dirty="0"/>
          </a:p>
        </p:txBody>
      </p:sp>
      <p:sp>
        <p:nvSpPr>
          <p:cNvPr id="30" name="Shape 25"/>
          <p:cNvSpPr/>
          <p:nvPr/>
        </p:nvSpPr>
        <p:spPr>
          <a:xfrm>
            <a:off x="1625803" y="4812995"/>
            <a:ext cx="286207" cy="286207"/>
          </a:xfrm>
          <a:prstGeom prst="roundRect">
            <a:avLst>
              <a:gd name="adj" fmla="val 63898"/>
            </a:avLst>
          </a:prstGeom>
          <a:solidFill>
            <a:srgbClr val="FBBF24"/>
          </a:solidFill>
          <a:ln/>
        </p:spPr>
        <p:txBody>
          <a:bodyPr/>
          <a:lstStyle/>
          <a:p>
            <a:endParaRPr lang="en-US"/>
          </a:p>
        </p:txBody>
      </p:sp>
      <p:pic>
        <p:nvPicPr>
          <p:cNvPr id="31" name="Image 3" descr="preencoded.png"/>
          <p:cNvPicPr>
            <a:picLocks noChangeAspect="1"/>
          </p:cNvPicPr>
          <p:nvPr/>
        </p:nvPicPr>
        <p:blipFill>
          <a:blip r:embed="rId6" cstate="email">
            <a:extLst>
              <a:ext uri="{28A0092B-C50C-407E-A947-70E740481C1C}">
                <a14:useLocalDpi xmlns:a14="http://schemas.microsoft.com/office/drawing/2010/main"/>
              </a:ext>
            </a:extLst>
          </a:blip>
          <a:srcRect t="-6250" b="-6250"/>
          <a:stretch/>
        </p:blipFill>
        <p:spPr>
          <a:xfrm>
            <a:off x="1667866" y="4855058"/>
            <a:ext cx="209398" cy="209398"/>
          </a:xfrm>
          <a:prstGeom prst="rect">
            <a:avLst/>
          </a:prstGeom>
        </p:spPr>
      </p:pic>
      <p:sp>
        <p:nvSpPr>
          <p:cNvPr id="32" name="Text 26"/>
          <p:cNvSpPr txBox="1"/>
          <p:nvPr/>
        </p:nvSpPr>
        <p:spPr>
          <a:xfrm>
            <a:off x="1405433" y="5155895"/>
            <a:ext cx="848563" cy="210312"/>
          </a:xfrm>
          <a:prstGeom prst="rect">
            <a:avLst/>
          </a:prstGeom>
          <a:noFill/>
          <a:ln/>
        </p:spPr>
        <p:txBody>
          <a:bodyPr wrap="square" lIns="0" tIns="0" rIns="0" bIns="0" rtlCol="0" anchor="ctr"/>
          <a:lstStyle/>
          <a:p>
            <a:pPr marL="0" indent="0" algn="l">
              <a:buNone/>
            </a:pPr>
            <a:r>
              <a:rPr lang="en-US" sz="1200" b="1" dirty="0">
                <a:solidFill>
                  <a:srgbClr val="4B5563"/>
                </a:solidFill>
                <a:latin typeface="Open Sans" pitchFamily="34" charset="0"/>
                <a:ea typeface="Open Sans" pitchFamily="34" charset="-122"/>
                <a:cs typeface="Open Sans" pitchFamily="34" charset="-120"/>
              </a:rPr>
              <a:t>Top Voice</a:t>
            </a:r>
            <a:endParaRPr lang="en-US" sz="1200" dirty="0"/>
          </a:p>
        </p:txBody>
      </p:sp>
      <p:sp>
        <p:nvSpPr>
          <p:cNvPr id="33" name="Shape 27"/>
          <p:cNvSpPr/>
          <p:nvPr/>
        </p:nvSpPr>
        <p:spPr>
          <a:xfrm>
            <a:off x="3306470" y="4812995"/>
            <a:ext cx="286207" cy="286207"/>
          </a:xfrm>
          <a:prstGeom prst="roundRect">
            <a:avLst>
              <a:gd name="adj" fmla="val 63898"/>
            </a:avLst>
          </a:prstGeom>
          <a:solidFill>
            <a:srgbClr val="60A5FA"/>
          </a:solidFill>
          <a:ln/>
        </p:spPr>
        <p:txBody>
          <a:bodyPr/>
          <a:lstStyle/>
          <a:p>
            <a:endParaRPr lang="en-US"/>
          </a:p>
        </p:txBody>
      </p:sp>
      <p:pic>
        <p:nvPicPr>
          <p:cNvPr id="34" name="Image 4" descr="preencoded.png"/>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354934" y="4861458"/>
            <a:ext cx="190195" cy="190195"/>
          </a:xfrm>
          <a:prstGeom prst="rect">
            <a:avLst/>
          </a:prstGeom>
        </p:spPr>
      </p:pic>
      <p:sp>
        <p:nvSpPr>
          <p:cNvPr id="35" name="Text 28"/>
          <p:cNvSpPr txBox="1"/>
          <p:nvPr/>
        </p:nvSpPr>
        <p:spPr>
          <a:xfrm>
            <a:off x="3094330" y="5155895"/>
            <a:ext cx="829361" cy="210312"/>
          </a:xfrm>
          <a:prstGeom prst="rect">
            <a:avLst/>
          </a:prstGeom>
          <a:noFill/>
          <a:ln/>
        </p:spPr>
        <p:txBody>
          <a:bodyPr wrap="square" lIns="0" tIns="0" rIns="0" bIns="0" rtlCol="0" anchor="ctr"/>
          <a:lstStyle/>
          <a:p>
            <a:pPr marL="0" indent="0" algn="l">
              <a:buNone/>
            </a:pPr>
            <a:r>
              <a:rPr lang="en-US" sz="1200" b="1" dirty="0">
                <a:solidFill>
                  <a:srgbClr val="4B5563"/>
                </a:solidFill>
                <a:latin typeface="Open Sans" pitchFamily="34" charset="0"/>
                <a:ea typeface="Open Sans" pitchFamily="34" charset="-122"/>
                <a:cs typeface="Open Sans" pitchFamily="34" charset="-120"/>
              </a:rPr>
              <a:t>Engageur</a:t>
            </a:r>
            <a:endParaRPr lang="en-US" sz="1200" dirty="0"/>
          </a:p>
        </p:txBody>
      </p:sp>
      <p:sp>
        <p:nvSpPr>
          <p:cNvPr id="36" name="Shape 29"/>
          <p:cNvSpPr/>
          <p:nvPr/>
        </p:nvSpPr>
        <p:spPr>
          <a:xfrm>
            <a:off x="4799686" y="4812995"/>
            <a:ext cx="286207" cy="286207"/>
          </a:xfrm>
          <a:prstGeom prst="roundRect">
            <a:avLst>
              <a:gd name="adj" fmla="val 63898"/>
            </a:avLst>
          </a:prstGeom>
          <a:solidFill>
            <a:srgbClr val="34D399"/>
          </a:solidFill>
          <a:ln/>
        </p:spPr>
        <p:txBody>
          <a:bodyPr/>
          <a:lstStyle/>
          <a:p>
            <a:endParaRPr lang="en-US"/>
          </a:p>
        </p:txBody>
      </p:sp>
      <p:pic>
        <p:nvPicPr>
          <p:cNvPr id="37" name="Image 5" descr="preencoded.png"/>
          <p:cNvPicPr>
            <a:picLocks noChangeAspect="1"/>
          </p:cNvPicPr>
          <p:nvPr/>
        </p:nvPicPr>
        <p:blipFill>
          <a:blip r:embed="rId8" cstate="email">
            <a:extLst>
              <a:ext uri="{28A0092B-C50C-407E-A947-70E740481C1C}">
                <a14:useLocalDpi xmlns:a14="http://schemas.microsoft.com/office/drawing/2010/main"/>
              </a:ext>
            </a:extLst>
          </a:blip>
          <a:srcRect l="-7143" r="-7143"/>
          <a:stretch/>
        </p:blipFill>
        <p:spPr>
          <a:xfrm>
            <a:off x="4855464" y="4868774"/>
            <a:ext cx="181051" cy="181051"/>
          </a:xfrm>
          <a:prstGeom prst="rect">
            <a:avLst/>
          </a:prstGeom>
        </p:spPr>
      </p:pic>
      <p:sp>
        <p:nvSpPr>
          <p:cNvPr id="38" name="Text 30"/>
          <p:cNvSpPr txBox="1"/>
          <p:nvPr/>
        </p:nvSpPr>
        <p:spPr>
          <a:xfrm>
            <a:off x="4765853" y="5155895"/>
            <a:ext cx="476402" cy="210312"/>
          </a:xfrm>
          <a:prstGeom prst="rect">
            <a:avLst/>
          </a:prstGeom>
          <a:noFill/>
          <a:ln/>
        </p:spPr>
        <p:txBody>
          <a:bodyPr wrap="square" lIns="0" tIns="0" rIns="0" bIns="0" rtlCol="0" anchor="ctr"/>
          <a:lstStyle/>
          <a:p>
            <a:pPr marL="0" indent="0" algn="l">
              <a:buNone/>
            </a:pPr>
            <a:r>
              <a:rPr lang="en-US" sz="1200" b="1" dirty="0">
                <a:solidFill>
                  <a:srgbClr val="4B5563"/>
                </a:solidFill>
                <a:latin typeface="Open Sans" pitchFamily="34" charset="0"/>
                <a:ea typeface="Open Sans" pitchFamily="34" charset="-122"/>
                <a:cs typeface="Open Sans" pitchFamily="34" charset="-120"/>
              </a:rPr>
              <a:t>Viral</a:t>
            </a:r>
            <a:endParaRPr lang="en-US" sz="1200" dirty="0"/>
          </a:p>
        </p:txBody>
      </p:sp>
      <p:sp>
        <p:nvSpPr>
          <p:cNvPr id="39" name="Shape 31"/>
          <p:cNvSpPr/>
          <p:nvPr/>
        </p:nvSpPr>
        <p:spPr>
          <a:xfrm>
            <a:off x="6238951" y="1041095"/>
            <a:ext cx="5381244" cy="4686300"/>
          </a:xfrm>
          <a:prstGeom prst="roundRect">
            <a:avLst>
              <a:gd name="adj" fmla="val 476"/>
            </a:avLst>
          </a:prstGeom>
          <a:solidFill>
            <a:srgbClr val="FFF1F2"/>
          </a:solidFill>
          <a:ln w="12700">
            <a:solidFill>
              <a:srgbClr val="FECDD3"/>
            </a:solidFill>
            <a:prstDash val="solid"/>
          </a:ln>
        </p:spPr>
        <p:txBody>
          <a:bodyPr/>
          <a:lstStyle/>
          <a:p>
            <a:endParaRPr lang="en-US"/>
          </a:p>
        </p:txBody>
      </p:sp>
      <p:sp>
        <p:nvSpPr>
          <p:cNvPr id="40" name="Shape 32"/>
          <p:cNvSpPr/>
          <p:nvPr/>
        </p:nvSpPr>
        <p:spPr>
          <a:xfrm>
            <a:off x="6439205" y="1593393"/>
            <a:ext cx="4981651" cy="19202"/>
          </a:xfrm>
          <a:prstGeom prst="rect">
            <a:avLst/>
          </a:prstGeom>
          <a:solidFill>
            <a:srgbClr val="E91E63"/>
          </a:solidFill>
          <a:ln/>
        </p:spPr>
        <p:txBody>
          <a:bodyPr/>
          <a:lstStyle/>
          <a:p>
            <a:endParaRPr lang="en-US"/>
          </a:p>
        </p:txBody>
      </p:sp>
      <p:pic>
        <p:nvPicPr>
          <p:cNvPr id="41" name="Image 6" descr="preencoded.png"/>
          <p:cNvPicPr>
            <a:picLocks noChangeAspect="1"/>
          </p:cNvPicPr>
          <p:nvPr/>
        </p:nvPicPr>
        <p:blipFill>
          <a:blip r:embed="rId9" cstate="email">
            <a:extLst>
              <a:ext uri="{28A0092B-C50C-407E-A947-70E740481C1C}">
                <a14:useLocalDpi xmlns:a14="http://schemas.microsoft.com/office/drawing/2010/main"/>
              </a:ext>
            </a:extLst>
          </a:blip>
          <a:srcRect l="-1282" r="-1282"/>
          <a:stretch/>
        </p:blipFill>
        <p:spPr>
          <a:xfrm>
            <a:off x="6439205" y="1275182"/>
            <a:ext cx="219456" cy="190195"/>
          </a:xfrm>
          <a:prstGeom prst="rect">
            <a:avLst/>
          </a:prstGeom>
        </p:spPr>
      </p:pic>
      <p:sp>
        <p:nvSpPr>
          <p:cNvPr id="42" name="Text 33"/>
          <p:cNvSpPr txBox="1"/>
          <p:nvPr/>
        </p:nvSpPr>
        <p:spPr>
          <a:xfrm>
            <a:off x="6752844" y="1260551"/>
            <a:ext cx="2852928" cy="210312"/>
          </a:xfrm>
          <a:prstGeom prst="rect">
            <a:avLst/>
          </a:prstGeom>
          <a:noFill/>
          <a:ln/>
        </p:spPr>
        <p:txBody>
          <a:bodyPr wrap="square" lIns="0" tIns="0" rIns="0" bIns="0" rtlCol="0" anchor="ctr"/>
          <a:lstStyle/>
          <a:p>
            <a:pPr marL="0" indent="0" algn="l">
              <a:buNone/>
            </a:pPr>
            <a:r>
              <a:rPr lang="en-US" sz="1300" b="1" dirty="0">
                <a:solidFill>
                  <a:srgbClr val="0A1A3B"/>
                </a:solidFill>
                <a:latin typeface="Montserrat" pitchFamily="34" charset="0"/>
                <a:ea typeface="Montserrat" pitchFamily="34" charset="-122"/>
                <a:cs typeface="Montserrat" pitchFamily="34" charset="-120"/>
              </a:rPr>
              <a:t>2. AMBASSADEURS EXTERNES</a:t>
            </a:r>
            <a:endParaRPr lang="en-US" sz="1300" dirty="0"/>
          </a:p>
        </p:txBody>
      </p:sp>
      <p:sp>
        <p:nvSpPr>
          <p:cNvPr id="43" name="Shape 34"/>
          <p:cNvSpPr/>
          <p:nvPr/>
        </p:nvSpPr>
        <p:spPr>
          <a:xfrm>
            <a:off x="6439205" y="1756156"/>
            <a:ext cx="4981651" cy="629107"/>
          </a:xfrm>
          <a:prstGeom prst="roundRect">
            <a:avLst>
              <a:gd name="adj" fmla="val 17618"/>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44" name="Text 35"/>
          <p:cNvSpPr txBox="1"/>
          <p:nvPr/>
        </p:nvSpPr>
        <p:spPr>
          <a:xfrm>
            <a:off x="6581851" y="1860398"/>
            <a:ext cx="705002" cy="419710"/>
          </a:xfrm>
          <a:prstGeom prst="rect">
            <a:avLst/>
          </a:prstGeom>
          <a:noFill/>
          <a:ln/>
        </p:spPr>
        <p:txBody>
          <a:bodyPr wrap="square" lIns="0" tIns="0" rIns="0" bIns="0" rtlCol="0" anchor="ctr"/>
          <a:lstStyle/>
          <a:p>
            <a:pPr marL="0" indent="0" algn="l">
              <a:buNone/>
            </a:pPr>
            <a:r>
              <a:rPr lang="en-US" sz="2700" b="1" dirty="0">
                <a:solidFill>
                  <a:srgbClr val="EC4899"/>
                </a:solidFill>
                <a:latin typeface="Montserrat" pitchFamily="34" charset="0"/>
                <a:ea typeface="Montserrat" pitchFamily="34" charset="-122"/>
                <a:cs typeface="Montserrat" pitchFamily="34" charset="-120"/>
              </a:rPr>
              <a:t>05</a:t>
            </a:r>
            <a:endParaRPr lang="en-US" sz="2700" dirty="0"/>
          </a:p>
        </p:txBody>
      </p:sp>
      <p:sp>
        <p:nvSpPr>
          <p:cNvPr id="45" name="Text 36"/>
          <p:cNvSpPr txBox="1"/>
          <p:nvPr/>
        </p:nvSpPr>
        <p:spPr>
          <a:xfrm>
            <a:off x="7167982" y="1899717"/>
            <a:ext cx="1607515" cy="171907"/>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Personnalités de prestige</a:t>
            </a:r>
            <a:endParaRPr lang="en-US" sz="900" dirty="0"/>
          </a:p>
        </p:txBody>
      </p:sp>
      <p:sp>
        <p:nvSpPr>
          <p:cNvPr id="46" name="Text 37"/>
          <p:cNvSpPr txBox="1"/>
          <p:nvPr/>
        </p:nvSpPr>
        <p:spPr>
          <a:xfrm>
            <a:off x="7167982" y="2060651"/>
            <a:ext cx="1436522" cy="171907"/>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recrutées par l'Agence</a:t>
            </a:r>
            <a:endParaRPr lang="en-US" sz="900" dirty="0"/>
          </a:p>
        </p:txBody>
      </p:sp>
      <p:sp>
        <p:nvSpPr>
          <p:cNvPr id="47" name="Text 38"/>
          <p:cNvSpPr txBox="1"/>
          <p:nvPr/>
        </p:nvSpPr>
        <p:spPr>
          <a:xfrm>
            <a:off x="6439205" y="2526995"/>
            <a:ext cx="1672438" cy="181051"/>
          </a:xfrm>
          <a:prstGeom prst="rect">
            <a:avLst/>
          </a:prstGeom>
          <a:noFill/>
          <a:ln/>
        </p:spPr>
        <p:txBody>
          <a:bodyPr wrap="square" lIns="0" tIns="0" rIns="0" bIns="0" rtlCol="0" anchor="ctr"/>
          <a:lstStyle/>
          <a:p>
            <a:pPr marL="0" indent="0" algn="l">
              <a:buNone/>
            </a:pPr>
            <a:r>
              <a:rPr lang="en-US" sz="1000" b="1" dirty="0">
                <a:solidFill>
                  <a:srgbClr val="831843"/>
                </a:solidFill>
                <a:latin typeface="Open Sans" pitchFamily="34" charset="0"/>
                <a:ea typeface="Open Sans" pitchFamily="34" charset="-122"/>
                <a:cs typeface="Open Sans" pitchFamily="34" charset="-120"/>
              </a:rPr>
              <a:t>CRITÈRES DE SÉLECTION</a:t>
            </a:r>
            <a:endParaRPr lang="en-US" sz="1000" dirty="0"/>
          </a:p>
        </p:txBody>
      </p:sp>
      <p:sp>
        <p:nvSpPr>
          <p:cNvPr id="48" name="Shape 39"/>
          <p:cNvSpPr/>
          <p:nvPr/>
        </p:nvSpPr>
        <p:spPr>
          <a:xfrm>
            <a:off x="6439205" y="2794000"/>
            <a:ext cx="4981651" cy="571500"/>
          </a:xfrm>
          <a:prstGeom prst="roundRect">
            <a:avLst>
              <a:gd name="adj" fmla="val 21333"/>
            </a:avLst>
          </a:prstGeom>
          <a:solidFill>
            <a:srgbClr val="FFFFFF"/>
          </a:solidFill>
          <a:ln/>
        </p:spPr>
        <p:txBody>
          <a:bodyPr/>
          <a:lstStyle/>
          <a:p>
            <a:endParaRPr lang="en-US"/>
          </a:p>
        </p:txBody>
      </p:sp>
      <p:sp>
        <p:nvSpPr>
          <p:cNvPr id="49" name="Shape 40"/>
          <p:cNvSpPr/>
          <p:nvPr/>
        </p:nvSpPr>
        <p:spPr>
          <a:xfrm>
            <a:off x="6439205" y="2794000"/>
            <a:ext cx="38405" cy="571500"/>
          </a:xfrm>
          <a:prstGeom prst="rect">
            <a:avLst/>
          </a:prstGeom>
          <a:solidFill>
            <a:srgbClr val="E91E63"/>
          </a:solidFill>
          <a:ln/>
        </p:spPr>
        <p:txBody>
          <a:bodyPr/>
          <a:lstStyle/>
          <a:p>
            <a:endParaRPr lang="en-US"/>
          </a:p>
        </p:txBody>
      </p:sp>
      <p:sp>
        <p:nvSpPr>
          <p:cNvPr id="50" name="Shape 41"/>
          <p:cNvSpPr/>
          <p:nvPr/>
        </p:nvSpPr>
        <p:spPr>
          <a:xfrm>
            <a:off x="6572707" y="2889098"/>
            <a:ext cx="381305" cy="381305"/>
          </a:xfrm>
          <a:prstGeom prst="ellipse">
            <a:avLst/>
          </a:prstGeom>
          <a:solidFill>
            <a:srgbClr val="FCE7F3"/>
          </a:solidFill>
          <a:ln/>
        </p:spPr>
        <p:txBody>
          <a:bodyPr/>
          <a:lstStyle/>
          <a:p>
            <a:endParaRPr lang="en-US"/>
          </a:p>
        </p:txBody>
      </p:sp>
      <p:pic>
        <p:nvPicPr>
          <p:cNvPr id="51" name="Image 7" descr="preencoded.png"/>
          <p:cNvPicPr>
            <a:picLocks noChangeAspect="1"/>
          </p:cNvPicPr>
          <p:nvPr/>
        </p:nvPicPr>
        <p:blipFill>
          <a:blip r:embed="rId10" cstate="email">
            <a:extLst>
              <a:ext uri="{28A0092B-C50C-407E-A947-70E740481C1C}">
                <a14:useLocalDpi xmlns:a14="http://schemas.microsoft.com/office/drawing/2010/main"/>
              </a:ext>
            </a:extLst>
          </a:blip>
          <a:srcRect l="-760" r="-760"/>
          <a:stretch/>
        </p:blipFill>
        <p:spPr>
          <a:xfrm>
            <a:off x="6687007" y="2994254"/>
            <a:ext cx="152705" cy="171907"/>
          </a:xfrm>
          <a:prstGeom prst="rect">
            <a:avLst/>
          </a:prstGeom>
        </p:spPr>
      </p:pic>
      <p:sp>
        <p:nvSpPr>
          <p:cNvPr id="52" name="Text 42"/>
          <p:cNvSpPr txBox="1"/>
          <p:nvPr/>
        </p:nvSpPr>
        <p:spPr>
          <a:xfrm>
            <a:off x="7048195" y="2908300"/>
            <a:ext cx="1424635" cy="181051"/>
          </a:xfrm>
          <a:prstGeom prst="rect">
            <a:avLst/>
          </a:prstGeom>
          <a:noFill/>
          <a:ln/>
        </p:spPr>
        <p:txBody>
          <a:bodyPr wrap="square" lIns="0" tIns="0" rIns="0" bIns="0" rtlCol="0" anchor="ctr"/>
          <a:lstStyle/>
          <a:p>
            <a:pPr marL="0" indent="0" algn="l">
              <a:buNone/>
            </a:pPr>
            <a:r>
              <a:rPr lang="en-US" sz="1000" b="1" dirty="0">
                <a:solidFill>
                  <a:srgbClr val="1F2937"/>
                </a:solidFill>
                <a:latin typeface="Open Sans" pitchFamily="34" charset="0"/>
                <a:ea typeface="Open Sans" pitchFamily="34" charset="-122"/>
                <a:cs typeface="Open Sans" pitchFamily="34" charset="-120"/>
              </a:rPr>
              <a:t>Statut &amp; Leadership</a:t>
            </a:r>
            <a:endParaRPr lang="en-US" sz="1000" dirty="0"/>
          </a:p>
        </p:txBody>
      </p:sp>
      <p:sp>
        <p:nvSpPr>
          <p:cNvPr id="53" name="Text 43"/>
          <p:cNvSpPr txBox="1"/>
          <p:nvPr/>
        </p:nvSpPr>
        <p:spPr>
          <a:xfrm>
            <a:off x="7048195" y="3089351"/>
            <a:ext cx="2781605" cy="162763"/>
          </a:xfrm>
          <a:prstGeom prst="rect">
            <a:avLst/>
          </a:prstGeom>
          <a:noFill/>
          <a:ln/>
        </p:spPr>
        <p:txBody>
          <a:bodyPr wrap="square" lIns="0" tIns="0" rIns="0" bIns="0" rtlCol="0" anchor="ctr"/>
          <a:lstStyle/>
          <a:p>
            <a:pPr marL="0" indent="0" algn="l">
              <a:buNone/>
            </a:pPr>
            <a:r>
              <a:rPr lang="en-US" sz="900" dirty="0">
                <a:solidFill>
                  <a:srgbClr val="6B7280"/>
                </a:solidFill>
                <a:latin typeface="Open Sans" pitchFamily="34" charset="0"/>
                <a:ea typeface="Open Sans" pitchFamily="34" charset="-122"/>
                <a:cs typeface="Open Sans" pitchFamily="34" charset="-120"/>
              </a:rPr>
              <a:t>Experts reconnus (Économie, Logistique, Industrie)</a:t>
            </a:r>
            <a:endParaRPr lang="en-US" sz="900" dirty="0"/>
          </a:p>
        </p:txBody>
      </p:sp>
      <p:sp>
        <p:nvSpPr>
          <p:cNvPr id="54" name="Shape 44"/>
          <p:cNvSpPr/>
          <p:nvPr/>
        </p:nvSpPr>
        <p:spPr>
          <a:xfrm>
            <a:off x="6439205" y="3460598"/>
            <a:ext cx="4981651" cy="571500"/>
          </a:xfrm>
          <a:prstGeom prst="roundRect">
            <a:avLst>
              <a:gd name="adj" fmla="val 21333"/>
            </a:avLst>
          </a:prstGeom>
          <a:solidFill>
            <a:srgbClr val="FFFFFF"/>
          </a:solidFill>
          <a:ln/>
        </p:spPr>
        <p:txBody>
          <a:bodyPr/>
          <a:lstStyle/>
          <a:p>
            <a:endParaRPr lang="en-US"/>
          </a:p>
        </p:txBody>
      </p:sp>
      <p:sp>
        <p:nvSpPr>
          <p:cNvPr id="55" name="Shape 45"/>
          <p:cNvSpPr/>
          <p:nvPr/>
        </p:nvSpPr>
        <p:spPr>
          <a:xfrm>
            <a:off x="6439205" y="3460598"/>
            <a:ext cx="38405" cy="571500"/>
          </a:xfrm>
          <a:prstGeom prst="rect">
            <a:avLst/>
          </a:prstGeom>
          <a:solidFill>
            <a:srgbClr val="E91E63"/>
          </a:solidFill>
          <a:ln/>
        </p:spPr>
        <p:txBody>
          <a:bodyPr/>
          <a:lstStyle/>
          <a:p>
            <a:endParaRPr lang="en-US"/>
          </a:p>
        </p:txBody>
      </p:sp>
      <p:sp>
        <p:nvSpPr>
          <p:cNvPr id="56" name="Shape 46"/>
          <p:cNvSpPr/>
          <p:nvPr/>
        </p:nvSpPr>
        <p:spPr>
          <a:xfrm>
            <a:off x="6572707" y="3555695"/>
            <a:ext cx="381305" cy="381305"/>
          </a:xfrm>
          <a:prstGeom prst="ellipse">
            <a:avLst/>
          </a:prstGeom>
          <a:solidFill>
            <a:srgbClr val="FCE7F3"/>
          </a:solidFill>
          <a:ln/>
        </p:spPr>
        <p:txBody>
          <a:bodyPr/>
          <a:lstStyle/>
          <a:p>
            <a:endParaRPr lang="en-US"/>
          </a:p>
        </p:txBody>
      </p:sp>
      <p:pic>
        <p:nvPicPr>
          <p:cNvPr id="57" name="Image 8" descr="preencoded.png"/>
          <p:cNvPicPr>
            <a:picLocks noChangeAspect="1"/>
          </p:cNvPicPr>
          <p:nvPr/>
        </p:nvPicPr>
        <p:blipFill>
          <a:blip r:embed="rId11" cstate="email">
            <a:extLst>
              <a:ext uri="{28A0092B-C50C-407E-A947-70E740481C1C}">
                <a14:useLocalDpi xmlns:a14="http://schemas.microsoft.com/office/drawing/2010/main"/>
              </a:ext>
            </a:extLst>
          </a:blip>
          <a:srcRect l="-760" r="-760"/>
          <a:stretch/>
        </p:blipFill>
        <p:spPr>
          <a:xfrm>
            <a:off x="6687007" y="3660851"/>
            <a:ext cx="152705" cy="171907"/>
          </a:xfrm>
          <a:prstGeom prst="rect">
            <a:avLst/>
          </a:prstGeom>
        </p:spPr>
      </p:pic>
      <p:sp>
        <p:nvSpPr>
          <p:cNvPr id="58" name="Text 47"/>
          <p:cNvSpPr txBox="1"/>
          <p:nvPr/>
        </p:nvSpPr>
        <p:spPr>
          <a:xfrm>
            <a:off x="7048195" y="3574898"/>
            <a:ext cx="1281989" cy="181051"/>
          </a:xfrm>
          <a:prstGeom prst="rect">
            <a:avLst/>
          </a:prstGeom>
          <a:noFill/>
          <a:ln/>
        </p:spPr>
        <p:txBody>
          <a:bodyPr wrap="square" lIns="0" tIns="0" rIns="0" bIns="0" rtlCol="0" anchor="ctr"/>
          <a:lstStyle/>
          <a:p>
            <a:pPr marL="0" indent="0" algn="l">
              <a:buNone/>
            </a:pPr>
            <a:r>
              <a:rPr lang="en-US" sz="1000" b="1" dirty="0">
                <a:solidFill>
                  <a:srgbClr val="1F2937"/>
                </a:solidFill>
                <a:latin typeface="Open Sans" pitchFamily="34" charset="0"/>
                <a:ea typeface="Open Sans" pitchFamily="34" charset="-122"/>
                <a:cs typeface="Open Sans" pitchFamily="34" charset="-120"/>
              </a:rPr>
              <a:t>Influence Digitale</a:t>
            </a:r>
            <a:endParaRPr lang="en-US" sz="1000" dirty="0"/>
          </a:p>
        </p:txBody>
      </p:sp>
      <p:sp>
        <p:nvSpPr>
          <p:cNvPr id="59" name="Text 48"/>
          <p:cNvSpPr txBox="1"/>
          <p:nvPr/>
        </p:nvSpPr>
        <p:spPr>
          <a:xfrm>
            <a:off x="7048195" y="3755949"/>
            <a:ext cx="2543861" cy="162763"/>
          </a:xfrm>
          <a:prstGeom prst="rect">
            <a:avLst/>
          </a:prstGeom>
          <a:noFill/>
          <a:ln/>
        </p:spPr>
        <p:txBody>
          <a:bodyPr wrap="square" lIns="0" tIns="0" rIns="0" bIns="0" rtlCol="0" anchor="ctr"/>
          <a:lstStyle/>
          <a:p>
            <a:pPr marL="0" indent="0" algn="l">
              <a:buNone/>
            </a:pPr>
            <a:r>
              <a:rPr lang="en-US" sz="900" dirty="0">
                <a:solidFill>
                  <a:srgbClr val="6B7280"/>
                </a:solidFill>
                <a:latin typeface="Open Sans" pitchFamily="34" charset="0"/>
                <a:ea typeface="Open Sans" pitchFamily="34" charset="-122"/>
                <a:cs typeface="Open Sans" pitchFamily="34" charset="-120"/>
              </a:rPr>
              <a:t>Communautés engagées et audience qualifiée</a:t>
            </a:r>
            <a:endParaRPr lang="en-US" sz="900" dirty="0"/>
          </a:p>
        </p:txBody>
      </p:sp>
      <p:sp>
        <p:nvSpPr>
          <p:cNvPr id="60" name="Shape 49"/>
          <p:cNvSpPr/>
          <p:nvPr/>
        </p:nvSpPr>
        <p:spPr>
          <a:xfrm>
            <a:off x="6439205" y="4127195"/>
            <a:ext cx="4981651" cy="571500"/>
          </a:xfrm>
          <a:prstGeom prst="roundRect">
            <a:avLst>
              <a:gd name="adj" fmla="val 21333"/>
            </a:avLst>
          </a:prstGeom>
          <a:solidFill>
            <a:srgbClr val="FFFFFF"/>
          </a:solidFill>
          <a:ln/>
        </p:spPr>
        <p:txBody>
          <a:bodyPr/>
          <a:lstStyle/>
          <a:p>
            <a:endParaRPr lang="en-US"/>
          </a:p>
        </p:txBody>
      </p:sp>
      <p:sp>
        <p:nvSpPr>
          <p:cNvPr id="61" name="Shape 50"/>
          <p:cNvSpPr/>
          <p:nvPr/>
        </p:nvSpPr>
        <p:spPr>
          <a:xfrm>
            <a:off x="6439205" y="4127195"/>
            <a:ext cx="38405" cy="571500"/>
          </a:xfrm>
          <a:prstGeom prst="rect">
            <a:avLst/>
          </a:prstGeom>
          <a:solidFill>
            <a:srgbClr val="E91E63"/>
          </a:solidFill>
          <a:ln/>
        </p:spPr>
        <p:txBody>
          <a:bodyPr/>
          <a:lstStyle/>
          <a:p>
            <a:endParaRPr lang="en-US"/>
          </a:p>
        </p:txBody>
      </p:sp>
      <p:sp>
        <p:nvSpPr>
          <p:cNvPr id="62" name="Shape 51"/>
          <p:cNvSpPr/>
          <p:nvPr/>
        </p:nvSpPr>
        <p:spPr>
          <a:xfrm>
            <a:off x="6572707" y="4223207"/>
            <a:ext cx="381305" cy="381305"/>
          </a:xfrm>
          <a:prstGeom prst="ellipse">
            <a:avLst/>
          </a:prstGeom>
          <a:solidFill>
            <a:srgbClr val="FCE7F3"/>
          </a:solidFill>
          <a:ln/>
        </p:spPr>
        <p:txBody>
          <a:bodyPr/>
          <a:lstStyle/>
          <a:p>
            <a:endParaRPr lang="en-US"/>
          </a:p>
        </p:txBody>
      </p:sp>
      <p:pic>
        <p:nvPicPr>
          <p:cNvPr id="63" name="Image 9" descr="preencoded.png"/>
          <p:cNvPicPr>
            <a:picLocks noChangeAspect="1"/>
          </p:cNvPicPr>
          <p:nvPr/>
        </p:nvPicPr>
        <p:blipFill>
          <a:blip r:embed="rId12" cstate="email">
            <a:extLst>
              <a:ext uri="{28A0092B-C50C-407E-A947-70E740481C1C}">
                <a14:useLocalDpi xmlns:a14="http://schemas.microsoft.com/office/drawing/2010/main"/>
              </a:ext>
            </a:extLst>
          </a:blip>
          <a:srcRect l="-1064" r="-1064"/>
          <a:stretch/>
        </p:blipFill>
        <p:spPr>
          <a:xfrm>
            <a:off x="6653174" y="4327449"/>
            <a:ext cx="219456" cy="171907"/>
          </a:xfrm>
          <a:prstGeom prst="rect">
            <a:avLst/>
          </a:prstGeom>
        </p:spPr>
      </p:pic>
      <p:sp>
        <p:nvSpPr>
          <p:cNvPr id="64" name="Text 52"/>
          <p:cNvSpPr txBox="1"/>
          <p:nvPr/>
        </p:nvSpPr>
        <p:spPr>
          <a:xfrm>
            <a:off x="7048195" y="4241495"/>
            <a:ext cx="890626" cy="181051"/>
          </a:xfrm>
          <a:prstGeom prst="rect">
            <a:avLst/>
          </a:prstGeom>
          <a:noFill/>
          <a:ln/>
        </p:spPr>
        <p:txBody>
          <a:bodyPr wrap="square" lIns="0" tIns="0" rIns="0" bIns="0" rtlCol="0" anchor="ctr"/>
          <a:lstStyle/>
          <a:p>
            <a:pPr marL="0" indent="0" algn="l">
              <a:buNone/>
            </a:pPr>
            <a:r>
              <a:rPr lang="en-US" sz="1000" b="1" dirty="0">
                <a:solidFill>
                  <a:srgbClr val="1F2937"/>
                </a:solidFill>
                <a:latin typeface="Open Sans" pitchFamily="34" charset="0"/>
                <a:ea typeface="Open Sans" pitchFamily="34" charset="-122"/>
                <a:cs typeface="Open Sans" pitchFamily="34" charset="-120"/>
              </a:rPr>
              <a:t>Impact Réel</a:t>
            </a:r>
            <a:endParaRPr lang="en-US" sz="1000" dirty="0"/>
          </a:p>
        </p:txBody>
      </p:sp>
      <p:sp>
        <p:nvSpPr>
          <p:cNvPr id="65" name="Text 53"/>
          <p:cNvSpPr txBox="1"/>
          <p:nvPr/>
        </p:nvSpPr>
        <p:spPr>
          <a:xfrm>
            <a:off x="7048195" y="4422546"/>
            <a:ext cx="3076956" cy="162763"/>
          </a:xfrm>
          <a:prstGeom prst="rect">
            <a:avLst/>
          </a:prstGeom>
          <a:noFill/>
          <a:ln/>
        </p:spPr>
        <p:txBody>
          <a:bodyPr wrap="square" lIns="0" tIns="0" rIns="0" bIns="0" rtlCol="0" anchor="ctr"/>
          <a:lstStyle/>
          <a:p>
            <a:pPr marL="0" indent="0" algn="l">
              <a:buNone/>
            </a:pPr>
            <a:r>
              <a:rPr lang="en-US" sz="900" dirty="0">
                <a:solidFill>
                  <a:srgbClr val="6B7280"/>
                </a:solidFill>
                <a:latin typeface="Open Sans" pitchFamily="34" charset="0"/>
                <a:ea typeface="Open Sans" pitchFamily="34" charset="-122"/>
                <a:cs typeface="Open Sans" pitchFamily="34" charset="-120"/>
              </a:rPr>
              <a:t>Crédibilité dans la vie courante et les cercles de décision</a:t>
            </a:r>
            <a:endParaRPr lang="en-US" sz="900" dirty="0"/>
          </a:p>
        </p:txBody>
      </p:sp>
      <p:sp>
        <p:nvSpPr>
          <p:cNvPr id="66" name="Shape 54"/>
          <p:cNvSpPr/>
          <p:nvPr/>
        </p:nvSpPr>
        <p:spPr>
          <a:xfrm>
            <a:off x="6439205" y="4909007"/>
            <a:ext cx="4981651" cy="619049"/>
          </a:xfrm>
          <a:prstGeom prst="roundRect">
            <a:avLst>
              <a:gd name="adj" fmla="val 18180"/>
            </a:avLst>
          </a:prstGeom>
          <a:solidFill>
            <a:srgbClr val="FFFFFF"/>
          </a:solidFill>
          <a:ln w="12700">
            <a:solidFill>
              <a:srgbClr val="FBCFE8"/>
            </a:solidFill>
            <a:prstDash val="solid"/>
          </a:ln>
        </p:spPr>
        <p:txBody>
          <a:bodyPr/>
          <a:lstStyle/>
          <a:p>
            <a:endParaRPr lang="en-US"/>
          </a:p>
        </p:txBody>
      </p:sp>
      <p:sp>
        <p:nvSpPr>
          <p:cNvPr id="67" name="Text 55"/>
          <p:cNvSpPr txBox="1"/>
          <p:nvPr/>
        </p:nvSpPr>
        <p:spPr>
          <a:xfrm>
            <a:off x="6562649" y="5041595"/>
            <a:ext cx="4362602" cy="352958"/>
          </a:xfrm>
          <a:prstGeom prst="rect">
            <a:avLst/>
          </a:prstGeom>
          <a:noFill/>
          <a:ln/>
        </p:spPr>
        <p:txBody>
          <a:bodyPr wrap="square" lIns="0" tIns="0" rIns="0" bIns="0" rtlCol="0" anchor="ctr"/>
          <a:lstStyle/>
          <a:p>
            <a:pPr marL="0" indent="0" algn="l">
              <a:buNone/>
            </a:pPr>
            <a:r>
              <a:rPr lang="en-US" sz="900" dirty="0">
                <a:solidFill>
                  <a:srgbClr val="4B5563"/>
                </a:solidFill>
                <a:latin typeface="Open Sans" pitchFamily="34" charset="0"/>
                <a:ea typeface="Open Sans" pitchFamily="34" charset="-122"/>
                <a:cs typeface="Open Sans" pitchFamily="34" charset="-120"/>
              </a:rPr>
              <a:t>Rôle : Porte-flambeaux du PAK lors des grands événements, relais des messages stratégiques et création de contenus d'opinion premium.</a:t>
            </a:r>
            <a:endParaRPr lang="en-US" sz="900" dirty="0"/>
          </a:p>
        </p:txBody>
      </p:sp>
      <p:sp>
        <p:nvSpPr>
          <p:cNvPr id="68" name="Shape 56"/>
          <p:cNvSpPr/>
          <p:nvPr/>
        </p:nvSpPr>
        <p:spPr>
          <a:xfrm>
            <a:off x="571500" y="5918505"/>
            <a:ext cx="11048695" cy="629107"/>
          </a:xfrm>
          <a:prstGeom prst="roundRect">
            <a:avLst>
              <a:gd name="adj" fmla="val 17618"/>
            </a:avLst>
          </a:prstGeom>
          <a:solidFill>
            <a:srgbClr val="0A1A3B"/>
          </a:solidFill>
          <a:ln/>
        </p:spPr>
        <p:txBody>
          <a:bodyPr/>
          <a:lstStyle/>
          <a:p>
            <a:endParaRPr lang="en-US"/>
          </a:p>
        </p:txBody>
      </p:sp>
      <p:sp>
        <p:nvSpPr>
          <p:cNvPr id="69" name="Text 57"/>
          <p:cNvSpPr txBox="1"/>
          <p:nvPr/>
        </p:nvSpPr>
        <p:spPr>
          <a:xfrm>
            <a:off x="857707" y="6137046"/>
            <a:ext cx="1452982" cy="181051"/>
          </a:xfrm>
          <a:prstGeom prst="rect">
            <a:avLst/>
          </a:prstGeom>
          <a:noFill/>
          <a:ln/>
        </p:spPr>
        <p:txBody>
          <a:bodyPr wrap="square" lIns="0" tIns="0" rIns="0" bIns="0" rtlCol="0" anchor="ctr"/>
          <a:lstStyle/>
          <a:p>
            <a:pPr marL="0" indent="0" algn="l">
              <a:buNone/>
            </a:pPr>
            <a:r>
              <a:rPr lang="en-US" sz="1000" b="1" dirty="0">
                <a:solidFill>
                  <a:srgbClr val="FFFFFF"/>
                </a:solidFill>
                <a:latin typeface="Open Sans" pitchFamily="34" charset="0"/>
                <a:ea typeface="Open Sans" pitchFamily="34" charset="-122"/>
                <a:cs typeface="Open Sans" pitchFamily="34" charset="-120"/>
              </a:rPr>
              <a:t>IMPACT ATTENDU :</a:t>
            </a:r>
            <a:endParaRPr lang="en-US" sz="1000" dirty="0"/>
          </a:p>
        </p:txBody>
      </p:sp>
      <p:sp>
        <p:nvSpPr>
          <p:cNvPr id="70" name="Text 58"/>
          <p:cNvSpPr txBox="1"/>
          <p:nvPr/>
        </p:nvSpPr>
        <p:spPr>
          <a:xfrm>
            <a:off x="2960827" y="6089498"/>
            <a:ext cx="457200" cy="277063"/>
          </a:xfrm>
          <a:prstGeom prst="rect">
            <a:avLst/>
          </a:prstGeom>
          <a:noFill/>
          <a:ln/>
        </p:spPr>
        <p:txBody>
          <a:bodyPr wrap="square" lIns="0" tIns="0" rIns="0" bIns="0" rtlCol="0" anchor="ctr"/>
          <a:lstStyle/>
          <a:p>
            <a:pPr marL="0" indent="0" algn="l">
              <a:buNone/>
            </a:pPr>
            <a:r>
              <a:rPr lang="en-US" sz="1800" b="1" dirty="0">
                <a:solidFill>
                  <a:srgbClr val="00AAFF"/>
                </a:solidFill>
                <a:latin typeface="Montserrat" pitchFamily="34" charset="0"/>
                <a:ea typeface="Montserrat" pitchFamily="34" charset="-122"/>
                <a:cs typeface="Montserrat" pitchFamily="34" charset="-120"/>
              </a:rPr>
              <a:t>x5</a:t>
            </a:r>
            <a:endParaRPr lang="en-US" sz="1800" dirty="0"/>
          </a:p>
        </p:txBody>
      </p:sp>
      <p:sp>
        <p:nvSpPr>
          <p:cNvPr id="71" name="Text 59"/>
          <p:cNvSpPr txBox="1"/>
          <p:nvPr/>
        </p:nvSpPr>
        <p:spPr>
          <a:xfrm>
            <a:off x="3336646" y="6147105"/>
            <a:ext cx="1209751" cy="162763"/>
          </a:xfrm>
          <a:prstGeom prst="rect">
            <a:avLst/>
          </a:prstGeom>
          <a:noFill/>
          <a:ln/>
        </p:spPr>
        <p:txBody>
          <a:bodyPr wrap="square" lIns="0" tIns="0" rIns="0" bIns="0" rtlCol="0" anchor="ctr"/>
          <a:lstStyle/>
          <a:p>
            <a:pPr marL="0" indent="0" algn="l">
              <a:buNone/>
            </a:pPr>
            <a:r>
              <a:rPr lang="en-US" sz="900" dirty="0">
                <a:solidFill>
                  <a:srgbClr val="CBD5E1"/>
                </a:solidFill>
                <a:latin typeface="Open Sans" pitchFamily="34" charset="0"/>
                <a:ea typeface="Open Sans" pitchFamily="34" charset="-122"/>
                <a:cs typeface="Open Sans" pitchFamily="34" charset="-120"/>
              </a:rPr>
              <a:t>PORTÉE ORGANIQUE</a:t>
            </a:r>
            <a:endParaRPr lang="en-US" sz="900" dirty="0"/>
          </a:p>
        </p:txBody>
      </p:sp>
      <p:sp>
        <p:nvSpPr>
          <p:cNvPr id="72" name="Shape 60"/>
          <p:cNvSpPr/>
          <p:nvPr/>
        </p:nvSpPr>
        <p:spPr>
          <a:xfrm>
            <a:off x="5206594" y="6080354"/>
            <a:ext cx="9144" cy="304495"/>
          </a:xfrm>
          <a:prstGeom prst="rect">
            <a:avLst/>
          </a:prstGeom>
          <a:solidFill>
            <a:srgbClr val="4B5563"/>
          </a:solidFill>
          <a:ln/>
        </p:spPr>
        <p:txBody>
          <a:bodyPr/>
          <a:lstStyle/>
          <a:p>
            <a:endParaRPr lang="en-US"/>
          </a:p>
        </p:txBody>
      </p:sp>
      <p:sp>
        <p:nvSpPr>
          <p:cNvPr id="73" name="Text 61"/>
          <p:cNvSpPr txBox="1"/>
          <p:nvPr/>
        </p:nvSpPr>
        <p:spPr>
          <a:xfrm>
            <a:off x="5968289" y="6089498"/>
            <a:ext cx="838505" cy="277063"/>
          </a:xfrm>
          <a:prstGeom prst="rect">
            <a:avLst/>
          </a:prstGeom>
          <a:noFill/>
          <a:ln/>
        </p:spPr>
        <p:txBody>
          <a:bodyPr wrap="square" lIns="0" tIns="0" rIns="0" bIns="0" rtlCol="0" anchor="ctr"/>
          <a:lstStyle/>
          <a:p>
            <a:pPr marL="0" indent="0" algn="l">
              <a:buNone/>
            </a:pPr>
            <a:r>
              <a:rPr lang="en-US" sz="1800" b="1" dirty="0">
                <a:solidFill>
                  <a:srgbClr val="00AAFF"/>
                </a:solidFill>
                <a:latin typeface="Montserrat" pitchFamily="34" charset="0"/>
                <a:ea typeface="Montserrat" pitchFamily="34" charset="-122"/>
                <a:cs typeface="Montserrat" pitchFamily="34" charset="-120"/>
              </a:rPr>
              <a:t>+40%</a:t>
            </a:r>
            <a:endParaRPr lang="en-US" sz="1800" dirty="0"/>
          </a:p>
        </p:txBody>
      </p:sp>
      <p:sp>
        <p:nvSpPr>
          <p:cNvPr id="74" name="Text 62"/>
          <p:cNvSpPr txBox="1"/>
          <p:nvPr/>
        </p:nvSpPr>
        <p:spPr>
          <a:xfrm>
            <a:off x="6725412" y="6147105"/>
            <a:ext cx="1228954" cy="162763"/>
          </a:xfrm>
          <a:prstGeom prst="rect">
            <a:avLst/>
          </a:prstGeom>
          <a:noFill/>
          <a:ln/>
        </p:spPr>
        <p:txBody>
          <a:bodyPr wrap="square" lIns="0" tIns="0" rIns="0" bIns="0" rtlCol="0" anchor="ctr"/>
          <a:lstStyle/>
          <a:p>
            <a:pPr marL="0" indent="0" algn="l">
              <a:buNone/>
            </a:pPr>
            <a:r>
              <a:rPr lang="en-US" sz="900" dirty="0">
                <a:solidFill>
                  <a:srgbClr val="CBD5E1"/>
                </a:solidFill>
                <a:latin typeface="Open Sans" pitchFamily="34" charset="0"/>
                <a:ea typeface="Open Sans" pitchFamily="34" charset="-122"/>
                <a:cs typeface="Open Sans" pitchFamily="34" charset="-120"/>
              </a:rPr>
              <a:t>CONFIANCE MARQUE</a:t>
            </a:r>
            <a:endParaRPr lang="en-US" sz="900" dirty="0"/>
          </a:p>
        </p:txBody>
      </p:sp>
      <p:sp>
        <p:nvSpPr>
          <p:cNvPr id="75" name="Shape 63"/>
          <p:cNvSpPr/>
          <p:nvPr/>
        </p:nvSpPr>
        <p:spPr>
          <a:xfrm>
            <a:off x="8620963" y="6080354"/>
            <a:ext cx="9144" cy="304495"/>
          </a:xfrm>
          <a:prstGeom prst="rect">
            <a:avLst/>
          </a:prstGeom>
          <a:solidFill>
            <a:srgbClr val="4B5563"/>
          </a:solidFill>
          <a:ln/>
        </p:spPr>
        <p:txBody>
          <a:bodyPr/>
          <a:lstStyle/>
          <a:p>
            <a:endParaRPr lang="en-US"/>
          </a:p>
        </p:txBody>
      </p:sp>
      <p:pic>
        <p:nvPicPr>
          <p:cNvPr id="76" name="Image 10" descr="preencoded.png"/>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383573" y="6137046"/>
            <a:ext cx="190195" cy="190195"/>
          </a:xfrm>
          <a:prstGeom prst="rect">
            <a:avLst/>
          </a:prstGeom>
        </p:spPr>
      </p:pic>
      <p:sp>
        <p:nvSpPr>
          <p:cNvPr id="77" name="Text 64"/>
          <p:cNvSpPr txBox="1"/>
          <p:nvPr/>
        </p:nvSpPr>
        <p:spPr>
          <a:xfrm>
            <a:off x="9745675" y="6147105"/>
            <a:ext cx="1677010" cy="162763"/>
          </a:xfrm>
          <a:prstGeom prst="rect">
            <a:avLst/>
          </a:prstGeom>
          <a:noFill/>
          <a:ln/>
        </p:spPr>
        <p:txBody>
          <a:bodyPr wrap="square" lIns="0" tIns="0" rIns="0" bIns="0" rtlCol="0" anchor="ctr"/>
          <a:lstStyle/>
          <a:p>
            <a:pPr marL="0" indent="0" algn="l">
              <a:buNone/>
            </a:pPr>
            <a:r>
              <a:rPr lang="en-US" sz="900" b="1" dirty="0">
                <a:solidFill>
                  <a:srgbClr val="CBD5E1"/>
                </a:solidFill>
                <a:latin typeface="Open Sans" pitchFamily="34" charset="0"/>
                <a:ea typeface="Open Sans" pitchFamily="34" charset="-122"/>
                <a:cs typeface="Open Sans" pitchFamily="34" charset="-120"/>
              </a:rPr>
              <a:t>CRÉDIBILITÉ B2B RENFORCÉE</a:t>
            </a:r>
            <a:endParaRPr lang="en-US" sz="9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982066"/>
            <a:ext cx="11048695" cy="9144"/>
          </a:xfrm>
          <a:prstGeom prst="rect">
            <a:avLst/>
          </a:prstGeom>
          <a:solidFill>
            <a:srgbClr val="E2E8F0"/>
          </a:solidFill>
          <a:ln/>
        </p:spPr>
        <p:txBody>
          <a:bodyPr/>
          <a:lstStyle/>
          <a:p>
            <a:endParaRPr lang="en-US"/>
          </a:p>
        </p:txBody>
      </p:sp>
      <p:sp>
        <p:nvSpPr>
          <p:cNvPr id="8" name="Shape 6"/>
          <p:cNvSpPr/>
          <p:nvPr/>
        </p:nvSpPr>
        <p:spPr>
          <a:xfrm>
            <a:off x="571500" y="171907"/>
            <a:ext cx="1371600" cy="247802"/>
          </a:xfrm>
          <a:prstGeom prst="roundRect">
            <a:avLst>
              <a:gd name="adj" fmla="val 56770"/>
            </a:avLst>
          </a:prstGeom>
          <a:solidFill>
            <a:srgbClr val="F3E8FF"/>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1911" r="-1911"/>
          <a:stretch/>
        </p:blipFill>
        <p:spPr>
          <a:xfrm>
            <a:off x="685800" y="237744"/>
            <a:ext cx="133502" cy="114300"/>
          </a:xfrm>
          <a:prstGeom prst="rect">
            <a:avLst/>
          </a:prstGeom>
        </p:spPr>
      </p:pic>
      <p:sp>
        <p:nvSpPr>
          <p:cNvPr id="10" name="Text 7"/>
          <p:cNvSpPr txBox="1"/>
          <p:nvPr/>
        </p:nvSpPr>
        <p:spPr>
          <a:xfrm>
            <a:off x="895198" y="209398"/>
            <a:ext cx="1019556" cy="171907"/>
          </a:xfrm>
          <a:prstGeom prst="rect">
            <a:avLst/>
          </a:prstGeom>
          <a:noFill/>
          <a:ln/>
        </p:spPr>
        <p:txBody>
          <a:bodyPr wrap="square" lIns="0" tIns="0" rIns="0" bIns="0" rtlCol="0" anchor="ctr"/>
          <a:lstStyle/>
          <a:p>
            <a:pPr marL="0" indent="0" algn="l">
              <a:buNone/>
            </a:pPr>
            <a:r>
              <a:rPr lang="en-US" sz="900" b="1" dirty="0">
                <a:solidFill>
                  <a:srgbClr val="7E22CE"/>
                </a:solidFill>
                <a:latin typeface="Open Sans" pitchFamily="34" charset="0"/>
                <a:ea typeface="Open Sans" pitchFamily="34" charset="-122"/>
                <a:cs typeface="Open Sans" pitchFamily="34" charset="-120"/>
              </a:rPr>
              <a:t>GOUVERNANCE</a:t>
            </a:r>
            <a:endParaRPr lang="en-US" sz="900" dirty="0"/>
          </a:p>
        </p:txBody>
      </p:sp>
      <p:sp>
        <p:nvSpPr>
          <p:cNvPr id="11" name="Text 8"/>
          <p:cNvSpPr txBox="1"/>
          <p:nvPr/>
        </p:nvSpPr>
        <p:spPr>
          <a:xfrm>
            <a:off x="571500" y="476402"/>
            <a:ext cx="6191402"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ORGANISATION &amp; RESPONSABILITÉS</a:t>
            </a:r>
            <a:endParaRPr lang="en-US" sz="2400" dirty="0"/>
          </a:p>
        </p:txBody>
      </p:sp>
      <p:sp>
        <p:nvSpPr>
          <p:cNvPr id="12" name="Text 9"/>
          <p:cNvSpPr txBox="1"/>
          <p:nvPr/>
        </p:nvSpPr>
        <p:spPr>
          <a:xfrm>
            <a:off x="10251338" y="449885"/>
            <a:ext cx="1485900"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Ways of Working</a:t>
            </a:r>
            <a:endParaRPr lang="en-US" sz="1200" dirty="0"/>
          </a:p>
        </p:txBody>
      </p:sp>
      <p:sp>
        <p:nvSpPr>
          <p:cNvPr id="13" name="Text 10"/>
          <p:cNvSpPr txBox="1"/>
          <p:nvPr/>
        </p:nvSpPr>
        <p:spPr>
          <a:xfrm>
            <a:off x="9759391" y="659282"/>
            <a:ext cx="1953158"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Collaboration fluide et rôles définis</a:t>
            </a:r>
            <a:endParaRPr lang="en-US" sz="900" dirty="0"/>
          </a:p>
        </p:txBody>
      </p:sp>
      <p:sp>
        <p:nvSpPr>
          <p:cNvPr id="14" name="Shape 11"/>
          <p:cNvSpPr/>
          <p:nvPr/>
        </p:nvSpPr>
        <p:spPr>
          <a:xfrm>
            <a:off x="571500" y="1220724"/>
            <a:ext cx="4448556" cy="2076602"/>
          </a:xfrm>
          <a:prstGeom prst="roundRect">
            <a:avLst>
              <a:gd name="adj" fmla="val 2424"/>
            </a:avLst>
          </a:prstGeom>
          <a:solidFill>
            <a:srgbClr val="F0F9FF"/>
          </a:solidFill>
          <a:ln w="12700">
            <a:solidFill>
              <a:srgbClr val="BAE6FD"/>
            </a:solidFill>
            <a:prstDash val="solid"/>
          </a:ln>
        </p:spPr>
        <p:txBody>
          <a:bodyPr/>
          <a:lstStyle/>
          <a:p>
            <a:endParaRPr lang="en-US"/>
          </a:p>
        </p:txBody>
      </p:sp>
      <p:sp>
        <p:nvSpPr>
          <p:cNvPr id="15" name="Shape 12"/>
          <p:cNvSpPr/>
          <p:nvPr/>
        </p:nvSpPr>
        <p:spPr>
          <a:xfrm>
            <a:off x="771754" y="1745590"/>
            <a:ext cx="4048049" cy="9144"/>
          </a:xfrm>
          <a:prstGeom prst="rect">
            <a:avLst/>
          </a:prstGeom>
          <a:solidFill>
            <a:srgbClr val="000000">
              <a:alpha val="10000"/>
            </a:srgbClr>
          </a:solidFill>
          <a:ln/>
        </p:spPr>
        <p:txBody>
          <a:bodyPr/>
          <a:lstStyle/>
          <a:p>
            <a:endParaRPr lang="en-US"/>
          </a:p>
        </p:txBody>
      </p:sp>
      <p:pic>
        <p:nvPicPr>
          <p:cNvPr id="16" name="Image 1" descr="preencoded.png"/>
          <p:cNvPicPr>
            <a:picLocks noChangeAspect="1"/>
          </p:cNvPicPr>
          <p:nvPr/>
        </p:nvPicPr>
        <p:blipFill>
          <a:blip r:embed="rId4" cstate="email">
            <a:extLst>
              <a:ext uri="{28A0092B-C50C-407E-A947-70E740481C1C}">
                <a14:useLocalDpi xmlns:a14="http://schemas.microsoft.com/office/drawing/2010/main"/>
              </a:ext>
            </a:extLst>
          </a:blip>
          <a:srcRect t="-100" b="-100"/>
          <a:stretch/>
        </p:blipFill>
        <p:spPr>
          <a:xfrm>
            <a:off x="771754" y="1459382"/>
            <a:ext cx="114300" cy="152705"/>
          </a:xfrm>
          <a:prstGeom prst="rect">
            <a:avLst/>
          </a:prstGeom>
        </p:spPr>
      </p:pic>
      <p:sp>
        <p:nvSpPr>
          <p:cNvPr id="17" name="Text 13"/>
          <p:cNvSpPr txBox="1"/>
          <p:nvPr/>
        </p:nvSpPr>
        <p:spPr>
          <a:xfrm>
            <a:off x="1000354" y="1440180"/>
            <a:ext cx="1877263" cy="181051"/>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ÉQUIPE INTERNE PAK</a:t>
            </a:r>
            <a:endParaRPr lang="en-US" sz="1200" dirty="0"/>
          </a:p>
        </p:txBody>
      </p:sp>
      <p:sp>
        <p:nvSpPr>
          <p:cNvPr id="18" name="Shape 14"/>
          <p:cNvSpPr/>
          <p:nvPr/>
        </p:nvSpPr>
        <p:spPr>
          <a:xfrm>
            <a:off x="771754" y="1897380"/>
            <a:ext cx="4048049" cy="552298"/>
          </a:xfrm>
          <a:prstGeom prst="roundRect">
            <a:avLst>
              <a:gd name="adj" fmla="val 22836"/>
            </a:avLst>
          </a:prstGeom>
          <a:solidFill>
            <a:srgbClr val="FFFFFF"/>
          </a:solidFill>
          <a:ln w="12700">
            <a:solidFill>
              <a:srgbClr val="000000">
                <a:alpha val="5000"/>
              </a:srgbClr>
            </a:solidFill>
            <a:prstDash val="solid"/>
          </a:ln>
          <a:effectLst>
            <a:outerShdw blurRad="38100" dist="25400" dir="5400000" algn="bl" rotWithShape="0">
              <a:srgbClr val="000000">
                <a:alpha val="3000"/>
              </a:srgbClr>
            </a:outerShdw>
          </a:effectLst>
        </p:spPr>
        <p:txBody>
          <a:bodyPr/>
          <a:lstStyle/>
          <a:p>
            <a:endParaRPr lang="en-US"/>
          </a:p>
        </p:txBody>
      </p:sp>
      <p:sp>
        <p:nvSpPr>
          <p:cNvPr id="19" name="Shape 15"/>
          <p:cNvSpPr/>
          <p:nvPr/>
        </p:nvSpPr>
        <p:spPr>
          <a:xfrm>
            <a:off x="771754" y="2544775"/>
            <a:ext cx="4048049" cy="552298"/>
          </a:xfrm>
          <a:prstGeom prst="roundRect">
            <a:avLst>
              <a:gd name="adj" fmla="val 22836"/>
            </a:avLst>
          </a:prstGeom>
          <a:solidFill>
            <a:srgbClr val="FFFFFF"/>
          </a:solidFill>
          <a:ln w="12700">
            <a:solidFill>
              <a:srgbClr val="000000">
                <a:alpha val="5000"/>
              </a:srgbClr>
            </a:solidFill>
            <a:prstDash val="solid"/>
          </a:ln>
          <a:effectLst>
            <a:outerShdw blurRad="38100" dist="25400" dir="5400000" algn="bl" rotWithShape="0">
              <a:srgbClr val="000000">
                <a:alpha val="3000"/>
              </a:srgbClr>
            </a:outerShdw>
          </a:effectLst>
        </p:spPr>
        <p:txBody>
          <a:bodyPr/>
          <a:lstStyle/>
          <a:p>
            <a:endParaRPr lang="en-US"/>
          </a:p>
        </p:txBody>
      </p:sp>
      <p:sp>
        <p:nvSpPr>
          <p:cNvPr id="20" name="Shape 16"/>
          <p:cNvSpPr/>
          <p:nvPr/>
        </p:nvSpPr>
        <p:spPr>
          <a:xfrm>
            <a:off x="923544" y="2020824"/>
            <a:ext cx="304495" cy="304495"/>
          </a:xfrm>
          <a:prstGeom prst="roundRect">
            <a:avLst>
              <a:gd name="adj" fmla="val 56306"/>
            </a:avLst>
          </a:prstGeom>
          <a:solidFill>
            <a:srgbClr val="E0F2FE"/>
          </a:solidFill>
          <a:ln/>
        </p:spPr>
        <p:txBody>
          <a:bodyPr/>
          <a:lstStyle/>
          <a:p>
            <a:endParaRPr lang="en-US"/>
          </a:p>
        </p:txBody>
      </p:sp>
      <p:pic>
        <p:nvPicPr>
          <p:cNvPr id="21"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09498" y="2106778"/>
            <a:ext cx="133502" cy="133502"/>
          </a:xfrm>
          <a:prstGeom prst="rect">
            <a:avLst/>
          </a:prstGeom>
        </p:spPr>
      </p:pic>
      <p:sp>
        <p:nvSpPr>
          <p:cNvPr id="22" name="Shape 17"/>
          <p:cNvSpPr/>
          <p:nvPr/>
        </p:nvSpPr>
        <p:spPr>
          <a:xfrm>
            <a:off x="923544" y="2669134"/>
            <a:ext cx="304495" cy="304495"/>
          </a:xfrm>
          <a:prstGeom prst="roundRect">
            <a:avLst>
              <a:gd name="adj" fmla="val 56306"/>
            </a:avLst>
          </a:prstGeom>
          <a:solidFill>
            <a:srgbClr val="E0F2FE"/>
          </a:solidFill>
          <a:ln/>
        </p:spPr>
        <p:txBody>
          <a:bodyPr/>
          <a:lstStyle/>
          <a:p>
            <a:endParaRPr lang="en-US"/>
          </a:p>
        </p:txBody>
      </p:sp>
      <p:sp>
        <p:nvSpPr>
          <p:cNvPr id="23" name="Text 18"/>
          <p:cNvSpPr txBox="1"/>
          <p:nvPr/>
        </p:nvSpPr>
        <p:spPr>
          <a:xfrm>
            <a:off x="1343254" y="2002536"/>
            <a:ext cx="950976"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Graphiste Exé</a:t>
            </a:r>
            <a:endParaRPr lang="en-US" sz="900" dirty="0"/>
          </a:p>
        </p:txBody>
      </p:sp>
      <p:sp>
        <p:nvSpPr>
          <p:cNvPr id="24" name="Text 19"/>
          <p:cNvSpPr txBox="1"/>
          <p:nvPr/>
        </p:nvSpPr>
        <p:spPr>
          <a:xfrm>
            <a:off x="1343254" y="2649931"/>
            <a:ext cx="1398118"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Community Manager</a:t>
            </a:r>
            <a:endParaRPr lang="en-US" sz="900" dirty="0"/>
          </a:p>
        </p:txBody>
      </p:sp>
      <p:sp>
        <p:nvSpPr>
          <p:cNvPr id="25" name="Text 20"/>
          <p:cNvSpPr txBox="1"/>
          <p:nvPr/>
        </p:nvSpPr>
        <p:spPr>
          <a:xfrm>
            <a:off x="1343254" y="2188159"/>
            <a:ext cx="1602943"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Réactivité &amp; besoins quotidiens</a:t>
            </a:r>
            <a:endParaRPr lang="en-US" sz="800" dirty="0"/>
          </a:p>
        </p:txBody>
      </p:sp>
      <p:pic>
        <p:nvPicPr>
          <p:cNvPr id="26" name="Image 3" descr="preencoded.png"/>
          <p:cNvPicPr>
            <a:picLocks noChangeAspect="1"/>
          </p:cNvPicPr>
          <p:nvPr/>
        </p:nvPicPr>
        <p:blipFill>
          <a:blip r:embed="rId6" cstate="email">
            <a:extLst>
              <a:ext uri="{28A0092B-C50C-407E-A947-70E740481C1C}">
                <a14:useLocalDpi xmlns:a14="http://schemas.microsoft.com/office/drawing/2010/main"/>
              </a:ext>
            </a:extLst>
          </a:blip>
          <a:srcRect l="-1507" r="-1507"/>
          <a:stretch/>
        </p:blipFill>
        <p:spPr>
          <a:xfrm>
            <a:off x="990295" y="2755087"/>
            <a:ext cx="171907" cy="133502"/>
          </a:xfrm>
          <a:prstGeom prst="rect">
            <a:avLst/>
          </a:prstGeom>
        </p:spPr>
      </p:pic>
      <p:sp>
        <p:nvSpPr>
          <p:cNvPr id="27" name="Text 21"/>
          <p:cNvSpPr txBox="1"/>
          <p:nvPr/>
        </p:nvSpPr>
        <p:spPr>
          <a:xfrm>
            <a:off x="1343254" y="2835554"/>
            <a:ext cx="1622146"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Relais interne &amp; modération N1</a:t>
            </a:r>
            <a:endParaRPr lang="en-US" sz="800" dirty="0"/>
          </a:p>
        </p:txBody>
      </p:sp>
      <p:pic>
        <p:nvPicPr>
          <p:cNvPr id="28" name="Image 4" descr="preencoded.png"/>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738628" y="3025852"/>
            <a:ext cx="85954" cy="171907"/>
          </a:xfrm>
          <a:prstGeom prst="rect">
            <a:avLst/>
          </a:prstGeom>
        </p:spPr>
      </p:pic>
      <p:sp>
        <p:nvSpPr>
          <p:cNvPr id="29" name="Shape 22"/>
          <p:cNvSpPr/>
          <p:nvPr/>
        </p:nvSpPr>
        <p:spPr>
          <a:xfrm>
            <a:off x="558698" y="3397098"/>
            <a:ext cx="4448556" cy="3372307"/>
          </a:xfrm>
          <a:prstGeom prst="roundRect">
            <a:avLst>
              <a:gd name="adj" fmla="val 919"/>
            </a:avLst>
          </a:prstGeom>
          <a:solidFill>
            <a:srgbClr val="FDF2F8"/>
          </a:solidFill>
          <a:ln w="12700">
            <a:solidFill>
              <a:srgbClr val="FBCFE8"/>
            </a:solidFill>
            <a:prstDash val="solid"/>
          </a:ln>
        </p:spPr>
        <p:txBody>
          <a:bodyPr/>
          <a:lstStyle/>
          <a:p>
            <a:endParaRPr lang="en-US"/>
          </a:p>
        </p:txBody>
      </p:sp>
      <p:sp>
        <p:nvSpPr>
          <p:cNvPr id="30" name="Shape 23"/>
          <p:cNvSpPr/>
          <p:nvPr/>
        </p:nvSpPr>
        <p:spPr>
          <a:xfrm>
            <a:off x="758952" y="3921964"/>
            <a:ext cx="4048049" cy="9144"/>
          </a:xfrm>
          <a:prstGeom prst="rect">
            <a:avLst/>
          </a:prstGeom>
          <a:solidFill>
            <a:srgbClr val="000000">
              <a:alpha val="10000"/>
            </a:srgbClr>
          </a:solidFill>
          <a:ln/>
        </p:spPr>
        <p:txBody>
          <a:bodyPr/>
          <a:lstStyle/>
          <a:p>
            <a:endParaRPr lang="en-US"/>
          </a:p>
        </p:txBody>
      </p:sp>
      <p:pic>
        <p:nvPicPr>
          <p:cNvPr id="31"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58952" y="3635757"/>
            <a:ext cx="152705" cy="152705"/>
          </a:xfrm>
          <a:prstGeom prst="rect">
            <a:avLst/>
          </a:prstGeom>
        </p:spPr>
      </p:pic>
      <p:sp>
        <p:nvSpPr>
          <p:cNvPr id="32" name="Text 24"/>
          <p:cNvSpPr txBox="1"/>
          <p:nvPr/>
        </p:nvSpPr>
        <p:spPr>
          <a:xfrm>
            <a:off x="1025042" y="3616554"/>
            <a:ext cx="1666951" cy="181051"/>
          </a:xfrm>
          <a:prstGeom prst="rect">
            <a:avLst/>
          </a:prstGeom>
          <a:noFill/>
          <a:ln/>
        </p:spPr>
        <p:txBody>
          <a:bodyPr wrap="square" lIns="0" tIns="0" rIns="0" bIns="0" rtlCol="0" anchor="ctr"/>
          <a:lstStyle/>
          <a:p>
            <a:pPr marL="0" indent="0" algn="l">
              <a:buNone/>
            </a:pPr>
            <a:r>
              <a:rPr lang="en-US" sz="1200" b="1" dirty="0">
                <a:solidFill>
                  <a:srgbClr val="BE185D"/>
                </a:solidFill>
                <a:latin typeface="Montserrat" pitchFamily="34" charset="0"/>
                <a:ea typeface="Montserrat" pitchFamily="34" charset="-122"/>
                <a:cs typeface="Montserrat" pitchFamily="34" charset="-120"/>
              </a:rPr>
              <a:t>AGENCE MATANGA</a:t>
            </a:r>
            <a:endParaRPr lang="en-US" sz="1200" dirty="0"/>
          </a:p>
        </p:txBody>
      </p:sp>
      <p:sp>
        <p:nvSpPr>
          <p:cNvPr id="33" name="Shape 25"/>
          <p:cNvSpPr/>
          <p:nvPr/>
        </p:nvSpPr>
        <p:spPr>
          <a:xfrm>
            <a:off x="758952" y="4073754"/>
            <a:ext cx="4048049" cy="552298"/>
          </a:xfrm>
          <a:prstGeom prst="roundRect">
            <a:avLst>
              <a:gd name="adj" fmla="val 22836"/>
            </a:avLst>
          </a:prstGeom>
          <a:solidFill>
            <a:srgbClr val="FFFFFF"/>
          </a:solidFill>
          <a:ln w="12700">
            <a:solidFill>
              <a:srgbClr val="000000">
                <a:alpha val="5000"/>
              </a:srgbClr>
            </a:solidFill>
            <a:prstDash val="solid"/>
          </a:ln>
          <a:effectLst>
            <a:outerShdw blurRad="38100" dist="25400" dir="5400000" algn="bl" rotWithShape="0">
              <a:srgbClr val="000000">
                <a:alpha val="3000"/>
              </a:srgbClr>
            </a:outerShdw>
          </a:effectLst>
        </p:spPr>
        <p:txBody>
          <a:bodyPr/>
          <a:lstStyle/>
          <a:p>
            <a:endParaRPr lang="en-US"/>
          </a:p>
        </p:txBody>
      </p:sp>
      <p:sp>
        <p:nvSpPr>
          <p:cNvPr id="34" name="Shape 26"/>
          <p:cNvSpPr/>
          <p:nvPr/>
        </p:nvSpPr>
        <p:spPr>
          <a:xfrm>
            <a:off x="910742" y="4197198"/>
            <a:ext cx="304495" cy="304495"/>
          </a:xfrm>
          <a:prstGeom prst="roundRect">
            <a:avLst>
              <a:gd name="adj" fmla="val 56306"/>
            </a:avLst>
          </a:prstGeom>
          <a:solidFill>
            <a:srgbClr val="FCE7F3"/>
          </a:solidFill>
          <a:ln/>
        </p:spPr>
        <p:txBody>
          <a:bodyPr/>
          <a:lstStyle/>
          <a:p>
            <a:endParaRPr lang="en-US"/>
          </a:p>
        </p:txBody>
      </p:sp>
      <p:pic>
        <p:nvPicPr>
          <p:cNvPr id="35" name="Image 6"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996696" y="4283152"/>
            <a:ext cx="133502" cy="133502"/>
          </a:xfrm>
          <a:prstGeom prst="rect">
            <a:avLst/>
          </a:prstGeom>
        </p:spPr>
      </p:pic>
      <p:sp>
        <p:nvSpPr>
          <p:cNvPr id="36" name="Shape 27"/>
          <p:cNvSpPr/>
          <p:nvPr/>
        </p:nvSpPr>
        <p:spPr>
          <a:xfrm>
            <a:off x="758952" y="4721150"/>
            <a:ext cx="4048049" cy="552298"/>
          </a:xfrm>
          <a:prstGeom prst="roundRect">
            <a:avLst>
              <a:gd name="adj" fmla="val 22836"/>
            </a:avLst>
          </a:prstGeom>
          <a:solidFill>
            <a:srgbClr val="FFFFFF"/>
          </a:solidFill>
          <a:ln w="12700">
            <a:solidFill>
              <a:srgbClr val="000000">
                <a:alpha val="5000"/>
              </a:srgbClr>
            </a:solidFill>
            <a:prstDash val="solid"/>
          </a:ln>
          <a:effectLst>
            <a:outerShdw blurRad="38100" dist="25400" dir="5400000" algn="bl" rotWithShape="0">
              <a:srgbClr val="000000">
                <a:alpha val="3000"/>
              </a:srgbClr>
            </a:outerShdw>
          </a:effectLst>
        </p:spPr>
        <p:txBody>
          <a:bodyPr/>
          <a:lstStyle/>
          <a:p>
            <a:endParaRPr lang="en-US"/>
          </a:p>
        </p:txBody>
      </p:sp>
      <p:sp>
        <p:nvSpPr>
          <p:cNvPr id="37" name="Shape 28"/>
          <p:cNvSpPr/>
          <p:nvPr/>
        </p:nvSpPr>
        <p:spPr>
          <a:xfrm>
            <a:off x="758952" y="5369459"/>
            <a:ext cx="4048049" cy="552298"/>
          </a:xfrm>
          <a:prstGeom prst="roundRect">
            <a:avLst>
              <a:gd name="adj" fmla="val 22836"/>
            </a:avLst>
          </a:prstGeom>
          <a:solidFill>
            <a:srgbClr val="FFFFFF"/>
          </a:solidFill>
          <a:ln w="12700">
            <a:solidFill>
              <a:srgbClr val="000000">
                <a:alpha val="5000"/>
              </a:srgbClr>
            </a:solidFill>
            <a:prstDash val="solid"/>
          </a:ln>
          <a:effectLst>
            <a:outerShdw blurRad="38100" dist="25400" dir="5400000" algn="bl" rotWithShape="0">
              <a:srgbClr val="000000">
                <a:alpha val="3000"/>
              </a:srgbClr>
            </a:outerShdw>
          </a:effectLst>
        </p:spPr>
        <p:txBody>
          <a:bodyPr/>
          <a:lstStyle/>
          <a:p>
            <a:endParaRPr lang="en-US"/>
          </a:p>
        </p:txBody>
      </p:sp>
      <p:sp>
        <p:nvSpPr>
          <p:cNvPr id="38" name="Shape 29"/>
          <p:cNvSpPr/>
          <p:nvPr/>
        </p:nvSpPr>
        <p:spPr>
          <a:xfrm>
            <a:off x="758952" y="6016854"/>
            <a:ext cx="4048049" cy="552298"/>
          </a:xfrm>
          <a:prstGeom prst="roundRect">
            <a:avLst>
              <a:gd name="adj" fmla="val 22836"/>
            </a:avLst>
          </a:prstGeom>
          <a:solidFill>
            <a:srgbClr val="FFFFFF"/>
          </a:solidFill>
          <a:ln w="12700">
            <a:solidFill>
              <a:srgbClr val="000000">
                <a:alpha val="5000"/>
              </a:srgbClr>
            </a:solidFill>
            <a:prstDash val="solid"/>
          </a:ln>
          <a:effectLst>
            <a:outerShdw blurRad="38100" dist="25400" dir="5400000" algn="bl" rotWithShape="0">
              <a:srgbClr val="000000">
                <a:alpha val="3000"/>
              </a:srgbClr>
            </a:outerShdw>
          </a:effectLst>
        </p:spPr>
        <p:txBody>
          <a:bodyPr/>
          <a:lstStyle/>
          <a:p>
            <a:endParaRPr lang="en-US"/>
          </a:p>
        </p:txBody>
      </p:sp>
      <p:sp>
        <p:nvSpPr>
          <p:cNvPr id="39" name="Shape 30"/>
          <p:cNvSpPr/>
          <p:nvPr/>
        </p:nvSpPr>
        <p:spPr>
          <a:xfrm>
            <a:off x="910742" y="4845508"/>
            <a:ext cx="304495" cy="304495"/>
          </a:xfrm>
          <a:prstGeom prst="roundRect">
            <a:avLst>
              <a:gd name="adj" fmla="val 56306"/>
            </a:avLst>
          </a:prstGeom>
          <a:solidFill>
            <a:srgbClr val="FCE7F3"/>
          </a:solidFill>
          <a:ln/>
        </p:spPr>
        <p:txBody>
          <a:bodyPr/>
          <a:lstStyle/>
          <a:p>
            <a:endParaRPr lang="en-US"/>
          </a:p>
        </p:txBody>
      </p:sp>
      <p:sp>
        <p:nvSpPr>
          <p:cNvPr id="40" name="Shape 31"/>
          <p:cNvSpPr/>
          <p:nvPr/>
        </p:nvSpPr>
        <p:spPr>
          <a:xfrm>
            <a:off x="910742" y="5492903"/>
            <a:ext cx="304495" cy="304495"/>
          </a:xfrm>
          <a:prstGeom prst="roundRect">
            <a:avLst>
              <a:gd name="adj" fmla="val 56306"/>
            </a:avLst>
          </a:prstGeom>
          <a:solidFill>
            <a:srgbClr val="FCE7F3"/>
          </a:solidFill>
          <a:ln/>
        </p:spPr>
        <p:txBody>
          <a:bodyPr/>
          <a:lstStyle/>
          <a:p>
            <a:endParaRPr lang="en-US"/>
          </a:p>
        </p:txBody>
      </p:sp>
      <p:sp>
        <p:nvSpPr>
          <p:cNvPr id="41" name="Shape 32"/>
          <p:cNvSpPr/>
          <p:nvPr/>
        </p:nvSpPr>
        <p:spPr>
          <a:xfrm>
            <a:off x="910742" y="6140298"/>
            <a:ext cx="304495" cy="304495"/>
          </a:xfrm>
          <a:prstGeom prst="roundRect">
            <a:avLst>
              <a:gd name="adj" fmla="val 56306"/>
            </a:avLst>
          </a:prstGeom>
          <a:solidFill>
            <a:srgbClr val="FCE7F3"/>
          </a:solidFill>
          <a:ln/>
        </p:spPr>
        <p:txBody>
          <a:bodyPr/>
          <a:lstStyle/>
          <a:p>
            <a:endParaRPr lang="en-US"/>
          </a:p>
        </p:txBody>
      </p:sp>
      <p:sp>
        <p:nvSpPr>
          <p:cNvPr id="42" name="Text 33"/>
          <p:cNvSpPr txBox="1"/>
          <p:nvPr/>
        </p:nvSpPr>
        <p:spPr>
          <a:xfrm>
            <a:off x="1330452" y="4177996"/>
            <a:ext cx="1055218"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Stratège Digital</a:t>
            </a:r>
            <a:endParaRPr lang="en-US" sz="900" dirty="0"/>
          </a:p>
        </p:txBody>
      </p:sp>
      <p:sp>
        <p:nvSpPr>
          <p:cNvPr id="43" name="Text 34"/>
          <p:cNvSpPr txBox="1"/>
          <p:nvPr/>
        </p:nvSpPr>
        <p:spPr>
          <a:xfrm>
            <a:off x="1330452" y="4826306"/>
            <a:ext cx="1331366"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Senior Creative / DA</a:t>
            </a:r>
            <a:endParaRPr lang="en-US" sz="900" dirty="0"/>
          </a:p>
        </p:txBody>
      </p:sp>
      <p:sp>
        <p:nvSpPr>
          <p:cNvPr id="44" name="Text 35"/>
          <p:cNvSpPr txBox="1"/>
          <p:nvPr/>
        </p:nvSpPr>
        <p:spPr>
          <a:xfrm>
            <a:off x="1330452" y="5473701"/>
            <a:ext cx="1121969"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Motion Designer</a:t>
            </a:r>
            <a:endParaRPr lang="en-US" sz="900" dirty="0"/>
          </a:p>
        </p:txBody>
      </p:sp>
      <p:sp>
        <p:nvSpPr>
          <p:cNvPr id="45" name="Text 36"/>
          <p:cNvSpPr txBox="1"/>
          <p:nvPr/>
        </p:nvSpPr>
        <p:spPr>
          <a:xfrm>
            <a:off x="1330452" y="4364534"/>
            <a:ext cx="1155802"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Pilotage, KPIs &amp; Vision</a:t>
            </a:r>
            <a:endParaRPr lang="en-US" sz="800" dirty="0"/>
          </a:p>
        </p:txBody>
      </p:sp>
      <p:pic>
        <p:nvPicPr>
          <p:cNvPr id="46" name="Image 7" descr="preencoded.png"/>
          <p:cNvPicPr>
            <a:picLocks noChangeAspect="1"/>
          </p:cNvPicPr>
          <p:nvPr/>
        </p:nvPicPr>
        <p:blipFill>
          <a:blip r:embed="rId10" cstate="email">
            <a:extLst>
              <a:ext uri="{28A0092B-C50C-407E-A947-70E740481C1C}">
                <a14:useLocalDpi xmlns:a14="http://schemas.microsoft.com/office/drawing/2010/main"/>
              </a:ext>
            </a:extLst>
          </a:blip>
          <a:srcRect l="-837" r="-837"/>
          <a:stretch/>
        </p:blipFill>
        <p:spPr>
          <a:xfrm>
            <a:off x="987552" y="4930547"/>
            <a:ext cx="152705" cy="133502"/>
          </a:xfrm>
          <a:prstGeom prst="rect">
            <a:avLst/>
          </a:prstGeom>
        </p:spPr>
      </p:pic>
      <p:sp>
        <p:nvSpPr>
          <p:cNvPr id="47" name="Text 37"/>
          <p:cNvSpPr txBox="1"/>
          <p:nvPr/>
        </p:nvSpPr>
        <p:spPr>
          <a:xfrm>
            <a:off x="1330452" y="5011929"/>
            <a:ext cx="1231697"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Campagnes &amp; Branding</a:t>
            </a:r>
            <a:endParaRPr lang="en-US" sz="800" dirty="0"/>
          </a:p>
        </p:txBody>
      </p:sp>
      <p:pic>
        <p:nvPicPr>
          <p:cNvPr id="48" name="Image 8" descr="preencoded.png"/>
          <p:cNvPicPr>
            <a:picLocks noChangeAspect="1"/>
          </p:cNvPicPr>
          <p:nvPr/>
        </p:nvPicPr>
        <p:blipFill>
          <a:blip r:embed="rId11" cstate="email">
            <a:extLst>
              <a:ext uri="{28A0092B-C50C-407E-A947-70E740481C1C}">
                <a14:useLocalDpi xmlns:a14="http://schemas.microsoft.com/office/drawing/2010/main"/>
              </a:ext>
            </a:extLst>
          </a:blip>
          <a:srcRect l="-837" r="-837"/>
          <a:stretch/>
        </p:blipFill>
        <p:spPr>
          <a:xfrm>
            <a:off x="987552" y="5578857"/>
            <a:ext cx="152705" cy="133502"/>
          </a:xfrm>
          <a:prstGeom prst="rect">
            <a:avLst/>
          </a:prstGeom>
        </p:spPr>
      </p:pic>
      <p:sp>
        <p:nvSpPr>
          <p:cNvPr id="49" name="Text 38"/>
          <p:cNvSpPr txBox="1"/>
          <p:nvPr/>
        </p:nvSpPr>
        <p:spPr>
          <a:xfrm>
            <a:off x="1330452" y="6121096"/>
            <a:ext cx="921715" cy="171907"/>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Media Trader</a:t>
            </a:r>
            <a:endParaRPr lang="en-US" sz="900" dirty="0"/>
          </a:p>
        </p:txBody>
      </p:sp>
      <p:sp>
        <p:nvSpPr>
          <p:cNvPr id="50" name="Text 39"/>
          <p:cNvSpPr txBox="1"/>
          <p:nvPr/>
        </p:nvSpPr>
        <p:spPr>
          <a:xfrm>
            <a:off x="1330452" y="5659324"/>
            <a:ext cx="1374343"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Contenus vidéos premium</a:t>
            </a:r>
            <a:endParaRPr lang="en-US" sz="800" dirty="0"/>
          </a:p>
        </p:txBody>
      </p:sp>
      <p:pic>
        <p:nvPicPr>
          <p:cNvPr id="51" name="Image 9" descr="preencoded.png"/>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996696" y="6226252"/>
            <a:ext cx="133502" cy="133502"/>
          </a:xfrm>
          <a:prstGeom prst="rect">
            <a:avLst/>
          </a:prstGeom>
        </p:spPr>
      </p:pic>
      <p:sp>
        <p:nvSpPr>
          <p:cNvPr id="52" name="Text 40"/>
          <p:cNvSpPr txBox="1"/>
          <p:nvPr/>
        </p:nvSpPr>
        <p:spPr>
          <a:xfrm>
            <a:off x="1330452" y="6307634"/>
            <a:ext cx="1260043"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Publicité &amp; Optimisation</a:t>
            </a:r>
            <a:endParaRPr lang="en-US" sz="800" dirty="0"/>
          </a:p>
        </p:txBody>
      </p:sp>
      <p:sp>
        <p:nvSpPr>
          <p:cNvPr id="53" name="Shape 41"/>
          <p:cNvSpPr/>
          <p:nvPr/>
        </p:nvSpPr>
        <p:spPr>
          <a:xfrm>
            <a:off x="5387645" y="1035558"/>
            <a:ext cx="6229807" cy="5733847"/>
          </a:xfrm>
          <a:prstGeom prst="roundRect">
            <a:avLst>
              <a:gd name="adj" fmla="val 288"/>
            </a:avLst>
          </a:prstGeom>
          <a:solidFill>
            <a:srgbClr val="FFFFFF"/>
          </a:solidFill>
          <a:ln w="12700">
            <a:solidFill>
              <a:srgbClr val="E2E8F0"/>
            </a:solidFill>
            <a:prstDash val="solid"/>
          </a:ln>
        </p:spPr>
        <p:txBody>
          <a:bodyPr/>
          <a:lstStyle/>
          <a:p>
            <a:endParaRPr lang="en-US"/>
          </a:p>
        </p:txBody>
      </p:sp>
      <p:sp>
        <p:nvSpPr>
          <p:cNvPr id="54" name="Shape 42"/>
          <p:cNvSpPr/>
          <p:nvPr/>
        </p:nvSpPr>
        <p:spPr>
          <a:xfrm>
            <a:off x="5406847" y="1230782"/>
            <a:ext cx="6210605" cy="466344"/>
          </a:xfrm>
          <a:prstGeom prst="rect">
            <a:avLst/>
          </a:prstGeom>
          <a:solidFill>
            <a:srgbClr val="F8FAFC"/>
          </a:solidFill>
          <a:ln/>
        </p:spPr>
        <p:txBody>
          <a:bodyPr/>
          <a:lstStyle/>
          <a:p>
            <a:endParaRPr lang="en-US"/>
          </a:p>
        </p:txBody>
      </p:sp>
      <p:sp>
        <p:nvSpPr>
          <p:cNvPr id="55" name="Shape 43"/>
          <p:cNvSpPr/>
          <p:nvPr/>
        </p:nvSpPr>
        <p:spPr>
          <a:xfrm>
            <a:off x="5406847" y="1687982"/>
            <a:ext cx="6210605" cy="9144"/>
          </a:xfrm>
          <a:prstGeom prst="rect">
            <a:avLst/>
          </a:prstGeom>
          <a:solidFill>
            <a:srgbClr val="E2E8F0"/>
          </a:solidFill>
          <a:ln/>
        </p:spPr>
        <p:txBody>
          <a:bodyPr/>
          <a:lstStyle/>
          <a:p>
            <a:endParaRPr lang="en-US"/>
          </a:p>
        </p:txBody>
      </p:sp>
      <p:sp>
        <p:nvSpPr>
          <p:cNvPr id="56" name="Text 44"/>
          <p:cNvSpPr txBox="1"/>
          <p:nvPr/>
        </p:nvSpPr>
        <p:spPr>
          <a:xfrm>
            <a:off x="5645506" y="1383487"/>
            <a:ext cx="1295705" cy="143561"/>
          </a:xfrm>
          <a:prstGeom prst="rect">
            <a:avLst/>
          </a:prstGeom>
          <a:noFill/>
          <a:ln/>
        </p:spPr>
        <p:txBody>
          <a:bodyPr wrap="square" lIns="0" tIns="0" rIns="0" bIns="0" rtlCol="0" anchor="ctr"/>
          <a:lstStyle/>
          <a:p>
            <a:pPr marL="0" indent="0" algn="l">
              <a:buNone/>
            </a:pPr>
            <a:r>
              <a:rPr lang="en-US" sz="900" b="1" dirty="0">
                <a:solidFill>
                  <a:srgbClr val="64748B"/>
                </a:solidFill>
                <a:latin typeface="Montserrat" pitchFamily="34" charset="0"/>
                <a:ea typeface="Montserrat" pitchFamily="34" charset="-122"/>
                <a:cs typeface="Montserrat" pitchFamily="34" charset="-120"/>
              </a:rPr>
              <a:t>DOMAINE D'ACTION</a:t>
            </a:r>
            <a:endParaRPr lang="en-US" sz="900" dirty="0"/>
          </a:p>
        </p:txBody>
      </p:sp>
      <p:sp>
        <p:nvSpPr>
          <p:cNvPr id="57" name="Text 45"/>
          <p:cNvSpPr txBox="1"/>
          <p:nvPr/>
        </p:nvSpPr>
        <p:spPr>
          <a:xfrm>
            <a:off x="8119872" y="1383487"/>
            <a:ext cx="695858" cy="143561"/>
          </a:xfrm>
          <a:prstGeom prst="rect">
            <a:avLst/>
          </a:prstGeom>
          <a:noFill/>
          <a:ln/>
        </p:spPr>
        <p:txBody>
          <a:bodyPr wrap="square" lIns="0" tIns="0" rIns="0" bIns="0" rtlCol="0" anchor="ctr"/>
          <a:lstStyle/>
          <a:p>
            <a:pPr marL="0" indent="0" algn="l">
              <a:buNone/>
            </a:pPr>
            <a:r>
              <a:rPr lang="en-US" sz="900" b="1" dirty="0">
                <a:solidFill>
                  <a:srgbClr val="0369A1"/>
                </a:solidFill>
                <a:latin typeface="Montserrat" pitchFamily="34" charset="0"/>
                <a:ea typeface="Montserrat" pitchFamily="34" charset="-122"/>
                <a:cs typeface="Montserrat" pitchFamily="34" charset="-120"/>
              </a:rPr>
              <a:t>RÔLE PAK</a:t>
            </a:r>
            <a:endParaRPr lang="en-US" sz="900" dirty="0"/>
          </a:p>
        </p:txBody>
      </p:sp>
      <p:sp>
        <p:nvSpPr>
          <p:cNvPr id="58" name="Text 46"/>
          <p:cNvSpPr txBox="1"/>
          <p:nvPr/>
        </p:nvSpPr>
        <p:spPr>
          <a:xfrm>
            <a:off x="9817913" y="1383487"/>
            <a:ext cx="1067105" cy="143561"/>
          </a:xfrm>
          <a:prstGeom prst="rect">
            <a:avLst/>
          </a:prstGeom>
          <a:noFill/>
          <a:ln/>
        </p:spPr>
        <p:txBody>
          <a:bodyPr wrap="square" lIns="0" tIns="0" rIns="0" bIns="0" rtlCol="0" anchor="ctr"/>
          <a:lstStyle/>
          <a:p>
            <a:pPr marL="0" indent="0" algn="l">
              <a:buNone/>
            </a:pPr>
            <a:r>
              <a:rPr lang="en-US" sz="900" b="1" dirty="0">
                <a:solidFill>
                  <a:srgbClr val="BE185D"/>
                </a:solidFill>
                <a:latin typeface="Montserrat" pitchFamily="34" charset="0"/>
                <a:ea typeface="Montserrat" pitchFamily="34" charset="-122"/>
                <a:cs typeface="Montserrat" pitchFamily="34" charset="-120"/>
              </a:rPr>
              <a:t>RÔLE MATANGA</a:t>
            </a:r>
            <a:endParaRPr lang="en-US" sz="900" dirty="0"/>
          </a:p>
        </p:txBody>
      </p:sp>
      <p:sp>
        <p:nvSpPr>
          <p:cNvPr id="59" name="Shape 47"/>
          <p:cNvSpPr/>
          <p:nvPr/>
        </p:nvSpPr>
        <p:spPr>
          <a:xfrm>
            <a:off x="5406847" y="2278685"/>
            <a:ext cx="6210605" cy="9144"/>
          </a:xfrm>
          <a:prstGeom prst="rect">
            <a:avLst/>
          </a:prstGeom>
          <a:solidFill>
            <a:srgbClr val="F1F5F9"/>
          </a:solidFill>
          <a:ln/>
        </p:spPr>
        <p:txBody>
          <a:bodyPr/>
          <a:lstStyle/>
          <a:p>
            <a:endParaRPr lang="en-US"/>
          </a:p>
        </p:txBody>
      </p:sp>
      <p:pic>
        <p:nvPicPr>
          <p:cNvPr id="60" name="Image 10" descr="preencoded.png"/>
          <p:cNvPicPr>
            <a:picLocks noChangeAspect="1"/>
          </p:cNvPicPr>
          <p:nvPr/>
        </p:nvPicPr>
        <p:blipFill>
          <a:blip r:embed="rId13" cstate="email">
            <a:extLst>
              <a:ext uri="{28A0092B-C50C-407E-A947-70E740481C1C}">
                <a14:useLocalDpi xmlns:a14="http://schemas.microsoft.com/office/drawing/2010/main"/>
              </a:ext>
            </a:extLst>
          </a:blip>
          <a:srcRect l="-21233" r="-21233"/>
          <a:stretch/>
        </p:blipFill>
        <p:spPr>
          <a:xfrm>
            <a:off x="5645506" y="1918411"/>
            <a:ext cx="190195" cy="133502"/>
          </a:xfrm>
          <a:prstGeom prst="rect">
            <a:avLst/>
          </a:prstGeom>
        </p:spPr>
      </p:pic>
      <p:sp>
        <p:nvSpPr>
          <p:cNvPr id="61" name="Text 48"/>
          <p:cNvSpPr txBox="1"/>
          <p:nvPr/>
        </p:nvSpPr>
        <p:spPr>
          <a:xfrm>
            <a:off x="5930798" y="1885493"/>
            <a:ext cx="1462126" cy="200254"/>
          </a:xfrm>
          <a:prstGeom prst="rect">
            <a:avLst/>
          </a:prstGeom>
          <a:noFill/>
          <a:ln/>
        </p:spPr>
        <p:txBody>
          <a:bodyPr wrap="square" lIns="0" tIns="0" rIns="0" bIns="0" rtlCol="0" anchor="ctr"/>
          <a:lstStyle/>
          <a:p>
            <a:pPr marL="0" indent="0" algn="l">
              <a:buNone/>
            </a:pPr>
            <a:r>
              <a:rPr lang="en-US" sz="1000" b="1" dirty="0">
                <a:solidFill>
                  <a:srgbClr val="1E293B"/>
                </a:solidFill>
                <a:latin typeface="Open Sans" pitchFamily="34" charset="0"/>
                <a:ea typeface="Open Sans" pitchFamily="34" charset="-122"/>
                <a:cs typeface="Open Sans" pitchFamily="34" charset="-120"/>
              </a:rPr>
              <a:t>Stratégie &amp; Planning</a:t>
            </a:r>
            <a:endParaRPr lang="en-US" sz="1000" dirty="0"/>
          </a:p>
        </p:txBody>
      </p:sp>
      <p:sp>
        <p:nvSpPr>
          <p:cNvPr id="62" name="Text 49"/>
          <p:cNvSpPr txBox="1"/>
          <p:nvPr/>
        </p:nvSpPr>
        <p:spPr>
          <a:xfrm>
            <a:off x="5930798" y="2471623"/>
            <a:ext cx="1443838" cy="200254"/>
          </a:xfrm>
          <a:prstGeom prst="rect">
            <a:avLst/>
          </a:prstGeom>
          <a:noFill/>
          <a:ln/>
        </p:spPr>
        <p:txBody>
          <a:bodyPr wrap="square" lIns="0" tIns="0" rIns="0" bIns="0" rtlCol="0" anchor="ctr"/>
          <a:lstStyle/>
          <a:p>
            <a:pPr marL="0" indent="0" algn="l">
              <a:buNone/>
            </a:pPr>
            <a:r>
              <a:rPr lang="en-US" sz="1000" b="1" dirty="0">
                <a:solidFill>
                  <a:srgbClr val="1E293B"/>
                </a:solidFill>
                <a:latin typeface="Open Sans" pitchFamily="34" charset="0"/>
                <a:ea typeface="Open Sans" pitchFamily="34" charset="-122"/>
                <a:cs typeface="Open Sans" pitchFamily="34" charset="-120"/>
              </a:rPr>
              <a:t>Actu Chaude (News)</a:t>
            </a:r>
            <a:endParaRPr lang="en-US" sz="1000" dirty="0"/>
          </a:p>
        </p:txBody>
      </p:sp>
      <p:sp>
        <p:nvSpPr>
          <p:cNvPr id="63" name="Shape 50"/>
          <p:cNvSpPr/>
          <p:nvPr/>
        </p:nvSpPr>
        <p:spPr>
          <a:xfrm>
            <a:off x="8119872" y="1840687"/>
            <a:ext cx="676656" cy="295351"/>
          </a:xfrm>
          <a:prstGeom prst="roundRect">
            <a:avLst>
              <a:gd name="adj" fmla="val 59922"/>
            </a:avLst>
          </a:prstGeom>
          <a:solidFill>
            <a:srgbClr val="F0F9FF"/>
          </a:solidFill>
          <a:ln w="12700">
            <a:solidFill>
              <a:srgbClr val="BAE6FD"/>
            </a:solidFill>
            <a:prstDash val="solid"/>
          </a:ln>
        </p:spPr>
        <p:txBody>
          <a:bodyPr/>
          <a:lstStyle/>
          <a:p>
            <a:endParaRPr lang="en-US"/>
          </a:p>
        </p:txBody>
      </p:sp>
      <p:pic>
        <p:nvPicPr>
          <p:cNvPr id="64" name="Image 11" descr="preencoded.png"/>
          <p:cNvPicPr>
            <a:picLocks noChangeAspect="1"/>
          </p:cNvPicPr>
          <p:nvPr/>
        </p:nvPicPr>
        <p:blipFill>
          <a:blip r:embed="rId14" cstate="email">
            <a:extLst>
              <a:ext uri="{28A0092B-C50C-407E-A947-70E740481C1C}">
                <a14:useLocalDpi xmlns:a14="http://schemas.microsoft.com/office/drawing/2010/main"/>
              </a:ext>
            </a:extLst>
          </a:blip>
          <a:srcRect l="-1677" r="-1677"/>
          <a:stretch/>
        </p:blipFill>
        <p:spPr>
          <a:xfrm>
            <a:off x="8225028" y="1933042"/>
            <a:ext cx="95098" cy="105156"/>
          </a:xfrm>
          <a:prstGeom prst="rect">
            <a:avLst/>
          </a:prstGeom>
        </p:spPr>
      </p:pic>
      <p:sp>
        <p:nvSpPr>
          <p:cNvPr id="65" name="Shape 51"/>
          <p:cNvSpPr/>
          <p:nvPr/>
        </p:nvSpPr>
        <p:spPr>
          <a:xfrm>
            <a:off x="8119872" y="2425903"/>
            <a:ext cx="1190549" cy="295351"/>
          </a:xfrm>
          <a:prstGeom prst="roundRect">
            <a:avLst>
              <a:gd name="adj" fmla="val 59922"/>
            </a:avLst>
          </a:prstGeom>
          <a:solidFill>
            <a:srgbClr val="F0F9FF"/>
          </a:solidFill>
          <a:ln w="12700">
            <a:solidFill>
              <a:srgbClr val="BAE6FD"/>
            </a:solidFill>
            <a:prstDash val="solid"/>
          </a:ln>
        </p:spPr>
        <p:txBody>
          <a:bodyPr/>
          <a:lstStyle/>
          <a:p>
            <a:endParaRPr lang="en-US"/>
          </a:p>
        </p:txBody>
      </p:sp>
      <p:sp>
        <p:nvSpPr>
          <p:cNvPr id="66" name="Text 52"/>
          <p:cNvSpPr txBox="1"/>
          <p:nvPr/>
        </p:nvSpPr>
        <p:spPr>
          <a:xfrm>
            <a:off x="8377733" y="1906524"/>
            <a:ext cx="393192" cy="162763"/>
          </a:xfrm>
          <a:prstGeom prst="rect">
            <a:avLst/>
          </a:prstGeom>
          <a:noFill/>
          <a:ln/>
        </p:spPr>
        <p:txBody>
          <a:bodyPr wrap="square" lIns="0" tIns="0" rIns="0" bIns="0" rtlCol="0" anchor="ctr"/>
          <a:lstStyle/>
          <a:p>
            <a:pPr marL="0" indent="0" algn="l">
              <a:buNone/>
            </a:pPr>
            <a:r>
              <a:rPr lang="en-US" sz="800" b="1" dirty="0">
                <a:solidFill>
                  <a:srgbClr val="0369A1"/>
                </a:solidFill>
                <a:latin typeface="Open Sans" pitchFamily="34" charset="0"/>
                <a:ea typeface="Open Sans" pitchFamily="34" charset="-122"/>
                <a:cs typeface="Open Sans" pitchFamily="34" charset="-120"/>
              </a:rPr>
              <a:t>Valide</a:t>
            </a:r>
            <a:endParaRPr lang="en-US" sz="800" dirty="0"/>
          </a:p>
        </p:txBody>
      </p:sp>
      <p:sp>
        <p:nvSpPr>
          <p:cNvPr id="67" name="Text 53"/>
          <p:cNvSpPr txBox="1"/>
          <p:nvPr/>
        </p:nvSpPr>
        <p:spPr>
          <a:xfrm>
            <a:off x="8377733" y="2492654"/>
            <a:ext cx="907999" cy="162763"/>
          </a:xfrm>
          <a:prstGeom prst="rect">
            <a:avLst/>
          </a:prstGeom>
          <a:noFill/>
          <a:ln/>
        </p:spPr>
        <p:txBody>
          <a:bodyPr wrap="square" lIns="0" tIns="0" rIns="0" bIns="0" rtlCol="0" anchor="ctr"/>
          <a:lstStyle/>
          <a:p>
            <a:pPr marL="0" indent="0" algn="l">
              <a:buNone/>
            </a:pPr>
            <a:r>
              <a:rPr lang="en-US" sz="800" b="1" dirty="0">
                <a:solidFill>
                  <a:srgbClr val="0369A1"/>
                </a:solidFill>
                <a:latin typeface="Open Sans" pitchFamily="34" charset="0"/>
                <a:ea typeface="Open Sans" pitchFamily="34" charset="-122"/>
                <a:cs typeface="Open Sans" pitchFamily="34" charset="-120"/>
              </a:rPr>
              <a:t>Produit &amp; Publie</a:t>
            </a:r>
            <a:endParaRPr lang="en-US" sz="800" dirty="0"/>
          </a:p>
        </p:txBody>
      </p:sp>
      <p:sp>
        <p:nvSpPr>
          <p:cNvPr id="68" name="Shape 54"/>
          <p:cNvSpPr/>
          <p:nvPr/>
        </p:nvSpPr>
        <p:spPr>
          <a:xfrm>
            <a:off x="9817913" y="1840687"/>
            <a:ext cx="1266444" cy="295351"/>
          </a:xfrm>
          <a:prstGeom prst="roundRect">
            <a:avLst>
              <a:gd name="adj" fmla="val 59922"/>
            </a:avLst>
          </a:prstGeom>
          <a:solidFill>
            <a:srgbClr val="FDF2F8"/>
          </a:solidFill>
          <a:ln w="12700">
            <a:solidFill>
              <a:srgbClr val="FBCFE8"/>
            </a:solidFill>
            <a:prstDash val="solid"/>
          </a:ln>
        </p:spPr>
        <p:txBody>
          <a:bodyPr/>
          <a:lstStyle/>
          <a:p>
            <a:endParaRPr lang="en-US"/>
          </a:p>
        </p:txBody>
      </p:sp>
      <p:pic>
        <p:nvPicPr>
          <p:cNvPr id="69" name="Image 12" descr="preencoded.png"/>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9923069" y="1933042"/>
            <a:ext cx="105156" cy="105156"/>
          </a:xfrm>
          <a:prstGeom prst="rect">
            <a:avLst/>
          </a:prstGeom>
        </p:spPr>
      </p:pic>
      <p:sp>
        <p:nvSpPr>
          <p:cNvPr id="70" name="Shape 55"/>
          <p:cNvSpPr/>
          <p:nvPr/>
        </p:nvSpPr>
        <p:spPr>
          <a:xfrm>
            <a:off x="5406847" y="2864815"/>
            <a:ext cx="6210605" cy="9144"/>
          </a:xfrm>
          <a:prstGeom prst="rect">
            <a:avLst/>
          </a:prstGeom>
          <a:solidFill>
            <a:srgbClr val="F1F5F9"/>
          </a:solidFill>
          <a:ln/>
        </p:spPr>
        <p:txBody>
          <a:bodyPr/>
          <a:lstStyle/>
          <a:p>
            <a:endParaRPr lang="en-US"/>
          </a:p>
        </p:txBody>
      </p:sp>
      <p:sp>
        <p:nvSpPr>
          <p:cNvPr id="71" name="Text 56"/>
          <p:cNvSpPr txBox="1"/>
          <p:nvPr/>
        </p:nvSpPr>
        <p:spPr>
          <a:xfrm>
            <a:off x="8386877" y="3078785"/>
            <a:ext cx="850392" cy="162763"/>
          </a:xfrm>
          <a:prstGeom prst="rect">
            <a:avLst/>
          </a:prstGeom>
          <a:noFill/>
          <a:ln/>
        </p:spPr>
        <p:txBody>
          <a:bodyPr wrap="square" lIns="0" tIns="0" rIns="0" bIns="0" rtlCol="0" anchor="ctr"/>
          <a:lstStyle/>
          <a:p>
            <a:pPr marL="0" indent="0" algn="l">
              <a:buNone/>
            </a:pPr>
            <a:r>
              <a:rPr lang="en-US" sz="800" b="1" dirty="0">
                <a:solidFill>
                  <a:srgbClr val="0369A1"/>
                </a:solidFill>
                <a:latin typeface="Open Sans" pitchFamily="34" charset="0"/>
                <a:ea typeface="Open Sans" pitchFamily="34" charset="-122"/>
                <a:cs typeface="Open Sans" pitchFamily="34" charset="-120"/>
              </a:rPr>
              <a:t>Brief &amp; Sources</a:t>
            </a:r>
            <a:endParaRPr lang="en-US" sz="800" dirty="0"/>
          </a:p>
        </p:txBody>
      </p:sp>
      <p:sp>
        <p:nvSpPr>
          <p:cNvPr id="72" name="Shape 57"/>
          <p:cNvSpPr/>
          <p:nvPr/>
        </p:nvSpPr>
        <p:spPr>
          <a:xfrm>
            <a:off x="9817913" y="2425903"/>
            <a:ext cx="1123798" cy="295351"/>
          </a:xfrm>
          <a:prstGeom prst="roundRect">
            <a:avLst>
              <a:gd name="adj" fmla="val 59922"/>
            </a:avLst>
          </a:prstGeom>
          <a:solidFill>
            <a:srgbClr val="FDF2F8"/>
          </a:solidFill>
          <a:ln w="12700">
            <a:solidFill>
              <a:srgbClr val="FBCFE8"/>
            </a:solidFill>
            <a:prstDash val="solid"/>
          </a:ln>
        </p:spPr>
        <p:txBody>
          <a:bodyPr/>
          <a:lstStyle/>
          <a:p>
            <a:endParaRPr lang="en-US"/>
          </a:p>
        </p:txBody>
      </p:sp>
      <p:sp>
        <p:nvSpPr>
          <p:cNvPr id="73" name="Text 58"/>
          <p:cNvSpPr txBox="1"/>
          <p:nvPr/>
        </p:nvSpPr>
        <p:spPr>
          <a:xfrm>
            <a:off x="10084918" y="1906524"/>
            <a:ext cx="974750" cy="162763"/>
          </a:xfrm>
          <a:prstGeom prst="rect">
            <a:avLst/>
          </a:prstGeom>
          <a:noFill/>
          <a:ln/>
        </p:spPr>
        <p:txBody>
          <a:bodyPr wrap="square" lIns="0" tIns="0" rIns="0" bIns="0" rtlCol="0" anchor="ctr"/>
          <a:lstStyle/>
          <a:p>
            <a:pPr marL="0" indent="0" algn="l">
              <a:buNone/>
            </a:pPr>
            <a:r>
              <a:rPr lang="en-US" sz="800" b="1" dirty="0">
                <a:solidFill>
                  <a:srgbClr val="BE185D"/>
                </a:solidFill>
                <a:latin typeface="Open Sans" pitchFamily="34" charset="0"/>
                <a:ea typeface="Open Sans" pitchFamily="34" charset="-122"/>
                <a:cs typeface="Open Sans" pitchFamily="34" charset="-120"/>
              </a:rPr>
              <a:t>Définit &amp; Propose</a:t>
            </a:r>
            <a:endParaRPr lang="en-US" sz="800" dirty="0"/>
          </a:p>
        </p:txBody>
      </p:sp>
      <p:pic>
        <p:nvPicPr>
          <p:cNvPr id="74" name="Image 13" descr="preencoded.png"/>
          <p:cNvPicPr>
            <a:picLocks noChangeAspect="1"/>
          </p:cNvPicPr>
          <p:nvPr/>
        </p:nvPicPr>
        <p:blipFill>
          <a:blip r:embed="rId16" cstate="email">
            <a:extLst>
              <a:ext uri="{28A0092B-C50C-407E-A947-70E740481C1C}">
                <a14:useLocalDpi xmlns:a14="http://schemas.microsoft.com/office/drawing/2010/main"/>
              </a:ext>
            </a:extLst>
          </a:blip>
          <a:srcRect l="-21233" r="-21233"/>
          <a:stretch/>
        </p:blipFill>
        <p:spPr>
          <a:xfrm>
            <a:off x="5645506" y="2504542"/>
            <a:ext cx="190195" cy="133502"/>
          </a:xfrm>
          <a:prstGeom prst="rect">
            <a:avLst/>
          </a:prstGeom>
        </p:spPr>
      </p:pic>
      <p:pic>
        <p:nvPicPr>
          <p:cNvPr id="75" name="Image 14" descr="preencoded.png"/>
          <p:cNvPicPr>
            <a:picLocks noChangeAspect="1"/>
          </p:cNvPicPr>
          <p:nvPr/>
        </p:nvPicPr>
        <p:blipFill>
          <a:blip r:embed="rId17" cstate="email">
            <a:extLst>
              <a:ext uri="{28A0092B-C50C-407E-A947-70E740481C1C}">
                <a14:useLocalDpi xmlns:a14="http://schemas.microsoft.com/office/drawing/2010/main"/>
              </a:ext>
            </a:extLst>
          </a:blip>
          <a:srcRect l="-1677" r="-1677"/>
          <a:stretch/>
        </p:blipFill>
        <p:spPr>
          <a:xfrm>
            <a:off x="8225028" y="2519172"/>
            <a:ext cx="95098" cy="105156"/>
          </a:xfrm>
          <a:prstGeom prst="rect">
            <a:avLst/>
          </a:prstGeom>
        </p:spPr>
      </p:pic>
      <p:pic>
        <p:nvPicPr>
          <p:cNvPr id="76" name="Image 15" descr="preencoded.png"/>
          <p:cNvPicPr>
            <a:picLocks noChangeAspect="1"/>
          </p:cNvPicPr>
          <p:nvPr/>
        </p:nvPicPr>
        <p:blipFill>
          <a:blip r:embed="rId18" cstate="email">
            <a:extLst>
              <a:ext uri="{28A0092B-C50C-407E-A947-70E740481C1C}">
                <a14:useLocalDpi xmlns:a14="http://schemas.microsoft.com/office/drawing/2010/main"/>
              </a:ext>
            </a:extLst>
          </a:blip>
          <a:srcRect t="-1750" b="-1750"/>
          <a:stretch/>
        </p:blipFill>
        <p:spPr>
          <a:xfrm>
            <a:off x="9923069" y="2519172"/>
            <a:ext cx="114300" cy="105156"/>
          </a:xfrm>
          <a:prstGeom prst="rect">
            <a:avLst/>
          </a:prstGeom>
        </p:spPr>
      </p:pic>
      <p:sp>
        <p:nvSpPr>
          <p:cNvPr id="77" name="Shape 59"/>
          <p:cNvSpPr/>
          <p:nvPr/>
        </p:nvSpPr>
        <p:spPr>
          <a:xfrm>
            <a:off x="5406847" y="3450946"/>
            <a:ext cx="6210605" cy="9144"/>
          </a:xfrm>
          <a:prstGeom prst="rect">
            <a:avLst/>
          </a:prstGeom>
          <a:solidFill>
            <a:srgbClr val="F1F5F9"/>
          </a:solidFill>
          <a:ln/>
        </p:spPr>
        <p:txBody>
          <a:bodyPr/>
          <a:lstStyle/>
          <a:p>
            <a:endParaRPr lang="en-US"/>
          </a:p>
        </p:txBody>
      </p:sp>
      <p:sp>
        <p:nvSpPr>
          <p:cNvPr id="78" name="Shape 60"/>
          <p:cNvSpPr/>
          <p:nvPr/>
        </p:nvSpPr>
        <p:spPr>
          <a:xfrm>
            <a:off x="5406847" y="4036162"/>
            <a:ext cx="6210605" cy="9144"/>
          </a:xfrm>
          <a:prstGeom prst="rect">
            <a:avLst/>
          </a:prstGeom>
          <a:solidFill>
            <a:srgbClr val="F1F5F9"/>
          </a:solidFill>
          <a:ln/>
        </p:spPr>
        <p:txBody>
          <a:bodyPr/>
          <a:lstStyle/>
          <a:p>
            <a:endParaRPr lang="en-US"/>
          </a:p>
        </p:txBody>
      </p:sp>
      <p:sp>
        <p:nvSpPr>
          <p:cNvPr id="79" name="Text 61"/>
          <p:cNvSpPr txBox="1"/>
          <p:nvPr/>
        </p:nvSpPr>
        <p:spPr>
          <a:xfrm>
            <a:off x="5930798" y="3056839"/>
            <a:ext cx="1386230" cy="200254"/>
          </a:xfrm>
          <a:prstGeom prst="rect">
            <a:avLst/>
          </a:prstGeom>
          <a:noFill/>
          <a:ln/>
        </p:spPr>
        <p:txBody>
          <a:bodyPr wrap="square" lIns="0" tIns="0" rIns="0" bIns="0" rtlCol="0" anchor="ctr"/>
          <a:lstStyle/>
          <a:p>
            <a:pPr marL="0" indent="0" algn="l">
              <a:buNone/>
            </a:pPr>
            <a:r>
              <a:rPr lang="en-US" sz="1000" b="1" dirty="0">
                <a:solidFill>
                  <a:srgbClr val="1E293B"/>
                </a:solidFill>
                <a:latin typeface="Open Sans" pitchFamily="34" charset="0"/>
                <a:ea typeface="Open Sans" pitchFamily="34" charset="-122"/>
                <a:cs typeface="Open Sans" pitchFamily="34" charset="-120"/>
              </a:rPr>
              <a:t>Contenus Premium</a:t>
            </a:r>
            <a:endParaRPr lang="en-US" sz="1000" dirty="0"/>
          </a:p>
        </p:txBody>
      </p:sp>
      <p:sp>
        <p:nvSpPr>
          <p:cNvPr id="80" name="Shape 62"/>
          <p:cNvSpPr/>
          <p:nvPr/>
        </p:nvSpPr>
        <p:spPr>
          <a:xfrm>
            <a:off x="8119872" y="3012034"/>
            <a:ext cx="1143000" cy="295351"/>
          </a:xfrm>
          <a:prstGeom prst="roundRect">
            <a:avLst>
              <a:gd name="adj" fmla="val 59922"/>
            </a:avLst>
          </a:prstGeom>
          <a:solidFill>
            <a:srgbClr val="F0F9FF"/>
          </a:solidFill>
          <a:ln w="12700">
            <a:solidFill>
              <a:srgbClr val="BAE6FD"/>
            </a:solidFill>
            <a:prstDash val="solid"/>
          </a:ln>
        </p:spPr>
        <p:txBody>
          <a:bodyPr/>
          <a:lstStyle/>
          <a:p>
            <a:endParaRPr lang="en-US"/>
          </a:p>
        </p:txBody>
      </p:sp>
      <p:sp>
        <p:nvSpPr>
          <p:cNvPr id="81" name="Text 63"/>
          <p:cNvSpPr txBox="1"/>
          <p:nvPr/>
        </p:nvSpPr>
        <p:spPr>
          <a:xfrm>
            <a:off x="10094062" y="2492654"/>
            <a:ext cx="822046" cy="162763"/>
          </a:xfrm>
          <a:prstGeom prst="rect">
            <a:avLst/>
          </a:prstGeom>
          <a:noFill/>
          <a:ln/>
        </p:spPr>
        <p:txBody>
          <a:bodyPr wrap="square" lIns="0" tIns="0" rIns="0" bIns="0" rtlCol="0" anchor="ctr"/>
          <a:lstStyle/>
          <a:p>
            <a:pPr marL="0" indent="0" algn="l">
              <a:buNone/>
            </a:pPr>
            <a:r>
              <a:rPr lang="en-US" sz="800" b="1" dirty="0">
                <a:solidFill>
                  <a:srgbClr val="BE185D"/>
                </a:solidFill>
                <a:latin typeface="Open Sans" pitchFamily="34" charset="0"/>
                <a:ea typeface="Open Sans" pitchFamily="34" charset="-122"/>
                <a:cs typeface="Open Sans" pitchFamily="34" charset="-120"/>
              </a:rPr>
              <a:t>Supervise (QA)</a:t>
            </a:r>
            <a:endParaRPr lang="en-US" sz="800" dirty="0"/>
          </a:p>
        </p:txBody>
      </p:sp>
      <p:pic>
        <p:nvPicPr>
          <p:cNvPr id="82" name="Image 16" descr="preencoded.png"/>
          <p:cNvPicPr>
            <a:picLocks noChangeAspect="1"/>
          </p:cNvPicPr>
          <p:nvPr/>
        </p:nvPicPr>
        <p:blipFill>
          <a:blip r:embed="rId19" cstate="email">
            <a:extLst>
              <a:ext uri="{28A0092B-C50C-407E-A947-70E740481C1C}">
                <a14:useLocalDpi xmlns:a14="http://schemas.microsoft.com/office/drawing/2010/main"/>
              </a:ext>
            </a:extLst>
          </a:blip>
          <a:srcRect l="-13318" r="-13318"/>
          <a:stretch/>
        </p:blipFill>
        <p:spPr>
          <a:xfrm>
            <a:off x="5645506" y="3090672"/>
            <a:ext cx="190195" cy="133502"/>
          </a:xfrm>
          <a:prstGeom prst="rect">
            <a:avLst/>
          </a:prstGeom>
        </p:spPr>
      </p:pic>
      <p:pic>
        <p:nvPicPr>
          <p:cNvPr id="83" name="Image 17" descr="preencoded.png"/>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8225028" y="3104388"/>
            <a:ext cx="105156" cy="105156"/>
          </a:xfrm>
          <a:prstGeom prst="rect">
            <a:avLst/>
          </a:prstGeom>
        </p:spPr>
      </p:pic>
      <p:sp>
        <p:nvSpPr>
          <p:cNvPr id="84" name="Shape 64"/>
          <p:cNvSpPr/>
          <p:nvPr/>
        </p:nvSpPr>
        <p:spPr>
          <a:xfrm>
            <a:off x="9817913" y="3012034"/>
            <a:ext cx="1276502" cy="295351"/>
          </a:xfrm>
          <a:prstGeom prst="roundRect">
            <a:avLst>
              <a:gd name="adj" fmla="val 59922"/>
            </a:avLst>
          </a:prstGeom>
          <a:solidFill>
            <a:srgbClr val="FDF2F8"/>
          </a:solidFill>
          <a:ln w="12700">
            <a:solidFill>
              <a:srgbClr val="FBCFE8"/>
            </a:solidFill>
            <a:prstDash val="solid"/>
          </a:ln>
        </p:spPr>
        <p:txBody>
          <a:bodyPr/>
          <a:lstStyle/>
          <a:p>
            <a:endParaRPr lang="en-US"/>
          </a:p>
        </p:txBody>
      </p:sp>
      <p:pic>
        <p:nvPicPr>
          <p:cNvPr id="85" name="Image 18" descr="preencoded.png"/>
          <p:cNvPicPr>
            <a:picLocks noChangeAspect="1"/>
          </p:cNvPicPr>
          <p:nvPr/>
        </p:nvPicPr>
        <p:blipFill>
          <a:blip r:embed="rId21" cstate="email">
            <a:extLst>
              <a:ext uri="{28A0092B-C50C-407E-A947-70E740481C1C}">
                <a14:useLocalDpi xmlns:a14="http://schemas.microsoft.com/office/drawing/2010/main"/>
              </a:ext>
            </a:extLst>
          </a:blip>
          <a:srcRect t="-1750" b="-1750"/>
          <a:stretch/>
        </p:blipFill>
        <p:spPr>
          <a:xfrm>
            <a:off x="9923069" y="3104388"/>
            <a:ext cx="114300" cy="105156"/>
          </a:xfrm>
          <a:prstGeom prst="rect">
            <a:avLst/>
          </a:prstGeom>
        </p:spPr>
      </p:pic>
      <p:sp>
        <p:nvSpPr>
          <p:cNvPr id="86" name="Text 65"/>
          <p:cNvSpPr txBox="1"/>
          <p:nvPr/>
        </p:nvSpPr>
        <p:spPr>
          <a:xfrm>
            <a:off x="10094062" y="3078785"/>
            <a:ext cx="974750" cy="162763"/>
          </a:xfrm>
          <a:prstGeom prst="rect">
            <a:avLst/>
          </a:prstGeom>
          <a:noFill/>
          <a:ln/>
        </p:spPr>
        <p:txBody>
          <a:bodyPr wrap="square" lIns="0" tIns="0" rIns="0" bIns="0" rtlCol="0" anchor="ctr"/>
          <a:lstStyle/>
          <a:p>
            <a:pPr marL="0" indent="0" algn="l">
              <a:buNone/>
            </a:pPr>
            <a:r>
              <a:rPr lang="en-US" sz="800" b="1" dirty="0">
                <a:solidFill>
                  <a:srgbClr val="BE185D"/>
                </a:solidFill>
                <a:latin typeface="Open Sans" pitchFamily="34" charset="0"/>
                <a:ea typeface="Open Sans" pitchFamily="34" charset="-122"/>
                <a:cs typeface="Open Sans" pitchFamily="34" charset="-120"/>
              </a:rPr>
              <a:t>Conçoit &amp; Produit</a:t>
            </a:r>
            <a:endParaRPr lang="en-US" sz="800" dirty="0"/>
          </a:p>
        </p:txBody>
      </p:sp>
      <p:pic>
        <p:nvPicPr>
          <p:cNvPr id="87" name="Image 19" descr="preencoded.png"/>
          <p:cNvPicPr>
            <a:picLocks noChangeAspect="1"/>
          </p:cNvPicPr>
          <p:nvPr/>
        </p:nvPicPr>
        <p:blipFill>
          <a:blip r:embed="rId22" cstate="email">
            <a:extLst>
              <a:ext uri="{28A0092B-C50C-407E-A947-70E740481C1C}">
                <a14:useLocalDpi xmlns:a14="http://schemas.microsoft.com/office/drawing/2010/main"/>
              </a:ext>
            </a:extLst>
          </a:blip>
          <a:srcRect l="-13318" r="-13318"/>
          <a:stretch/>
        </p:blipFill>
        <p:spPr>
          <a:xfrm>
            <a:off x="5645506" y="3675888"/>
            <a:ext cx="190195" cy="133502"/>
          </a:xfrm>
          <a:prstGeom prst="rect">
            <a:avLst/>
          </a:prstGeom>
        </p:spPr>
      </p:pic>
      <p:sp>
        <p:nvSpPr>
          <p:cNvPr id="88" name="Text 66"/>
          <p:cNvSpPr txBox="1"/>
          <p:nvPr/>
        </p:nvSpPr>
        <p:spPr>
          <a:xfrm>
            <a:off x="5930798" y="3642970"/>
            <a:ext cx="1053389" cy="200254"/>
          </a:xfrm>
          <a:prstGeom prst="rect">
            <a:avLst/>
          </a:prstGeom>
          <a:noFill/>
          <a:ln/>
        </p:spPr>
        <p:txBody>
          <a:bodyPr wrap="square" lIns="0" tIns="0" rIns="0" bIns="0" rtlCol="0" anchor="ctr"/>
          <a:lstStyle/>
          <a:p>
            <a:pPr marL="0" indent="0" algn="l">
              <a:buNone/>
            </a:pPr>
            <a:r>
              <a:rPr lang="en-US" sz="1000" b="1" dirty="0">
                <a:solidFill>
                  <a:srgbClr val="1E293B"/>
                </a:solidFill>
                <a:latin typeface="Open Sans" pitchFamily="34" charset="0"/>
                <a:ea typeface="Open Sans" pitchFamily="34" charset="-122"/>
                <a:cs typeface="Open Sans" pitchFamily="34" charset="-120"/>
              </a:rPr>
              <a:t>Publicité (Ads)</a:t>
            </a:r>
            <a:endParaRPr lang="en-US" sz="1000" dirty="0"/>
          </a:p>
        </p:txBody>
      </p:sp>
      <p:sp>
        <p:nvSpPr>
          <p:cNvPr id="89" name="Shape 67"/>
          <p:cNvSpPr/>
          <p:nvPr/>
        </p:nvSpPr>
        <p:spPr>
          <a:xfrm>
            <a:off x="8119872" y="3597250"/>
            <a:ext cx="1076249" cy="295351"/>
          </a:xfrm>
          <a:prstGeom prst="roundRect">
            <a:avLst>
              <a:gd name="adj" fmla="val 59922"/>
            </a:avLst>
          </a:prstGeom>
          <a:solidFill>
            <a:srgbClr val="F0F9FF"/>
          </a:solidFill>
          <a:ln w="12700">
            <a:solidFill>
              <a:srgbClr val="BAE6FD"/>
            </a:solidFill>
            <a:prstDash val="solid"/>
          </a:ln>
        </p:spPr>
        <p:txBody>
          <a:bodyPr/>
          <a:lstStyle/>
          <a:p>
            <a:endParaRPr lang="en-US"/>
          </a:p>
        </p:txBody>
      </p:sp>
      <p:pic>
        <p:nvPicPr>
          <p:cNvPr id="90" name="Image 20" descr="preencoded.png"/>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8225028" y="3690518"/>
            <a:ext cx="105156" cy="105156"/>
          </a:xfrm>
          <a:prstGeom prst="rect">
            <a:avLst/>
          </a:prstGeom>
        </p:spPr>
      </p:pic>
      <p:sp>
        <p:nvSpPr>
          <p:cNvPr id="91" name="Shape 68"/>
          <p:cNvSpPr/>
          <p:nvPr/>
        </p:nvSpPr>
        <p:spPr>
          <a:xfrm>
            <a:off x="5406847" y="4622292"/>
            <a:ext cx="6210605" cy="9144"/>
          </a:xfrm>
          <a:prstGeom prst="rect">
            <a:avLst/>
          </a:prstGeom>
          <a:solidFill>
            <a:srgbClr val="F1F5F9"/>
          </a:solidFill>
          <a:ln/>
        </p:spPr>
        <p:txBody>
          <a:bodyPr/>
          <a:lstStyle/>
          <a:p>
            <a:endParaRPr lang="en-US"/>
          </a:p>
        </p:txBody>
      </p:sp>
      <p:sp>
        <p:nvSpPr>
          <p:cNvPr id="92" name="Text 69"/>
          <p:cNvSpPr txBox="1"/>
          <p:nvPr/>
        </p:nvSpPr>
        <p:spPr>
          <a:xfrm>
            <a:off x="5930798" y="4229100"/>
            <a:ext cx="1243584" cy="200254"/>
          </a:xfrm>
          <a:prstGeom prst="rect">
            <a:avLst/>
          </a:prstGeom>
          <a:noFill/>
          <a:ln/>
        </p:spPr>
        <p:txBody>
          <a:bodyPr wrap="square" lIns="0" tIns="0" rIns="0" bIns="0" rtlCol="0" anchor="ctr"/>
          <a:lstStyle/>
          <a:p>
            <a:pPr marL="0" indent="0" algn="l">
              <a:buNone/>
            </a:pPr>
            <a:r>
              <a:rPr lang="en-US" sz="1000" b="1" dirty="0">
                <a:solidFill>
                  <a:srgbClr val="1E293B"/>
                </a:solidFill>
                <a:latin typeface="Open Sans" pitchFamily="34" charset="0"/>
                <a:ea typeface="Open Sans" pitchFamily="34" charset="-122"/>
                <a:cs typeface="Open Sans" pitchFamily="34" charset="-120"/>
              </a:rPr>
              <a:t>Reporting &amp; Data</a:t>
            </a:r>
            <a:endParaRPr lang="en-US" sz="1000" dirty="0"/>
          </a:p>
        </p:txBody>
      </p:sp>
      <p:sp>
        <p:nvSpPr>
          <p:cNvPr id="93" name="Shape 70"/>
          <p:cNvSpPr/>
          <p:nvPr/>
        </p:nvSpPr>
        <p:spPr>
          <a:xfrm>
            <a:off x="8119872" y="4183380"/>
            <a:ext cx="752551" cy="295351"/>
          </a:xfrm>
          <a:prstGeom prst="roundRect">
            <a:avLst>
              <a:gd name="adj" fmla="val 59922"/>
            </a:avLst>
          </a:prstGeom>
          <a:solidFill>
            <a:srgbClr val="F0F9FF"/>
          </a:solidFill>
          <a:ln w="12700">
            <a:solidFill>
              <a:srgbClr val="BAE6FD"/>
            </a:solidFill>
            <a:prstDash val="solid"/>
          </a:ln>
        </p:spPr>
        <p:txBody>
          <a:bodyPr/>
          <a:lstStyle/>
          <a:p>
            <a:endParaRPr lang="en-US"/>
          </a:p>
        </p:txBody>
      </p:sp>
      <p:sp>
        <p:nvSpPr>
          <p:cNvPr id="94" name="Text 71"/>
          <p:cNvSpPr txBox="1"/>
          <p:nvPr/>
        </p:nvSpPr>
        <p:spPr>
          <a:xfrm>
            <a:off x="8386877" y="3664001"/>
            <a:ext cx="783641" cy="162763"/>
          </a:xfrm>
          <a:prstGeom prst="rect">
            <a:avLst/>
          </a:prstGeom>
          <a:noFill/>
          <a:ln/>
        </p:spPr>
        <p:txBody>
          <a:bodyPr wrap="square" lIns="0" tIns="0" rIns="0" bIns="0" rtlCol="0" anchor="ctr"/>
          <a:lstStyle/>
          <a:p>
            <a:pPr marL="0" indent="0" algn="l">
              <a:buNone/>
            </a:pPr>
            <a:r>
              <a:rPr lang="en-US" sz="800" b="1" dirty="0">
                <a:solidFill>
                  <a:srgbClr val="0369A1"/>
                </a:solidFill>
                <a:latin typeface="Open Sans" pitchFamily="34" charset="0"/>
                <a:ea typeface="Open Sans" pitchFamily="34" charset="-122"/>
                <a:cs typeface="Open Sans" pitchFamily="34" charset="-120"/>
              </a:rPr>
              <a:t>Valide Budget</a:t>
            </a:r>
            <a:endParaRPr lang="en-US" sz="800" dirty="0"/>
          </a:p>
        </p:txBody>
      </p:sp>
      <p:sp>
        <p:nvSpPr>
          <p:cNvPr id="95" name="Shape 72"/>
          <p:cNvSpPr/>
          <p:nvPr/>
        </p:nvSpPr>
        <p:spPr>
          <a:xfrm>
            <a:off x="9817913" y="3597250"/>
            <a:ext cx="1314907" cy="295351"/>
          </a:xfrm>
          <a:prstGeom prst="roundRect">
            <a:avLst>
              <a:gd name="adj" fmla="val 59922"/>
            </a:avLst>
          </a:prstGeom>
          <a:solidFill>
            <a:srgbClr val="FDF2F8"/>
          </a:solidFill>
          <a:ln w="12700">
            <a:solidFill>
              <a:srgbClr val="FBCFE8"/>
            </a:solidFill>
            <a:prstDash val="solid"/>
          </a:ln>
        </p:spPr>
        <p:txBody>
          <a:bodyPr/>
          <a:lstStyle/>
          <a:p>
            <a:endParaRPr lang="en-US"/>
          </a:p>
        </p:txBody>
      </p:sp>
      <p:pic>
        <p:nvPicPr>
          <p:cNvPr id="96" name="Image 21" descr="preencoded.png"/>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9923069" y="3690518"/>
            <a:ext cx="105156" cy="105156"/>
          </a:xfrm>
          <a:prstGeom prst="rect">
            <a:avLst/>
          </a:prstGeom>
        </p:spPr>
      </p:pic>
      <p:sp>
        <p:nvSpPr>
          <p:cNvPr id="97" name="Text 73"/>
          <p:cNvSpPr txBox="1"/>
          <p:nvPr/>
        </p:nvSpPr>
        <p:spPr>
          <a:xfrm>
            <a:off x="10084918" y="3664001"/>
            <a:ext cx="1022299" cy="162763"/>
          </a:xfrm>
          <a:prstGeom prst="rect">
            <a:avLst/>
          </a:prstGeom>
          <a:noFill/>
          <a:ln/>
        </p:spPr>
        <p:txBody>
          <a:bodyPr wrap="square" lIns="0" tIns="0" rIns="0" bIns="0" rtlCol="0" anchor="ctr"/>
          <a:lstStyle/>
          <a:p>
            <a:pPr marL="0" indent="0" algn="l">
              <a:buNone/>
            </a:pPr>
            <a:r>
              <a:rPr lang="en-US" sz="800" b="1" dirty="0">
                <a:solidFill>
                  <a:srgbClr val="BE185D"/>
                </a:solidFill>
                <a:latin typeface="Open Sans" pitchFamily="34" charset="0"/>
                <a:ea typeface="Open Sans" pitchFamily="34" charset="-122"/>
                <a:cs typeface="Open Sans" pitchFamily="34" charset="-120"/>
              </a:rPr>
              <a:t>Achète &amp; Optimise</a:t>
            </a:r>
            <a:endParaRPr lang="en-US" sz="800" dirty="0"/>
          </a:p>
        </p:txBody>
      </p:sp>
      <p:pic>
        <p:nvPicPr>
          <p:cNvPr id="98" name="Image 22" descr="preencoded.png"/>
          <p:cNvPicPr>
            <a:picLocks noChangeAspect="1"/>
          </p:cNvPicPr>
          <p:nvPr/>
        </p:nvPicPr>
        <p:blipFill>
          <a:blip r:embed="rId25" cstate="email">
            <a:extLst>
              <a:ext uri="{28A0092B-C50C-407E-A947-70E740481C1C}">
                <a14:useLocalDpi xmlns:a14="http://schemas.microsoft.com/office/drawing/2010/main"/>
              </a:ext>
            </a:extLst>
          </a:blip>
          <a:srcRect l="-13318" r="-13318"/>
          <a:stretch/>
        </p:blipFill>
        <p:spPr>
          <a:xfrm>
            <a:off x="5645506" y="4262018"/>
            <a:ext cx="190195" cy="133502"/>
          </a:xfrm>
          <a:prstGeom prst="rect">
            <a:avLst/>
          </a:prstGeom>
        </p:spPr>
      </p:pic>
      <p:pic>
        <p:nvPicPr>
          <p:cNvPr id="99" name="Image 23" descr="preencoded.png"/>
          <p:cNvPicPr>
            <a:picLocks noChangeAspect="1"/>
          </p:cNvPicPr>
          <p:nvPr/>
        </p:nvPicPr>
        <p:blipFill>
          <a:blip r:embed="rId26" cstate="email">
            <a:extLst>
              <a:ext uri="{28A0092B-C50C-407E-A947-70E740481C1C}">
                <a14:useLocalDpi xmlns:a14="http://schemas.microsoft.com/office/drawing/2010/main"/>
              </a:ext>
            </a:extLst>
          </a:blip>
          <a:srcRect t="-1958" b="-1958"/>
          <a:stretch/>
        </p:blipFill>
        <p:spPr>
          <a:xfrm>
            <a:off x="8225028" y="4276649"/>
            <a:ext cx="75895" cy="105156"/>
          </a:xfrm>
          <a:prstGeom prst="rect">
            <a:avLst/>
          </a:prstGeom>
        </p:spPr>
      </p:pic>
      <p:sp>
        <p:nvSpPr>
          <p:cNvPr id="100" name="Text 74"/>
          <p:cNvSpPr txBox="1"/>
          <p:nvPr/>
        </p:nvSpPr>
        <p:spPr>
          <a:xfrm>
            <a:off x="8358530" y="4250131"/>
            <a:ext cx="488290" cy="162763"/>
          </a:xfrm>
          <a:prstGeom prst="rect">
            <a:avLst/>
          </a:prstGeom>
          <a:noFill/>
          <a:ln/>
        </p:spPr>
        <p:txBody>
          <a:bodyPr wrap="square" lIns="0" tIns="0" rIns="0" bIns="0" rtlCol="0" anchor="ctr"/>
          <a:lstStyle/>
          <a:p>
            <a:pPr marL="0" indent="0" algn="l">
              <a:buNone/>
            </a:pPr>
            <a:r>
              <a:rPr lang="en-US" sz="800" b="1" dirty="0">
                <a:solidFill>
                  <a:srgbClr val="0369A1"/>
                </a:solidFill>
                <a:latin typeface="Open Sans" pitchFamily="34" charset="0"/>
                <a:ea typeface="Open Sans" pitchFamily="34" charset="-122"/>
                <a:cs typeface="Open Sans" pitchFamily="34" charset="-120"/>
              </a:rPr>
              <a:t>Exploite</a:t>
            </a:r>
            <a:endParaRPr lang="en-US" sz="800" dirty="0"/>
          </a:p>
        </p:txBody>
      </p:sp>
      <p:sp>
        <p:nvSpPr>
          <p:cNvPr id="101" name="Shape 75"/>
          <p:cNvSpPr/>
          <p:nvPr/>
        </p:nvSpPr>
        <p:spPr>
          <a:xfrm>
            <a:off x="9817913" y="4183380"/>
            <a:ext cx="1152144" cy="295351"/>
          </a:xfrm>
          <a:prstGeom prst="roundRect">
            <a:avLst>
              <a:gd name="adj" fmla="val 59922"/>
            </a:avLst>
          </a:prstGeom>
          <a:solidFill>
            <a:srgbClr val="FDF2F8"/>
          </a:solidFill>
          <a:ln w="12700">
            <a:solidFill>
              <a:srgbClr val="FBCFE8"/>
            </a:solidFill>
            <a:prstDash val="solid"/>
          </a:ln>
        </p:spPr>
        <p:txBody>
          <a:bodyPr/>
          <a:lstStyle/>
          <a:p>
            <a:endParaRPr lang="en-US"/>
          </a:p>
        </p:txBody>
      </p:sp>
      <p:pic>
        <p:nvPicPr>
          <p:cNvPr id="102" name="Image 24" descr="preencoded.png"/>
          <p:cNvPicPr>
            <a:picLocks noChangeAspect="1"/>
          </p:cNvPicPr>
          <p:nvPr/>
        </p:nvPicPr>
        <p:blipFill>
          <a:blip r:embed="rId27" cstate="email">
            <a:extLst>
              <a:ext uri="{28A0092B-C50C-407E-A947-70E740481C1C}">
                <a14:useLocalDpi xmlns:a14="http://schemas.microsoft.com/office/drawing/2010/main"/>
              </a:ext>
            </a:extLst>
          </a:blip>
          <a:srcRect/>
          <a:stretch/>
        </p:blipFill>
        <p:spPr>
          <a:xfrm>
            <a:off x="9923069" y="4276649"/>
            <a:ext cx="105156" cy="105156"/>
          </a:xfrm>
          <a:prstGeom prst="rect">
            <a:avLst/>
          </a:prstGeom>
        </p:spPr>
      </p:pic>
      <p:sp>
        <p:nvSpPr>
          <p:cNvPr id="103" name="Text 76"/>
          <p:cNvSpPr txBox="1"/>
          <p:nvPr/>
        </p:nvSpPr>
        <p:spPr>
          <a:xfrm>
            <a:off x="10084918" y="4250131"/>
            <a:ext cx="860450" cy="162763"/>
          </a:xfrm>
          <a:prstGeom prst="rect">
            <a:avLst/>
          </a:prstGeom>
          <a:noFill/>
          <a:ln/>
        </p:spPr>
        <p:txBody>
          <a:bodyPr wrap="square" lIns="0" tIns="0" rIns="0" bIns="0" rtlCol="0" anchor="ctr"/>
          <a:lstStyle/>
          <a:p>
            <a:pPr marL="0" indent="0" algn="l">
              <a:buNone/>
            </a:pPr>
            <a:r>
              <a:rPr lang="en-US" sz="800" b="1" dirty="0">
                <a:solidFill>
                  <a:srgbClr val="BE185D"/>
                </a:solidFill>
                <a:latin typeface="Open Sans" pitchFamily="34" charset="0"/>
                <a:ea typeface="Open Sans" pitchFamily="34" charset="-122"/>
                <a:cs typeface="Open Sans" pitchFamily="34" charset="-120"/>
              </a:rPr>
              <a:t>Analyse &amp; Livre</a:t>
            </a:r>
            <a:endParaRPr lang="en-US" sz="800" dirty="0"/>
          </a:p>
        </p:txBody>
      </p:sp>
      <p:sp>
        <p:nvSpPr>
          <p:cNvPr id="104" name="Shape 77"/>
          <p:cNvSpPr/>
          <p:nvPr/>
        </p:nvSpPr>
        <p:spPr>
          <a:xfrm>
            <a:off x="5434126" y="6194145"/>
            <a:ext cx="6210605" cy="457200"/>
          </a:xfrm>
          <a:prstGeom prst="rect">
            <a:avLst/>
          </a:prstGeom>
          <a:solidFill>
            <a:srgbClr val="F8FAFC"/>
          </a:solidFill>
          <a:ln/>
        </p:spPr>
        <p:txBody>
          <a:bodyPr/>
          <a:lstStyle/>
          <a:p>
            <a:endParaRPr lang="en-US"/>
          </a:p>
        </p:txBody>
      </p:sp>
      <p:sp>
        <p:nvSpPr>
          <p:cNvPr id="105" name="Shape 78"/>
          <p:cNvSpPr/>
          <p:nvPr/>
        </p:nvSpPr>
        <p:spPr>
          <a:xfrm>
            <a:off x="5434126" y="6194145"/>
            <a:ext cx="6210605" cy="9144"/>
          </a:xfrm>
          <a:prstGeom prst="rect">
            <a:avLst/>
          </a:prstGeom>
          <a:solidFill>
            <a:srgbClr val="E2E8F0"/>
          </a:solidFill>
          <a:ln/>
        </p:spPr>
        <p:txBody>
          <a:bodyPr/>
          <a:lstStyle/>
          <a:p>
            <a:endParaRPr lang="en-US"/>
          </a:p>
        </p:txBody>
      </p:sp>
      <p:sp>
        <p:nvSpPr>
          <p:cNvPr id="106" name="Shape 79"/>
          <p:cNvSpPr/>
          <p:nvPr/>
        </p:nvSpPr>
        <p:spPr>
          <a:xfrm>
            <a:off x="6280861" y="6387083"/>
            <a:ext cx="75895" cy="75895"/>
          </a:xfrm>
          <a:prstGeom prst="ellipse">
            <a:avLst/>
          </a:prstGeom>
          <a:solidFill>
            <a:srgbClr val="0369A1"/>
          </a:solidFill>
          <a:ln/>
        </p:spPr>
        <p:txBody>
          <a:bodyPr/>
          <a:lstStyle/>
          <a:p>
            <a:endParaRPr lang="en-US"/>
          </a:p>
        </p:txBody>
      </p:sp>
      <p:sp>
        <p:nvSpPr>
          <p:cNvPr id="107" name="Shape 80"/>
          <p:cNvSpPr/>
          <p:nvPr/>
        </p:nvSpPr>
        <p:spPr>
          <a:xfrm>
            <a:off x="8682075" y="6387083"/>
            <a:ext cx="75895" cy="75895"/>
          </a:xfrm>
          <a:prstGeom prst="ellipse">
            <a:avLst/>
          </a:prstGeom>
          <a:solidFill>
            <a:srgbClr val="BE185D"/>
          </a:solidFill>
          <a:ln/>
        </p:spPr>
        <p:txBody>
          <a:bodyPr/>
          <a:lstStyle/>
          <a:p>
            <a:endParaRPr lang="en-US"/>
          </a:p>
        </p:txBody>
      </p:sp>
      <p:sp>
        <p:nvSpPr>
          <p:cNvPr id="108" name="Text 81"/>
          <p:cNvSpPr txBox="1"/>
          <p:nvPr/>
        </p:nvSpPr>
        <p:spPr>
          <a:xfrm>
            <a:off x="6433565" y="6345935"/>
            <a:ext cx="2146097"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Interne : Réactivité &amp; Connaissance Métier</a:t>
            </a:r>
            <a:endParaRPr lang="en-US" sz="800" dirty="0"/>
          </a:p>
        </p:txBody>
      </p:sp>
      <p:sp>
        <p:nvSpPr>
          <p:cNvPr id="109" name="Text 82"/>
          <p:cNvSpPr txBox="1"/>
          <p:nvPr/>
        </p:nvSpPr>
        <p:spPr>
          <a:xfrm>
            <a:off x="8834780" y="6345935"/>
            <a:ext cx="2040941"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Agence : Expertise Technique &amp; Créative</a:t>
            </a:r>
            <a:endParaRPr lang="en-US" sz="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707746"/>
            <a:ext cx="4953305" cy="247802"/>
          </a:xfrm>
          <a:prstGeom prst="roundRect">
            <a:avLst>
              <a:gd name="adj" fmla="val 56770"/>
            </a:avLst>
          </a:prstGeom>
          <a:solidFill>
            <a:srgbClr val="E0F2FE"/>
          </a:solidFill>
          <a:ln/>
        </p:spPr>
        <p:txBody>
          <a:bodyPr/>
          <a:lstStyle/>
          <a:p>
            <a:endParaRPr lang="en-US"/>
          </a:p>
        </p:txBody>
      </p:sp>
      <p:sp>
        <p:nvSpPr>
          <p:cNvPr id="8" name="Text 6"/>
          <p:cNvSpPr txBox="1"/>
          <p:nvPr/>
        </p:nvSpPr>
        <p:spPr>
          <a:xfrm>
            <a:off x="666597" y="746150"/>
            <a:ext cx="1406751" cy="209398"/>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CONTEXTE &amp; ENJEUX</a:t>
            </a:r>
            <a:endParaRPr lang="en-US" sz="900" dirty="0"/>
          </a:p>
        </p:txBody>
      </p:sp>
      <p:sp>
        <p:nvSpPr>
          <p:cNvPr id="9" name="Text 7"/>
          <p:cNvSpPr txBox="1"/>
          <p:nvPr/>
        </p:nvSpPr>
        <p:spPr>
          <a:xfrm>
            <a:off x="571500" y="1022299"/>
            <a:ext cx="3339389" cy="943661"/>
          </a:xfrm>
          <a:prstGeom prst="rect">
            <a:avLst/>
          </a:prstGeom>
          <a:noFill/>
          <a:ln/>
        </p:spPr>
        <p:txBody>
          <a:bodyPr wrap="square" lIns="0" tIns="0" rIns="0" bIns="0" rtlCol="0" anchor="ctr"/>
          <a:lstStyle/>
          <a:p>
            <a:pPr marL="0" indent="0" algn="l">
              <a:buNone/>
            </a:pPr>
            <a:r>
              <a:rPr lang="en-US" sz="3100" b="1" dirty="0">
                <a:solidFill>
                  <a:srgbClr val="0A1A3B"/>
                </a:solidFill>
                <a:latin typeface="Montserrat" pitchFamily="34" charset="0"/>
                <a:ea typeface="Montserrat" pitchFamily="34" charset="-122"/>
                <a:cs typeface="Montserrat" pitchFamily="34" charset="-120"/>
              </a:rPr>
              <a:t>PARTENARIAT HISTORIQUE</a:t>
            </a:r>
            <a:endParaRPr lang="en-US" sz="3100" dirty="0"/>
          </a:p>
        </p:txBody>
      </p:sp>
      <p:pic>
        <p:nvPicPr>
          <p:cNvPr id="10" name="Image 0" descr="preencoded.pn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71500" y="2073859"/>
            <a:ext cx="237744" cy="190195"/>
          </a:xfrm>
          <a:prstGeom prst="rect">
            <a:avLst/>
          </a:prstGeom>
        </p:spPr>
      </p:pic>
      <p:sp>
        <p:nvSpPr>
          <p:cNvPr id="11" name="Text 8"/>
          <p:cNvSpPr txBox="1"/>
          <p:nvPr/>
        </p:nvSpPr>
        <p:spPr>
          <a:xfrm>
            <a:off x="905256" y="2054657"/>
            <a:ext cx="3724351" cy="228600"/>
          </a:xfrm>
          <a:prstGeom prst="rect">
            <a:avLst/>
          </a:prstGeom>
          <a:noFill/>
          <a:ln/>
        </p:spPr>
        <p:txBody>
          <a:bodyPr wrap="square" lIns="0" tIns="0" rIns="0" bIns="0" rtlCol="0" anchor="ctr"/>
          <a:lstStyle/>
          <a:p>
            <a:pPr marL="0" indent="0" algn="l">
              <a:buNone/>
            </a:pPr>
            <a:r>
              <a:rPr lang="en-US" sz="1500" b="1" dirty="0">
                <a:solidFill>
                  <a:srgbClr val="E91E63"/>
                </a:solidFill>
                <a:latin typeface="Montserrat" pitchFamily="34" charset="0"/>
                <a:ea typeface="Montserrat" pitchFamily="34" charset="-122"/>
                <a:cs typeface="Montserrat" pitchFamily="34" charset="-120"/>
              </a:rPr>
              <a:t>5 ans d'une collaboration fructueuse</a:t>
            </a:r>
            <a:endParaRPr lang="en-US" sz="1500" dirty="0"/>
          </a:p>
        </p:txBody>
      </p:sp>
      <p:sp>
        <p:nvSpPr>
          <p:cNvPr id="12" name="Shape 9"/>
          <p:cNvSpPr/>
          <p:nvPr/>
        </p:nvSpPr>
        <p:spPr>
          <a:xfrm>
            <a:off x="571500" y="2597810"/>
            <a:ext cx="38405" cy="1248156"/>
          </a:xfrm>
          <a:prstGeom prst="rect">
            <a:avLst/>
          </a:prstGeom>
          <a:solidFill>
            <a:srgbClr val="00AAFF"/>
          </a:solidFill>
          <a:ln/>
        </p:spPr>
        <p:txBody>
          <a:bodyPr/>
          <a:lstStyle/>
          <a:p>
            <a:endParaRPr lang="en-US"/>
          </a:p>
        </p:txBody>
      </p:sp>
      <p:sp>
        <p:nvSpPr>
          <p:cNvPr id="13" name="Shape 10"/>
          <p:cNvSpPr/>
          <p:nvPr/>
        </p:nvSpPr>
        <p:spPr>
          <a:xfrm>
            <a:off x="571500" y="4131259"/>
            <a:ext cx="38405" cy="1019556"/>
          </a:xfrm>
          <a:prstGeom prst="rect">
            <a:avLst/>
          </a:prstGeom>
          <a:solidFill>
            <a:srgbClr val="E2E8F0"/>
          </a:solidFill>
          <a:ln/>
        </p:spPr>
        <p:txBody>
          <a:bodyPr/>
          <a:lstStyle/>
          <a:p>
            <a:endParaRPr lang="en-US"/>
          </a:p>
        </p:txBody>
      </p:sp>
      <p:sp>
        <p:nvSpPr>
          <p:cNvPr id="14" name="Text 11"/>
          <p:cNvSpPr txBox="1"/>
          <p:nvPr/>
        </p:nvSpPr>
        <p:spPr>
          <a:xfrm>
            <a:off x="847649" y="2616098"/>
            <a:ext cx="2891333"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Une réussite digitale reconnue</a:t>
            </a:r>
            <a:endParaRPr lang="en-US" sz="1300" dirty="0"/>
          </a:p>
        </p:txBody>
      </p:sp>
      <p:sp>
        <p:nvSpPr>
          <p:cNvPr id="15" name="Text 12"/>
          <p:cNvSpPr txBox="1"/>
          <p:nvPr/>
        </p:nvSpPr>
        <p:spPr>
          <a:xfrm>
            <a:off x="847649" y="4150462"/>
            <a:ext cx="1967789"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Le </a:t>
            </a:r>
            <a:r>
              <a:rPr lang="en-US" sz="1300" b="1" dirty="0" err="1">
                <a:solidFill>
                  <a:srgbClr val="1E293B"/>
                </a:solidFill>
                <a:latin typeface="Montserrat" pitchFamily="34" charset="0"/>
                <a:ea typeface="Montserrat" pitchFamily="34" charset="-122"/>
                <a:cs typeface="Montserrat" pitchFamily="34" charset="-120"/>
              </a:rPr>
              <a:t>défi</a:t>
            </a:r>
            <a:r>
              <a:rPr lang="en-US" sz="1300" b="1" dirty="0">
                <a:solidFill>
                  <a:srgbClr val="1E293B"/>
                </a:solidFill>
                <a:latin typeface="Montserrat" pitchFamily="34" charset="0"/>
                <a:ea typeface="Montserrat" pitchFamily="34" charset="-122"/>
                <a:cs typeface="Montserrat" pitchFamily="34" charset="-120"/>
              </a:rPr>
              <a:t> </a:t>
            </a:r>
            <a:r>
              <a:rPr lang="en-US" sz="1300" b="1" dirty="0" err="1">
                <a:solidFill>
                  <a:srgbClr val="1E293B"/>
                </a:solidFill>
                <a:latin typeface="Montserrat" pitchFamily="34" charset="0"/>
                <a:ea typeface="Montserrat" pitchFamily="34" charset="-122"/>
                <a:cs typeface="Montserrat" pitchFamily="34" charset="-120"/>
              </a:rPr>
              <a:t>actuels</a:t>
            </a:r>
            <a:r>
              <a:rPr lang="en-US" sz="1300" b="1" dirty="0">
                <a:solidFill>
                  <a:srgbClr val="1E293B"/>
                </a:solidFill>
                <a:latin typeface="Montserrat" pitchFamily="34" charset="0"/>
                <a:ea typeface="Montserrat" pitchFamily="34" charset="-122"/>
                <a:cs typeface="Montserrat" pitchFamily="34" charset="-120"/>
              </a:rPr>
              <a:t> et </a:t>
            </a:r>
            <a:r>
              <a:rPr lang="en-US" sz="1300" b="1" dirty="0" err="1">
                <a:solidFill>
                  <a:srgbClr val="1E293B"/>
                </a:solidFill>
                <a:latin typeface="Montserrat" pitchFamily="34" charset="0"/>
                <a:ea typeface="Montserrat" pitchFamily="34" charset="-122"/>
                <a:cs typeface="Montserrat" pitchFamily="34" charset="-120"/>
              </a:rPr>
              <a:t>futur</a:t>
            </a:r>
            <a:endParaRPr lang="en-US" sz="1300" dirty="0"/>
          </a:p>
        </p:txBody>
      </p:sp>
      <p:sp>
        <p:nvSpPr>
          <p:cNvPr id="16" name="Text 13"/>
          <p:cNvSpPr txBox="1"/>
          <p:nvPr/>
        </p:nvSpPr>
        <p:spPr>
          <a:xfrm>
            <a:off x="847649" y="2940710"/>
            <a:ext cx="4381805" cy="896112"/>
          </a:xfrm>
          <a:prstGeom prst="rect">
            <a:avLst/>
          </a:prstGeom>
          <a:noFill/>
          <a:ln/>
        </p:spPr>
        <p:txBody>
          <a:bodyPr wrap="square" lIns="0" tIns="0" rIns="0" bIns="0" rtlCol="0" anchor="ctr"/>
          <a:lstStyle/>
          <a:p>
            <a:pPr marL="0" indent="0" algn="l">
              <a:buNone/>
            </a:pPr>
            <a:r>
              <a:rPr lang="en-US" sz="1200" dirty="0">
                <a:solidFill>
                  <a:srgbClr val="475569"/>
                </a:solidFill>
                <a:latin typeface="Open Sans" pitchFamily="34" charset="0"/>
                <a:ea typeface="Open Sans" pitchFamily="34" charset="-122"/>
                <a:cs typeface="Open Sans" pitchFamily="34" charset="-120"/>
              </a:rPr>
              <a:t>Grâce à notre stratégie initiale, le PAK s'est hissé au rang de marque N°1 sur LinkedIn en Afrique Centrale. Une notoriété construite sur la qualité des contenus et la régularité de la présence.</a:t>
            </a:r>
            <a:endParaRPr lang="en-US" sz="1200" dirty="0"/>
          </a:p>
        </p:txBody>
      </p:sp>
      <p:sp>
        <p:nvSpPr>
          <p:cNvPr id="17" name="Text 14"/>
          <p:cNvSpPr txBox="1"/>
          <p:nvPr/>
        </p:nvSpPr>
        <p:spPr>
          <a:xfrm>
            <a:off x="847649" y="4474159"/>
            <a:ext cx="4601261" cy="667512"/>
          </a:xfrm>
          <a:prstGeom prst="rect">
            <a:avLst/>
          </a:prstGeom>
          <a:noFill/>
          <a:ln/>
        </p:spPr>
        <p:txBody>
          <a:bodyPr wrap="square" lIns="0" tIns="0" rIns="0" bIns="0" rtlCol="0" anchor="ctr"/>
          <a:lstStyle/>
          <a:p>
            <a:pPr marL="0" indent="0" algn="l">
              <a:buNone/>
            </a:pPr>
            <a:r>
              <a:rPr lang="en-US" sz="1200" dirty="0">
                <a:solidFill>
                  <a:srgbClr val="475569"/>
                </a:solidFill>
                <a:latin typeface="Open Sans" pitchFamily="34" charset="0"/>
                <a:ea typeface="Open Sans" pitchFamily="34" charset="-122"/>
                <a:cs typeface="Open Sans" pitchFamily="34" charset="-120"/>
              </a:rPr>
              <a:t>L'extension du port et l'arrivée de nouveaux acteurs logistiques exigent de passer d'une communication de notoriété à une stratégie d'influence business et de conversion.</a:t>
            </a:r>
            <a:endParaRPr lang="en-US" sz="1200" dirty="0"/>
          </a:p>
        </p:txBody>
      </p:sp>
      <p:sp>
        <p:nvSpPr>
          <p:cNvPr id="18" name="Shape 15"/>
          <p:cNvSpPr/>
          <p:nvPr/>
        </p:nvSpPr>
        <p:spPr>
          <a:xfrm>
            <a:off x="571500" y="5531206"/>
            <a:ext cx="2381098" cy="733349"/>
          </a:xfrm>
          <a:prstGeom prst="roundRect">
            <a:avLst>
              <a:gd name="adj" fmla="val 12955"/>
            </a:avLst>
          </a:prstGeom>
          <a:solidFill>
            <a:srgbClr val="F1F5F9"/>
          </a:solidFill>
          <a:ln/>
        </p:spPr>
        <p:txBody>
          <a:bodyPr/>
          <a:lstStyle/>
          <a:p>
            <a:endParaRPr lang="en-US"/>
          </a:p>
        </p:txBody>
      </p:sp>
      <p:sp>
        <p:nvSpPr>
          <p:cNvPr id="19" name="Shape 16"/>
          <p:cNvSpPr/>
          <p:nvPr/>
        </p:nvSpPr>
        <p:spPr>
          <a:xfrm>
            <a:off x="714146" y="5707685"/>
            <a:ext cx="381305" cy="381305"/>
          </a:xfrm>
          <a:prstGeom prst="ellipse">
            <a:avLst/>
          </a:prstGeom>
          <a:solidFill>
            <a:srgbClr val="FFFFFF"/>
          </a:solidFill>
          <a:ln/>
          <a:effectLst>
            <a:outerShdw blurRad="50800" dist="25400" dir="5400000" algn="bl" rotWithShape="0">
              <a:srgbClr val="000000">
                <a:alpha val="5000"/>
              </a:srgbClr>
            </a:outerShdw>
          </a:effectLst>
        </p:spPr>
        <p:txBody>
          <a:bodyPr/>
          <a:lstStyle/>
          <a:p>
            <a:endParaRPr lang="en-US"/>
          </a:p>
        </p:txBody>
      </p:sp>
      <p:pic>
        <p:nvPicPr>
          <p:cNvPr id="20" name="Image 1" descr="preencoded.png"/>
          <p:cNvPicPr>
            <a:picLocks noChangeAspect="1"/>
          </p:cNvPicPr>
          <p:nvPr/>
        </p:nvPicPr>
        <p:blipFill>
          <a:blip r:embed="rId4" cstate="email">
            <a:extLst>
              <a:ext uri="{28A0092B-C50C-407E-A947-70E740481C1C}">
                <a14:useLocalDpi xmlns:a14="http://schemas.microsoft.com/office/drawing/2010/main"/>
              </a:ext>
            </a:extLst>
          </a:blip>
          <a:srcRect l="-760" r="-760"/>
          <a:stretch/>
        </p:blipFill>
        <p:spPr>
          <a:xfrm>
            <a:off x="828446" y="5811926"/>
            <a:ext cx="152705" cy="171907"/>
          </a:xfrm>
          <a:prstGeom prst="rect">
            <a:avLst/>
          </a:prstGeom>
        </p:spPr>
      </p:pic>
      <p:sp>
        <p:nvSpPr>
          <p:cNvPr id="21" name="Shape 17"/>
          <p:cNvSpPr/>
          <p:nvPr/>
        </p:nvSpPr>
        <p:spPr>
          <a:xfrm>
            <a:off x="3143707" y="5531206"/>
            <a:ext cx="2381098" cy="733349"/>
          </a:xfrm>
          <a:prstGeom prst="roundRect">
            <a:avLst>
              <a:gd name="adj" fmla="val 12955"/>
            </a:avLst>
          </a:prstGeom>
          <a:solidFill>
            <a:srgbClr val="F1F5F9"/>
          </a:solidFill>
          <a:ln/>
        </p:spPr>
        <p:txBody>
          <a:bodyPr/>
          <a:lstStyle/>
          <a:p>
            <a:endParaRPr lang="en-US"/>
          </a:p>
        </p:txBody>
      </p:sp>
      <p:sp>
        <p:nvSpPr>
          <p:cNvPr id="22" name="Shape 18"/>
          <p:cNvSpPr/>
          <p:nvPr/>
        </p:nvSpPr>
        <p:spPr>
          <a:xfrm>
            <a:off x="3286354" y="5707685"/>
            <a:ext cx="381305" cy="381305"/>
          </a:xfrm>
          <a:prstGeom prst="ellipse">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23" name="Text 19"/>
          <p:cNvSpPr txBox="1"/>
          <p:nvPr/>
        </p:nvSpPr>
        <p:spPr>
          <a:xfrm>
            <a:off x="1238098" y="5645506"/>
            <a:ext cx="438912" cy="277063"/>
          </a:xfrm>
          <a:prstGeom prst="rect">
            <a:avLst/>
          </a:prstGeom>
          <a:noFill/>
          <a:ln/>
        </p:spPr>
        <p:txBody>
          <a:bodyPr wrap="square" lIns="0" tIns="0" rIns="0" bIns="0" rtlCol="0" anchor="ctr"/>
          <a:lstStyle/>
          <a:p>
            <a:pPr marL="0" indent="0" algn="l">
              <a:buNone/>
            </a:pPr>
            <a:r>
              <a:rPr lang="en-US" sz="1800" b="1" dirty="0">
                <a:solidFill>
                  <a:srgbClr val="0A1A3B"/>
                </a:solidFill>
                <a:latin typeface="Montserrat" pitchFamily="34" charset="0"/>
                <a:ea typeface="Montserrat" pitchFamily="34" charset="-122"/>
                <a:cs typeface="Montserrat" pitchFamily="34" charset="-120"/>
              </a:rPr>
              <a:t>#1</a:t>
            </a:r>
            <a:endParaRPr lang="en-US" sz="1800" dirty="0"/>
          </a:p>
        </p:txBody>
      </p:sp>
      <p:sp>
        <p:nvSpPr>
          <p:cNvPr id="24" name="Text 20"/>
          <p:cNvSpPr txBox="1"/>
          <p:nvPr/>
        </p:nvSpPr>
        <p:spPr>
          <a:xfrm>
            <a:off x="3810305" y="5645506"/>
            <a:ext cx="848563" cy="277063"/>
          </a:xfrm>
          <a:prstGeom prst="rect">
            <a:avLst/>
          </a:prstGeom>
          <a:noFill/>
          <a:ln/>
        </p:spPr>
        <p:txBody>
          <a:bodyPr wrap="square" lIns="0" tIns="0" rIns="0" bIns="0" rtlCol="0" anchor="ctr"/>
          <a:lstStyle/>
          <a:p>
            <a:pPr marL="0" indent="0" algn="l">
              <a:buNone/>
            </a:pPr>
            <a:r>
              <a:rPr lang="en-US" sz="1800" b="1" dirty="0">
                <a:solidFill>
                  <a:srgbClr val="0A1A3B"/>
                </a:solidFill>
                <a:latin typeface="Montserrat" pitchFamily="34" charset="0"/>
                <a:ea typeface="Montserrat" pitchFamily="34" charset="-122"/>
                <a:cs typeface="Montserrat" pitchFamily="34" charset="-120"/>
              </a:rPr>
              <a:t>5 Ans</a:t>
            </a:r>
            <a:endParaRPr lang="en-US" sz="1800" dirty="0"/>
          </a:p>
        </p:txBody>
      </p:sp>
      <p:sp>
        <p:nvSpPr>
          <p:cNvPr id="25" name="Text 21"/>
          <p:cNvSpPr txBox="1"/>
          <p:nvPr/>
        </p:nvSpPr>
        <p:spPr>
          <a:xfrm>
            <a:off x="1238098" y="5950001"/>
            <a:ext cx="1629461"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Marque en Afrique Centrale</a:t>
            </a:r>
            <a:endParaRPr lang="en-US" sz="900" dirty="0"/>
          </a:p>
        </p:txBody>
      </p:sp>
      <p:pic>
        <p:nvPicPr>
          <p:cNvPr id="26"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390595" y="5811926"/>
            <a:ext cx="171907" cy="171907"/>
          </a:xfrm>
          <a:prstGeom prst="rect">
            <a:avLst/>
          </a:prstGeom>
        </p:spPr>
      </p:pic>
      <p:sp>
        <p:nvSpPr>
          <p:cNvPr id="27" name="Text 22"/>
          <p:cNvSpPr txBox="1"/>
          <p:nvPr/>
        </p:nvSpPr>
        <p:spPr>
          <a:xfrm>
            <a:off x="3810305" y="5950001"/>
            <a:ext cx="1524305" cy="162763"/>
          </a:xfrm>
          <a:prstGeom prst="rect">
            <a:avLst/>
          </a:prstGeom>
          <a:noFill/>
          <a:ln/>
        </p:spPr>
        <p:txBody>
          <a:bodyPr wrap="square" lIns="0" tIns="0" rIns="0" bIns="0" rtlCol="0" anchor="ctr"/>
          <a:lstStyle/>
          <a:p>
            <a:pPr marL="0" indent="0" algn="l">
              <a:buNone/>
            </a:pPr>
            <a:r>
              <a:rPr lang="en-US" sz="900" b="1" dirty="0">
                <a:solidFill>
                  <a:srgbClr val="64748B"/>
                </a:solidFill>
                <a:latin typeface="Open Sans" pitchFamily="34" charset="0"/>
                <a:ea typeface="Open Sans" pitchFamily="34" charset="-122"/>
                <a:cs typeface="Open Sans" pitchFamily="34" charset="-120"/>
              </a:rPr>
              <a:t>De collaboration continue</a:t>
            </a:r>
            <a:endParaRPr lang="en-US" sz="900" dirty="0"/>
          </a:p>
        </p:txBody>
      </p:sp>
      <p:sp>
        <p:nvSpPr>
          <p:cNvPr id="28" name="Shape 23"/>
          <p:cNvSpPr/>
          <p:nvPr/>
        </p:nvSpPr>
        <p:spPr>
          <a:xfrm>
            <a:off x="6096305" y="114300"/>
            <a:ext cx="6096305" cy="6743700"/>
          </a:xfrm>
          <a:prstGeom prst="rect">
            <a:avLst/>
          </a:prstGeom>
          <a:solidFill>
            <a:srgbClr val="0A1A3B"/>
          </a:solidFill>
          <a:ln/>
        </p:spPr>
        <p:txBody>
          <a:bodyPr/>
          <a:lstStyle/>
          <a:p>
            <a:endParaRPr lang="en-US"/>
          </a:p>
        </p:txBody>
      </p:sp>
      <p:pic>
        <p:nvPicPr>
          <p:cNvPr id="29" name="Image 3" descr="preencoded.png"/>
          <p:cNvPicPr>
            <a:picLocks noChangeAspect="1"/>
          </p:cNvPicPr>
          <p:nvPr/>
        </p:nvPicPr>
        <p:blipFill>
          <a:blip r:embed="rId6" cstate="email">
            <a:alphaModFix amt="60000"/>
            <a:extLst>
              <a:ext uri="{28A0092B-C50C-407E-A947-70E740481C1C}">
                <a14:useLocalDpi xmlns:a14="http://schemas.microsoft.com/office/drawing/2010/main"/>
              </a:ext>
            </a:extLst>
          </a:blip>
          <a:srcRect l="24574" r="24574"/>
          <a:stretch/>
        </p:blipFill>
        <p:spPr>
          <a:xfrm>
            <a:off x="6096305" y="114300"/>
            <a:ext cx="6096305" cy="6743700"/>
          </a:xfrm>
          <a:prstGeom prst="rect">
            <a:avLst/>
          </a:prstGeom>
        </p:spPr>
      </p:pic>
      <p:sp>
        <p:nvSpPr>
          <p:cNvPr id="30" name="Shape 24"/>
          <p:cNvSpPr/>
          <p:nvPr/>
        </p:nvSpPr>
        <p:spPr>
          <a:xfrm>
            <a:off x="6096305" y="114300"/>
            <a:ext cx="6096305" cy="6743700"/>
          </a:xfrm>
          <a:prstGeom prst="rect">
            <a:avLst/>
          </a:prstGeom>
          <a:solidFill>
            <a:srgbClr val="0A1A3B">
              <a:alpha val="50000"/>
            </a:srgbClr>
          </a:solidFill>
          <a:ln/>
        </p:spPr>
        <p:txBody>
          <a:bodyPr/>
          <a:lstStyle/>
          <a:p>
            <a:endParaRPr lang="en-US"/>
          </a:p>
        </p:txBody>
      </p:sp>
      <p:sp>
        <p:nvSpPr>
          <p:cNvPr id="31" name="Shape 25"/>
          <p:cNvSpPr/>
          <p:nvPr/>
        </p:nvSpPr>
        <p:spPr>
          <a:xfrm>
            <a:off x="6667805" y="1613916"/>
            <a:ext cx="4953305" cy="2495398"/>
          </a:xfrm>
          <a:prstGeom prst="roundRect">
            <a:avLst>
              <a:gd name="adj" fmla="val 1678"/>
            </a:avLst>
          </a:prstGeom>
          <a:solidFill>
            <a:srgbClr val="FFFFFF">
              <a:alpha val="10000"/>
            </a:srgbClr>
          </a:solidFill>
          <a:ln/>
        </p:spPr>
        <p:txBody>
          <a:bodyPr/>
          <a:lstStyle/>
          <a:p>
            <a:endParaRPr lang="en-US"/>
          </a:p>
        </p:txBody>
      </p:sp>
      <p:sp>
        <p:nvSpPr>
          <p:cNvPr id="32" name="Shape 26"/>
          <p:cNvSpPr/>
          <p:nvPr/>
        </p:nvSpPr>
        <p:spPr>
          <a:xfrm>
            <a:off x="6667805" y="1613916"/>
            <a:ext cx="57607" cy="2495398"/>
          </a:xfrm>
          <a:prstGeom prst="rect">
            <a:avLst/>
          </a:prstGeom>
          <a:solidFill>
            <a:srgbClr val="E91E63"/>
          </a:solidFill>
          <a:ln/>
        </p:spPr>
        <p:txBody>
          <a:bodyPr/>
          <a:lstStyle/>
          <a:p>
            <a:endParaRPr lang="en-US"/>
          </a:p>
        </p:txBody>
      </p:sp>
      <p:pic>
        <p:nvPicPr>
          <p:cNvPr id="33" name="Image 4" descr="preencoded.png"/>
          <p:cNvPicPr>
            <a:picLocks noChangeAspect="1"/>
          </p:cNvPicPr>
          <p:nvPr/>
        </p:nvPicPr>
        <p:blipFill>
          <a:blip r:embed="rId7" cstate="email">
            <a:extLst>
              <a:ext uri="{28A0092B-C50C-407E-A947-70E740481C1C}">
                <a14:useLocalDpi xmlns:a14="http://schemas.microsoft.com/office/drawing/2010/main"/>
              </a:ext>
            </a:extLst>
          </a:blip>
          <a:srcRect l="-57" r="-57"/>
          <a:stretch/>
        </p:blipFill>
        <p:spPr>
          <a:xfrm>
            <a:off x="7010705" y="1899209"/>
            <a:ext cx="200254" cy="228600"/>
          </a:xfrm>
          <a:prstGeom prst="rect">
            <a:avLst/>
          </a:prstGeom>
        </p:spPr>
      </p:pic>
      <p:sp>
        <p:nvSpPr>
          <p:cNvPr id="34" name="Text 27"/>
          <p:cNvSpPr txBox="1"/>
          <p:nvPr/>
        </p:nvSpPr>
        <p:spPr>
          <a:xfrm>
            <a:off x="7010705" y="2308860"/>
            <a:ext cx="4396435" cy="1143000"/>
          </a:xfrm>
          <a:prstGeom prst="rect">
            <a:avLst/>
          </a:prstGeom>
          <a:noFill/>
          <a:ln/>
        </p:spPr>
        <p:txBody>
          <a:bodyPr wrap="square" lIns="0" tIns="0" rIns="0" bIns="0" rtlCol="0" anchor="ctr"/>
          <a:lstStyle/>
          <a:p>
            <a:pPr marL="0" indent="0" algn="l">
              <a:buNone/>
            </a:pPr>
            <a:r>
              <a:rPr lang="en-US" sz="1600" i="1" dirty="0">
                <a:solidFill>
                  <a:srgbClr val="FFFFFF"/>
                </a:solidFill>
                <a:latin typeface="Montserrat" pitchFamily="34" charset="0"/>
                <a:ea typeface="Montserrat" pitchFamily="34" charset="-122"/>
                <a:cs typeface="Montserrat" pitchFamily="34" charset="-120"/>
              </a:rPr>
              <a:t>"Après avoir conquis la notoriété, le PAK doit aujourd'hui transformer son audience digitale en levier de croissance économique pour la sous-région."</a:t>
            </a:r>
            <a:endParaRPr lang="en-US" sz="1600" dirty="0"/>
          </a:p>
        </p:txBody>
      </p:sp>
      <p:sp>
        <p:nvSpPr>
          <p:cNvPr id="35" name="Text 28"/>
          <p:cNvSpPr txBox="1"/>
          <p:nvPr/>
        </p:nvSpPr>
        <p:spPr>
          <a:xfrm>
            <a:off x="7010705" y="3625596"/>
            <a:ext cx="1871777" cy="181051"/>
          </a:xfrm>
          <a:prstGeom prst="rect">
            <a:avLst/>
          </a:prstGeom>
          <a:noFill/>
          <a:ln/>
        </p:spPr>
        <p:txBody>
          <a:bodyPr wrap="square" lIns="0" tIns="0" rIns="0" bIns="0" rtlCol="0" anchor="ctr"/>
          <a:lstStyle/>
          <a:p>
            <a:pPr marL="0" indent="0" algn="l">
              <a:buNone/>
            </a:pPr>
            <a:r>
              <a:rPr lang="en-US" sz="1000" b="1" dirty="0">
                <a:solidFill>
                  <a:srgbClr val="FFFFFF">
                    <a:alpha val="90000"/>
                  </a:srgbClr>
                </a:solidFill>
                <a:latin typeface="Open Sans" pitchFamily="34" charset="0"/>
                <a:ea typeface="Open Sans" pitchFamily="34" charset="-122"/>
                <a:cs typeface="Open Sans" pitchFamily="34" charset="-120"/>
              </a:rPr>
              <a:t>Vision </a:t>
            </a:r>
            <a:r>
              <a:rPr lang="en-US" sz="1000" b="1" dirty="0" err="1">
                <a:solidFill>
                  <a:srgbClr val="FFFFFF">
                    <a:alpha val="90000"/>
                  </a:srgbClr>
                </a:solidFill>
                <a:latin typeface="Open Sans" pitchFamily="34" charset="0"/>
                <a:ea typeface="Open Sans" pitchFamily="34" charset="-122"/>
                <a:cs typeface="Open Sans" pitchFamily="34" charset="-120"/>
              </a:rPr>
              <a:t>Stratégique</a:t>
            </a:r>
            <a:endParaRPr lang="en-US" sz="1000" b="1" dirty="0">
              <a:solidFill>
                <a:srgbClr val="FFFFFF">
                  <a:alpha val="90000"/>
                </a:srgbClr>
              </a:solidFill>
              <a:latin typeface="Open Sans" pitchFamily="34" charset="0"/>
              <a:ea typeface="Open Sans" pitchFamily="34" charset="-122"/>
              <a:cs typeface="Open Sans" pitchFamily="34" charset="-120"/>
            </a:endParaRPr>
          </a:p>
          <a:p>
            <a:pPr marL="0" indent="0" algn="l">
              <a:buNone/>
            </a:pPr>
            <a:r>
              <a:rPr lang="en-US" sz="1000" b="1" dirty="0">
                <a:solidFill>
                  <a:srgbClr val="FFFFFF">
                    <a:alpha val="90000"/>
                  </a:srgbClr>
                </a:solidFill>
                <a:latin typeface="Open Sans" pitchFamily="34" charset="0"/>
                <a:ea typeface="Open Sans" pitchFamily="34" charset="-122"/>
                <a:cs typeface="Open Sans" pitchFamily="34" charset="-120"/>
              </a:rPr>
              <a:t>Matanga Agency </a:t>
            </a:r>
            <a:endParaRPr lang="en-US" sz="1000" dirty="0"/>
          </a:p>
        </p:txBody>
      </p:sp>
      <p:sp>
        <p:nvSpPr>
          <p:cNvPr id="36" name="Shape 29"/>
          <p:cNvSpPr/>
          <p:nvPr/>
        </p:nvSpPr>
        <p:spPr>
          <a:xfrm>
            <a:off x="6667805" y="4403750"/>
            <a:ext cx="381305" cy="381305"/>
          </a:xfrm>
          <a:prstGeom prst="ellipse">
            <a:avLst/>
          </a:prstGeom>
          <a:solidFill>
            <a:srgbClr val="FFFFFF">
              <a:alpha val="20000"/>
            </a:srgbClr>
          </a:solidFill>
          <a:ln/>
        </p:spPr>
        <p:txBody>
          <a:bodyPr/>
          <a:lstStyle/>
          <a:p>
            <a:endParaRPr lang="en-US"/>
          </a:p>
        </p:txBody>
      </p:sp>
      <p:pic>
        <p:nvPicPr>
          <p:cNvPr id="37" name="Image 5" descr="preencoded.png"/>
          <p:cNvPicPr>
            <a:picLocks noChangeAspect="1"/>
          </p:cNvPicPr>
          <p:nvPr/>
        </p:nvPicPr>
        <p:blipFill>
          <a:blip r:embed="rId8" cstate="email">
            <a:extLst>
              <a:ext uri="{28A0092B-C50C-407E-A947-70E740481C1C}">
                <a14:useLocalDpi xmlns:a14="http://schemas.microsoft.com/office/drawing/2010/main"/>
              </a:ext>
            </a:extLst>
          </a:blip>
          <a:srcRect t="-43" b="-43"/>
          <a:stretch/>
        </p:blipFill>
        <p:spPr>
          <a:xfrm>
            <a:off x="6791249" y="4518050"/>
            <a:ext cx="133502" cy="152705"/>
          </a:xfrm>
          <a:prstGeom prst="rect">
            <a:avLst/>
          </a:prstGeom>
        </p:spPr>
      </p:pic>
      <p:sp>
        <p:nvSpPr>
          <p:cNvPr id="38" name="Shape 30"/>
          <p:cNvSpPr/>
          <p:nvPr/>
        </p:nvSpPr>
        <p:spPr>
          <a:xfrm>
            <a:off x="6667805" y="4960620"/>
            <a:ext cx="381305" cy="381305"/>
          </a:xfrm>
          <a:prstGeom prst="ellipse">
            <a:avLst/>
          </a:prstGeom>
          <a:solidFill>
            <a:srgbClr val="FFFFFF">
              <a:alpha val="20000"/>
            </a:srgbClr>
          </a:solidFill>
          <a:ln/>
        </p:spPr>
        <p:txBody>
          <a:bodyPr/>
          <a:lstStyle/>
          <a:p>
            <a:endParaRPr lang="en-US"/>
          </a:p>
        </p:txBody>
      </p:sp>
      <p:sp>
        <p:nvSpPr>
          <p:cNvPr id="39" name="Text 31"/>
          <p:cNvSpPr txBox="1"/>
          <p:nvPr/>
        </p:nvSpPr>
        <p:spPr>
          <a:xfrm>
            <a:off x="7191756" y="4396435"/>
            <a:ext cx="1429207" cy="210312"/>
          </a:xfrm>
          <a:prstGeom prst="rect">
            <a:avLst/>
          </a:prstGeom>
          <a:noFill/>
          <a:ln/>
        </p:spPr>
        <p:txBody>
          <a:bodyPr wrap="square" lIns="0" tIns="0" rIns="0" bIns="0" rtlCol="0" anchor="ctr"/>
          <a:lstStyle/>
          <a:p>
            <a:pPr marL="0" indent="0" algn="l">
              <a:buNone/>
            </a:pPr>
            <a:r>
              <a:rPr lang="en-US" sz="1200" b="1" dirty="0">
                <a:solidFill>
                  <a:srgbClr val="FFFFFF"/>
                </a:solidFill>
                <a:latin typeface="Open Sans" pitchFamily="34" charset="0"/>
                <a:ea typeface="Open Sans" pitchFamily="34" charset="-122"/>
                <a:cs typeface="Open Sans" pitchFamily="34" charset="-120"/>
              </a:rPr>
              <a:t>Notoriété établie</a:t>
            </a:r>
            <a:endParaRPr lang="en-US" sz="1200" dirty="0"/>
          </a:p>
        </p:txBody>
      </p:sp>
      <p:sp>
        <p:nvSpPr>
          <p:cNvPr id="40" name="Text 32"/>
          <p:cNvSpPr txBox="1"/>
          <p:nvPr/>
        </p:nvSpPr>
        <p:spPr>
          <a:xfrm>
            <a:off x="7191756" y="4615891"/>
            <a:ext cx="1816913" cy="171907"/>
          </a:xfrm>
          <a:prstGeom prst="rect">
            <a:avLst/>
          </a:prstGeom>
          <a:noFill/>
          <a:ln/>
        </p:spPr>
        <p:txBody>
          <a:bodyPr wrap="square" lIns="0" tIns="0" rIns="0" bIns="0" rtlCol="0" anchor="ctr"/>
          <a:lstStyle/>
          <a:p>
            <a:pPr marL="0" indent="0" algn="l">
              <a:buNone/>
            </a:pPr>
            <a:r>
              <a:rPr lang="en-US" sz="900" dirty="0">
                <a:solidFill>
                  <a:srgbClr val="FFFFFF">
                    <a:alpha val="80000"/>
                  </a:srgbClr>
                </a:solidFill>
                <a:latin typeface="Open Sans" pitchFamily="34" charset="0"/>
                <a:ea typeface="Open Sans" pitchFamily="34" charset="-122"/>
                <a:cs typeface="Open Sans" pitchFamily="34" charset="-120"/>
              </a:rPr>
              <a:t>Positionnement leader acquis</a:t>
            </a:r>
            <a:endParaRPr lang="en-US" sz="900" dirty="0"/>
          </a:p>
        </p:txBody>
      </p:sp>
      <p:pic>
        <p:nvPicPr>
          <p:cNvPr id="41" name="Image 6" descr="preencoded.png"/>
          <p:cNvPicPr>
            <a:picLocks noChangeAspect="1"/>
          </p:cNvPicPr>
          <p:nvPr/>
        </p:nvPicPr>
        <p:blipFill>
          <a:blip r:embed="rId9" cstate="email">
            <a:extLst>
              <a:ext uri="{28A0092B-C50C-407E-A947-70E740481C1C}">
                <a14:useLocalDpi xmlns:a14="http://schemas.microsoft.com/office/drawing/2010/main"/>
              </a:ext>
            </a:extLst>
          </a:blip>
          <a:srcRect t="-43" b="-43"/>
          <a:stretch/>
        </p:blipFill>
        <p:spPr>
          <a:xfrm>
            <a:off x="6791249" y="5074920"/>
            <a:ext cx="133502" cy="152705"/>
          </a:xfrm>
          <a:prstGeom prst="rect">
            <a:avLst/>
          </a:prstGeom>
        </p:spPr>
      </p:pic>
      <p:sp>
        <p:nvSpPr>
          <p:cNvPr id="42" name="Text 33"/>
          <p:cNvSpPr txBox="1"/>
          <p:nvPr/>
        </p:nvSpPr>
        <p:spPr>
          <a:xfrm>
            <a:off x="7191756" y="4954219"/>
            <a:ext cx="1362456" cy="210312"/>
          </a:xfrm>
          <a:prstGeom prst="rect">
            <a:avLst/>
          </a:prstGeom>
          <a:noFill/>
          <a:ln/>
        </p:spPr>
        <p:txBody>
          <a:bodyPr wrap="square" lIns="0" tIns="0" rIns="0" bIns="0" rtlCol="0" anchor="ctr"/>
          <a:lstStyle/>
          <a:p>
            <a:pPr marL="0" indent="0" algn="l">
              <a:buNone/>
            </a:pPr>
            <a:r>
              <a:rPr lang="en-US" sz="1200" b="1" dirty="0">
                <a:solidFill>
                  <a:srgbClr val="FFFFFF"/>
                </a:solidFill>
                <a:latin typeface="Open Sans" pitchFamily="34" charset="0"/>
                <a:ea typeface="Open Sans" pitchFamily="34" charset="-122"/>
                <a:cs typeface="Open Sans" pitchFamily="34" charset="-120"/>
              </a:rPr>
              <a:t>Prochaine étape</a:t>
            </a:r>
            <a:endParaRPr lang="en-US" sz="1200" dirty="0"/>
          </a:p>
        </p:txBody>
      </p:sp>
      <p:sp>
        <p:nvSpPr>
          <p:cNvPr id="43" name="Text 34"/>
          <p:cNvSpPr txBox="1"/>
          <p:nvPr/>
        </p:nvSpPr>
        <p:spPr>
          <a:xfrm>
            <a:off x="7191756" y="5172761"/>
            <a:ext cx="1417320" cy="171907"/>
          </a:xfrm>
          <a:prstGeom prst="rect">
            <a:avLst/>
          </a:prstGeom>
          <a:noFill/>
          <a:ln/>
        </p:spPr>
        <p:txBody>
          <a:bodyPr wrap="square" lIns="0" tIns="0" rIns="0" bIns="0" rtlCol="0" anchor="ctr"/>
          <a:lstStyle/>
          <a:p>
            <a:pPr marL="0" indent="0" algn="l">
              <a:buNone/>
            </a:pPr>
            <a:r>
              <a:rPr lang="en-US" sz="900" dirty="0">
                <a:solidFill>
                  <a:srgbClr val="FFFFFF">
                    <a:alpha val="80000"/>
                  </a:srgbClr>
                </a:solidFill>
                <a:latin typeface="Open Sans" pitchFamily="34" charset="0"/>
                <a:ea typeface="Open Sans" pitchFamily="34" charset="-122"/>
                <a:cs typeface="Open Sans" pitchFamily="34" charset="-120"/>
              </a:rPr>
              <a:t>Conversion &amp; Business</a:t>
            </a:r>
            <a:endParaRPr lang="en-US" sz="900" dirty="0"/>
          </a:p>
        </p:txBody>
      </p:sp>
      <p:sp>
        <p:nvSpPr>
          <p:cNvPr id="44" name="Shape 35"/>
          <p:cNvSpPr/>
          <p:nvPr/>
        </p:nvSpPr>
        <p:spPr>
          <a:xfrm>
            <a:off x="0" y="6381598"/>
            <a:ext cx="12191695" cy="476402"/>
          </a:xfrm>
          <a:prstGeom prst="rect">
            <a:avLst/>
          </a:prstGeom>
          <a:solidFill>
            <a:srgbClr val="FFFFFF"/>
          </a:solidFill>
          <a:ln/>
        </p:spPr>
        <p:txBody>
          <a:bodyPr/>
          <a:lstStyle/>
          <a:p>
            <a:endParaRPr lang="en-US"/>
          </a:p>
        </p:txBody>
      </p:sp>
      <p:sp>
        <p:nvSpPr>
          <p:cNvPr id="45" name="Shape 36"/>
          <p:cNvSpPr/>
          <p:nvPr/>
        </p:nvSpPr>
        <p:spPr>
          <a:xfrm>
            <a:off x="0" y="6381598"/>
            <a:ext cx="12191695" cy="9144"/>
          </a:xfrm>
          <a:prstGeom prst="rect">
            <a:avLst/>
          </a:prstGeom>
          <a:solidFill>
            <a:srgbClr val="E2E8F0"/>
          </a:solidFill>
          <a:ln/>
        </p:spPr>
        <p:txBody>
          <a:bodyPr/>
          <a:lstStyle/>
          <a:p>
            <a:endParaRPr lang="en-US"/>
          </a:p>
        </p:txBody>
      </p:sp>
      <p:pic>
        <p:nvPicPr>
          <p:cNvPr id="46" name="Image 7" descr="preencoded.png"/>
          <p:cNvPicPr>
            <a:picLocks noChangeAspect="1"/>
          </p:cNvPicPr>
          <p:nvPr/>
        </p:nvPicPr>
        <p:blipFill>
          <a:blip r:embed="rId10" cstate="email">
            <a:extLst>
              <a:ext uri="{28A0092B-C50C-407E-A947-70E740481C1C}">
                <a14:useLocalDpi xmlns:a14="http://schemas.microsoft.com/office/drawing/2010/main"/>
              </a:ext>
            </a:extLst>
          </a:blip>
          <a:srcRect l="-1911" r="-1911"/>
          <a:stretch/>
        </p:blipFill>
        <p:spPr>
          <a:xfrm>
            <a:off x="571500" y="6567221"/>
            <a:ext cx="133502" cy="114300"/>
          </a:xfrm>
          <a:prstGeom prst="rect">
            <a:avLst/>
          </a:prstGeom>
        </p:spPr>
      </p:pic>
      <p:sp>
        <p:nvSpPr>
          <p:cNvPr id="47" name="Text 37"/>
          <p:cNvSpPr txBox="1"/>
          <p:nvPr/>
        </p:nvSpPr>
        <p:spPr>
          <a:xfrm>
            <a:off x="800100" y="6538874"/>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48" name="Text 38"/>
          <p:cNvSpPr txBox="1"/>
          <p:nvPr/>
        </p:nvSpPr>
        <p:spPr>
          <a:xfrm>
            <a:off x="10388498" y="6538874"/>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49" name="Text 39"/>
          <p:cNvSpPr txBox="1"/>
          <p:nvPr/>
        </p:nvSpPr>
        <p:spPr>
          <a:xfrm>
            <a:off x="6288329" y="6538874"/>
            <a:ext cx="152705"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3</a:t>
            </a:r>
            <a:endParaRPr lang="en-US" sz="900" dirty="0"/>
          </a:p>
        </p:txBody>
      </p:sp>
      <p:pic>
        <p:nvPicPr>
          <p:cNvPr id="50" name="Image 8"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505895" y="6567221"/>
            <a:ext cx="114300" cy="1143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047902"/>
            <a:ext cx="11048695" cy="9144"/>
          </a:xfrm>
          <a:prstGeom prst="rect">
            <a:avLst/>
          </a:prstGeom>
          <a:solidFill>
            <a:srgbClr val="E2E8F0"/>
          </a:solidFill>
          <a:ln/>
        </p:spPr>
        <p:txBody>
          <a:bodyPr/>
          <a:lstStyle/>
          <a:p>
            <a:endParaRPr lang="en-US"/>
          </a:p>
        </p:txBody>
      </p:sp>
      <p:sp>
        <p:nvSpPr>
          <p:cNvPr id="8" name="Shape 6"/>
          <p:cNvSpPr/>
          <p:nvPr/>
        </p:nvSpPr>
        <p:spPr>
          <a:xfrm>
            <a:off x="571500" y="352044"/>
            <a:ext cx="2276856" cy="247802"/>
          </a:xfrm>
          <a:prstGeom prst="roundRect">
            <a:avLst>
              <a:gd name="adj" fmla="val 56770"/>
            </a:avLst>
          </a:prstGeom>
          <a:solidFill>
            <a:srgbClr val="E0F2FE"/>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3440" r="-3440"/>
          <a:stretch/>
        </p:blipFill>
        <p:spPr>
          <a:xfrm>
            <a:off x="685800" y="418795"/>
            <a:ext cx="152705" cy="114300"/>
          </a:xfrm>
          <a:prstGeom prst="rect">
            <a:avLst/>
          </a:prstGeom>
        </p:spPr>
      </p:pic>
      <p:sp>
        <p:nvSpPr>
          <p:cNvPr id="10" name="Text 7"/>
          <p:cNvSpPr txBox="1"/>
          <p:nvPr/>
        </p:nvSpPr>
        <p:spPr>
          <a:xfrm>
            <a:off x="914400" y="390449"/>
            <a:ext cx="1905610" cy="171907"/>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WORKFLOW &amp; TECHNOLOGIES</a:t>
            </a:r>
            <a:endParaRPr lang="en-US" sz="900" dirty="0"/>
          </a:p>
        </p:txBody>
      </p:sp>
      <p:sp>
        <p:nvSpPr>
          <p:cNvPr id="11" name="Text 8"/>
          <p:cNvSpPr txBox="1"/>
          <p:nvPr/>
        </p:nvSpPr>
        <p:spPr>
          <a:xfrm>
            <a:off x="571500" y="609905"/>
            <a:ext cx="5667451"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PROCESSUS DE COLLABORATION</a:t>
            </a:r>
            <a:endParaRPr lang="en-US" sz="2400" dirty="0"/>
          </a:p>
        </p:txBody>
      </p:sp>
      <p:sp>
        <p:nvSpPr>
          <p:cNvPr id="12" name="Text 9"/>
          <p:cNvSpPr txBox="1"/>
          <p:nvPr/>
        </p:nvSpPr>
        <p:spPr>
          <a:xfrm>
            <a:off x="9594799" y="571500"/>
            <a:ext cx="2143354"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Efficacité &amp; Transparence</a:t>
            </a:r>
            <a:endParaRPr lang="en-US" sz="1200" dirty="0"/>
          </a:p>
        </p:txBody>
      </p:sp>
      <p:sp>
        <p:nvSpPr>
          <p:cNvPr id="13" name="Text 10"/>
          <p:cNvSpPr txBox="1"/>
          <p:nvPr/>
        </p:nvSpPr>
        <p:spPr>
          <a:xfrm>
            <a:off x="9969703" y="780898"/>
            <a:ext cx="1743761"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Le rythme de notre partenariat</a:t>
            </a:r>
            <a:endParaRPr lang="en-US" sz="900" dirty="0"/>
          </a:p>
        </p:txBody>
      </p:sp>
      <p:pic>
        <p:nvPicPr>
          <p:cNvPr id="14" name="Image 1"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71500" y="1285646"/>
            <a:ext cx="152705" cy="152705"/>
          </a:xfrm>
          <a:prstGeom prst="rect">
            <a:avLst/>
          </a:prstGeom>
        </p:spPr>
      </p:pic>
      <p:sp>
        <p:nvSpPr>
          <p:cNvPr id="15" name="Text 11"/>
          <p:cNvSpPr txBox="1"/>
          <p:nvPr/>
        </p:nvSpPr>
        <p:spPr>
          <a:xfrm>
            <a:off x="819302" y="1248156"/>
            <a:ext cx="2134210" cy="228600"/>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Le Cycle de Collaboration</a:t>
            </a:r>
            <a:endParaRPr lang="en-US" sz="1200" dirty="0"/>
          </a:p>
        </p:txBody>
      </p:sp>
      <p:sp>
        <p:nvSpPr>
          <p:cNvPr id="16" name="Shape 12"/>
          <p:cNvSpPr/>
          <p:nvPr/>
        </p:nvSpPr>
        <p:spPr>
          <a:xfrm>
            <a:off x="857707" y="1666951"/>
            <a:ext cx="5943600" cy="875995"/>
          </a:xfrm>
          <a:prstGeom prst="roundRect">
            <a:avLst>
              <a:gd name="adj" fmla="val 11346"/>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17" name="Shape 13"/>
          <p:cNvSpPr/>
          <p:nvPr/>
        </p:nvSpPr>
        <p:spPr>
          <a:xfrm>
            <a:off x="5773522" y="1819656"/>
            <a:ext cx="875995" cy="181051"/>
          </a:xfrm>
          <a:prstGeom prst="roundRect">
            <a:avLst>
              <a:gd name="adj" fmla="val 106327"/>
            </a:avLst>
          </a:prstGeom>
          <a:solidFill>
            <a:srgbClr val="F1F5F9"/>
          </a:solidFill>
          <a:ln/>
        </p:spPr>
        <p:txBody>
          <a:bodyPr/>
          <a:lstStyle/>
          <a:p>
            <a:endParaRPr lang="en-US"/>
          </a:p>
        </p:txBody>
      </p:sp>
      <p:sp>
        <p:nvSpPr>
          <p:cNvPr id="18" name="Text 14"/>
          <p:cNvSpPr txBox="1"/>
          <p:nvPr/>
        </p:nvSpPr>
        <p:spPr>
          <a:xfrm>
            <a:off x="5849417" y="1837944"/>
            <a:ext cx="800100" cy="133502"/>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MENSUEL (M-1)</a:t>
            </a:r>
            <a:endParaRPr lang="en-US" sz="800" dirty="0"/>
          </a:p>
        </p:txBody>
      </p:sp>
      <p:pic>
        <p:nvPicPr>
          <p:cNvPr id="19" name="Image 2" descr="preencoded.png"/>
          <p:cNvPicPr>
            <a:picLocks noChangeAspect="1"/>
          </p:cNvPicPr>
          <p:nvPr/>
        </p:nvPicPr>
        <p:blipFill>
          <a:blip r:embed="rId5" cstate="email">
            <a:extLst>
              <a:ext uri="{28A0092B-C50C-407E-A947-70E740481C1C}">
                <a14:useLocalDpi xmlns:a14="http://schemas.microsoft.com/office/drawing/2010/main"/>
              </a:ext>
            </a:extLst>
          </a:blip>
          <a:srcRect t="-1100" b="-1100"/>
          <a:stretch/>
        </p:blipFill>
        <p:spPr>
          <a:xfrm>
            <a:off x="1009498" y="1852574"/>
            <a:ext cx="114300" cy="133502"/>
          </a:xfrm>
          <a:prstGeom prst="rect">
            <a:avLst/>
          </a:prstGeom>
        </p:spPr>
      </p:pic>
      <p:sp>
        <p:nvSpPr>
          <p:cNvPr id="20" name="Text 15"/>
          <p:cNvSpPr txBox="1"/>
          <p:nvPr/>
        </p:nvSpPr>
        <p:spPr>
          <a:xfrm>
            <a:off x="1200607" y="1819656"/>
            <a:ext cx="2082089" cy="200254"/>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Comité Éditorial Stratégique</a:t>
            </a:r>
            <a:endParaRPr lang="en-US" sz="1000" dirty="0"/>
          </a:p>
        </p:txBody>
      </p:sp>
      <p:sp>
        <p:nvSpPr>
          <p:cNvPr id="21" name="Text 16"/>
          <p:cNvSpPr txBox="1"/>
          <p:nvPr/>
        </p:nvSpPr>
        <p:spPr>
          <a:xfrm>
            <a:off x="1009498" y="2057400"/>
            <a:ext cx="4991710" cy="324612"/>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Analyse des performances M-1, définition des thématiques du mois suivant et validation des temps forts.</a:t>
            </a:r>
            <a:endParaRPr lang="en-US" sz="900" dirty="0"/>
          </a:p>
        </p:txBody>
      </p:sp>
      <p:sp>
        <p:nvSpPr>
          <p:cNvPr id="22" name="Shape 17"/>
          <p:cNvSpPr/>
          <p:nvPr/>
        </p:nvSpPr>
        <p:spPr>
          <a:xfrm>
            <a:off x="857707" y="2681935"/>
            <a:ext cx="5943600" cy="714146"/>
          </a:xfrm>
          <a:prstGeom prst="roundRect">
            <a:avLst>
              <a:gd name="adj" fmla="val 17072"/>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23" name="Shape 18"/>
          <p:cNvSpPr/>
          <p:nvPr/>
        </p:nvSpPr>
        <p:spPr>
          <a:xfrm>
            <a:off x="857707" y="3537814"/>
            <a:ext cx="5943600" cy="875995"/>
          </a:xfrm>
          <a:prstGeom prst="roundRect">
            <a:avLst>
              <a:gd name="adj" fmla="val 11346"/>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24" name="Shape 19"/>
          <p:cNvSpPr/>
          <p:nvPr/>
        </p:nvSpPr>
        <p:spPr>
          <a:xfrm>
            <a:off x="6318504" y="2834640"/>
            <a:ext cx="323698" cy="181051"/>
          </a:xfrm>
          <a:prstGeom prst="roundRect">
            <a:avLst>
              <a:gd name="adj" fmla="val 106327"/>
            </a:avLst>
          </a:prstGeom>
          <a:solidFill>
            <a:srgbClr val="F1F5F9"/>
          </a:solidFill>
          <a:ln/>
        </p:spPr>
        <p:txBody>
          <a:bodyPr/>
          <a:lstStyle/>
          <a:p>
            <a:endParaRPr lang="en-US"/>
          </a:p>
        </p:txBody>
      </p:sp>
      <p:sp>
        <p:nvSpPr>
          <p:cNvPr id="25" name="Shape 20"/>
          <p:cNvSpPr/>
          <p:nvPr/>
        </p:nvSpPr>
        <p:spPr>
          <a:xfrm>
            <a:off x="5713171" y="3689604"/>
            <a:ext cx="933602" cy="181051"/>
          </a:xfrm>
          <a:prstGeom prst="roundRect">
            <a:avLst>
              <a:gd name="adj" fmla="val 106327"/>
            </a:avLst>
          </a:prstGeom>
          <a:solidFill>
            <a:srgbClr val="F1F5F9"/>
          </a:solidFill>
          <a:ln/>
        </p:spPr>
        <p:txBody>
          <a:bodyPr/>
          <a:lstStyle/>
          <a:p>
            <a:endParaRPr lang="en-US"/>
          </a:p>
        </p:txBody>
      </p:sp>
      <p:sp>
        <p:nvSpPr>
          <p:cNvPr id="26" name="Text 21"/>
          <p:cNvSpPr txBox="1"/>
          <p:nvPr/>
        </p:nvSpPr>
        <p:spPr>
          <a:xfrm>
            <a:off x="6394399" y="2853842"/>
            <a:ext cx="247802" cy="133502"/>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J-15</a:t>
            </a:r>
            <a:endParaRPr lang="en-US" sz="800" dirty="0"/>
          </a:p>
        </p:txBody>
      </p:sp>
      <p:pic>
        <p:nvPicPr>
          <p:cNvPr id="27" name="Image 3" descr="preencoded.png"/>
          <p:cNvPicPr>
            <a:picLocks noChangeAspect="1"/>
          </p:cNvPicPr>
          <p:nvPr/>
        </p:nvPicPr>
        <p:blipFill>
          <a:blip r:embed="rId6" cstate="email">
            <a:extLst>
              <a:ext uri="{28A0092B-C50C-407E-A947-70E740481C1C}">
                <a14:useLocalDpi xmlns:a14="http://schemas.microsoft.com/office/drawing/2010/main"/>
              </a:ext>
            </a:extLst>
          </a:blip>
          <a:srcRect t="-1100" b="-1100"/>
          <a:stretch/>
        </p:blipFill>
        <p:spPr>
          <a:xfrm>
            <a:off x="1009498" y="2867558"/>
            <a:ext cx="114300" cy="133502"/>
          </a:xfrm>
          <a:prstGeom prst="rect">
            <a:avLst/>
          </a:prstGeom>
        </p:spPr>
      </p:pic>
      <p:sp>
        <p:nvSpPr>
          <p:cNvPr id="28" name="Text 22"/>
          <p:cNvSpPr txBox="1"/>
          <p:nvPr/>
        </p:nvSpPr>
        <p:spPr>
          <a:xfrm>
            <a:off x="5789981" y="3708806"/>
            <a:ext cx="857707" cy="133502"/>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HEBDOMADAIRE</a:t>
            </a:r>
            <a:endParaRPr lang="en-US" sz="800" dirty="0"/>
          </a:p>
        </p:txBody>
      </p:sp>
      <p:sp>
        <p:nvSpPr>
          <p:cNvPr id="29" name="Text 23"/>
          <p:cNvSpPr txBox="1"/>
          <p:nvPr/>
        </p:nvSpPr>
        <p:spPr>
          <a:xfrm>
            <a:off x="1200607" y="2834640"/>
            <a:ext cx="2348179" cy="200254"/>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Livraison Planning &amp; Production</a:t>
            </a:r>
            <a:endParaRPr lang="en-US" sz="1000" dirty="0"/>
          </a:p>
        </p:txBody>
      </p:sp>
      <p:sp>
        <p:nvSpPr>
          <p:cNvPr id="30" name="Text 24"/>
          <p:cNvSpPr txBox="1"/>
          <p:nvPr/>
        </p:nvSpPr>
        <p:spPr>
          <a:xfrm>
            <a:off x="1009498" y="3072384"/>
            <a:ext cx="5039258"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Remise du calendrier éditorial et des maquettes graphiques pour validation par l'équipe PAK.</a:t>
            </a:r>
            <a:endParaRPr lang="en-US" sz="900" dirty="0"/>
          </a:p>
        </p:txBody>
      </p:sp>
      <p:pic>
        <p:nvPicPr>
          <p:cNvPr id="31" name="Image 4" descr="preencoded.png"/>
          <p:cNvPicPr>
            <a:picLocks noChangeAspect="1"/>
          </p:cNvPicPr>
          <p:nvPr/>
        </p:nvPicPr>
        <p:blipFill>
          <a:blip r:embed="rId7" cstate="email">
            <a:extLst>
              <a:ext uri="{28A0092B-C50C-407E-A947-70E740481C1C}">
                <a14:useLocalDpi xmlns:a14="http://schemas.microsoft.com/office/drawing/2010/main"/>
              </a:ext>
            </a:extLst>
          </a:blip>
          <a:srcRect l="-2512" r="-2512"/>
          <a:stretch/>
        </p:blipFill>
        <p:spPr>
          <a:xfrm>
            <a:off x="1009498" y="3723437"/>
            <a:ext cx="105156" cy="133502"/>
          </a:xfrm>
          <a:prstGeom prst="rect">
            <a:avLst/>
          </a:prstGeom>
        </p:spPr>
      </p:pic>
      <p:sp>
        <p:nvSpPr>
          <p:cNvPr id="32" name="Text 25"/>
          <p:cNvSpPr txBox="1"/>
          <p:nvPr/>
        </p:nvSpPr>
        <p:spPr>
          <a:xfrm>
            <a:off x="1190549" y="3689604"/>
            <a:ext cx="1729130" cy="200254"/>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Briefing &amp; Ajustements</a:t>
            </a:r>
            <a:endParaRPr lang="en-US" sz="1000" dirty="0"/>
          </a:p>
        </p:txBody>
      </p:sp>
      <p:sp>
        <p:nvSpPr>
          <p:cNvPr id="33" name="Text 26"/>
          <p:cNvSpPr txBox="1"/>
          <p:nvPr/>
        </p:nvSpPr>
        <p:spPr>
          <a:xfrm>
            <a:off x="1009498" y="3928262"/>
            <a:ext cx="4705502" cy="324612"/>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Point rapide (30 min) pour gérer l'actualité chaude, les urgences et valider les contenus "Sprint".</a:t>
            </a:r>
            <a:endParaRPr lang="en-US" sz="900" dirty="0"/>
          </a:p>
        </p:txBody>
      </p:sp>
      <p:sp>
        <p:nvSpPr>
          <p:cNvPr id="34" name="Shape 27"/>
          <p:cNvSpPr/>
          <p:nvPr/>
        </p:nvSpPr>
        <p:spPr>
          <a:xfrm>
            <a:off x="857707" y="4552798"/>
            <a:ext cx="5943600" cy="714146"/>
          </a:xfrm>
          <a:prstGeom prst="roundRect">
            <a:avLst>
              <a:gd name="adj" fmla="val 17072"/>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35" name="Shape 28"/>
          <p:cNvSpPr/>
          <p:nvPr/>
        </p:nvSpPr>
        <p:spPr>
          <a:xfrm>
            <a:off x="5946343" y="4705502"/>
            <a:ext cx="705002" cy="181051"/>
          </a:xfrm>
          <a:prstGeom prst="roundRect">
            <a:avLst>
              <a:gd name="adj" fmla="val 106327"/>
            </a:avLst>
          </a:prstGeom>
          <a:solidFill>
            <a:srgbClr val="F1F5F9"/>
          </a:solidFill>
          <a:ln/>
        </p:spPr>
        <p:txBody>
          <a:bodyPr/>
          <a:lstStyle/>
          <a:p>
            <a:endParaRPr lang="en-US"/>
          </a:p>
        </p:txBody>
      </p:sp>
      <p:sp>
        <p:nvSpPr>
          <p:cNvPr id="36" name="Text 29"/>
          <p:cNvSpPr txBox="1"/>
          <p:nvPr/>
        </p:nvSpPr>
        <p:spPr>
          <a:xfrm>
            <a:off x="6022238" y="4724705"/>
            <a:ext cx="629107" cy="133502"/>
          </a:xfrm>
          <a:prstGeom prst="rect">
            <a:avLst/>
          </a:prstGeom>
          <a:noFill/>
          <a:ln/>
        </p:spPr>
        <p:txBody>
          <a:bodyPr wrap="square" lIns="0" tIns="0" rIns="0" bIns="0" rtlCol="0" anchor="ctr"/>
          <a:lstStyle/>
          <a:p>
            <a:pPr marL="0" indent="0" algn="l">
              <a:buNone/>
            </a:pPr>
            <a:r>
              <a:rPr lang="en-US" sz="800" b="1" dirty="0">
                <a:solidFill>
                  <a:srgbClr val="64748B"/>
                </a:solidFill>
                <a:latin typeface="Open Sans" pitchFamily="34" charset="0"/>
                <a:ea typeface="Open Sans" pitchFamily="34" charset="-122"/>
                <a:cs typeface="Open Sans" pitchFamily="34" charset="-120"/>
              </a:rPr>
              <a:t>QUOTIDIEN</a:t>
            </a:r>
            <a:endParaRPr lang="en-US" sz="800" dirty="0"/>
          </a:p>
        </p:txBody>
      </p:sp>
      <p:pic>
        <p:nvPicPr>
          <p:cNvPr id="37"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009498" y="4738421"/>
            <a:ext cx="133502" cy="133502"/>
          </a:xfrm>
          <a:prstGeom prst="rect">
            <a:avLst/>
          </a:prstGeom>
        </p:spPr>
      </p:pic>
      <p:sp>
        <p:nvSpPr>
          <p:cNvPr id="38" name="Text 30"/>
          <p:cNvSpPr txBox="1"/>
          <p:nvPr/>
        </p:nvSpPr>
        <p:spPr>
          <a:xfrm>
            <a:off x="1218895" y="4705502"/>
            <a:ext cx="1719986" cy="200254"/>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Diffusion &amp; Modération</a:t>
            </a:r>
            <a:endParaRPr lang="en-US" sz="1000" dirty="0"/>
          </a:p>
        </p:txBody>
      </p:sp>
      <p:sp>
        <p:nvSpPr>
          <p:cNvPr id="39" name="Text 31"/>
          <p:cNvSpPr txBox="1"/>
          <p:nvPr/>
        </p:nvSpPr>
        <p:spPr>
          <a:xfrm>
            <a:off x="1009498" y="4943246"/>
            <a:ext cx="4638751"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Publication, sponsoring publicitaire, réponse aux commentaires et veille e-réputation.</a:t>
            </a:r>
            <a:endParaRPr lang="en-US" sz="900" dirty="0"/>
          </a:p>
        </p:txBody>
      </p:sp>
      <p:sp>
        <p:nvSpPr>
          <p:cNvPr id="40" name="Shape 32"/>
          <p:cNvSpPr/>
          <p:nvPr/>
        </p:nvSpPr>
        <p:spPr>
          <a:xfrm>
            <a:off x="7175297" y="1248156"/>
            <a:ext cx="4448556" cy="5095951"/>
          </a:xfrm>
          <a:prstGeom prst="roundRect">
            <a:avLst>
              <a:gd name="adj" fmla="val 704"/>
            </a:avLst>
          </a:prstGeom>
          <a:solidFill>
            <a:srgbClr val="F8FAFC"/>
          </a:solidFill>
          <a:ln w="12700">
            <a:solidFill>
              <a:srgbClr val="E2E8F0"/>
            </a:solidFill>
            <a:prstDash val="solid"/>
          </a:ln>
        </p:spPr>
        <p:txBody>
          <a:bodyPr/>
          <a:lstStyle/>
          <a:p>
            <a:endParaRPr lang="en-US"/>
          </a:p>
        </p:txBody>
      </p:sp>
      <p:pic>
        <p:nvPicPr>
          <p:cNvPr id="41" name="Image 6" descr="preencoded.png"/>
          <p:cNvPicPr>
            <a:picLocks noChangeAspect="1"/>
          </p:cNvPicPr>
          <p:nvPr/>
        </p:nvPicPr>
        <p:blipFill>
          <a:blip r:embed="rId9" cstate="email">
            <a:extLst>
              <a:ext uri="{28A0092B-C50C-407E-A947-70E740481C1C}">
                <a14:useLocalDpi xmlns:a14="http://schemas.microsoft.com/office/drawing/2010/main"/>
              </a:ext>
            </a:extLst>
          </a:blip>
          <a:srcRect l="-33" r="-33"/>
          <a:stretch/>
        </p:blipFill>
        <p:spPr>
          <a:xfrm>
            <a:off x="7423099" y="1533449"/>
            <a:ext cx="171907" cy="152705"/>
          </a:xfrm>
          <a:prstGeom prst="rect">
            <a:avLst/>
          </a:prstGeom>
        </p:spPr>
      </p:pic>
      <p:sp>
        <p:nvSpPr>
          <p:cNvPr id="42" name="Text 33"/>
          <p:cNvSpPr txBox="1"/>
          <p:nvPr/>
        </p:nvSpPr>
        <p:spPr>
          <a:xfrm>
            <a:off x="7690104" y="1495044"/>
            <a:ext cx="2448763" cy="228600"/>
          </a:xfrm>
          <a:prstGeom prst="rect">
            <a:avLst/>
          </a:prstGeom>
          <a:noFill/>
          <a:ln/>
        </p:spPr>
        <p:txBody>
          <a:bodyPr wrap="square" lIns="0" tIns="0" rIns="0" bIns="0" rtlCol="0" anchor="ctr"/>
          <a:lstStyle/>
          <a:p>
            <a:pPr marL="0" indent="0" algn="l">
              <a:buNone/>
            </a:pPr>
            <a:r>
              <a:rPr lang="en-US" sz="1200" b="1" dirty="0">
                <a:solidFill>
                  <a:srgbClr val="0A1A3B"/>
                </a:solidFill>
                <a:latin typeface="Montserrat" pitchFamily="34" charset="0"/>
                <a:ea typeface="Montserrat" pitchFamily="34" charset="-122"/>
                <a:cs typeface="Montserrat" pitchFamily="34" charset="-120"/>
              </a:rPr>
              <a:t>Stack Technologique Agence</a:t>
            </a:r>
            <a:endParaRPr lang="en-US" sz="1200" dirty="0"/>
          </a:p>
        </p:txBody>
      </p:sp>
      <p:sp>
        <p:nvSpPr>
          <p:cNvPr id="43" name="Shape 34"/>
          <p:cNvSpPr/>
          <p:nvPr/>
        </p:nvSpPr>
        <p:spPr>
          <a:xfrm>
            <a:off x="7423099" y="1819656"/>
            <a:ext cx="3952951" cy="533095"/>
          </a:xfrm>
          <a:prstGeom prst="roundRect">
            <a:avLst>
              <a:gd name="adj" fmla="val 24504"/>
            </a:avLst>
          </a:prstGeom>
          <a:solidFill>
            <a:srgbClr val="FFFFFF"/>
          </a:solidFill>
          <a:ln/>
        </p:spPr>
        <p:txBody>
          <a:bodyPr/>
          <a:lstStyle/>
          <a:p>
            <a:endParaRPr lang="en-US"/>
          </a:p>
        </p:txBody>
      </p:sp>
      <p:sp>
        <p:nvSpPr>
          <p:cNvPr id="44" name="Shape 35"/>
          <p:cNvSpPr/>
          <p:nvPr/>
        </p:nvSpPr>
        <p:spPr>
          <a:xfrm>
            <a:off x="7423099" y="1819656"/>
            <a:ext cx="28346" cy="533095"/>
          </a:xfrm>
          <a:prstGeom prst="rect">
            <a:avLst/>
          </a:prstGeom>
          <a:solidFill>
            <a:srgbClr val="E91E63"/>
          </a:solidFill>
          <a:ln/>
        </p:spPr>
        <p:txBody>
          <a:bodyPr/>
          <a:lstStyle/>
          <a:p>
            <a:endParaRPr lang="en-US"/>
          </a:p>
        </p:txBody>
      </p:sp>
      <p:sp>
        <p:nvSpPr>
          <p:cNvPr id="45" name="Text 36"/>
          <p:cNvSpPr txBox="1"/>
          <p:nvPr/>
        </p:nvSpPr>
        <p:spPr>
          <a:xfrm>
            <a:off x="7595006" y="1914754"/>
            <a:ext cx="3495751" cy="333756"/>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Note : L'ensemble de ces licences et outils premium sont pris en charge par Matanga et mis au service du PAK.</a:t>
            </a:r>
            <a:endParaRPr lang="en-US" sz="900" dirty="0"/>
          </a:p>
        </p:txBody>
      </p:sp>
      <p:sp>
        <p:nvSpPr>
          <p:cNvPr id="46" name="Shape 37"/>
          <p:cNvSpPr/>
          <p:nvPr/>
        </p:nvSpPr>
        <p:spPr>
          <a:xfrm>
            <a:off x="7423099" y="2542946"/>
            <a:ext cx="1904695" cy="1705356"/>
          </a:xfrm>
          <a:prstGeom prst="roundRect">
            <a:avLst>
              <a:gd name="adj" fmla="val 2995"/>
            </a:avLst>
          </a:prstGeom>
          <a:solidFill>
            <a:srgbClr val="FFFFFF"/>
          </a:solidFill>
          <a:ln w="12700">
            <a:solidFill>
              <a:srgbClr val="E2E8F0"/>
            </a:solidFill>
            <a:prstDash val="solid"/>
          </a:ln>
          <a:effectLst>
            <a:outerShdw blurRad="38100" dist="25400" dir="5400000" algn="bl" rotWithShape="0">
              <a:srgbClr val="000000">
                <a:alpha val="2000"/>
              </a:srgbClr>
            </a:outerShdw>
          </a:effectLst>
        </p:spPr>
        <p:txBody>
          <a:bodyPr/>
          <a:lstStyle/>
          <a:p>
            <a:endParaRPr lang="en-US"/>
          </a:p>
        </p:txBody>
      </p:sp>
      <p:sp>
        <p:nvSpPr>
          <p:cNvPr id="47" name="Shape 38"/>
          <p:cNvSpPr/>
          <p:nvPr/>
        </p:nvSpPr>
        <p:spPr>
          <a:xfrm>
            <a:off x="8183880" y="2695651"/>
            <a:ext cx="381305" cy="381305"/>
          </a:xfrm>
          <a:prstGeom prst="roundRect">
            <a:avLst>
              <a:gd name="adj" fmla="val 47962"/>
            </a:avLst>
          </a:prstGeom>
          <a:solidFill>
            <a:srgbClr val="E0F2FE"/>
          </a:solidFill>
          <a:ln/>
        </p:spPr>
        <p:txBody>
          <a:bodyPr/>
          <a:lstStyle/>
          <a:p>
            <a:endParaRPr lang="en-US"/>
          </a:p>
        </p:txBody>
      </p:sp>
      <p:pic>
        <p:nvPicPr>
          <p:cNvPr id="48" name="Image 7" descr="preencoded.png"/>
          <p:cNvPicPr>
            <a:picLocks noChangeAspect="1"/>
          </p:cNvPicPr>
          <p:nvPr/>
        </p:nvPicPr>
        <p:blipFill>
          <a:blip r:embed="rId10" cstate="email">
            <a:extLst>
              <a:ext uri="{28A0092B-C50C-407E-A947-70E740481C1C}">
                <a14:useLocalDpi xmlns:a14="http://schemas.microsoft.com/office/drawing/2010/main"/>
              </a:ext>
            </a:extLst>
          </a:blip>
          <a:srcRect l="-1648" r="-1648"/>
          <a:stretch/>
        </p:blipFill>
        <p:spPr>
          <a:xfrm>
            <a:off x="8289036" y="2790749"/>
            <a:ext cx="171907" cy="190195"/>
          </a:xfrm>
          <a:prstGeom prst="rect">
            <a:avLst/>
          </a:prstGeom>
        </p:spPr>
      </p:pic>
      <p:sp>
        <p:nvSpPr>
          <p:cNvPr id="49" name="Shape 39"/>
          <p:cNvSpPr/>
          <p:nvPr/>
        </p:nvSpPr>
        <p:spPr>
          <a:xfrm>
            <a:off x="9469526" y="2542946"/>
            <a:ext cx="1904695" cy="1705356"/>
          </a:xfrm>
          <a:prstGeom prst="roundRect">
            <a:avLst>
              <a:gd name="adj" fmla="val 2995"/>
            </a:avLst>
          </a:prstGeom>
          <a:solidFill>
            <a:srgbClr val="FFFFFF"/>
          </a:solidFill>
          <a:ln w="12700">
            <a:solidFill>
              <a:srgbClr val="E2E8F0"/>
            </a:solidFill>
            <a:prstDash val="solid"/>
          </a:ln>
          <a:effectLst>
            <a:outerShdw blurRad="38100" dist="25400" dir="5400000" algn="bl" rotWithShape="0">
              <a:srgbClr val="000000">
                <a:alpha val="2000"/>
              </a:srgbClr>
            </a:outerShdw>
          </a:effectLst>
        </p:spPr>
        <p:txBody>
          <a:bodyPr/>
          <a:lstStyle/>
          <a:p>
            <a:endParaRPr lang="en-US"/>
          </a:p>
        </p:txBody>
      </p:sp>
      <p:sp>
        <p:nvSpPr>
          <p:cNvPr id="50" name="Shape 40"/>
          <p:cNvSpPr/>
          <p:nvPr/>
        </p:nvSpPr>
        <p:spPr>
          <a:xfrm>
            <a:off x="7423099" y="4390949"/>
            <a:ext cx="1904695" cy="1705356"/>
          </a:xfrm>
          <a:prstGeom prst="roundRect">
            <a:avLst>
              <a:gd name="adj" fmla="val 2995"/>
            </a:avLst>
          </a:prstGeom>
          <a:solidFill>
            <a:srgbClr val="FFFFFF"/>
          </a:solidFill>
          <a:ln w="12700">
            <a:solidFill>
              <a:srgbClr val="E2E8F0"/>
            </a:solidFill>
            <a:prstDash val="solid"/>
          </a:ln>
          <a:effectLst>
            <a:outerShdw blurRad="38100" dist="25400" dir="5400000" algn="bl" rotWithShape="0">
              <a:srgbClr val="000000">
                <a:alpha val="2000"/>
              </a:srgbClr>
            </a:outerShdw>
          </a:effectLst>
        </p:spPr>
        <p:txBody>
          <a:bodyPr/>
          <a:lstStyle/>
          <a:p>
            <a:endParaRPr lang="en-US"/>
          </a:p>
        </p:txBody>
      </p:sp>
      <p:sp>
        <p:nvSpPr>
          <p:cNvPr id="51" name="Shape 41"/>
          <p:cNvSpPr/>
          <p:nvPr/>
        </p:nvSpPr>
        <p:spPr>
          <a:xfrm>
            <a:off x="9469526" y="4390949"/>
            <a:ext cx="1904695" cy="1705356"/>
          </a:xfrm>
          <a:prstGeom prst="roundRect">
            <a:avLst>
              <a:gd name="adj" fmla="val 2995"/>
            </a:avLst>
          </a:prstGeom>
          <a:solidFill>
            <a:srgbClr val="FFFFFF"/>
          </a:solidFill>
          <a:ln w="12700">
            <a:solidFill>
              <a:srgbClr val="E2E8F0"/>
            </a:solidFill>
            <a:prstDash val="solid"/>
          </a:ln>
          <a:effectLst>
            <a:outerShdw blurRad="38100" dist="25400" dir="5400000" algn="bl" rotWithShape="0">
              <a:srgbClr val="000000">
                <a:alpha val="2000"/>
              </a:srgbClr>
            </a:outerShdw>
          </a:effectLst>
        </p:spPr>
        <p:txBody>
          <a:bodyPr/>
          <a:lstStyle/>
          <a:p>
            <a:endParaRPr lang="en-US"/>
          </a:p>
        </p:txBody>
      </p:sp>
      <p:sp>
        <p:nvSpPr>
          <p:cNvPr id="52" name="Text 42"/>
          <p:cNvSpPr txBox="1"/>
          <p:nvPr/>
        </p:nvSpPr>
        <p:spPr>
          <a:xfrm>
            <a:off x="7735824" y="3172054"/>
            <a:ext cx="1378915" cy="171907"/>
          </a:xfrm>
          <a:prstGeom prst="rect">
            <a:avLst/>
          </a:prstGeom>
          <a:noFill/>
          <a:ln/>
        </p:spPr>
        <p:txBody>
          <a:bodyPr wrap="square" lIns="0" tIns="0" rIns="0" bIns="0" rtlCol="0" anchor="ctr"/>
          <a:lstStyle/>
          <a:p>
            <a:pPr marL="0" indent="0" algn="ctr">
              <a:buNone/>
            </a:pPr>
            <a:r>
              <a:rPr lang="en-US" sz="900" b="1" dirty="0">
                <a:solidFill>
                  <a:srgbClr val="1E293B"/>
                </a:solidFill>
                <a:latin typeface="Open Sans" pitchFamily="34" charset="0"/>
                <a:ea typeface="Open Sans" pitchFamily="34" charset="-122"/>
                <a:cs typeface="Open Sans" pitchFamily="34" charset="-120"/>
              </a:rPr>
              <a:t>Gestion Social Media</a:t>
            </a:r>
            <a:endParaRPr lang="en-US" sz="900" dirty="0"/>
          </a:p>
        </p:txBody>
      </p:sp>
      <p:sp>
        <p:nvSpPr>
          <p:cNvPr id="53" name="Text 43"/>
          <p:cNvSpPr txBox="1"/>
          <p:nvPr/>
        </p:nvSpPr>
        <p:spPr>
          <a:xfrm>
            <a:off x="9923069" y="3172054"/>
            <a:ext cx="1093622" cy="171907"/>
          </a:xfrm>
          <a:prstGeom prst="rect">
            <a:avLst/>
          </a:prstGeom>
          <a:noFill/>
          <a:ln/>
        </p:spPr>
        <p:txBody>
          <a:bodyPr wrap="square" lIns="0" tIns="0" rIns="0" bIns="0" rtlCol="0" anchor="ctr"/>
          <a:lstStyle/>
          <a:p>
            <a:pPr marL="0" indent="0" algn="ctr">
              <a:buNone/>
            </a:pPr>
            <a:r>
              <a:rPr lang="en-US" sz="900" b="1" dirty="0">
                <a:solidFill>
                  <a:srgbClr val="1E293B"/>
                </a:solidFill>
                <a:latin typeface="Open Sans" pitchFamily="34" charset="0"/>
                <a:ea typeface="Open Sans" pitchFamily="34" charset="-122"/>
                <a:cs typeface="Open Sans" pitchFamily="34" charset="-120"/>
              </a:rPr>
              <a:t>Studio IA &amp; Créa</a:t>
            </a:r>
            <a:endParaRPr lang="en-US" sz="900" dirty="0"/>
          </a:p>
        </p:txBody>
      </p:sp>
      <p:sp>
        <p:nvSpPr>
          <p:cNvPr id="54" name="Text 44"/>
          <p:cNvSpPr txBox="1"/>
          <p:nvPr/>
        </p:nvSpPr>
        <p:spPr>
          <a:xfrm>
            <a:off x="10019081" y="5020056"/>
            <a:ext cx="902513" cy="171907"/>
          </a:xfrm>
          <a:prstGeom prst="rect">
            <a:avLst/>
          </a:prstGeom>
          <a:noFill/>
          <a:ln/>
        </p:spPr>
        <p:txBody>
          <a:bodyPr wrap="square" lIns="0" tIns="0" rIns="0" bIns="0" rtlCol="0" anchor="ctr"/>
          <a:lstStyle/>
          <a:p>
            <a:pPr marL="0" indent="0" algn="ctr">
              <a:buNone/>
            </a:pPr>
            <a:r>
              <a:rPr lang="en-US" sz="900" b="1" dirty="0">
                <a:solidFill>
                  <a:srgbClr val="1E293B"/>
                </a:solidFill>
                <a:latin typeface="Open Sans" pitchFamily="34" charset="0"/>
                <a:ea typeface="Open Sans" pitchFamily="34" charset="-122"/>
                <a:cs typeface="Open Sans" pitchFamily="34" charset="-120"/>
              </a:rPr>
              <a:t>Ads Manager</a:t>
            </a:r>
            <a:endParaRPr lang="en-US" sz="900" dirty="0"/>
          </a:p>
        </p:txBody>
      </p:sp>
      <p:sp>
        <p:nvSpPr>
          <p:cNvPr id="55" name="Text 45"/>
          <p:cNvSpPr txBox="1"/>
          <p:nvPr/>
        </p:nvSpPr>
        <p:spPr>
          <a:xfrm>
            <a:off x="7925105" y="3386023"/>
            <a:ext cx="983894" cy="143561"/>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Hootsuite / Sprout</a:t>
            </a:r>
            <a:endParaRPr lang="en-US" sz="800" dirty="0"/>
          </a:p>
        </p:txBody>
      </p:sp>
      <p:sp>
        <p:nvSpPr>
          <p:cNvPr id="56" name="Text 46"/>
          <p:cNvSpPr txBox="1"/>
          <p:nvPr/>
        </p:nvSpPr>
        <p:spPr>
          <a:xfrm>
            <a:off x="7795260" y="3522269"/>
            <a:ext cx="1240841" cy="143561"/>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Planification centralisée</a:t>
            </a:r>
            <a:endParaRPr lang="en-US" sz="800" dirty="0"/>
          </a:p>
        </p:txBody>
      </p:sp>
      <p:sp>
        <p:nvSpPr>
          <p:cNvPr id="57" name="Shape 47"/>
          <p:cNvSpPr/>
          <p:nvPr/>
        </p:nvSpPr>
        <p:spPr>
          <a:xfrm>
            <a:off x="10230307" y="2695651"/>
            <a:ext cx="381305" cy="381305"/>
          </a:xfrm>
          <a:prstGeom prst="roundRect">
            <a:avLst>
              <a:gd name="adj" fmla="val 47962"/>
            </a:avLst>
          </a:prstGeom>
          <a:solidFill>
            <a:srgbClr val="FCE7F3"/>
          </a:solidFill>
          <a:ln/>
        </p:spPr>
        <p:txBody>
          <a:bodyPr/>
          <a:lstStyle/>
          <a:p>
            <a:endParaRPr lang="en-US"/>
          </a:p>
        </p:txBody>
      </p:sp>
      <p:pic>
        <p:nvPicPr>
          <p:cNvPr id="58" name="Image 8"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0325405" y="2790749"/>
            <a:ext cx="190195" cy="190195"/>
          </a:xfrm>
          <a:prstGeom prst="rect">
            <a:avLst/>
          </a:prstGeom>
        </p:spPr>
      </p:pic>
      <p:sp>
        <p:nvSpPr>
          <p:cNvPr id="59" name="Text 48"/>
          <p:cNvSpPr txBox="1"/>
          <p:nvPr/>
        </p:nvSpPr>
        <p:spPr>
          <a:xfrm>
            <a:off x="7865669" y="5020056"/>
            <a:ext cx="1112825" cy="171907"/>
          </a:xfrm>
          <a:prstGeom prst="rect">
            <a:avLst/>
          </a:prstGeom>
          <a:noFill/>
          <a:ln/>
        </p:spPr>
        <p:txBody>
          <a:bodyPr wrap="square" lIns="0" tIns="0" rIns="0" bIns="0" rtlCol="0" anchor="ctr"/>
          <a:lstStyle/>
          <a:p>
            <a:pPr marL="0" indent="0" algn="ctr">
              <a:buNone/>
            </a:pPr>
            <a:r>
              <a:rPr lang="en-US" sz="900" b="1" dirty="0">
                <a:solidFill>
                  <a:srgbClr val="1E293B"/>
                </a:solidFill>
                <a:latin typeface="Open Sans" pitchFamily="34" charset="0"/>
                <a:ea typeface="Open Sans" pitchFamily="34" charset="-122"/>
                <a:cs typeface="Open Sans" pitchFamily="34" charset="-120"/>
              </a:rPr>
              <a:t>Analytics &amp; Data</a:t>
            </a:r>
            <a:endParaRPr lang="en-US" sz="900" dirty="0"/>
          </a:p>
        </p:txBody>
      </p:sp>
      <p:sp>
        <p:nvSpPr>
          <p:cNvPr id="60" name="Text 49"/>
          <p:cNvSpPr txBox="1"/>
          <p:nvPr/>
        </p:nvSpPr>
        <p:spPr>
          <a:xfrm>
            <a:off x="9926726" y="3386023"/>
            <a:ext cx="1069848" cy="143561"/>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Adobe + Midjourney</a:t>
            </a:r>
            <a:endParaRPr lang="en-US" sz="800" dirty="0"/>
          </a:p>
        </p:txBody>
      </p:sp>
      <p:sp>
        <p:nvSpPr>
          <p:cNvPr id="61" name="Text 50"/>
          <p:cNvSpPr txBox="1"/>
          <p:nvPr/>
        </p:nvSpPr>
        <p:spPr>
          <a:xfrm>
            <a:off x="9913010" y="3522269"/>
            <a:ext cx="1098194" cy="143561"/>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Production Premium</a:t>
            </a:r>
            <a:endParaRPr lang="en-US" sz="800" dirty="0"/>
          </a:p>
        </p:txBody>
      </p:sp>
      <p:sp>
        <p:nvSpPr>
          <p:cNvPr id="62" name="Text 51"/>
          <p:cNvSpPr txBox="1"/>
          <p:nvPr/>
        </p:nvSpPr>
        <p:spPr>
          <a:xfrm>
            <a:off x="7784287" y="5234026"/>
            <a:ext cx="1270102" cy="143561"/>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Dashboards Temps Réel</a:t>
            </a:r>
            <a:endParaRPr lang="en-US" sz="800" dirty="0"/>
          </a:p>
        </p:txBody>
      </p:sp>
      <p:sp>
        <p:nvSpPr>
          <p:cNvPr id="63" name="Text 52"/>
          <p:cNvSpPr txBox="1"/>
          <p:nvPr/>
        </p:nvSpPr>
        <p:spPr>
          <a:xfrm>
            <a:off x="8003743" y="5370271"/>
            <a:ext cx="822046" cy="143561"/>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Monitoring ROI</a:t>
            </a:r>
            <a:endParaRPr lang="en-US" sz="800" dirty="0"/>
          </a:p>
        </p:txBody>
      </p:sp>
      <p:sp>
        <p:nvSpPr>
          <p:cNvPr id="64" name="Shape 53"/>
          <p:cNvSpPr/>
          <p:nvPr/>
        </p:nvSpPr>
        <p:spPr>
          <a:xfrm>
            <a:off x="8183880" y="4543654"/>
            <a:ext cx="381305" cy="381305"/>
          </a:xfrm>
          <a:prstGeom prst="roundRect">
            <a:avLst>
              <a:gd name="adj" fmla="val 47962"/>
            </a:avLst>
          </a:prstGeom>
          <a:solidFill>
            <a:srgbClr val="DCFCE7"/>
          </a:solidFill>
          <a:ln/>
        </p:spPr>
        <p:txBody>
          <a:bodyPr/>
          <a:lstStyle/>
          <a:p>
            <a:endParaRPr lang="en-US"/>
          </a:p>
        </p:txBody>
      </p:sp>
      <p:pic>
        <p:nvPicPr>
          <p:cNvPr id="65" name="Image 9" descr="preencoded.png"/>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8279892" y="4638751"/>
            <a:ext cx="190195" cy="190195"/>
          </a:xfrm>
          <a:prstGeom prst="rect">
            <a:avLst/>
          </a:prstGeom>
        </p:spPr>
      </p:pic>
      <p:sp>
        <p:nvSpPr>
          <p:cNvPr id="66" name="Text 54"/>
          <p:cNvSpPr txBox="1"/>
          <p:nvPr/>
        </p:nvSpPr>
        <p:spPr>
          <a:xfrm>
            <a:off x="9916668" y="5370271"/>
            <a:ext cx="1089050" cy="143561"/>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Optimisation Budget</a:t>
            </a:r>
            <a:endParaRPr lang="en-US" sz="800" dirty="0"/>
          </a:p>
        </p:txBody>
      </p:sp>
      <p:sp>
        <p:nvSpPr>
          <p:cNvPr id="67" name="Shape 55"/>
          <p:cNvSpPr/>
          <p:nvPr/>
        </p:nvSpPr>
        <p:spPr>
          <a:xfrm>
            <a:off x="10230307" y="4543654"/>
            <a:ext cx="381305" cy="381305"/>
          </a:xfrm>
          <a:prstGeom prst="roundRect">
            <a:avLst>
              <a:gd name="adj" fmla="val 47962"/>
            </a:avLst>
          </a:prstGeom>
          <a:solidFill>
            <a:srgbClr val="FFF7ED"/>
          </a:solidFill>
          <a:ln/>
        </p:spPr>
        <p:txBody>
          <a:bodyPr/>
          <a:lstStyle/>
          <a:p>
            <a:endParaRPr lang="en-US"/>
          </a:p>
        </p:txBody>
      </p:sp>
      <p:pic>
        <p:nvPicPr>
          <p:cNvPr id="68" name="Image 10" descr="preencoded.png"/>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0325405" y="4638751"/>
            <a:ext cx="190195" cy="190195"/>
          </a:xfrm>
          <a:prstGeom prst="rect">
            <a:avLst/>
          </a:prstGeom>
        </p:spPr>
      </p:pic>
      <p:sp>
        <p:nvSpPr>
          <p:cNvPr id="69" name="Text 56"/>
          <p:cNvSpPr txBox="1"/>
          <p:nvPr/>
        </p:nvSpPr>
        <p:spPr>
          <a:xfrm>
            <a:off x="10083089" y="5234026"/>
            <a:ext cx="755294" cy="143561"/>
          </a:xfrm>
          <a:prstGeom prst="rect">
            <a:avLst/>
          </a:prstGeom>
          <a:noFill/>
          <a:ln/>
        </p:spPr>
        <p:txBody>
          <a:bodyPr wrap="square" lIns="0" tIns="0" rIns="0" bIns="0" rtlCol="0" anchor="ctr"/>
          <a:lstStyle/>
          <a:p>
            <a:pPr marL="0" indent="0" algn="ctr">
              <a:buNone/>
            </a:pPr>
            <a:r>
              <a:rPr lang="en-US" sz="800" dirty="0">
                <a:solidFill>
                  <a:srgbClr val="64748B"/>
                </a:solidFill>
                <a:latin typeface="Open Sans" pitchFamily="34" charset="0"/>
                <a:ea typeface="Open Sans" pitchFamily="34" charset="-122"/>
                <a:cs typeface="Open Sans" pitchFamily="34" charset="-120"/>
              </a:rPr>
              <a:t>Ciblage Précis</a:t>
            </a:r>
            <a:endParaRPr lang="en-US" sz="800" dirty="0"/>
          </a:p>
        </p:txBody>
      </p:sp>
      <p:sp>
        <p:nvSpPr>
          <p:cNvPr id="70" name="Shape 57"/>
          <p:cNvSpPr/>
          <p:nvPr/>
        </p:nvSpPr>
        <p:spPr>
          <a:xfrm>
            <a:off x="0" y="6486754"/>
            <a:ext cx="12191695" cy="371246"/>
          </a:xfrm>
          <a:prstGeom prst="rect">
            <a:avLst/>
          </a:prstGeom>
          <a:solidFill>
            <a:srgbClr val="FFFFFF"/>
          </a:solidFill>
          <a:ln/>
        </p:spPr>
        <p:txBody>
          <a:bodyPr/>
          <a:lstStyle/>
          <a:p>
            <a:endParaRPr lang="en-US"/>
          </a:p>
        </p:txBody>
      </p:sp>
      <p:sp>
        <p:nvSpPr>
          <p:cNvPr id="71" name="Shape 58"/>
          <p:cNvSpPr/>
          <p:nvPr/>
        </p:nvSpPr>
        <p:spPr>
          <a:xfrm>
            <a:off x="0" y="6486754"/>
            <a:ext cx="12191695" cy="9144"/>
          </a:xfrm>
          <a:prstGeom prst="rect">
            <a:avLst/>
          </a:prstGeom>
          <a:solidFill>
            <a:srgbClr val="E2E8F0"/>
          </a:solidFill>
          <a:ln/>
        </p:spPr>
        <p:txBody>
          <a:bodyPr/>
          <a:lstStyle/>
          <a:p>
            <a:endParaRPr lang="en-US"/>
          </a:p>
        </p:txBody>
      </p:sp>
      <p:pic>
        <p:nvPicPr>
          <p:cNvPr id="72" name="Image 11" descr="preencoded.png"/>
          <p:cNvPicPr>
            <a:picLocks noChangeAspect="1"/>
          </p:cNvPicPr>
          <p:nvPr/>
        </p:nvPicPr>
        <p:blipFill>
          <a:blip r:embed="rId14" cstate="email">
            <a:extLst>
              <a:ext uri="{28A0092B-C50C-407E-A947-70E740481C1C}">
                <a14:useLocalDpi xmlns:a14="http://schemas.microsoft.com/office/drawing/2010/main"/>
              </a:ext>
            </a:extLst>
          </a:blip>
          <a:srcRect l="-1911" r="-1911"/>
          <a:stretch/>
        </p:blipFill>
        <p:spPr>
          <a:xfrm>
            <a:off x="571500" y="6620256"/>
            <a:ext cx="133502" cy="114300"/>
          </a:xfrm>
          <a:prstGeom prst="rect">
            <a:avLst/>
          </a:prstGeom>
        </p:spPr>
      </p:pic>
      <p:sp>
        <p:nvSpPr>
          <p:cNvPr id="73" name="Text 59"/>
          <p:cNvSpPr txBox="1"/>
          <p:nvPr/>
        </p:nvSpPr>
        <p:spPr>
          <a:xfrm>
            <a:off x="800100" y="6590995"/>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74" name="Text 60"/>
          <p:cNvSpPr txBox="1"/>
          <p:nvPr/>
        </p:nvSpPr>
        <p:spPr>
          <a:xfrm>
            <a:off x="10388498" y="6590995"/>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75" name="Text 61"/>
          <p:cNvSpPr txBox="1"/>
          <p:nvPr/>
        </p:nvSpPr>
        <p:spPr>
          <a:xfrm>
            <a:off x="6255410" y="6590995"/>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27</a:t>
            </a:r>
            <a:endParaRPr lang="en-US" sz="900" dirty="0"/>
          </a:p>
        </p:txBody>
      </p:sp>
      <p:pic>
        <p:nvPicPr>
          <p:cNvPr id="76" name="Image 12" descr="preencoded.png"/>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1505895" y="6620256"/>
            <a:ext cx="114300" cy="114300"/>
          </a:xfrm>
          <a:prstGeom prst="rect">
            <a:avLst/>
          </a:prstGeom>
        </p:spPr>
      </p:pic>
      <p:sp>
        <p:nvSpPr>
          <p:cNvPr id="77" name="Shape 62"/>
          <p:cNvSpPr/>
          <p:nvPr/>
        </p:nvSpPr>
        <p:spPr>
          <a:xfrm>
            <a:off x="580644" y="2008022"/>
            <a:ext cx="190195" cy="190195"/>
          </a:xfrm>
          <a:prstGeom prst="ellipse">
            <a:avLst/>
          </a:prstGeom>
          <a:solidFill>
            <a:srgbClr val="FFFFFF"/>
          </a:solidFill>
          <a:ln w="38100">
            <a:solidFill>
              <a:srgbClr val="0A1A3B"/>
            </a:solidFill>
            <a:prstDash val="solid"/>
          </a:ln>
        </p:spPr>
        <p:txBody>
          <a:bodyPr/>
          <a:lstStyle/>
          <a:p>
            <a:endParaRPr lang="en-US"/>
          </a:p>
        </p:txBody>
      </p:sp>
      <p:sp>
        <p:nvSpPr>
          <p:cNvPr id="78" name="Shape 63"/>
          <p:cNvSpPr/>
          <p:nvPr/>
        </p:nvSpPr>
        <p:spPr>
          <a:xfrm>
            <a:off x="580644" y="2943454"/>
            <a:ext cx="190195" cy="190195"/>
          </a:xfrm>
          <a:prstGeom prst="ellipse">
            <a:avLst/>
          </a:prstGeom>
          <a:solidFill>
            <a:srgbClr val="FFFFFF"/>
          </a:solidFill>
          <a:ln w="38100">
            <a:solidFill>
              <a:srgbClr val="00AAFF"/>
            </a:solidFill>
            <a:prstDash val="solid"/>
          </a:ln>
        </p:spPr>
        <p:txBody>
          <a:bodyPr/>
          <a:lstStyle/>
          <a:p>
            <a:endParaRPr lang="en-US"/>
          </a:p>
        </p:txBody>
      </p:sp>
      <p:sp>
        <p:nvSpPr>
          <p:cNvPr id="79" name="Shape 64"/>
          <p:cNvSpPr/>
          <p:nvPr/>
        </p:nvSpPr>
        <p:spPr>
          <a:xfrm>
            <a:off x="580644" y="3878885"/>
            <a:ext cx="190195" cy="190195"/>
          </a:xfrm>
          <a:prstGeom prst="ellipse">
            <a:avLst/>
          </a:prstGeom>
          <a:solidFill>
            <a:srgbClr val="FFFFFF"/>
          </a:solidFill>
          <a:ln w="38100">
            <a:solidFill>
              <a:srgbClr val="00AAFF"/>
            </a:solidFill>
            <a:prstDash val="solid"/>
          </a:ln>
        </p:spPr>
        <p:txBody>
          <a:bodyPr/>
          <a:lstStyle/>
          <a:p>
            <a:endParaRPr lang="en-US"/>
          </a:p>
        </p:txBody>
      </p:sp>
      <p:sp>
        <p:nvSpPr>
          <p:cNvPr id="80" name="Shape 65"/>
          <p:cNvSpPr/>
          <p:nvPr/>
        </p:nvSpPr>
        <p:spPr>
          <a:xfrm>
            <a:off x="580644" y="4813402"/>
            <a:ext cx="190195" cy="190195"/>
          </a:xfrm>
          <a:prstGeom prst="ellipse">
            <a:avLst/>
          </a:prstGeom>
          <a:solidFill>
            <a:srgbClr val="FFFFFF"/>
          </a:solidFill>
          <a:ln w="38100">
            <a:solidFill>
              <a:srgbClr val="E91E63"/>
            </a:solidFill>
            <a:prstDash val="solid"/>
          </a:ln>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457554" cy="247802"/>
          </a:xfrm>
          <a:prstGeom prst="roundRect">
            <a:avLst>
              <a:gd name="adj" fmla="val 56770"/>
            </a:avLst>
          </a:prstGeom>
          <a:solidFill>
            <a:srgbClr val="ECFCCB"/>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4000" r="-4000"/>
          <a:stretch/>
        </p:blipFill>
        <p:spPr>
          <a:xfrm>
            <a:off x="685800" y="466344"/>
            <a:ext cx="123444" cy="114300"/>
          </a:xfrm>
          <a:prstGeom prst="rect">
            <a:avLst/>
          </a:prstGeom>
        </p:spPr>
      </p:pic>
      <p:sp>
        <p:nvSpPr>
          <p:cNvPr id="10" name="Text 7"/>
          <p:cNvSpPr txBox="1"/>
          <p:nvPr/>
        </p:nvSpPr>
        <p:spPr>
          <a:xfrm>
            <a:off x="886054" y="437998"/>
            <a:ext cx="1114654" cy="171907"/>
          </a:xfrm>
          <a:prstGeom prst="rect">
            <a:avLst/>
          </a:prstGeom>
          <a:noFill/>
          <a:ln/>
        </p:spPr>
        <p:txBody>
          <a:bodyPr wrap="square" lIns="0" tIns="0" rIns="0" bIns="0" rtlCol="0" anchor="ctr"/>
          <a:lstStyle/>
          <a:p>
            <a:pPr marL="0" indent="0" algn="l">
              <a:buNone/>
            </a:pPr>
            <a:r>
              <a:rPr lang="en-US" sz="900" b="1" dirty="0">
                <a:solidFill>
                  <a:srgbClr val="4D7C0F"/>
                </a:solidFill>
                <a:latin typeface="Open Sans" pitchFamily="34" charset="0"/>
                <a:ea typeface="Open Sans" pitchFamily="34" charset="-122"/>
                <a:cs typeface="Open Sans" pitchFamily="34" charset="-120"/>
              </a:rPr>
              <a:t>INVESTISSEMENT</a:t>
            </a:r>
            <a:endParaRPr lang="en-US" sz="900" dirty="0"/>
          </a:p>
        </p:txBody>
      </p:sp>
      <p:sp>
        <p:nvSpPr>
          <p:cNvPr id="11" name="Text 8"/>
          <p:cNvSpPr txBox="1"/>
          <p:nvPr/>
        </p:nvSpPr>
        <p:spPr>
          <a:xfrm>
            <a:off x="571500" y="705002"/>
            <a:ext cx="4963363"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BUDGET PRÉVISIONNEL 2026</a:t>
            </a:r>
            <a:endParaRPr lang="en-US" sz="2400" dirty="0"/>
          </a:p>
        </p:txBody>
      </p:sp>
      <p:sp>
        <p:nvSpPr>
          <p:cNvPr id="12" name="Text 9"/>
          <p:cNvSpPr txBox="1"/>
          <p:nvPr/>
        </p:nvSpPr>
        <p:spPr>
          <a:xfrm>
            <a:off x="10308946" y="678485"/>
            <a:ext cx="1429207"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25 Millions FCFA</a:t>
            </a:r>
            <a:endParaRPr lang="en-US" sz="1200" dirty="0"/>
          </a:p>
        </p:txBody>
      </p:sp>
      <p:sp>
        <p:nvSpPr>
          <p:cNvPr id="13" name="Text 10"/>
          <p:cNvSpPr txBox="1"/>
          <p:nvPr/>
        </p:nvSpPr>
        <p:spPr>
          <a:xfrm>
            <a:off x="10096805" y="887882"/>
            <a:ext cx="1619402"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Optimisation &amp; Performance</a:t>
            </a:r>
            <a:endParaRPr lang="en-US" sz="900" dirty="0"/>
          </a:p>
        </p:txBody>
      </p:sp>
      <p:pic>
        <p:nvPicPr>
          <p:cNvPr id="14" name="Image 1" descr="preencoded.png"/>
          <p:cNvPicPr>
            <a:picLocks noChangeAspect="1"/>
          </p:cNvPicPr>
          <p:nvPr/>
        </p:nvPicPr>
        <p:blipFill>
          <a:blip r:embed="rId4" cstate="email">
            <a:extLst>
              <a:ext uri="{28A0092B-C50C-407E-A947-70E740481C1C}">
                <a14:useLocalDpi xmlns:a14="http://schemas.microsoft.com/office/drawing/2010/main"/>
              </a:ext>
            </a:extLst>
          </a:blip>
          <a:srcRect l="-101" r="-101"/>
          <a:stretch/>
        </p:blipFill>
        <p:spPr>
          <a:xfrm>
            <a:off x="571500" y="1948586"/>
            <a:ext cx="4858207" cy="3333902"/>
          </a:xfrm>
          <a:prstGeom prst="rect">
            <a:avLst/>
          </a:prstGeom>
        </p:spPr>
      </p:pic>
      <p:sp>
        <p:nvSpPr>
          <p:cNvPr id="15" name="Text 11"/>
          <p:cNvSpPr txBox="1"/>
          <p:nvPr/>
        </p:nvSpPr>
        <p:spPr>
          <a:xfrm>
            <a:off x="2505456" y="3215945"/>
            <a:ext cx="1090879" cy="181051"/>
          </a:xfrm>
          <a:prstGeom prst="rect">
            <a:avLst/>
          </a:prstGeom>
          <a:noFill/>
          <a:ln/>
        </p:spPr>
        <p:txBody>
          <a:bodyPr wrap="square" lIns="0" tIns="0" rIns="0" bIns="0" rtlCol="0" anchor="ctr"/>
          <a:lstStyle/>
          <a:p>
            <a:pPr marL="0" indent="0" algn="ctr">
              <a:buNone/>
            </a:pPr>
            <a:r>
              <a:rPr lang="en-US" sz="1000" b="1" dirty="0">
                <a:solidFill>
                  <a:srgbClr val="64748B"/>
                </a:solidFill>
                <a:latin typeface="Open Sans" pitchFamily="34" charset="0"/>
                <a:ea typeface="Open Sans" pitchFamily="34" charset="-122"/>
                <a:cs typeface="Open Sans" pitchFamily="34" charset="-120"/>
              </a:rPr>
              <a:t>BUDGET TOTAL</a:t>
            </a:r>
            <a:endParaRPr lang="en-US" sz="1000" dirty="0"/>
          </a:p>
        </p:txBody>
      </p:sp>
      <p:sp>
        <p:nvSpPr>
          <p:cNvPr id="16" name="Text 12"/>
          <p:cNvSpPr txBox="1"/>
          <p:nvPr/>
        </p:nvSpPr>
        <p:spPr>
          <a:xfrm>
            <a:off x="2562149" y="3415284"/>
            <a:ext cx="1133856" cy="419710"/>
          </a:xfrm>
          <a:prstGeom prst="rect">
            <a:avLst/>
          </a:prstGeom>
          <a:noFill/>
          <a:ln/>
        </p:spPr>
        <p:txBody>
          <a:bodyPr wrap="square" lIns="0" tIns="0" rIns="0" bIns="0" rtlCol="0" anchor="ctr"/>
          <a:lstStyle/>
          <a:p>
            <a:pPr marL="0" indent="0" algn="ctr">
              <a:buNone/>
            </a:pPr>
            <a:r>
              <a:rPr lang="en-US" sz="2700" b="1" dirty="0">
                <a:solidFill>
                  <a:srgbClr val="0A1A3B"/>
                </a:solidFill>
                <a:latin typeface="Montserrat" pitchFamily="34" charset="0"/>
                <a:ea typeface="Montserrat" pitchFamily="34" charset="-122"/>
                <a:cs typeface="Montserrat" pitchFamily="34" charset="-120"/>
              </a:rPr>
              <a:t>25 M</a:t>
            </a:r>
            <a:endParaRPr lang="en-US" sz="2700" dirty="0"/>
          </a:p>
        </p:txBody>
      </p:sp>
      <p:sp>
        <p:nvSpPr>
          <p:cNvPr id="17" name="Text 13"/>
          <p:cNvSpPr txBox="1"/>
          <p:nvPr/>
        </p:nvSpPr>
        <p:spPr>
          <a:xfrm>
            <a:off x="2816352" y="3805733"/>
            <a:ext cx="476402" cy="210312"/>
          </a:xfrm>
          <a:prstGeom prst="rect">
            <a:avLst/>
          </a:prstGeom>
          <a:noFill/>
          <a:ln/>
        </p:spPr>
        <p:txBody>
          <a:bodyPr wrap="square" lIns="0" tIns="0" rIns="0" bIns="0" rtlCol="0" anchor="ctr"/>
          <a:lstStyle/>
          <a:p>
            <a:pPr marL="0" indent="0" algn="ctr">
              <a:buNone/>
            </a:pPr>
            <a:r>
              <a:rPr lang="en-US" sz="1200" b="1" dirty="0">
                <a:solidFill>
                  <a:srgbClr val="94A3B8"/>
                </a:solidFill>
                <a:latin typeface="Open Sans" pitchFamily="34" charset="0"/>
                <a:ea typeface="Open Sans" pitchFamily="34" charset="-122"/>
                <a:cs typeface="Open Sans" pitchFamily="34" charset="-120"/>
              </a:rPr>
              <a:t>FCFA</a:t>
            </a:r>
            <a:endParaRPr lang="en-US" sz="1200" dirty="0"/>
          </a:p>
        </p:txBody>
      </p:sp>
      <p:sp>
        <p:nvSpPr>
          <p:cNvPr id="18" name="Shape 14"/>
          <p:cNvSpPr/>
          <p:nvPr/>
        </p:nvSpPr>
        <p:spPr>
          <a:xfrm>
            <a:off x="5801868" y="1782166"/>
            <a:ext cx="5820156" cy="809244"/>
          </a:xfrm>
          <a:prstGeom prst="roundRect">
            <a:avLst>
              <a:gd name="adj" fmla="val 15952"/>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19" name="Shape 15"/>
          <p:cNvSpPr/>
          <p:nvPr/>
        </p:nvSpPr>
        <p:spPr>
          <a:xfrm>
            <a:off x="5801868" y="3686861"/>
            <a:ext cx="5820156" cy="809244"/>
          </a:xfrm>
          <a:prstGeom prst="roundRect">
            <a:avLst>
              <a:gd name="adj" fmla="val 15952"/>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20" name="Shape 16"/>
          <p:cNvSpPr/>
          <p:nvPr/>
        </p:nvSpPr>
        <p:spPr>
          <a:xfrm>
            <a:off x="6030468" y="1996135"/>
            <a:ext cx="381305" cy="381305"/>
          </a:xfrm>
          <a:prstGeom prst="roundRect">
            <a:avLst>
              <a:gd name="adj" fmla="val 47962"/>
            </a:avLst>
          </a:prstGeom>
          <a:solidFill>
            <a:srgbClr val="E0E7FF"/>
          </a:solidFill>
          <a:ln/>
        </p:spPr>
        <p:txBody>
          <a:bodyPr/>
          <a:lstStyle/>
          <a:p>
            <a:endParaRPr lang="en-US"/>
          </a:p>
        </p:txBody>
      </p:sp>
      <p:pic>
        <p:nvPicPr>
          <p:cNvPr id="21"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144768" y="2110435"/>
            <a:ext cx="152705" cy="152705"/>
          </a:xfrm>
          <a:prstGeom prst="rect">
            <a:avLst/>
          </a:prstGeom>
        </p:spPr>
      </p:pic>
      <p:sp>
        <p:nvSpPr>
          <p:cNvPr id="22" name="Shape 17"/>
          <p:cNvSpPr/>
          <p:nvPr/>
        </p:nvSpPr>
        <p:spPr>
          <a:xfrm>
            <a:off x="5801868" y="2734970"/>
            <a:ext cx="5820156" cy="809244"/>
          </a:xfrm>
          <a:prstGeom prst="roundRect">
            <a:avLst>
              <a:gd name="adj" fmla="val 15952"/>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23" name="Text 18"/>
          <p:cNvSpPr txBox="1"/>
          <p:nvPr/>
        </p:nvSpPr>
        <p:spPr>
          <a:xfrm>
            <a:off x="6554419" y="2008022"/>
            <a:ext cx="1433779" cy="171907"/>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Honoraires Agence</a:t>
            </a:r>
            <a:endParaRPr lang="en-US" sz="1000" dirty="0"/>
          </a:p>
        </p:txBody>
      </p:sp>
      <p:sp>
        <p:nvSpPr>
          <p:cNvPr id="24" name="Text 19"/>
          <p:cNvSpPr txBox="1"/>
          <p:nvPr/>
        </p:nvSpPr>
        <p:spPr>
          <a:xfrm>
            <a:off x="6554419" y="2960827"/>
            <a:ext cx="1519733" cy="171907"/>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Production Contenu</a:t>
            </a:r>
            <a:endParaRPr lang="en-US" sz="1000" dirty="0"/>
          </a:p>
        </p:txBody>
      </p:sp>
      <p:sp>
        <p:nvSpPr>
          <p:cNvPr id="25" name="Text 20"/>
          <p:cNvSpPr txBox="1"/>
          <p:nvPr/>
        </p:nvSpPr>
        <p:spPr>
          <a:xfrm>
            <a:off x="6554419" y="3913632"/>
            <a:ext cx="1377086" cy="171907"/>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Achat Média (Ads)</a:t>
            </a:r>
            <a:endParaRPr lang="en-US" sz="1000" dirty="0"/>
          </a:p>
        </p:txBody>
      </p:sp>
      <p:sp>
        <p:nvSpPr>
          <p:cNvPr id="26" name="Text 21"/>
          <p:cNvSpPr txBox="1"/>
          <p:nvPr/>
        </p:nvSpPr>
        <p:spPr>
          <a:xfrm>
            <a:off x="6554419" y="2217420"/>
            <a:ext cx="2431390"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Stratégie, Gestion de projet, Création Graphique</a:t>
            </a:r>
            <a:endParaRPr lang="en-US" sz="800" dirty="0"/>
          </a:p>
        </p:txBody>
      </p:sp>
      <p:sp>
        <p:nvSpPr>
          <p:cNvPr id="27" name="Text 22"/>
          <p:cNvSpPr txBox="1"/>
          <p:nvPr/>
        </p:nvSpPr>
        <p:spPr>
          <a:xfrm>
            <a:off x="6554419" y="3170225"/>
            <a:ext cx="2508199"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Vidéos, Shootings photo, Motion Design Premium</a:t>
            </a:r>
            <a:endParaRPr lang="en-US" sz="800" dirty="0"/>
          </a:p>
        </p:txBody>
      </p:sp>
      <p:sp>
        <p:nvSpPr>
          <p:cNvPr id="28" name="Text 23"/>
          <p:cNvSpPr txBox="1"/>
          <p:nvPr/>
        </p:nvSpPr>
        <p:spPr>
          <a:xfrm>
            <a:off x="11024921" y="1953158"/>
            <a:ext cx="529438" cy="210312"/>
          </a:xfrm>
          <a:prstGeom prst="rect">
            <a:avLst/>
          </a:prstGeom>
          <a:noFill/>
          <a:ln/>
        </p:spPr>
        <p:txBody>
          <a:bodyPr wrap="square" lIns="0" tIns="0" rIns="0" bIns="0" rtlCol="0" anchor="ctr"/>
          <a:lstStyle/>
          <a:p>
            <a:pPr marL="0" indent="0" algn="r">
              <a:buNone/>
            </a:pPr>
            <a:r>
              <a:rPr lang="en-US" sz="1300" b="1" dirty="0">
                <a:solidFill>
                  <a:srgbClr val="0A1A3B"/>
                </a:solidFill>
                <a:latin typeface="Montserrat" pitchFamily="34" charset="0"/>
                <a:ea typeface="Montserrat" pitchFamily="34" charset="-122"/>
                <a:cs typeface="Montserrat" pitchFamily="34" charset="-120"/>
              </a:rPr>
              <a:t>14 M</a:t>
            </a:r>
            <a:endParaRPr lang="en-US" sz="1300" dirty="0"/>
          </a:p>
        </p:txBody>
      </p:sp>
      <p:sp>
        <p:nvSpPr>
          <p:cNvPr id="29" name="Text 24"/>
          <p:cNvSpPr txBox="1"/>
          <p:nvPr/>
        </p:nvSpPr>
        <p:spPr>
          <a:xfrm>
            <a:off x="11089843" y="2905963"/>
            <a:ext cx="462686" cy="210312"/>
          </a:xfrm>
          <a:prstGeom prst="rect">
            <a:avLst/>
          </a:prstGeom>
          <a:noFill/>
          <a:ln/>
        </p:spPr>
        <p:txBody>
          <a:bodyPr wrap="square" lIns="0" tIns="0" rIns="0" bIns="0" rtlCol="0" anchor="ctr"/>
          <a:lstStyle/>
          <a:p>
            <a:pPr marL="0" indent="0" algn="r">
              <a:buNone/>
            </a:pPr>
            <a:r>
              <a:rPr lang="en-US" sz="1300" b="1" dirty="0">
                <a:solidFill>
                  <a:srgbClr val="0A1A3B"/>
                </a:solidFill>
                <a:latin typeface="Montserrat" pitchFamily="34" charset="0"/>
                <a:ea typeface="Montserrat" pitchFamily="34" charset="-122"/>
                <a:cs typeface="Montserrat" pitchFamily="34" charset="-120"/>
              </a:rPr>
              <a:t>6 M</a:t>
            </a:r>
            <a:endParaRPr lang="en-US" sz="1300" dirty="0"/>
          </a:p>
        </p:txBody>
      </p:sp>
      <p:sp>
        <p:nvSpPr>
          <p:cNvPr id="33" name="Shape 28"/>
          <p:cNvSpPr/>
          <p:nvPr/>
        </p:nvSpPr>
        <p:spPr>
          <a:xfrm>
            <a:off x="6030468" y="2948940"/>
            <a:ext cx="381305" cy="381305"/>
          </a:xfrm>
          <a:prstGeom prst="roundRect">
            <a:avLst>
              <a:gd name="adj" fmla="val 47962"/>
            </a:avLst>
          </a:prstGeom>
          <a:solidFill>
            <a:srgbClr val="FCE7F3"/>
          </a:solidFill>
          <a:ln/>
        </p:spPr>
        <p:txBody>
          <a:bodyPr/>
          <a:lstStyle/>
          <a:p>
            <a:endParaRPr lang="en-US"/>
          </a:p>
        </p:txBody>
      </p:sp>
      <p:pic>
        <p:nvPicPr>
          <p:cNvPr id="34" name="Image 3" descr="preencoded.png"/>
          <p:cNvPicPr>
            <a:picLocks noChangeAspect="1"/>
          </p:cNvPicPr>
          <p:nvPr/>
        </p:nvPicPr>
        <p:blipFill>
          <a:blip r:embed="rId6" cstate="email">
            <a:extLst>
              <a:ext uri="{28A0092B-C50C-407E-A947-70E740481C1C}">
                <a14:useLocalDpi xmlns:a14="http://schemas.microsoft.com/office/drawing/2010/main"/>
              </a:ext>
            </a:extLst>
          </a:blip>
          <a:srcRect l="-33" r="-33"/>
          <a:stretch/>
        </p:blipFill>
        <p:spPr>
          <a:xfrm>
            <a:off x="6134710" y="3063240"/>
            <a:ext cx="171907" cy="152705"/>
          </a:xfrm>
          <a:prstGeom prst="rect">
            <a:avLst/>
          </a:prstGeom>
        </p:spPr>
      </p:pic>
      <p:sp>
        <p:nvSpPr>
          <p:cNvPr id="36" name="Shape 30"/>
          <p:cNvSpPr/>
          <p:nvPr/>
        </p:nvSpPr>
        <p:spPr>
          <a:xfrm>
            <a:off x="6030468" y="3901745"/>
            <a:ext cx="381305" cy="381305"/>
          </a:xfrm>
          <a:prstGeom prst="roundRect">
            <a:avLst>
              <a:gd name="adj" fmla="val 47962"/>
            </a:avLst>
          </a:prstGeom>
          <a:solidFill>
            <a:srgbClr val="E0F2FE"/>
          </a:solidFill>
          <a:ln/>
        </p:spPr>
        <p:txBody>
          <a:bodyPr/>
          <a:lstStyle/>
          <a:p>
            <a:endParaRPr lang="en-US"/>
          </a:p>
        </p:txBody>
      </p:sp>
      <p:pic>
        <p:nvPicPr>
          <p:cNvPr id="37" name="Image 4" descr="preencoded.png"/>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144768" y="4016045"/>
            <a:ext cx="152705" cy="152705"/>
          </a:xfrm>
          <a:prstGeom prst="rect">
            <a:avLst/>
          </a:prstGeom>
        </p:spPr>
      </p:pic>
      <p:sp>
        <p:nvSpPr>
          <p:cNvPr id="38" name="Shape 31"/>
          <p:cNvSpPr/>
          <p:nvPr/>
        </p:nvSpPr>
        <p:spPr>
          <a:xfrm>
            <a:off x="5801868" y="4639666"/>
            <a:ext cx="5820156" cy="809244"/>
          </a:xfrm>
          <a:prstGeom prst="roundRect">
            <a:avLst>
              <a:gd name="adj" fmla="val 15952"/>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39" name="Text 32"/>
          <p:cNvSpPr txBox="1"/>
          <p:nvPr/>
        </p:nvSpPr>
        <p:spPr>
          <a:xfrm>
            <a:off x="6554419" y="4865522"/>
            <a:ext cx="1614830" cy="171907"/>
          </a:xfrm>
          <a:prstGeom prst="rect">
            <a:avLst/>
          </a:prstGeom>
          <a:noFill/>
          <a:ln/>
        </p:spPr>
        <p:txBody>
          <a:bodyPr wrap="square" lIns="0" tIns="0" rIns="0" bIns="0" rtlCol="0" anchor="ctr"/>
          <a:lstStyle/>
          <a:p>
            <a:pPr marL="0" indent="0" algn="l">
              <a:buNone/>
            </a:pPr>
            <a:r>
              <a:rPr lang="en-US" sz="1000" b="1" dirty="0">
                <a:solidFill>
                  <a:srgbClr val="1E293B"/>
                </a:solidFill>
                <a:latin typeface="Montserrat" pitchFamily="34" charset="0"/>
                <a:ea typeface="Montserrat" pitchFamily="34" charset="-122"/>
                <a:cs typeface="Montserrat" pitchFamily="34" charset="-120"/>
              </a:rPr>
              <a:t>Outils &amp; Technologies</a:t>
            </a:r>
            <a:endParaRPr lang="en-US" sz="1000" dirty="0"/>
          </a:p>
        </p:txBody>
      </p:sp>
      <p:sp>
        <p:nvSpPr>
          <p:cNvPr id="40" name="Text 33"/>
          <p:cNvSpPr txBox="1"/>
          <p:nvPr/>
        </p:nvSpPr>
        <p:spPr>
          <a:xfrm>
            <a:off x="6554419" y="4123030"/>
            <a:ext cx="2307946"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Sponsoring LinkedIn &amp; Facebook, Ciblage B2B</a:t>
            </a:r>
            <a:endParaRPr lang="en-US" sz="800" dirty="0"/>
          </a:p>
        </p:txBody>
      </p:sp>
      <p:sp>
        <p:nvSpPr>
          <p:cNvPr id="41" name="Text 34"/>
          <p:cNvSpPr txBox="1"/>
          <p:nvPr/>
        </p:nvSpPr>
        <p:spPr>
          <a:xfrm>
            <a:off x="6554419" y="5074920"/>
            <a:ext cx="2298802"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Licences logicielles, IA, Plateformes Reporting</a:t>
            </a:r>
            <a:endParaRPr lang="en-US" sz="800" dirty="0"/>
          </a:p>
        </p:txBody>
      </p:sp>
      <p:sp>
        <p:nvSpPr>
          <p:cNvPr id="42" name="Text 35"/>
          <p:cNvSpPr txBox="1"/>
          <p:nvPr/>
        </p:nvSpPr>
        <p:spPr>
          <a:xfrm>
            <a:off x="11089843" y="3858768"/>
            <a:ext cx="462686" cy="210312"/>
          </a:xfrm>
          <a:prstGeom prst="rect">
            <a:avLst/>
          </a:prstGeom>
          <a:noFill/>
          <a:ln/>
        </p:spPr>
        <p:txBody>
          <a:bodyPr wrap="square" lIns="0" tIns="0" rIns="0" bIns="0" rtlCol="0" anchor="ctr"/>
          <a:lstStyle/>
          <a:p>
            <a:pPr marL="0" indent="0" algn="r">
              <a:buNone/>
            </a:pPr>
            <a:r>
              <a:rPr lang="en-US" sz="1300" b="1" dirty="0">
                <a:solidFill>
                  <a:srgbClr val="0A1A3B"/>
                </a:solidFill>
                <a:latin typeface="Montserrat" pitchFamily="34" charset="0"/>
                <a:ea typeface="Montserrat" pitchFamily="34" charset="-122"/>
                <a:cs typeface="Montserrat" pitchFamily="34" charset="-120"/>
              </a:rPr>
              <a:t>3 M</a:t>
            </a:r>
            <a:endParaRPr lang="en-US" sz="1300" dirty="0"/>
          </a:p>
        </p:txBody>
      </p:sp>
      <p:sp>
        <p:nvSpPr>
          <p:cNvPr id="43" name="Text 36"/>
          <p:cNvSpPr txBox="1"/>
          <p:nvPr/>
        </p:nvSpPr>
        <p:spPr>
          <a:xfrm>
            <a:off x="11107217" y="4810658"/>
            <a:ext cx="443484" cy="210312"/>
          </a:xfrm>
          <a:prstGeom prst="rect">
            <a:avLst/>
          </a:prstGeom>
          <a:noFill/>
          <a:ln/>
        </p:spPr>
        <p:txBody>
          <a:bodyPr wrap="square" lIns="0" tIns="0" rIns="0" bIns="0" rtlCol="0" anchor="ctr"/>
          <a:lstStyle/>
          <a:p>
            <a:pPr marL="0" indent="0" algn="r">
              <a:buNone/>
            </a:pPr>
            <a:r>
              <a:rPr lang="en-US" sz="1300" b="1" dirty="0">
                <a:solidFill>
                  <a:srgbClr val="0A1A3B"/>
                </a:solidFill>
                <a:latin typeface="Montserrat" pitchFamily="34" charset="0"/>
                <a:ea typeface="Montserrat" pitchFamily="34" charset="-122"/>
                <a:cs typeface="Montserrat" pitchFamily="34" charset="-120"/>
              </a:rPr>
              <a:t>2 M</a:t>
            </a:r>
            <a:endParaRPr lang="en-US" sz="1300" dirty="0"/>
          </a:p>
        </p:txBody>
      </p:sp>
      <p:sp>
        <p:nvSpPr>
          <p:cNvPr id="48" name="Shape 41"/>
          <p:cNvSpPr/>
          <p:nvPr/>
        </p:nvSpPr>
        <p:spPr>
          <a:xfrm>
            <a:off x="6030468" y="4853635"/>
            <a:ext cx="381305" cy="381305"/>
          </a:xfrm>
          <a:prstGeom prst="roundRect">
            <a:avLst>
              <a:gd name="adj" fmla="val 47962"/>
            </a:avLst>
          </a:prstGeom>
          <a:solidFill>
            <a:srgbClr val="D1FAE5"/>
          </a:solidFill>
          <a:ln/>
        </p:spPr>
        <p:txBody>
          <a:bodyPr/>
          <a:lstStyle/>
          <a:p>
            <a:endParaRPr lang="en-US"/>
          </a:p>
        </p:txBody>
      </p:sp>
      <p:pic>
        <p:nvPicPr>
          <p:cNvPr id="49"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144768" y="4967935"/>
            <a:ext cx="152705" cy="152705"/>
          </a:xfrm>
          <a:prstGeom prst="rect">
            <a:avLst/>
          </a:prstGeom>
        </p:spPr>
      </p:pic>
      <p:sp>
        <p:nvSpPr>
          <p:cNvPr id="50" name="Shape 42"/>
          <p:cNvSpPr/>
          <p:nvPr/>
        </p:nvSpPr>
        <p:spPr>
          <a:xfrm>
            <a:off x="571500" y="5829300"/>
            <a:ext cx="11048695" cy="9144"/>
          </a:xfrm>
          <a:prstGeom prst="rect">
            <a:avLst/>
          </a:prstGeom>
          <a:solidFill>
            <a:srgbClr val="F1F5F9"/>
          </a:solidFill>
          <a:ln/>
        </p:spPr>
        <p:txBody>
          <a:bodyPr/>
          <a:lstStyle/>
          <a:p>
            <a:endParaRPr lang="en-US"/>
          </a:p>
        </p:txBody>
      </p:sp>
      <p:pic>
        <p:nvPicPr>
          <p:cNvPr id="51" name="Image 6"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571500" y="6057900"/>
            <a:ext cx="114300" cy="114300"/>
          </a:xfrm>
          <a:prstGeom prst="rect">
            <a:avLst/>
          </a:prstGeom>
        </p:spPr>
      </p:pic>
      <p:sp>
        <p:nvSpPr>
          <p:cNvPr id="52" name="Text 43"/>
          <p:cNvSpPr txBox="1"/>
          <p:nvPr/>
        </p:nvSpPr>
        <p:spPr>
          <a:xfrm>
            <a:off x="780898" y="6029554"/>
            <a:ext cx="715061" cy="162763"/>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ROI Focus :</a:t>
            </a:r>
            <a:endParaRPr lang="en-US" sz="900" dirty="0"/>
          </a:p>
        </p:txBody>
      </p:sp>
      <p:sp>
        <p:nvSpPr>
          <p:cNvPr id="53" name="Text 44"/>
          <p:cNvSpPr txBox="1"/>
          <p:nvPr/>
        </p:nvSpPr>
        <p:spPr>
          <a:xfrm>
            <a:off x="4527194" y="6029554"/>
            <a:ext cx="933602" cy="162763"/>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Transparence :</a:t>
            </a:r>
            <a:endParaRPr lang="en-US" sz="900" dirty="0"/>
          </a:p>
        </p:txBody>
      </p:sp>
      <p:sp>
        <p:nvSpPr>
          <p:cNvPr id="54" name="Text 45"/>
          <p:cNvSpPr txBox="1"/>
          <p:nvPr/>
        </p:nvSpPr>
        <p:spPr>
          <a:xfrm>
            <a:off x="1401775" y="6029554"/>
            <a:ext cx="2286000"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Priorité aux actions génératrices de leads</a:t>
            </a:r>
            <a:endParaRPr lang="en-US" sz="900" dirty="0"/>
          </a:p>
        </p:txBody>
      </p:sp>
      <p:pic>
        <p:nvPicPr>
          <p:cNvPr id="55" name="Image 7"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4317797" y="6057900"/>
            <a:ext cx="114300" cy="114300"/>
          </a:xfrm>
          <a:prstGeom prst="rect">
            <a:avLst/>
          </a:prstGeom>
        </p:spPr>
      </p:pic>
      <p:sp>
        <p:nvSpPr>
          <p:cNvPr id="56" name="Text 46"/>
          <p:cNvSpPr txBox="1"/>
          <p:nvPr/>
        </p:nvSpPr>
        <p:spPr>
          <a:xfrm>
            <a:off x="8274406" y="6029554"/>
            <a:ext cx="514807" cy="162763"/>
          </a:xfrm>
          <a:prstGeom prst="rect">
            <a:avLst/>
          </a:prstGeom>
          <a:noFill/>
          <a:ln/>
        </p:spPr>
        <p:txBody>
          <a:bodyPr wrap="square" lIns="0" tIns="0" rIns="0" bIns="0" rtlCol="0" anchor="ctr"/>
          <a:lstStyle/>
          <a:p>
            <a:pPr marL="0" indent="0" algn="l">
              <a:buNone/>
            </a:pPr>
            <a:r>
              <a:rPr lang="en-US" sz="900" b="1" dirty="0">
                <a:solidFill>
                  <a:srgbClr val="475569"/>
                </a:solidFill>
                <a:latin typeface="Open Sans" pitchFamily="34" charset="0"/>
                <a:ea typeface="Open Sans" pitchFamily="34" charset="-122"/>
                <a:cs typeface="Open Sans" pitchFamily="34" charset="-120"/>
              </a:rPr>
              <a:t>Agilité :</a:t>
            </a:r>
            <a:endParaRPr lang="en-US" sz="900" dirty="0"/>
          </a:p>
        </p:txBody>
      </p:sp>
      <p:sp>
        <p:nvSpPr>
          <p:cNvPr id="57" name="Text 47"/>
          <p:cNvSpPr txBox="1"/>
          <p:nvPr/>
        </p:nvSpPr>
        <p:spPr>
          <a:xfrm>
            <a:off x="5371186" y="6029554"/>
            <a:ext cx="2315261"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Reporting trimestriel des dépenses média</a:t>
            </a:r>
            <a:endParaRPr lang="en-US" sz="900" dirty="0"/>
          </a:p>
        </p:txBody>
      </p:sp>
      <p:pic>
        <p:nvPicPr>
          <p:cNvPr id="58" name="Image 8"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064094" y="6057900"/>
            <a:ext cx="114300" cy="114300"/>
          </a:xfrm>
          <a:prstGeom prst="rect">
            <a:avLst/>
          </a:prstGeom>
        </p:spPr>
      </p:pic>
      <p:sp>
        <p:nvSpPr>
          <p:cNvPr id="59" name="Text 48"/>
          <p:cNvSpPr txBox="1"/>
          <p:nvPr/>
        </p:nvSpPr>
        <p:spPr>
          <a:xfrm>
            <a:off x="8701430" y="6029554"/>
            <a:ext cx="2572207" cy="162763"/>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Réallocation possible selon performance (10%)</a:t>
            </a:r>
            <a:endParaRPr lang="en-US" sz="900" dirty="0"/>
          </a:p>
        </p:txBody>
      </p:sp>
      <p:sp>
        <p:nvSpPr>
          <p:cNvPr id="60" name="Shape 49"/>
          <p:cNvSpPr/>
          <p:nvPr/>
        </p:nvSpPr>
        <p:spPr>
          <a:xfrm>
            <a:off x="0" y="6391656"/>
            <a:ext cx="12191695" cy="466344"/>
          </a:xfrm>
          <a:prstGeom prst="rect">
            <a:avLst/>
          </a:prstGeom>
          <a:solidFill>
            <a:srgbClr val="FFFFFF"/>
          </a:solidFill>
          <a:ln/>
        </p:spPr>
        <p:txBody>
          <a:bodyPr/>
          <a:lstStyle/>
          <a:p>
            <a:endParaRPr lang="en-US"/>
          </a:p>
        </p:txBody>
      </p:sp>
      <p:sp>
        <p:nvSpPr>
          <p:cNvPr id="61" name="Shape 50"/>
          <p:cNvSpPr/>
          <p:nvPr/>
        </p:nvSpPr>
        <p:spPr>
          <a:xfrm>
            <a:off x="0" y="6391656"/>
            <a:ext cx="12191695" cy="9144"/>
          </a:xfrm>
          <a:prstGeom prst="rect">
            <a:avLst/>
          </a:prstGeom>
          <a:solidFill>
            <a:srgbClr val="E2E8F0"/>
          </a:solidFill>
          <a:ln/>
        </p:spPr>
        <p:txBody>
          <a:bodyPr/>
          <a:lstStyle/>
          <a:p>
            <a:endParaRPr lang="en-US"/>
          </a:p>
        </p:txBody>
      </p:sp>
      <p:pic>
        <p:nvPicPr>
          <p:cNvPr id="62" name="Image 9" descr="preencoded.png"/>
          <p:cNvPicPr>
            <a:picLocks noChangeAspect="1"/>
          </p:cNvPicPr>
          <p:nvPr/>
        </p:nvPicPr>
        <p:blipFill>
          <a:blip r:embed="rId10" cstate="email">
            <a:extLst>
              <a:ext uri="{28A0092B-C50C-407E-A947-70E740481C1C}">
                <a14:useLocalDpi xmlns:a14="http://schemas.microsoft.com/office/drawing/2010/main"/>
              </a:ext>
            </a:extLst>
          </a:blip>
          <a:srcRect l="-1911" r="-1911"/>
          <a:stretch/>
        </p:blipFill>
        <p:spPr>
          <a:xfrm>
            <a:off x="571500" y="6572707"/>
            <a:ext cx="133502" cy="114300"/>
          </a:xfrm>
          <a:prstGeom prst="rect">
            <a:avLst/>
          </a:prstGeom>
        </p:spPr>
      </p:pic>
      <p:sp>
        <p:nvSpPr>
          <p:cNvPr id="63" name="Text 51"/>
          <p:cNvSpPr txBox="1"/>
          <p:nvPr/>
        </p:nvSpPr>
        <p:spPr>
          <a:xfrm>
            <a:off x="800100" y="6543446"/>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64" name="Text 52"/>
          <p:cNvSpPr txBox="1"/>
          <p:nvPr/>
        </p:nvSpPr>
        <p:spPr>
          <a:xfrm>
            <a:off x="10388498" y="6543446"/>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65" name="Text 53"/>
          <p:cNvSpPr txBox="1"/>
          <p:nvPr/>
        </p:nvSpPr>
        <p:spPr>
          <a:xfrm>
            <a:off x="6255410" y="6543446"/>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28</a:t>
            </a:r>
            <a:endParaRPr lang="en-US" sz="900" dirty="0"/>
          </a:p>
        </p:txBody>
      </p:sp>
      <p:pic>
        <p:nvPicPr>
          <p:cNvPr id="66" name="Image 10" descr="preencoded.png"/>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1505895" y="6572707"/>
            <a:ext cx="114300" cy="1143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705002"/>
            <a:ext cx="11048695" cy="9144"/>
          </a:xfrm>
          <a:prstGeom prst="rect">
            <a:avLst/>
          </a:prstGeom>
          <a:solidFill>
            <a:srgbClr val="E2E8F0"/>
          </a:solidFill>
          <a:ln/>
        </p:spPr>
        <p:txBody>
          <a:bodyPr/>
          <a:lstStyle/>
          <a:p>
            <a:endParaRPr lang="en-US"/>
          </a:p>
        </p:txBody>
      </p:sp>
      <p:sp>
        <p:nvSpPr>
          <p:cNvPr id="8" name="Shape 6"/>
          <p:cNvSpPr/>
          <p:nvPr/>
        </p:nvSpPr>
        <p:spPr>
          <a:xfrm>
            <a:off x="571500" y="123444"/>
            <a:ext cx="2085746" cy="247802"/>
          </a:xfrm>
          <a:prstGeom prst="roundRect">
            <a:avLst>
              <a:gd name="adj" fmla="val 56770"/>
            </a:avLst>
          </a:prstGeom>
          <a:solidFill>
            <a:srgbClr val="F0F9FF"/>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4000" r="-4000"/>
          <a:stretch/>
        </p:blipFill>
        <p:spPr>
          <a:xfrm>
            <a:off x="685800" y="190195"/>
            <a:ext cx="123444" cy="114300"/>
          </a:xfrm>
          <a:prstGeom prst="rect">
            <a:avLst/>
          </a:prstGeom>
        </p:spPr>
      </p:pic>
      <p:sp>
        <p:nvSpPr>
          <p:cNvPr id="10" name="Text 7"/>
          <p:cNvSpPr txBox="1"/>
          <p:nvPr/>
        </p:nvSpPr>
        <p:spPr>
          <a:xfrm>
            <a:off x="886054" y="161849"/>
            <a:ext cx="1743761" cy="171907"/>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RÉSULTATS &amp; MONITORING</a:t>
            </a:r>
            <a:endParaRPr lang="en-US" sz="900" dirty="0"/>
          </a:p>
        </p:txBody>
      </p:sp>
      <p:sp>
        <p:nvSpPr>
          <p:cNvPr id="11" name="Text 8"/>
          <p:cNvSpPr txBox="1"/>
          <p:nvPr/>
        </p:nvSpPr>
        <p:spPr>
          <a:xfrm>
            <a:off x="571500" y="381305"/>
            <a:ext cx="3010205"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KPI DASHBOARD</a:t>
            </a:r>
            <a:endParaRPr lang="en-US" sz="2400" dirty="0"/>
          </a:p>
        </p:txBody>
      </p:sp>
      <p:sp>
        <p:nvSpPr>
          <p:cNvPr id="12" name="Text 9"/>
          <p:cNvSpPr txBox="1"/>
          <p:nvPr/>
        </p:nvSpPr>
        <p:spPr>
          <a:xfrm>
            <a:off x="9535363" y="342900"/>
            <a:ext cx="2200961" cy="181051"/>
          </a:xfrm>
          <a:prstGeom prst="rect">
            <a:avLst/>
          </a:prstGeom>
          <a:noFill/>
          <a:ln/>
        </p:spPr>
        <p:txBody>
          <a:bodyPr wrap="square" lIns="0" tIns="0" rIns="0" bIns="0" rtlCol="0" anchor="ctr"/>
          <a:lstStyle/>
          <a:p>
            <a:pPr marL="0" indent="0" algn="r">
              <a:buNone/>
            </a:pPr>
            <a:r>
              <a:rPr lang="en-US" sz="1200" b="1" dirty="0">
                <a:solidFill>
                  <a:srgbClr val="0A1A3B"/>
                </a:solidFill>
                <a:latin typeface="Montserrat" pitchFamily="34" charset="0"/>
                <a:ea typeface="Montserrat" pitchFamily="34" charset="-122"/>
                <a:cs typeface="Montserrat" pitchFamily="34" charset="-120"/>
              </a:rPr>
              <a:t>Performance Trimestrielle</a:t>
            </a:r>
            <a:endParaRPr lang="en-US" sz="1200" dirty="0"/>
          </a:p>
        </p:txBody>
      </p:sp>
      <p:sp>
        <p:nvSpPr>
          <p:cNvPr id="13" name="Text 10"/>
          <p:cNvSpPr txBox="1"/>
          <p:nvPr/>
        </p:nvSpPr>
        <p:spPr>
          <a:xfrm>
            <a:off x="10343693" y="552298"/>
            <a:ext cx="1371600"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Objectifs vs Réalisations</a:t>
            </a:r>
            <a:endParaRPr lang="en-US" sz="900" dirty="0"/>
          </a:p>
        </p:txBody>
      </p:sp>
      <p:sp>
        <p:nvSpPr>
          <p:cNvPr id="14" name="Shape 11"/>
          <p:cNvSpPr/>
          <p:nvPr/>
        </p:nvSpPr>
        <p:spPr>
          <a:xfrm>
            <a:off x="571500" y="905256"/>
            <a:ext cx="3562502" cy="2819095"/>
          </a:xfrm>
          <a:prstGeom prst="roundRect">
            <a:avLst>
              <a:gd name="adj" fmla="val 1315"/>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15" name="Shape 12"/>
          <p:cNvSpPr/>
          <p:nvPr/>
        </p:nvSpPr>
        <p:spPr>
          <a:xfrm>
            <a:off x="571500" y="905256"/>
            <a:ext cx="38405" cy="2800807"/>
          </a:xfrm>
          <a:prstGeom prst="rect">
            <a:avLst/>
          </a:prstGeom>
          <a:solidFill>
            <a:srgbClr val="0A1A3B"/>
          </a:solidFill>
          <a:ln/>
        </p:spPr>
        <p:txBody>
          <a:bodyPr/>
          <a:lstStyle/>
          <a:p>
            <a:endParaRPr lang="en-US"/>
          </a:p>
        </p:txBody>
      </p:sp>
      <p:sp>
        <p:nvSpPr>
          <p:cNvPr id="16" name="Text 13"/>
          <p:cNvSpPr txBox="1"/>
          <p:nvPr/>
        </p:nvSpPr>
        <p:spPr>
          <a:xfrm>
            <a:off x="771754" y="1104595"/>
            <a:ext cx="919886" cy="200254"/>
          </a:xfrm>
          <a:prstGeom prst="rect">
            <a:avLst/>
          </a:prstGeom>
          <a:noFill/>
          <a:ln/>
        </p:spPr>
        <p:txBody>
          <a:bodyPr wrap="square" lIns="0" tIns="0" rIns="0" bIns="0" rtlCol="0" anchor="ctr"/>
          <a:lstStyle/>
          <a:p>
            <a:pPr marL="0" indent="0" algn="l">
              <a:buNone/>
            </a:pPr>
            <a:r>
              <a:rPr lang="en-US" sz="1000" b="1" dirty="0">
                <a:solidFill>
                  <a:srgbClr val="64748B"/>
                </a:solidFill>
                <a:latin typeface="Montserrat" pitchFamily="34" charset="0"/>
                <a:ea typeface="Montserrat" pitchFamily="34" charset="-122"/>
                <a:cs typeface="Montserrat" pitchFamily="34" charset="-120"/>
              </a:rPr>
              <a:t>NOTORIÉTÉ</a:t>
            </a:r>
            <a:endParaRPr lang="en-US" sz="1000" dirty="0"/>
          </a:p>
        </p:txBody>
      </p:sp>
      <p:sp>
        <p:nvSpPr>
          <p:cNvPr id="17" name="Shape 14"/>
          <p:cNvSpPr/>
          <p:nvPr/>
        </p:nvSpPr>
        <p:spPr>
          <a:xfrm>
            <a:off x="3622853" y="1104595"/>
            <a:ext cx="304495" cy="304495"/>
          </a:xfrm>
          <a:prstGeom prst="roundRect">
            <a:avLst>
              <a:gd name="adj" fmla="val 56306"/>
            </a:avLst>
          </a:prstGeom>
          <a:solidFill>
            <a:srgbClr val="F1F5F9"/>
          </a:solidFill>
          <a:ln/>
        </p:spPr>
        <p:txBody>
          <a:bodyPr/>
          <a:lstStyle/>
          <a:p>
            <a:endParaRPr lang="en-US"/>
          </a:p>
        </p:txBody>
      </p:sp>
      <p:pic>
        <p:nvPicPr>
          <p:cNvPr id="18" name="Image 1"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708806" y="1190549"/>
            <a:ext cx="133502" cy="133502"/>
          </a:xfrm>
          <a:prstGeom prst="rect">
            <a:avLst/>
          </a:prstGeom>
        </p:spPr>
      </p:pic>
      <p:sp>
        <p:nvSpPr>
          <p:cNvPr id="19" name="Text 15"/>
          <p:cNvSpPr txBox="1"/>
          <p:nvPr/>
        </p:nvSpPr>
        <p:spPr>
          <a:xfrm>
            <a:off x="771754" y="1514246"/>
            <a:ext cx="1209751" cy="419710"/>
          </a:xfrm>
          <a:prstGeom prst="rect">
            <a:avLst/>
          </a:prstGeom>
          <a:noFill/>
          <a:ln/>
        </p:spPr>
        <p:txBody>
          <a:bodyPr wrap="square" lIns="0" tIns="0" rIns="0" bIns="0" rtlCol="0" anchor="ctr"/>
          <a:lstStyle/>
          <a:p>
            <a:pPr marL="0" indent="0" algn="l">
              <a:buNone/>
            </a:pPr>
            <a:r>
              <a:rPr lang="en-US" sz="2700" b="1" dirty="0">
                <a:solidFill>
                  <a:srgbClr val="0F172A"/>
                </a:solidFill>
                <a:latin typeface="Montserrat" pitchFamily="34" charset="0"/>
                <a:ea typeface="Montserrat" pitchFamily="34" charset="-122"/>
                <a:cs typeface="Montserrat" pitchFamily="34" charset="-120"/>
              </a:rPr>
              <a:t>+40%</a:t>
            </a:r>
            <a:endParaRPr lang="en-US" sz="2700" dirty="0"/>
          </a:p>
        </p:txBody>
      </p:sp>
      <p:sp>
        <p:nvSpPr>
          <p:cNvPr id="20" name="Shape 16"/>
          <p:cNvSpPr/>
          <p:nvPr/>
        </p:nvSpPr>
        <p:spPr>
          <a:xfrm>
            <a:off x="1817827" y="1686154"/>
            <a:ext cx="694944" cy="209398"/>
          </a:xfrm>
          <a:prstGeom prst="roundRect">
            <a:avLst>
              <a:gd name="adj" fmla="val 238189"/>
            </a:avLst>
          </a:prstGeom>
          <a:solidFill>
            <a:srgbClr val="DCFCE7"/>
          </a:solidFill>
          <a:ln/>
        </p:spPr>
        <p:txBody>
          <a:bodyPr/>
          <a:lstStyle/>
          <a:p>
            <a:endParaRPr lang="en-US"/>
          </a:p>
        </p:txBody>
      </p:sp>
      <p:pic>
        <p:nvPicPr>
          <p:cNvPr id="21" name="Image 2" descr="preencoded.png"/>
          <p:cNvPicPr>
            <a:picLocks noChangeAspect="1"/>
          </p:cNvPicPr>
          <p:nvPr/>
        </p:nvPicPr>
        <p:blipFill>
          <a:blip r:embed="rId5" cstate="email">
            <a:extLst>
              <a:ext uri="{28A0092B-C50C-407E-A947-70E740481C1C}">
                <a14:useLocalDpi xmlns:a14="http://schemas.microsoft.com/office/drawing/2010/main"/>
              </a:ext>
            </a:extLst>
          </a:blip>
          <a:srcRect l="-133" r="-133"/>
          <a:stretch/>
        </p:blipFill>
        <p:spPr>
          <a:xfrm>
            <a:off x="1894637" y="1733702"/>
            <a:ext cx="85954" cy="114300"/>
          </a:xfrm>
          <a:prstGeom prst="rect">
            <a:avLst/>
          </a:prstGeom>
        </p:spPr>
      </p:pic>
      <p:sp>
        <p:nvSpPr>
          <p:cNvPr id="22" name="Text 17"/>
          <p:cNvSpPr txBox="1"/>
          <p:nvPr/>
        </p:nvSpPr>
        <p:spPr>
          <a:xfrm>
            <a:off x="2018081" y="1705356"/>
            <a:ext cx="505663" cy="171907"/>
          </a:xfrm>
          <a:prstGeom prst="rect">
            <a:avLst/>
          </a:prstGeom>
          <a:noFill/>
          <a:ln/>
        </p:spPr>
        <p:txBody>
          <a:bodyPr wrap="square" lIns="0" tIns="0" rIns="0" bIns="0" rtlCol="0" anchor="ctr"/>
          <a:lstStyle/>
          <a:p>
            <a:pPr marL="0" indent="0" algn="l">
              <a:buNone/>
            </a:pPr>
            <a:r>
              <a:rPr lang="en-US" sz="900" b="1" dirty="0">
                <a:solidFill>
                  <a:srgbClr val="166534"/>
                </a:solidFill>
                <a:latin typeface="Open Sans" pitchFamily="34" charset="0"/>
                <a:ea typeface="Open Sans" pitchFamily="34" charset="-122"/>
                <a:cs typeface="Open Sans" pitchFamily="34" charset="-120"/>
              </a:rPr>
              <a:t>vs 2025</a:t>
            </a:r>
            <a:endParaRPr lang="en-US" sz="900" dirty="0"/>
          </a:p>
        </p:txBody>
      </p:sp>
      <p:sp>
        <p:nvSpPr>
          <p:cNvPr id="23" name="Text 18"/>
          <p:cNvSpPr txBox="1"/>
          <p:nvPr/>
        </p:nvSpPr>
        <p:spPr>
          <a:xfrm>
            <a:off x="771754" y="1943100"/>
            <a:ext cx="1429207"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Croissance Communauté</a:t>
            </a:r>
            <a:endParaRPr lang="en-US" sz="900" dirty="0"/>
          </a:p>
        </p:txBody>
      </p:sp>
      <p:pic>
        <p:nvPicPr>
          <p:cNvPr id="24" name="Image 3" descr="preencoded.png"/>
          <p:cNvPicPr>
            <a:picLocks noChangeAspect="1"/>
          </p:cNvPicPr>
          <p:nvPr/>
        </p:nvPicPr>
        <p:blipFill>
          <a:blip r:embed="rId6" cstate="email">
            <a:extLst>
              <a:ext uri="{28A0092B-C50C-407E-A947-70E740481C1C}">
                <a14:useLocalDpi xmlns:a14="http://schemas.microsoft.com/office/drawing/2010/main"/>
              </a:ext>
            </a:extLst>
          </a:blip>
          <a:srcRect l="-130" r="-130"/>
          <a:stretch/>
        </p:blipFill>
        <p:spPr>
          <a:xfrm>
            <a:off x="771754" y="2257654"/>
            <a:ext cx="3161995" cy="952805"/>
          </a:xfrm>
          <a:prstGeom prst="rect">
            <a:avLst/>
          </a:prstGeom>
        </p:spPr>
      </p:pic>
      <p:sp>
        <p:nvSpPr>
          <p:cNvPr id="25" name="Shape 19"/>
          <p:cNvSpPr/>
          <p:nvPr/>
        </p:nvSpPr>
        <p:spPr>
          <a:xfrm>
            <a:off x="771754" y="3515868"/>
            <a:ext cx="3161995" cy="9144"/>
          </a:xfrm>
          <a:prstGeom prst="rect">
            <a:avLst/>
          </a:prstGeom>
          <a:solidFill>
            <a:srgbClr val="E2E8F0"/>
          </a:solidFill>
          <a:ln/>
        </p:spPr>
        <p:txBody>
          <a:bodyPr/>
          <a:lstStyle/>
          <a:p>
            <a:endParaRPr lang="en-US"/>
          </a:p>
        </p:txBody>
      </p:sp>
      <p:sp>
        <p:nvSpPr>
          <p:cNvPr id="26" name="Text 20"/>
          <p:cNvSpPr txBox="1"/>
          <p:nvPr/>
        </p:nvSpPr>
        <p:spPr>
          <a:xfrm>
            <a:off x="771754" y="3305556"/>
            <a:ext cx="896112"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Reach Mensuel</a:t>
            </a:r>
            <a:endParaRPr lang="en-US" sz="900" dirty="0"/>
          </a:p>
        </p:txBody>
      </p:sp>
      <p:sp>
        <p:nvSpPr>
          <p:cNvPr id="27" name="Text 21"/>
          <p:cNvSpPr txBox="1"/>
          <p:nvPr/>
        </p:nvSpPr>
        <p:spPr>
          <a:xfrm>
            <a:off x="3589934" y="3305556"/>
            <a:ext cx="428854"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250K+</a:t>
            </a:r>
            <a:endParaRPr lang="en-US" sz="900" dirty="0"/>
          </a:p>
        </p:txBody>
      </p:sp>
      <p:sp>
        <p:nvSpPr>
          <p:cNvPr id="28" name="Shape 22"/>
          <p:cNvSpPr/>
          <p:nvPr/>
        </p:nvSpPr>
        <p:spPr>
          <a:xfrm>
            <a:off x="4317797" y="905256"/>
            <a:ext cx="3562502" cy="2819095"/>
          </a:xfrm>
          <a:prstGeom prst="roundRect">
            <a:avLst>
              <a:gd name="adj" fmla="val 1315"/>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29" name="Shape 23"/>
          <p:cNvSpPr/>
          <p:nvPr/>
        </p:nvSpPr>
        <p:spPr>
          <a:xfrm>
            <a:off x="4317797" y="905256"/>
            <a:ext cx="38405" cy="2800807"/>
          </a:xfrm>
          <a:prstGeom prst="rect">
            <a:avLst/>
          </a:prstGeom>
          <a:solidFill>
            <a:srgbClr val="00AAFF"/>
          </a:solidFill>
          <a:ln/>
        </p:spPr>
        <p:txBody>
          <a:bodyPr/>
          <a:lstStyle/>
          <a:p>
            <a:endParaRPr lang="en-US"/>
          </a:p>
        </p:txBody>
      </p:sp>
      <p:sp>
        <p:nvSpPr>
          <p:cNvPr id="30" name="Text 24"/>
          <p:cNvSpPr txBox="1"/>
          <p:nvPr/>
        </p:nvSpPr>
        <p:spPr>
          <a:xfrm>
            <a:off x="4518050" y="1104595"/>
            <a:ext cx="1100938" cy="200254"/>
          </a:xfrm>
          <a:prstGeom prst="rect">
            <a:avLst/>
          </a:prstGeom>
          <a:noFill/>
          <a:ln/>
        </p:spPr>
        <p:txBody>
          <a:bodyPr wrap="square" lIns="0" tIns="0" rIns="0" bIns="0" rtlCol="0" anchor="ctr"/>
          <a:lstStyle/>
          <a:p>
            <a:pPr marL="0" indent="0" algn="l">
              <a:buNone/>
            </a:pPr>
            <a:r>
              <a:rPr lang="en-US" sz="1000" b="1" dirty="0">
                <a:solidFill>
                  <a:srgbClr val="64748B"/>
                </a:solidFill>
                <a:latin typeface="Montserrat" pitchFamily="34" charset="0"/>
                <a:ea typeface="Montserrat" pitchFamily="34" charset="-122"/>
                <a:cs typeface="Montserrat" pitchFamily="34" charset="-120"/>
              </a:rPr>
              <a:t>ENGAGEMENT</a:t>
            </a:r>
            <a:endParaRPr lang="en-US" sz="1000" dirty="0"/>
          </a:p>
        </p:txBody>
      </p:sp>
      <p:sp>
        <p:nvSpPr>
          <p:cNvPr id="31" name="Shape 25"/>
          <p:cNvSpPr/>
          <p:nvPr/>
        </p:nvSpPr>
        <p:spPr>
          <a:xfrm>
            <a:off x="7369150" y="1104595"/>
            <a:ext cx="304495" cy="304495"/>
          </a:xfrm>
          <a:prstGeom prst="roundRect">
            <a:avLst>
              <a:gd name="adj" fmla="val 56306"/>
            </a:avLst>
          </a:prstGeom>
          <a:solidFill>
            <a:srgbClr val="F1F5F9"/>
          </a:solidFill>
          <a:ln/>
        </p:spPr>
        <p:txBody>
          <a:bodyPr/>
          <a:lstStyle/>
          <a:p>
            <a:endParaRPr lang="en-US"/>
          </a:p>
        </p:txBody>
      </p:sp>
      <p:pic>
        <p:nvPicPr>
          <p:cNvPr id="32" name="Image 4" descr="preencoded.png"/>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455103" y="1190549"/>
            <a:ext cx="133502" cy="133502"/>
          </a:xfrm>
          <a:prstGeom prst="rect">
            <a:avLst/>
          </a:prstGeom>
        </p:spPr>
      </p:pic>
      <p:sp>
        <p:nvSpPr>
          <p:cNvPr id="33" name="Text 26"/>
          <p:cNvSpPr txBox="1"/>
          <p:nvPr/>
        </p:nvSpPr>
        <p:spPr>
          <a:xfrm>
            <a:off x="4518050" y="1514246"/>
            <a:ext cx="1105510" cy="419710"/>
          </a:xfrm>
          <a:prstGeom prst="rect">
            <a:avLst/>
          </a:prstGeom>
          <a:noFill/>
          <a:ln/>
        </p:spPr>
        <p:txBody>
          <a:bodyPr wrap="square" lIns="0" tIns="0" rIns="0" bIns="0" rtlCol="0" anchor="ctr"/>
          <a:lstStyle/>
          <a:p>
            <a:pPr marL="0" indent="0" algn="l">
              <a:buNone/>
            </a:pPr>
            <a:r>
              <a:rPr lang="en-US" sz="2700" b="1" dirty="0">
                <a:solidFill>
                  <a:srgbClr val="0F172A"/>
                </a:solidFill>
                <a:latin typeface="Montserrat" pitchFamily="34" charset="0"/>
                <a:ea typeface="Montserrat" pitchFamily="34" charset="-122"/>
                <a:cs typeface="Montserrat" pitchFamily="34" charset="-120"/>
              </a:rPr>
              <a:t>5.8%</a:t>
            </a:r>
            <a:endParaRPr lang="en-US" sz="2700" dirty="0"/>
          </a:p>
        </p:txBody>
      </p:sp>
      <p:sp>
        <p:nvSpPr>
          <p:cNvPr id="34" name="Shape 27"/>
          <p:cNvSpPr/>
          <p:nvPr/>
        </p:nvSpPr>
        <p:spPr>
          <a:xfrm>
            <a:off x="5455310" y="1686154"/>
            <a:ext cx="580644" cy="209398"/>
          </a:xfrm>
          <a:prstGeom prst="roundRect">
            <a:avLst>
              <a:gd name="adj" fmla="val 238189"/>
            </a:avLst>
          </a:prstGeom>
          <a:solidFill>
            <a:srgbClr val="DCFCE7"/>
          </a:solidFill>
          <a:ln/>
        </p:spPr>
        <p:txBody>
          <a:bodyPr/>
          <a:lstStyle/>
          <a:p>
            <a:endParaRPr lang="en-US"/>
          </a:p>
        </p:txBody>
      </p:sp>
      <p:pic>
        <p:nvPicPr>
          <p:cNvPr id="35" name="Image 5" descr="preencoded.png"/>
          <p:cNvPicPr>
            <a:picLocks noChangeAspect="1"/>
          </p:cNvPicPr>
          <p:nvPr/>
        </p:nvPicPr>
        <p:blipFill>
          <a:blip r:embed="rId5" cstate="email">
            <a:extLst>
              <a:ext uri="{28A0092B-C50C-407E-A947-70E740481C1C}">
                <a14:useLocalDpi xmlns:a14="http://schemas.microsoft.com/office/drawing/2010/main"/>
              </a:ext>
            </a:extLst>
          </a:blip>
          <a:srcRect l="-133" r="-133"/>
          <a:stretch/>
        </p:blipFill>
        <p:spPr>
          <a:xfrm>
            <a:off x="5531206" y="1733702"/>
            <a:ext cx="85954" cy="114300"/>
          </a:xfrm>
          <a:prstGeom prst="rect">
            <a:avLst/>
          </a:prstGeom>
        </p:spPr>
      </p:pic>
      <p:sp>
        <p:nvSpPr>
          <p:cNvPr id="36" name="Text 28"/>
          <p:cNvSpPr txBox="1"/>
          <p:nvPr/>
        </p:nvSpPr>
        <p:spPr>
          <a:xfrm>
            <a:off x="5655564" y="1705356"/>
            <a:ext cx="391363" cy="171907"/>
          </a:xfrm>
          <a:prstGeom prst="rect">
            <a:avLst/>
          </a:prstGeom>
          <a:noFill/>
          <a:ln/>
        </p:spPr>
        <p:txBody>
          <a:bodyPr wrap="square" lIns="0" tIns="0" rIns="0" bIns="0" rtlCol="0" anchor="ctr"/>
          <a:lstStyle/>
          <a:p>
            <a:pPr marL="0" indent="0" algn="l">
              <a:buNone/>
            </a:pPr>
            <a:r>
              <a:rPr lang="en-US" sz="900" b="1" dirty="0">
                <a:solidFill>
                  <a:srgbClr val="166534"/>
                </a:solidFill>
                <a:latin typeface="Open Sans" pitchFamily="34" charset="0"/>
                <a:ea typeface="Open Sans" pitchFamily="34" charset="-122"/>
                <a:cs typeface="Open Sans" pitchFamily="34" charset="-120"/>
              </a:rPr>
              <a:t>+25%</a:t>
            </a:r>
            <a:endParaRPr lang="en-US" sz="900" dirty="0"/>
          </a:p>
        </p:txBody>
      </p:sp>
      <p:sp>
        <p:nvSpPr>
          <p:cNvPr id="37" name="Text 29"/>
          <p:cNvSpPr txBox="1"/>
          <p:nvPr/>
        </p:nvSpPr>
        <p:spPr>
          <a:xfrm>
            <a:off x="4518050" y="1943100"/>
            <a:ext cx="1534363"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Taux d'Engagement Moyen</a:t>
            </a:r>
            <a:endParaRPr lang="en-US" sz="900" dirty="0"/>
          </a:p>
        </p:txBody>
      </p:sp>
      <p:sp>
        <p:nvSpPr>
          <p:cNvPr id="38" name="Shape 30"/>
          <p:cNvSpPr/>
          <p:nvPr/>
        </p:nvSpPr>
        <p:spPr>
          <a:xfrm>
            <a:off x="4518050" y="2925166"/>
            <a:ext cx="3161995" cy="9144"/>
          </a:xfrm>
          <a:prstGeom prst="rect">
            <a:avLst/>
          </a:prstGeom>
          <a:solidFill>
            <a:srgbClr val="E2E8F0"/>
          </a:solidFill>
          <a:ln/>
        </p:spPr>
        <p:txBody>
          <a:bodyPr/>
          <a:lstStyle/>
          <a:p>
            <a:endParaRPr lang="en-US"/>
          </a:p>
        </p:txBody>
      </p:sp>
      <p:sp>
        <p:nvSpPr>
          <p:cNvPr id="39" name="Shape 31"/>
          <p:cNvSpPr/>
          <p:nvPr/>
        </p:nvSpPr>
        <p:spPr>
          <a:xfrm>
            <a:off x="4518050" y="3220517"/>
            <a:ext cx="3161995" cy="9144"/>
          </a:xfrm>
          <a:prstGeom prst="rect">
            <a:avLst/>
          </a:prstGeom>
          <a:solidFill>
            <a:srgbClr val="E2E8F0"/>
          </a:solidFill>
          <a:ln/>
        </p:spPr>
        <p:txBody>
          <a:bodyPr/>
          <a:lstStyle/>
          <a:p>
            <a:endParaRPr lang="en-US"/>
          </a:p>
        </p:txBody>
      </p:sp>
      <p:sp>
        <p:nvSpPr>
          <p:cNvPr id="40" name="Shape 32"/>
          <p:cNvSpPr/>
          <p:nvPr/>
        </p:nvSpPr>
        <p:spPr>
          <a:xfrm>
            <a:off x="4518050" y="3515868"/>
            <a:ext cx="3161995" cy="9144"/>
          </a:xfrm>
          <a:prstGeom prst="rect">
            <a:avLst/>
          </a:prstGeom>
          <a:solidFill>
            <a:srgbClr val="E2E8F0"/>
          </a:solidFill>
          <a:ln/>
        </p:spPr>
        <p:txBody>
          <a:bodyPr/>
          <a:lstStyle/>
          <a:p>
            <a:endParaRPr lang="en-US"/>
          </a:p>
        </p:txBody>
      </p:sp>
      <p:sp>
        <p:nvSpPr>
          <p:cNvPr id="41" name="Text 33"/>
          <p:cNvSpPr txBox="1"/>
          <p:nvPr/>
        </p:nvSpPr>
        <p:spPr>
          <a:xfrm>
            <a:off x="4518050" y="2714854"/>
            <a:ext cx="724205"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Interactions</a:t>
            </a:r>
            <a:endParaRPr lang="en-US" sz="900" dirty="0"/>
          </a:p>
        </p:txBody>
      </p:sp>
      <p:sp>
        <p:nvSpPr>
          <p:cNvPr id="42" name="Text 34"/>
          <p:cNvSpPr txBox="1"/>
          <p:nvPr/>
        </p:nvSpPr>
        <p:spPr>
          <a:xfrm>
            <a:off x="4518050" y="3010205"/>
            <a:ext cx="553212"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Partages</a:t>
            </a:r>
            <a:endParaRPr lang="en-US" sz="900" dirty="0"/>
          </a:p>
        </p:txBody>
      </p:sp>
      <p:sp>
        <p:nvSpPr>
          <p:cNvPr id="43" name="Text 35"/>
          <p:cNvSpPr txBox="1"/>
          <p:nvPr/>
        </p:nvSpPr>
        <p:spPr>
          <a:xfrm>
            <a:off x="4518050" y="3305556"/>
            <a:ext cx="876910"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Commentaires</a:t>
            </a:r>
            <a:endParaRPr lang="en-US" sz="900" dirty="0"/>
          </a:p>
        </p:txBody>
      </p:sp>
      <p:sp>
        <p:nvSpPr>
          <p:cNvPr id="44" name="Text 36"/>
          <p:cNvSpPr txBox="1"/>
          <p:nvPr/>
        </p:nvSpPr>
        <p:spPr>
          <a:xfrm>
            <a:off x="7369150" y="2714854"/>
            <a:ext cx="391363"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12.5K</a:t>
            </a:r>
            <a:endParaRPr lang="en-US" sz="900" dirty="0"/>
          </a:p>
        </p:txBody>
      </p:sp>
      <p:sp>
        <p:nvSpPr>
          <p:cNvPr id="45" name="Text 37"/>
          <p:cNvSpPr txBox="1"/>
          <p:nvPr/>
        </p:nvSpPr>
        <p:spPr>
          <a:xfrm>
            <a:off x="7434986" y="3010205"/>
            <a:ext cx="333756"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1.2K</a:t>
            </a:r>
            <a:endParaRPr lang="en-US" sz="900" dirty="0"/>
          </a:p>
        </p:txBody>
      </p:sp>
      <p:sp>
        <p:nvSpPr>
          <p:cNvPr id="46" name="Text 38"/>
          <p:cNvSpPr txBox="1"/>
          <p:nvPr/>
        </p:nvSpPr>
        <p:spPr>
          <a:xfrm>
            <a:off x="7477963" y="3305556"/>
            <a:ext cx="286207"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850</a:t>
            </a:r>
            <a:endParaRPr lang="en-US" sz="900" dirty="0"/>
          </a:p>
        </p:txBody>
      </p:sp>
      <p:sp>
        <p:nvSpPr>
          <p:cNvPr id="47" name="Shape 39"/>
          <p:cNvSpPr/>
          <p:nvPr/>
        </p:nvSpPr>
        <p:spPr>
          <a:xfrm>
            <a:off x="8064094" y="905256"/>
            <a:ext cx="3562502" cy="2819095"/>
          </a:xfrm>
          <a:prstGeom prst="roundRect">
            <a:avLst>
              <a:gd name="adj" fmla="val 1315"/>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48" name="Shape 40"/>
          <p:cNvSpPr/>
          <p:nvPr/>
        </p:nvSpPr>
        <p:spPr>
          <a:xfrm>
            <a:off x="8064094" y="905256"/>
            <a:ext cx="38405" cy="2800807"/>
          </a:xfrm>
          <a:prstGeom prst="rect">
            <a:avLst/>
          </a:prstGeom>
          <a:solidFill>
            <a:srgbClr val="E91E63"/>
          </a:solidFill>
          <a:ln/>
        </p:spPr>
        <p:txBody>
          <a:bodyPr/>
          <a:lstStyle/>
          <a:p>
            <a:endParaRPr lang="en-US"/>
          </a:p>
        </p:txBody>
      </p:sp>
      <p:sp>
        <p:nvSpPr>
          <p:cNvPr id="49" name="Text 41"/>
          <p:cNvSpPr txBox="1"/>
          <p:nvPr/>
        </p:nvSpPr>
        <p:spPr>
          <a:xfrm>
            <a:off x="8264347" y="1104595"/>
            <a:ext cx="1053389" cy="200254"/>
          </a:xfrm>
          <a:prstGeom prst="rect">
            <a:avLst/>
          </a:prstGeom>
          <a:noFill/>
          <a:ln/>
        </p:spPr>
        <p:txBody>
          <a:bodyPr wrap="square" lIns="0" tIns="0" rIns="0" bIns="0" rtlCol="0" anchor="ctr"/>
          <a:lstStyle/>
          <a:p>
            <a:pPr marL="0" indent="0" algn="l">
              <a:buNone/>
            </a:pPr>
            <a:r>
              <a:rPr lang="en-US" sz="1000" b="1" dirty="0">
                <a:solidFill>
                  <a:srgbClr val="64748B"/>
                </a:solidFill>
                <a:latin typeface="Montserrat" pitchFamily="34" charset="0"/>
                <a:ea typeface="Montserrat" pitchFamily="34" charset="-122"/>
                <a:cs typeface="Montserrat" pitchFamily="34" charset="-120"/>
              </a:rPr>
              <a:t>CONVERSION</a:t>
            </a:r>
            <a:endParaRPr lang="en-US" sz="1000" dirty="0"/>
          </a:p>
        </p:txBody>
      </p:sp>
      <p:sp>
        <p:nvSpPr>
          <p:cNvPr id="50" name="Shape 42"/>
          <p:cNvSpPr/>
          <p:nvPr/>
        </p:nvSpPr>
        <p:spPr>
          <a:xfrm>
            <a:off x="11115446" y="1104595"/>
            <a:ext cx="304495" cy="304495"/>
          </a:xfrm>
          <a:prstGeom prst="roundRect">
            <a:avLst>
              <a:gd name="adj" fmla="val 56306"/>
            </a:avLst>
          </a:prstGeom>
          <a:solidFill>
            <a:srgbClr val="F1F5F9"/>
          </a:solidFill>
          <a:ln/>
        </p:spPr>
        <p:txBody>
          <a:bodyPr/>
          <a:lstStyle/>
          <a:p>
            <a:endParaRPr lang="en-US"/>
          </a:p>
        </p:txBody>
      </p:sp>
      <p:pic>
        <p:nvPicPr>
          <p:cNvPr id="51" name="Image 6"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201400" y="1190549"/>
            <a:ext cx="133502" cy="133502"/>
          </a:xfrm>
          <a:prstGeom prst="rect">
            <a:avLst/>
          </a:prstGeom>
        </p:spPr>
      </p:pic>
      <p:sp>
        <p:nvSpPr>
          <p:cNvPr id="52" name="Text 43"/>
          <p:cNvSpPr txBox="1"/>
          <p:nvPr/>
        </p:nvSpPr>
        <p:spPr>
          <a:xfrm>
            <a:off x="8264347" y="1514246"/>
            <a:ext cx="838505" cy="419710"/>
          </a:xfrm>
          <a:prstGeom prst="rect">
            <a:avLst/>
          </a:prstGeom>
          <a:noFill/>
          <a:ln/>
        </p:spPr>
        <p:txBody>
          <a:bodyPr wrap="square" lIns="0" tIns="0" rIns="0" bIns="0" rtlCol="0" anchor="ctr"/>
          <a:lstStyle/>
          <a:p>
            <a:pPr marL="0" indent="0" algn="l">
              <a:buNone/>
            </a:pPr>
            <a:r>
              <a:rPr lang="en-US" sz="2700" b="1" dirty="0">
                <a:solidFill>
                  <a:srgbClr val="0F172A"/>
                </a:solidFill>
                <a:latin typeface="Montserrat" pitchFamily="34" charset="0"/>
                <a:ea typeface="Montserrat" pitchFamily="34" charset="-122"/>
                <a:cs typeface="Montserrat" pitchFamily="34" charset="-120"/>
              </a:rPr>
              <a:t>120</a:t>
            </a:r>
            <a:endParaRPr lang="en-US" sz="2700" dirty="0"/>
          </a:p>
        </p:txBody>
      </p:sp>
      <p:sp>
        <p:nvSpPr>
          <p:cNvPr id="53" name="Shape 44"/>
          <p:cNvSpPr/>
          <p:nvPr/>
        </p:nvSpPr>
        <p:spPr>
          <a:xfrm>
            <a:off x="8939174" y="1705356"/>
            <a:ext cx="828446" cy="209398"/>
          </a:xfrm>
          <a:prstGeom prst="roundRect">
            <a:avLst>
              <a:gd name="adj" fmla="val 238189"/>
            </a:avLst>
          </a:prstGeom>
          <a:solidFill>
            <a:srgbClr val="DCFCE7"/>
          </a:solidFill>
          <a:ln/>
        </p:spPr>
        <p:txBody>
          <a:bodyPr/>
          <a:lstStyle/>
          <a:p>
            <a:endParaRPr lang="en-US"/>
          </a:p>
        </p:txBody>
      </p:sp>
      <p:sp>
        <p:nvSpPr>
          <p:cNvPr id="54" name="Text 45"/>
          <p:cNvSpPr txBox="1"/>
          <p:nvPr/>
        </p:nvSpPr>
        <p:spPr>
          <a:xfrm>
            <a:off x="9015070" y="1723644"/>
            <a:ext cx="762610" cy="171907"/>
          </a:xfrm>
          <a:prstGeom prst="rect">
            <a:avLst/>
          </a:prstGeom>
          <a:noFill/>
          <a:ln/>
        </p:spPr>
        <p:txBody>
          <a:bodyPr wrap="square" lIns="0" tIns="0" rIns="0" bIns="0" rtlCol="0" anchor="ctr"/>
          <a:lstStyle/>
          <a:p>
            <a:pPr marL="0" indent="0" algn="l">
              <a:buNone/>
            </a:pPr>
            <a:r>
              <a:rPr lang="en-US" sz="900" b="1" dirty="0">
                <a:solidFill>
                  <a:srgbClr val="166534"/>
                </a:solidFill>
                <a:latin typeface="Open Sans" pitchFamily="34" charset="0"/>
                <a:ea typeface="Open Sans" pitchFamily="34" charset="-122"/>
                <a:cs typeface="Open Sans" pitchFamily="34" charset="-120"/>
              </a:rPr>
              <a:t>MQL / Trim.</a:t>
            </a:r>
            <a:endParaRPr lang="en-US" sz="900" dirty="0"/>
          </a:p>
        </p:txBody>
      </p:sp>
      <p:sp>
        <p:nvSpPr>
          <p:cNvPr id="55" name="Text 46"/>
          <p:cNvSpPr txBox="1"/>
          <p:nvPr/>
        </p:nvSpPr>
        <p:spPr>
          <a:xfrm>
            <a:off x="8264347" y="1962302"/>
            <a:ext cx="1371600"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Leads Qualifiés Générés</a:t>
            </a:r>
            <a:endParaRPr lang="en-US" sz="900" dirty="0"/>
          </a:p>
        </p:txBody>
      </p:sp>
      <p:pic>
        <p:nvPicPr>
          <p:cNvPr id="56" name="Image 7" descr="preencoded.png"/>
          <p:cNvPicPr>
            <a:picLocks noChangeAspect="1"/>
          </p:cNvPicPr>
          <p:nvPr/>
        </p:nvPicPr>
        <p:blipFill>
          <a:blip r:embed="rId9" cstate="email">
            <a:extLst>
              <a:ext uri="{28A0092B-C50C-407E-A947-70E740481C1C}">
                <a14:useLocalDpi xmlns:a14="http://schemas.microsoft.com/office/drawing/2010/main"/>
              </a:ext>
            </a:extLst>
          </a:blip>
          <a:srcRect l="-130" r="-130"/>
          <a:stretch/>
        </p:blipFill>
        <p:spPr>
          <a:xfrm>
            <a:off x="8264347" y="2276856"/>
            <a:ext cx="3161995" cy="952805"/>
          </a:xfrm>
          <a:prstGeom prst="rect">
            <a:avLst/>
          </a:prstGeom>
        </p:spPr>
      </p:pic>
      <p:sp>
        <p:nvSpPr>
          <p:cNvPr id="57" name="Shape 47"/>
          <p:cNvSpPr/>
          <p:nvPr/>
        </p:nvSpPr>
        <p:spPr>
          <a:xfrm>
            <a:off x="571500" y="3914546"/>
            <a:ext cx="3562502" cy="2819095"/>
          </a:xfrm>
          <a:prstGeom prst="roundRect">
            <a:avLst>
              <a:gd name="adj" fmla="val 1315"/>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58" name="Shape 48"/>
          <p:cNvSpPr/>
          <p:nvPr/>
        </p:nvSpPr>
        <p:spPr>
          <a:xfrm>
            <a:off x="571500" y="3914546"/>
            <a:ext cx="38405" cy="2800807"/>
          </a:xfrm>
          <a:prstGeom prst="rect">
            <a:avLst/>
          </a:prstGeom>
          <a:solidFill>
            <a:srgbClr val="8B5CF6"/>
          </a:solidFill>
          <a:ln/>
        </p:spPr>
        <p:txBody>
          <a:bodyPr/>
          <a:lstStyle/>
          <a:p>
            <a:endParaRPr lang="en-US"/>
          </a:p>
        </p:txBody>
      </p:sp>
      <p:sp>
        <p:nvSpPr>
          <p:cNvPr id="59" name="Text 49"/>
          <p:cNvSpPr txBox="1"/>
          <p:nvPr/>
        </p:nvSpPr>
        <p:spPr>
          <a:xfrm>
            <a:off x="771754" y="4114800"/>
            <a:ext cx="900684" cy="200254"/>
          </a:xfrm>
          <a:prstGeom prst="rect">
            <a:avLst/>
          </a:prstGeom>
          <a:noFill/>
          <a:ln/>
        </p:spPr>
        <p:txBody>
          <a:bodyPr wrap="square" lIns="0" tIns="0" rIns="0" bIns="0" rtlCol="0" anchor="ctr"/>
          <a:lstStyle/>
          <a:p>
            <a:pPr marL="0" indent="0" algn="l">
              <a:buNone/>
            </a:pPr>
            <a:r>
              <a:rPr lang="en-US" sz="1000" b="1" dirty="0">
                <a:solidFill>
                  <a:srgbClr val="64748B"/>
                </a:solidFill>
                <a:latin typeface="Montserrat" pitchFamily="34" charset="0"/>
                <a:ea typeface="Montserrat" pitchFamily="34" charset="-122"/>
                <a:cs typeface="Montserrat" pitchFamily="34" charset="-120"/>
              </a:rPr>
              <a:t>ADVOCACY</a:t>
            </a:r>
            <a:endParaRPr lang="en-US" sz="1000" dirty="0"/>
          </a:p>
        </p:txBody>
      </p:sp>
      <p:sp>
        <p:nvSpPr>
          <p:cNvPr id="60" name="Shape 50"/>
          <p:cNvSpPr/>
          <p:nvPr/>
        </p:nvSpPr>
        <p:spPr>
          <a:xfrm>
            <a:off x="3622853" y="4114800"/>
            <a:ext cx="304495" cy="304495"/>
          </a:xfrm>
          <a:prstGeom prst="roundRect">
            <a:avLst>
              <a:gd name="adj" fmla="val 56306"/>
            </a:avLst>
          </a:prstGeom>
          <a:solidFill>
            <a:srgbClr val="F1F5F9"/>
          </a:solidFill>
          <a:ln/>
        </p:spPr>
        <p:txBody>
          <a:bodyPr/>
          <a:lstStyle/>
          <a:p>
            <a:endParaRPr lang="en-US"/>
          </a:p>
        </p:txBody>
      </p:sp>
      <p:pic>
        <p:nvPicPr>
          <p:cNvPr id="61" name="Image 8" descr="preencoded.png"/>
          <p:cNvPicPr>
            <a:picLocks noChangeAspect="1"/>
          </p:cNvPicPr>
          <p:nvPr/>
        </p:nvPicPr>
        <p:blipFill>
          <a:blip r:embed="rId10" cstate="email">
            <a:extLst>
              <a:ext uri="{28A0092B-C50C-407E-A947-70E740481C1C}">
                <a14:useLocalDpi xmlns:a14="http://schemas.microsoft.com/office/drawing/2010/main"/>
              </a:ext>
            </a:extLst>
          </a:blip>
          <a:srcRect l="-1507" r="-1507"/>
          <a:stretch/>
        </p:blipFill>
        <p:spPr>
          <a:xfrm>
            <a:off x="3689604" y="4200754"/>
            <a:ext cx="171907" cy="133502"/>
          </a:xfrm>
          <a:prstGeom prst="rect">
            <a:avLst/>
          </a:prstGeom>
        </p:spPr>
      </p:pic>
      <p:sp>
        <p:nvSpPr>
          <p:cNvPr id="62" name="Text 51"/>
          <p:cNvSpPr txBox="1"/>
          <p:nvPr/>
        </p:nvSpPr>
        <p:spPr>
          <a:xfrm>
            <a:off x="771754" y="4524451"/>
            <a:ext cx="705002" cy="419710"/>
          </a:xfrm>
          <a:prstGeom prst="rect">
            <a:avLst/>
          </a:prstGeom>
          <a:noFill/>
          <a:ln/>
        </p:spPr>
        <p:txBody>
          <a:bodyPr wrap="square" lIns="0" tIns="0" rIns="0" bIns="0" rtlCol="0" anchor="ctr"/>
          <a:lstStyle/>
          <a:p>
            <a:pPr marL="0" indent="0" algn="l">
              <a:buNone/>
            </a:pPr>
            <a:r>
              <a:rPr lang="en-US" sz="2700" b="1" dirty="0">
                <a:solidFill>
                  <a:srgbClr val="0F172A"/>
                </a:solidFill>
                <a:latin typeface="Montserrat" pitchFamily="34" charset="0"/>
                <a:ea typeface="Montserrat" pitchFamily="34" charset="-122"/>
                <a:cs typeface="Montserrat" pitchFamily="34" charset="-120"/>
              </a:rPr>
              <a:t>50</a:t>
            </a:r>
            <a:endParaRPr lang="en-US" sz="2700" dirty="0"/>
          </a:p>
        </p:txBody>
      </p:sp>
      <p:sp>
        <p:nvSpPr>
          <p:cNvPr id="63" name="Shape 52"/>
          <p:cNvSpPr/>
          <p:nvPr/>
        </p:nvSpPr>
        <p:spPr>
          <a:xfrm>
            <a:off x="1309421" y="4714646"/>
            <a:ext cx="476402" cy="209398"/>
          </a:xfrm>
          <a:prstGeom prst="roundRect">
            <a:avLst>
              <a:gd name="adj" fmla="val 238189"/>
            </a:avLst>
          </a:prstGeom>
          <a:solidFill>
            <a:srgbClr val="DCFCE7"/>
          </a:solidFill>
          <a:ln/>
        </p:spPr>
        <p:txBody>
          <a:bodyPr/>
          <a:lstStyle/>
          <a:p>
            <a:endParaRPr lang="en-US"/>
          </a:p>
        </p:txBody>
      </p:sp>
      <p:sp>
        <p:nvSpPr>
          <p:cNvPr id="64" name="Text 53"/>
          <p:cNvSpPr txBox="1"/>
          <p:nvPr/>
        </p:nvSpPr>
        <p:spPr>
          <a:xfrm>
            <a:off x="1386230" y="4733849"/>
            <a:ext cx="409651" cy="171907"/>
          </a:xfrm>
          <a:prstGeom prst="rect">
            <a:avLst/>
          </a:prstGeom>
          <a:noFill/>
          <a:ln/>
        </p:spPr>
        <p:txBody>
          <a:bodyPr wrap="square" lIns="0" tIns="0" rIns="0" bIns="0" rtlCol="0" anchor="ctr"/>
          <a:lstStyle/>
          <a:p>
            <a:pPr marL="0" indent="0" algn="l">
              <a:buNone/>
            </a:pPr>
            <a:r>
              <a:rPr lang="en-US" sz="900" b="1" dirty="0">
                <a:solidFill>
                  <a:srgbClr val="166534"/>
                </a:solidFill>
                <a:latin typeface="Open Sans" pitchFamily="34" charset="0"/>
                <a:ea typeface="Open Sans" pitchFamily="34" charset="-122"/>
                <a:cs typeface="Open Sans" pitchFamily="34" charset="-120"/>
              </a:rPr>
              <a:t>Actifs</a:t>
            </a:r>
            <a:endParaRPr lang="en-US" sz="900" dirty="0"/>
          </a:p>
        </p:txBody>
      </p:sp>
      <p:sp>
        <p:nvSpPr>
          <p:cNvPr id="65" name="Text 54"/>
          <p:cNvSpPr txBox="1"/>
          <p:nvPr/>
        </p:nvSpPr>
        <p:spPr>
          <a:xfrm>
            <a:off x="771754" y="4972507"/>
            <a:ext cx="1353312"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Ambassadeurs Internes</a:t>
            </a:r>
            <a:endParaRPr lang="en-US" sz="900" dirty="0"/>
          </a:p>
        </p:txBody>
      </p:sp>
      <p:sp>
        <p:nvSpPr>
          <p:cNvPr id="66" name="Text 55"/>
          <p:cNvSpPr txBox="1"/>
          <p:nvPr/>
        </p:nvSpPr>
        <p:spPr>
          <a:xfrm>
            <a:off x="771754" y="5381244"/>
            <a:ext cx="831190"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Objectif annuel</a:t>
            </a:r>
            <a:endParaRPr lang="en-US" sz="800" dirty="0"/>
          </a:p>
        </p:txBody>
      </p:sp>
      <p:sp>
        <p:nvSpPr>
          <p:cNvPr id="67" name="Text 56"/>
          <p:cNvSpPr txBox="1"/>
          <p:nvPr/>
        </p:nvSpPr>
        <p:spPr>
          <a:xfrm>
            <a:off x="3305556" y="5381244"/>
            <a:ext cx="707746"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100% Atteint</a:t>
            </a:r>
            <a:endParaRPr lang="en-US" sz="800" dirty="0"/>
          </a:p>
        </p:txBody>
      </p:sp>
      <p:sp>
        <p:nvSpPr>
          <p:cNvPr id="68" name="Shape 57"/>
          <p:cNvSpPr/>
          <p:nvPr/>
        </p:nvSpPr>
        <p:spPr>
          <a:xfrm>
            <a:off x="771754" y="5576926"/>
            <a:ext cx="3161995" cy="75895"/>
          </a:xfrm>
          <a:prstGeom prst="roundRect">
            <a:avLst>
              <a:gd name="adj" fmla="val 602411"/>
            </a:avLst>
          </a:prstGeom>
          <a:solidFill>
            <a:srgbClr val="F1F5F9"/>
          </a:solidFill>
          <a:ln/>
        </p:spPr>
        <p:txBody>
          <a:bodyPr/>
          <a:lstStyle/>
          <a:p>
            <a:endParaRPr lang="en-US"/>
          </a:p>
        </p:txBody>
      </p:sp>
      <p:sp>
        <p:nvSpPr>
          <p:cNvPr id="69" name="Shape 58"/>
          <p:cNvSpPr/>
          <p:nvPr/>
        </p:nvSpPr>
        <p:spPr>
          <a:xfrm>
            <a:off x="771754" y="5576926"/>
            <a:ext cx="3161995" cy="75895"/>
          </a:xfrm>
          <a:prstGeom prst="roundRect">
            <a:avLst>
              <a:gd name="adj" fmla="val 602411"/>
            </a:avLst>
          </a:prstGeom>
          <a:solidFill>
            <a:srgbClr val="8B5CF6"/>
          </a:solidFill>
          <a:ln/>
        </p:spPr>
        <p:txBody>
          <a:bodyPr/>
          <a:lstStyle/>
          <a:p>
            <a:endParaRPr lang="en-US"/>
          </a:p>
        </p:txBody>
      </p:sp>
      <p:sp>
        <p:nvSpPr>
          <p:cNvPr id="70" name="Shape 59"/>
          <p:cNvSpPr/>
          <p:nvPr/>
        </p:nvSpPr>
        <p:spPr>
          <a:xfrm>
            <a:off x="771754" y="6006694"/>
            <a:ext cx="3161995" cy="9144"/>
          </a:xfrm>
          <a:prstGeom prst="rect">
            <a:avLst/>
          </a:prstGeom>
          <a:solidFill>
            <a:srgbClr val="E2E8F0"/>
          </a:solidFill>
          <a:ln/>
        </p:spPr>
        <p:txBody>
          <a:bodyPr/>
          <a:lstStyle/>
          <a:p>
            <a:endParaRPr lang="en-US"/>
          </a:p>
        </p:txBody>
      </p:sp>
      <p:sp>
        <p:nvSpPr>
          <p:cNvPr id="71" name="Text 60"/>
          <p:cNvSpPr txBox="1"/>
          <p:nvPr/>
        </p:nvSpPr>
        <p:spPr>
          <a:xfrm>
            <a:off x="771754" y="5796382"/>
            <a:ext cx="991210"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Portée Employés</a:t>
            </a:r>
            <a:endParaRPr lang="en-US" sz="900" dirty="0"/>
          </a:p>
        </p:txBody>
      </p:sp>
      <p:sp>
        <p:nvSpPr>
          <p:cNvPr id="72" name="Text 61"/>
          <p:cNvSpPr txBox="1"/>
          <p:nvPr/>
        </p:nvSpPr>
        <p:spPr>
          <a:xfrm>
            <a:off x="3417113" y="5796382"/>
            <a:ext cx="600761"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45K Vues</a:t>
            </a:r>
            <a:endParaRPr lang="en-US" sz="900" dirty="0"/>
          </a:p>
        </p:txBody>
      </p:sp>
      <p:sp>
        <p:nvSpPr>
          <p:cNvPr id="73" name="Shape 62"/>
          <p:cNvSpPr/>
          <p:nvPr/>
        </p:nvSpPr>
        <p:spPr>
          <a:xfrm>
            <a:off x="4317797" y="3914546"/>
            <a:ext cx="3562502" cy="2819095"/>
          </a:xfrm>
          <a:prstGeom prst="roundRect">
            <a:avLst>
              <a:gd name="adj" fmla="val 1315"/>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74" name="Shape 63"/>
          <p:cNvSpPr/>
          <p:nvPr/>
        </p:nvSpPr>
        <p:spPr>
          <a:xfrm>
            <a:off x="4317797" y="3914546"/>
            <a:ext cx="38405" cy="2800807"/>
          </a:xfrm>
          <a:prstGeom prst="rect">
            <a:avLst/>
          </a:prstGeom>
          <a:solidFill>
            <a:srgbClr val="F59E0B"/>
          </a:solidFill>
          <a:ln/>
        </p:spPr>
        <p:txBody>
          <a:bodyPr/>
          <a:lstStyle/>
          <a:p>
            <a:endParaRPr lang="en-US"/>
          </a:p>
        </p:txBody>
      </p:sp>
      <p:sp>
        <p:nvSpPr>
          <p:cNvPr id="75" name="Text 64"/>
          <p:cNvSpPr txBox="1"/>
          <p:nvPr/>
        </p:nvSpPr>
        <p:spPr>
          <a:xfrm>
            <a:off x="4518050" y="4114800"/>
            <a:ext cx="719633" cy="200254"/>
          </a:xfrm>
          <a:prstGeom prst="rect">
            <a:avLst/>
          </a:prstGeom>
          <a:noFill/>
          <a:ln/>
        </p:spPr>
        <p:txBody>
          <a:bodyPr wrap="square" lIns="0" tIns="0" rIns="0" bIns="0" rtlCol="0" anchor="ctr"/>
          <a:lstStyle/>
          <a:p>
            <a:pPr marL="0" indent="0" algn="l">
              <a:buNone/>
            </a:pPr>
            <a:r>
              <a:rPr lang="en-US" sz="1000" b="1" dirty="0">
                <a:solidFill>
                  <a:srgbClr val="64748B"/>
                </a:solidFill>
                <a:latin typeface="Montserrat" pitchFamily="34" charset="0"/>
                <a:ea typeface="Montserrat" pitchFamily="34" charset="-122"/>
                <a:cs typeface="Montserrat" pitchFamily="34" charset="-120"/>
              </a:rPr>
              <a:t>QUALITÉ</a:t>
            </a:r>
            <a:endParaRPr lang="en-US" sz="1000" dirty="0"/>
          </a:p>
        </p:txBody>
      </p:sp>
      <p:sp>
        <p:nvSpPr>
          <p:cNvPr id="76" name="Shape 65"/>
          <p:cNvSpPr/>
          <p:nvPr/>
        </p:nvSpPr>
        <p:spPr>
          <a:xfrm>
            <a:off x="7369150" y="4114800"/>
            <a:ext cx="304495" cy="304495"/>
          </a:xfrm>
          <a:prstGeom prst="roundRect">
            <a:avLst>
              <a:gd name="adj" fmla="val 56306"/>
            </a:avLst>
          </a:prstGeom>
          <a:solidFill>
            <a:srgbClr val="F1F5F9"/>
          </a:solidFill>
          <a:ln/>
        </p:spPr>
        <p:txBody>
          <a:bodyPr/>
          <a:lstStyle/>
          <a:p>
            <a:endParaRPr lang="en-US"/>
          </a:p>
        </p:txBody>
      </p:sp>
      <p:pic>
        <p:nvPicPr>
          <p:cNvPr id="77" name="Image 9" descr="preencoded.png"/>
          <p:cNvPicPr>
            <a:picLocks noChangeAspect="1"/>
          </p:cNvPicPr>
          <p:nvPr/>
        </p:nvPicPr>
        <p:blipFill>
          <a:blip r:embed="rId11" cstate="email">
            <a:extLst>
              <a:ext uri="{28A0092B-C50C-407E-A947-70E740481C1C}">
                <a14:useLocalDpi xmlns:a14="http://schemas.microsoft.com/office/drawing/2010/main"/>
              </a:ext>
            </a:extLst>
          </a:blip>
          <a:srcRect l="-837" r="-837"/>
          <a:stretch/>
        </p:blipFill>
        <p:spPr>
          <a:xfrm>
            <a:off x="7445045" y="4200754"/>
            <a:ext cx="152705" cy="133502"/>
          </a:xfrm>
          <a:prstGeom prst="rect">
            <a:avLst/>
          </a:prstGeom>
        </p:spPr>
      </p:pic>
      <p:sp>
        <p:nvSpPr>
          <p:cNvPr id="78" name="Text 66"/>
          <p:cNvSpPr txBox="1"/>
          <p:nvPr/>
        </p:nvSpPr>
        <p:spPr>
          <a:xfrm>
            <a:off x="4518050" y="4524451"/>
            <a:ext cx="1000354" cy="419710"/>
          </a:xfrm>
          <a:prstGeom prst="rect">
            <a:avLst/>
          </a:prstGeom>
          <a:noFill/>
          <a:ln/>
        </p:spPr>
        <p:txBody>
          <a:bodyPr wrap="square" lIns="0" tIns="0" rIns="0" bIns="0" rtlCol="0" anchor="ctr"/>
          <a:lstStyle/>
          <a:p>
            <a:pPr marL="0" indent="0" algn="l">
              <a:buNone/>
            </a:pPr>
            <a:r>
              <a:rPr lang="en-US" sz="2700" b="1" dirty="0">
                <a:solidFill>
                  <a:srgbClr val="0F172A"/>
                </a:solidFill>
                <a:latin typeface="Montserrat" pitchFamily="34" charset="0"/>
                <a:ea typeface="Montserrat" pitchFamily="34" charset="-122"/>
                <a:cs typeface="Montserrat" pitchFamily="34" charset="-120"/>
              </a:rPr>
              <a:t>85%</a:t>
            </a:r>
            <a:endParaRPr lang="en-US" sz="2700" dirty="0"/>
          </a:p>
        </p:txBody>
      </p:sp>
      <p:sp>
        <p:nvSpPr>
          <p:cNvPr id="79" name="Shape 67"/>
          <p:cNvSpPr/>
          <p:nvPr/>
        </p:nvSpPr>
        <p:spPr>
          <a:xfrm>
            <a:off x="5354726" y="4714646"/>
            <a:ext cx="523951" cy="209398"/>
          </a:xfrm>
          <a:prstGeom prst="roundRect">
            <a:avLst>
              <a:gd name="adj" fmla="val 238189"/>
            </a:avLst>
          </a:prstGeom>
          <a:solidFill>
            <a:srgbClr val="DCFCE7"/>
          </a:solidFill>
          <a:ln/>
        </p:spPr>
        <p:txBody>
          <a:bodyPr/>
          <a:lstStyle/>
          <a:p>
            <a:endParaRPr lang="en-US"/>
          </a:p>
        </p:txBody>
      </p:sp>
      <p:sp>
        <p:nvSpPr>
          <p:cNvPr id="80" name="Text 68"/>
          <p:cNvSpPr txBox="1"/>
          <p:nvPr/>
        </p:nvSpPr>
        <p:spPr>
          <a:xfrm>
            <a:off x="5431536" y="4733849"/>
            <a:ext cx="457200" cy="171907"/>
          </a:xfrm>
          <a:prstGeom prst="rect">
            <a:avLst/>
          </a:prstGeom>
          <a:noFill/>
          <a:ln/>
        </p:spPr>
        <p:txBody>
          <a:bodyPr wrap="square" lIns="0" tIns="0" rIns="0" bIns="0" rtlCol="0" anchor="ctr"/>
          <a:lstStyle/>
          <a:p>
            <a:pPr marL="0" indent="0" algn="l">
              <a:buNone/>
            </a:pPr>
            <a:r>
              <a:rPr lang="en-US" sz="900" b="1" dirty="0">
                <a:solidFill>
                  <a:srgbClr val="166534"/>
                </a:solidFill>
                <a:latin typeface="Open Sans" pitchFamily="34" charset="0"/>
                <a:ea typeface="Open Sans" pitchFamily="34" charset="-122"/>
                <a:cs typeface="Open Sans" pitchFamily="34" charset="-120"/>
              </a:rPr>
              <a:t>Positif</a:t>
            </a:r>
            <a:endParaRPr lang="en-US" sz="900" dirty="0"/>
          </a:p>
        </p:txBody>
      </p:sp>
      <p:sp>
        <p:nvSpPr>
          <p:cNvPr id="81" name="Text 69"/>
          <p:cNvSpPr txBox="1"/>
          <p:nvPr/>
        </p:nvSpPr>
        <p:spPr>
          <a:xfrm>
            <a:off x="4518050" y="4972507"/>
            <a:ext cx="1095451"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Sentiment Analysis</a:t>
            </a:r>
            <a:endParaRPr lang="en-US" sz="900" dirty="0"/>
          </a:p>
        </p:txBody>
      </p:sp>
      <p:pic>
        <p:nvPicPr>
          <p:cNvPr id="82" name="Image 10" descr="preencoded.png"/>
          <p:cNvPicPr>
            <a:picLocks noChangeAspect="1"/>
          </p:cNvPicPr>
          <p:nvPr/>
        </p:nvPicPr>
        <p:blipFill>
          <a:blip r:embed="rId12" cstate="email">
            <a:extLst>
              <a:ext uri="{28A0092B-C50C-407E-A947-70E740481C1C}">
                <a14:useLocalDpi xmlns:a14="http://schemas.microsoft.com/office/drawing/2010/main"/>
              </a:ext>
            </a:extLst>
          </a:blip>
          <a:srcRect l="-166" r="-166"/>
          <a:stretch/>
        </p:blipFill>
        <p:spPr>
          <a:xfrm>
            <a:off x="4518050" y="5286146"/>
            <a:ext cx="3161995" cy="761695"/>
          </a:xfrm>
          <a:prstGeom prst="rect">
            <a:avLst/>
          </a:prstGeom>
        </p:spPr>
      </p:pic>
      <p:sp>
        <p:nvSpPr>
          <p:cNvPr id="83" name="Shape 70"/>
          <p:cNvSpPr/>
          <p:nvPr/>
        </p:nvSpPr>
        <p:spPr>
          <a:xfrm>
            <a:off x="8064094" y="3914546"/>
            <a:ext cx="3562502" cy="2819095"/>
          </a:xfrm>
          <a:prstGeom prst="roundRect">
            <a:avLst>
              <a:gd name="adj" fmla="val 1315"/>
            </a:avLst>
          </a:prstGeom>
          <a:solidFill>
            <a:srgbClr val="FFFFFF"/>
          </a:solidFill>
          <a:ln w="12700">
            <a:solidFill>
              <a:srgbClr val="E2E8F0"/>
            </a:solidFill>
            <a:prstDash val="solid"/>
          </a:ln>
          <a:effectLst>
            <a:outerShdw blurRad="50800" dist="25400" dir="5400000" algn="bl" rotWithShape="0">
              <a:srgbClr val="000000">
                <a:alpha val="2000"/>
              </a:srgbClr>
            </a:outerShdw>
          </a:effectLst>
        </p:spPr>
        <p:txBody>
          <a:bodyPr/>
          <a:lstStyle/>
          <a:p>
            <a:endParaRPr lang="en-US"/>
          </a:p>
        </p:txBody>
      </p:sp>
      <p:sp>
        <p:nvSpPr>
          <p:cNvPr id="84" name="Shape 71"/>
          <p:cNvSpPr/>
          <p:nvPr/>
        </p:nvSpPr>
        <p:spPr>
          <a:xfrm>
            <a:off x="8064094" y="3914546"/>
            <a:ext cx="38405" cy="2800807"/>
          </a:xfrm>
          <a:prstGeom prst="rect">
            <a:avLst/>
          </a:prstGeom>
          <a:solidFill>
            <a:srgbClr val="10B981"/>
          </a:solidFill>
          <a:ln/>
        </p:spPr>
        <p:txBody>
          <a:bodyPr/>
          <a:lstStyle/>
          <a:p>
            <a:endParaRPr lang="en-US"/>
          </a:p>
        </p:txBody>
      </p:sp>
      <p:sp>
        <p:nvSpPr>
          <p:cNvPr id="85" name="Text 72"/>
          <p:cNvSpPr txBox="1"/>
          <p:nvPr/>
        </p:nvSpPr>
        <p:spPr>
          <a:xfrm>
            <a:off x="8264347" y="4114800"/>
            <a:ext cx="1386230" cy="200254"/>
          </a:xfrm>
          <a:prstGeom prst="rect">
            <a:avLst/>
          </a:prstGeom>
          <a:noFill/>
          <a:ln/>
        </p:spPr>
        <p:txBody>
          <a:bodyPr wrap="square" lIns="0" tIns="0" rIns="0" bIns="0" rtlCol="0" anchor="ctr"/>
          <a:lstStyle/>
          <a:p>
            <a:pPr marL="0" indent="0" algn="l">
              <a:buNone/>
            </a:pPr>
            <a:r>
              <a:rPr lang="en-US" sz="1000" b="1" dirty="0">
                <a:solidFill>
                  <a:srgbClr val="64748B"/>
                </a:solidFill>
                <a:latin typeface="Montserrat" pitchFamily="34" charset="0"/>
                <a:ea typeface="Montserrat" pitchFamily="34" charset="-122"/>
                <a:cs typeface="Montserrat" pitchFamily="34" charset="-120"/>
              </a:rPr>
              <a:t>BUSINESS IMPACT</a:t>
            </a:r>
            <a:endParaRPr lang="en-US" sz="1000" dirty="0"/>
          </a:p>
        </p:txBody>
      </p:sp>
      <p:sp>
        <p:nvSpPr>
          <p:cNvPr id="86" name="Shape 73"/>
          <p:cNvSpPr/>
          <p:nvPr/>
        </p:nvSpPr>
        <p:spPr>
          <a:xfrm>
            <a:off x="11115446" y="4114800"/>
            <a:ext cx="304495" cy="304495"/>
          </a:xfrm>
          <a:prstGeom prst="roundRect">
            <a:avLst>
              <a:gd name="adj" fmla="val 56306"/>
            </a:avLst>
          </a:prstGeom>
          <a:solidFill>
            <a:srgbClr val="F1F5F9"/>
          </a:solidFill>
          <a:ln/>
        </p:spPr>
        <p:txBody>
          <a:bodyPr/>
          <a:lstStyle/>
          <a:p>
            <a:endParaRPr lang="en-US"/>
          </a:p>
        </p:txBody>
      </p:sp>
      <p:pic>
        <p:nvPicPr>
          <p:cNvPr id="87" name="Image 11" descr="preencoded.png"/>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11201400" y="4200754"/>
            <a:ext cx="133502" cy="133502"/>
          </a:xfrm>
          <a:prstGeom prst="rect">
            <a:avLst/>
          </a:prstGeom>
        </p:spPr>
      </p:pic>
      <p:sp>
        <p:nvSpPr>
          <p:cNvPr id="88" name="Text 74"/>
          <p:cNvSpPr txBox="1"/>
          <p:nvPr/>
        </p:nvSpPr>
        <p:spPr>
          <a:xfrm>
            <a:off x="8264347" y="4524451"/>
            <a:ext cx="1124712" cy="419710"/>
          </a:xfrm>
          <a:prstGeom prst="rect">
            <a:avLst/>
          </a:prstGeom>
          <a:noFill/>
          <a:ln/>
        </p:spPr>
        <p:txBody>
          <a:bodyPr wrap="square" lIns="0" tIns="0" rIns="0" bIns="0" rtlCol="0" anchor="ctr"/>
          <a:lstStyle/>
          <a:p>
            <a:pPr marL="0" indent="0" algn="l">
              <a:buNone/>
            </a:pPr>
            <a:r>
              <a:rPr lang="en-US" sz="2700" b="1" dirty="0">
                <a:solidFill>
                  <a:srgbClr val="0F172A"/>
                </a:solidFill>
                <a:latin typeface="Montserrat" pitchFamily="34" charset="0"/>
                <a:ea typeface="Montserrat" pitchFamily="34" charset="-122"/>
                <a:cs typeface="Montserrat" pitchFamily="34" charset="-120"/>
              </a:rPr>
              <a:t>High</a:t>
            </a:r>
            <a:endParaRPr lang="en-US" sz="2700" dirty="0"/>
          </a:p>
        </p:txBody>
      </p:sp>
      <p:sp>
        <p:nvSpPr>
          <p:cNvPr id="89" name="Shape 75"/>
          <p:cNvSpPr/>
          <p:nvPr/>
        </p:nvSpPr>
        <p:spPr>
          <a:xfrm>
            <a:off x="9223553" y="4714646"/>
            <a:ext cx="809244" cy="209398"/>
          </a:xfrm>
          <a:prstGeom prst="roundRect">
            <a:avLst>
              <a:gd name="adj" fmla="val 238189"/>
            </a:avLst>
          </a:prstGeom>
          <a:solidFill>
            <a:srgbClr val="DCFCE7"/>
          </a:solidFill>
          <a:ln/>
        </p:spPr>
        <p:txBody>
          <a:bodyPr/>
          <a:lstStyle/>
          <a:p>
            <a:endParaRPr lang="en-US"/>
          </a:p>
        </p:txBody>
      </p:sp>
      <p:sp>
        <p:nvSpPr>
          <p:cNvPr id="90" name="Text 76"/>
          <p:cNvSpPr txBox="1"/>
          <p:nvPr/>
        </p:nvSpPr>
        <p:spPr>
          <a:xfrm>
            <a:off x="9300362" y="4733849"/>
            <a:ext cx="743407" cy="171907"/>
          </a:xfrm>
          <a:prstGeom prst="rect">
            <a:avLst/>
          </a:prstGeom>
          <a:noFill/>
          <a:ln/>
        </p:spPr>
        <p:txBody>
          <a:bodyPr wrap="square" lIns="0" tIns="0" rIns="0" bIns="0" rtlCol="0" anchor="ctr"/>
          <a:lstStyle/>
          <a:p>
            <a:pPr marL="0" indent="0" algn="l">
              <a:buNone/>
            </a:pPr>
            <a:r>
              <a:rPr lang="en-US" sz="900" b="1" dirty="0">
                <a:solidFill>
                  <a:srgbClr val="166534"/>
                </a:solidFill>
                <a:latin typeface="Open Sans" pitchFamily="34" charset="0"/>
                <a:ea typeface="Open Sans" pitchFamily="34" charset="-122"/>
                <a:cs typeface="Open Sans" pitchFamily="34" charset="-120"/>
              </a:rPr>
              <a:t>Corrélation</a:t>
            </a:r>
            <a:endParaRPr lang="en-US" sz="900" dirty="0"/>
          </a:p>
        </p:txBody>
      </p:sp>
      <p:sp>
        <p:nvSpPr>
          <p:cNvPr id="91" name="Text 77"/>
          <p:cNvSpPr txBox="1"/>
          <p:nvPr/>
        </p:nvSpPr>
        <p:spPr>
          <a:xfrm>
            <a:off x="8264347" y="4972507"/>
            <a:ext cx="1400861"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Trafic Web vs Demandes</a:t>
            </a:r>
            <a:endParaRPr lang="en-US" sz="900" dirty="0"/>
          </a:p>
        </p:txBody>
      </p:sp>
      <p:sp>
        <p:nvSpPr>
          <p:cNvPr id="92" name="Shape 78"/>
          <p:cNvSpPr/>
          <p:nvPr/>
        </p:nvSpPr>
        <p:spPr>
          <a:xfrm>
            <a:off x="8264347" y="5934456"/>
            <a:ext cx="3161995" cy="9144"/>
          </a:xfrm>
          <a:prstGeom prst="rect">
            <a:avLst/>
          </a:prstGeom>
          <a:solidFill>
            <a:srgbClr val="E2E8F0"/>
          </a:solidFill>
          <a:ln/>
        </p:spPr>
        <p:txBody>
          <a:bodyPr/>
          <a:lstStyle/>
          <a:p>
            <a:endParaRPr lang="en-US"/>
          </a:p>
        </p:txBody>
      </p:sp>
      <p:sp>
        <p:nvSpPr>
          <p:cNvPr id="93" name="Shape 79"/>
          <p:cNvSpPr/>
          <p:nvPr/>
        </p:nvSpPr>
        <p:spPr>
          <a:xfrm>
            <a:off x="8264347" y="6229807"/>
            <a:ext cx="3161995" cy="9144"/>
          </a:xfrm>
          <a:prstGeom prst="rect">
            <a:avLst/>
          </a:prstGeom>
          <a:solidFill>
            <a:srgbClr val="E2E8F0"/>
          </a:solidFill>
          <a:ln/>
        </p:spPr>
        <p:txBody>
          <a:bodyPr/>
          <a:lstStyle/>
          <a:p>
            <a:endParaRPr lang="en-US"/>
          </a:p>
        </p:txBody>
      </p:sp>
      <p:sp>
        <p:nvSpPr>
          <p:cNvPr id="94" name="Shape 80"/>
          <p:cNvSpPr/>
          <p:nvPr/>
        </p:nvSpPr>
        <p:spPr>
          <a:xfrm>
            <a:off x="8264347" y="6525158"/>
            <a:ext cx="3161995" cy="9144"/>
          </a:xfrm>
          <a:prstGeom prst="rect">
            <a:avLst/>
          </a:prstGeom>
          <a:solidFill>
            <a:srgbClr val="E2E8F0"/>
          </a:solidFill>
          <a:ln/>
        </p:spPr>
        <p:txBody>
          <a:bodyPr/>
          <a:lstStyle/>
          <a:p>
            <a:endParaRPr lang="en-US"/>
          </a:p>
        </p:txBody>
      </p:sp>
      <p:sp>
        <p:nvSpPr>
          <p:cNvPr id="95" name="Text 81"/>
          <p:cNvSpPr txBox="1"/>
          <p:nvPr/>
        </p:nvSpPr>
        <p:spPr>
          <a:xfrm>
            <a:off x="8264347" y="5724144"/>
            <a:ext cx="810158"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Clics vers Site</a:t>
            </a:r>
            <a:endParaRPr lang="en-US" sz="900" dirty="0"/>
          </a:p>
        </p:txBody>
      </p:sp>
      <p:sp>
        <p:nvSpPr>
          <p:cNvPr id="96" name="Text 82"/>
          <p:cNvSpPr txBox="1"/>
          <p:nvPr/>
        </p:nvSpPr>
        <p:spPr>
          <a:xfrm>
            <a:off x="8264347" y="6019495"/>
            <a:ext cx="991210"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Téléch. Brochure</a:t>
            </a:r>
            <a:endParaRPr lang="en-US" sz="900" dirty="0"/>
          </a:p>
        </p:txBody>
      </p:sp>
      <p:sp>
        <p:nvSpPr>
          <p:cNvPr id="97" name="Text 83"/>
          <p:cNvSpPr txBox="1"/>
          <p:nvPr/>
        </p:nvSpPr>
        <p:spPr>
          <a:xfrm>
            <a:off x="8264347" y="6314846"/>
            <a:ext cx="1314907" cy="162763"/>
          </a:xfrm>
          <a:prstGeom prst="rect">
            <a:avLst/>
          </a:prstGeom>
          <a:noFill/>
          <a:ln/>
        </p:spPr>
        <p:txBody>
          <a:bodyPr wrap="square" lIns="0" tIns="0" rIns="0" bIns="0" rtlCol="0" anchor="ctr"/>
          <a:lstStyle/>
          <a:p>
            <a:pPr marL="0" indent="0" algn="l">
              <a:buNone/>
            </a:pPr>
            <a:r>
              <a:rPr lang="en-US" sz="900" dirty="0">
                <a:solidFill>
                  <a:srgbClr val="334155"/>
                </a:solidFill>
                <a:latin typeface="Open Sans" pitchFamily="34" charset="0"/>
                <a:ea typeface="Open Sans" pitchFamily="34" charset="-122"/>
                <a:cs typeface="Open Sans" pitchFamily="34" charset="-120"/>
              </a:rPr>
              <a:t>Demandes Conteneurs</a:t>
            </a:r>
            <a:endParaRPr lang="en-US" sz="900" dirty="0"/>
          </a:p>
        </p:txBody>
      </p:sp>
      <p:sp>
        <p:nvSpPr>
          <p:cNvPr id="98" name="Text 84"/>
          <p:cNvSpPr txBox="1"/>
          <p:nvPr/>
        </p:nvSpPr>
        <p:spPr>
          <a:xfrm>
            <a:off x="11181283" y="5724144"/>
            <a:ext cx="333756"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8.5K</a:t>
            </a:r>
            <a:endParaRPr lang="en-US" sz="900" dirty="0"/>
          </a:p>
        </p:txBody>
      </p:sp>
      <p:sp>
        <p:nvSpPr>
          <p:cNvPr id="99" name="Text 85"/>
          <p:cNvSpPr txBox="1"/>
          <p:nvPr/>
        </p:nvSpPr>
        <p:spPr>
          <a:xfrm>
            <a:off x="11224260" y="6019495"/>
            <a:ext cx="286207"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340</a:t>
            </a:r>
            <a:endParaRPr lang="en-US" sz="900" dirty="0"/>
          </a:p>
        </p:txBody>
      </p:sp>
      <p:sp>
        <p:nvSpPr>
          <p:cNvPr id="100" name="Text 86"/>
          <p:cNvSpPr txBox="1"/>
          <p:nvPr/>
        </p:nvSpPr>
        <p:spPr>
          <a:xfrm>
            <a:off x="11120933" y="6314846"/>
            <a:ext cx="391363" cy="162763"/>
          </a:xfrm>
          <a:prstGeom prst="rect">
            <a:avLst/>
          </a:prstGeom>
          <a:noFill/>
          <a:ln/>
        </p:spPr>
        <p:txBody>
          <a:bodyPr wrap="square" lIns="0" tIns="0" rIns="0" bIns="0" rtlCol="0" anchor="ctr"/>
          <a:lstStyle/>
          <a:p>
            <a:pPr marL="0" indent="0" algn="l">
              <a:buNone/>
            </a:pPr>
            <a:r>
              <a:rPr lang="en-US" sz="900" b="1" dirty="0">
                <a:solidFill>
                  <a:srgbClr val="334155"/>
                </a:solidFill>
                <a:latin typeface="Open Sans" pitchFamily="34" charset="0"/>
                <a:ea typeface="Open Sans" pitchFamily="34" charset="-122"/>
                <a:cs typeface="Open Sans" pitchFamily="34" charset="-120"/>
              </a:rPr>
              <a:t>+15%</a:t>
            </a:r>
            <a:endParaRPr lang="en-US" sz="900" dirty="0"/>
          </a:p>
        </p:txBody>
      </p:sp>
      <p:sp>
        <p:nvSpPr>
          <p:cNvPr id="101" name="Shape 87"/>
          <p:cNvSpPr/>
          <p:nvPr/>
        </p:nvSpPr>
        <p:spPr>
          <a:xfrm>
            <a:off x="0" y="6143854"/>
            <a:ext cx="12191695" cy="371246"/>
          </a:xfrm>
          <a:prstGeom prst="rect">
            <a:avLst/>
          </a:prstGeom>
          <a:solidFill>
            <a:srgbClr val="FFFFFF"/>
          </a:solidFill>
          <a:ln/>
        </p:spPr>
        <p:txBody>
          <a:bodyPr/>
          <a:lstStyle/>
          <a:p>
            <a:endParaRPr lang="en-US"/>
          </a:p>
        </p:txBody>
      </p:sp>
      <p:sp>
        <p:nvSpPr>
          <p:cNvPr id="102" name="Shape 88"/>
          <p:cNvSpPr/>
          <p:nvPr/>
        </p:nvSpPr>
        <p:spPr>
          <a:xfrm>
            <a:off x="0" y="6143854"/>
            <a:ext cx="12191695" cy="9144"/>
          </a:xfrm>
          <a:prstGeom prst="rect">
            <a:avLst/>
          </a:prstGeom>
          <a:solidFill>
            <a:srgbClr val="E2E8F0"/>
          </a:solidFill>
          <a:ln/>
        </p:spPr>
        <p:txBody>
          <a:bodyPr/>
          <a:lstStyle/>
          <a:p>
            <a:endParaRPr lang="en-US"/>
          </a:p>
        </p:txBody>
      </p:sp>
      <p:pic>
        <p:nvPicPr>
          <p:cNvPr id="103" name="Image 12" descr="preencoded.png"/>
          <p:cNvPicPr>
            <a:picLocks noChangeAspect="1"/>
          </p:cNvPicPr>
          <p:nvPr/>
        </p:nvPicPr>
        <p:blipFill>
          <a:blip r:embed="rId14" cstate="email">
            <a:extLst>
              <a:ext uri="{28A0092B-C50C-407E-A947-70E740481C1C}">
                <a14:useLocalDpi xmlns:a14="http://schemas.microsoft.com/office/drawing/2010/main"/>
              </a:ext>
            </a:extLst>
          </a:blip>
          <a:srcRect l="-1911" r="-1911"/>
          <a:stretch/>
        </p:blipFill>
        <p:spPr>
          <a:xfrm>
            <a:off x="571500" y="6277356"/>
            <a:ext cx="133502" cy="114300"/>
          </a:xfrm>
          <a:prstGeom prst="rect">
            <a:avLst/>
          </a:prstGeom>
        </p:spPr>
      </p:pic>
      <p:sp>
        <p:nvSpPr>
          <p:cNvPr id="104" name="Text 89"/>
          <p:cNvSpPr txBox="1"/>
          <p:nvPr/>
        </p:nvSpPr>
        <p:spPr>
          <a:xfrm>
            <a:off x="800100" y="6248095"/>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105" name="Text 90"/>
          <p:cNvSpPr txBox="1"/>
          <p:nvPr/>
        </p:nvSpPr>
        <p:spPr>
          <a:xfrm>
            <a:off x="10388498" y="6248095"/>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106" name="Text 91"/>
          <p:cNvSpPr txBox="1"/>
          <p:nvPr/>
        </p:nvSpPr>
        <p:spPr>
          <a:xfrm>
            <a:off x="6255410" y="6248095"/>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29</a:t>
            </a:r>
            <a:endParaRPr lang="en-US" sz="900" dirty="0"/>
          </a:p>
        </p:txBody>
      </p:sp>
      <p:pic>
        <p:nvPicPr>
          <p:cNvPr id="107" name="Image 13" descr="preencoded.png"/>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11505895" y="6277356"/>
            <a:ext cx="114300" cy="1143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8" name="Shape 6"/>
          <p:cNvSpPr/>
          <p:nvPr/>
        </p:nvSpPr>
        <p:spPr>
          <a:xfrm>
            <a:off x="7886700" y="1025957"/>
            <a:ext cx="3733495" cy="3219602"/>
          </a:xfrm>
          <a:prstGeom prst="roundRect">
            <a:avLst>
              <a:gd name="adj" fmla="val 1344"/>
            </a:avLst>
          </a:prstGeom>
          <a:solidFill>
            <a:srgbClr val="FFFFFF"/>
          </a:solidFill>
          <a:ln w="12700">
            <a:solidFill>
              <a:srgbClr val="E2E8F0"/>
            </a:solidFill>
            <a:prstDash val="solid"/>
          </a:ln>
          <a:effectLst>
            <a:outerShdw blurRad="241300" dist="101600" dir="5400000" algn="bl" rotWithShape="0">
              <a:srgbClr val="000000">
                <a:alpha val="5000"/>
              </a:srgbClr>
            </a:outerShdw>
          </a:effectLst>
        </p:spPr>
        <p:txBody>
          <a:bodyPr/>
          <a:lstStyle/>
          <a:p>
            <a:endParaRPr lang="en-US"/>
          </a:p>
        </p:txBody>
      </p:sp>
      <p:sp>
        <p:nvSpPr>
          <p:cNvPr id="9" name="Text 7"/>
          <p:cNvSpPr txBox="1"/>
          <p:nvPr/>
        </p:nvSpPr>
        <p:spPr>
          <a:xfrm>
            <a:off x="8768182" y="1340510"/>
            <a:ext cx="2100377" cy="210312"/>
          </a:xfrm>
          <a:prstGeom prst="rect">
            <a:avLst/>
          </a:prstGeom>
          <a:noFill/>
          <a:ln/>
        </p:spPr>
        <p:txBody>
          <a:bodyPr wrap="square" lIns="0" tIns="0" rIns="0" bIns="0" rtlCol="0" anchor="ctr"/>
          <a:lstStyle/>
          <a:p>
            <a:pPr marL="0" indent="0" algn="ctr">
              <a:buNone/>
            </a:pPr>
            <a:r>
              <a:rPr lang="en-US" sz="1300" b="1" dirty="0">
                <a:solidFill>
                  <a:srgbClr val="0A1A3B"/>
                </a:solidFill>
                <a:latin typeface="Montserrat" pitchFamily="34" charset="0"/>
                <a:ea typeface="Montserrat" pitchFamily="34" charset="-122"/>
                <a:cs typeface="Montserrat" pitchFamily="34" charset="-120"/>
              </a:rPr>
              <a:t>PROCHAINES ÉTAPES</a:t>
            </a:r>
            <a:endParaRPr lang="en-US" sz="1300" dirty="0"/>
          </a:p>
        </p:txBody>
      </p:sp>
      <p:sp>
        <p:nvSpPr>
          <p:cNvPr id="10" name="Text 8"/>
          <p:cNvSpPr txBox="1"/>
          <p:nvPr/>
        </p:nvSpPr>
        <p:spPr>
          <a:xfrm>
            <a:off x="8372246" y="1826057"/>
            <a:ext cx="1605686" cy="181051"/>
          </a:xfrm>
          <a:prstGeom prst="rect">
            <a:avLst/>
          </a:prstGeom>
          <a:noFill/>
          <a:ln/>
        </p:spPr>
        <p:txBody>
          <a:bodyPr wrap="square" lIns="0" tIns="0" rIns="0" bIns="0" rtlCol="0" anchor="ctr"/>
          <a:lstStyle/>
          <a:p>
            <a:pPr marL="0" indent="0" algn="l">
              <a:buNone/>
            </a:pPr>
            <a:r>
              <a:rPr lang="en-US" sz="1000" b="1" dirty="0">
                <a:solidFill>
                  <a:srgbClr val="1E293B"/>
                </a:solidFill>
                <a:latin typeface="Open Sans" pitchFamily="34" charset="0"/>
                <a:ea typeface="Open Sans" pitchFamily="34" charset="-122"/>
                <a:cs typeface="Open Sans" pitchFamily="34" charset="-120"/>
              </a:rPr>
              <a:t>Présentation Stratégie</a:t>
            </a:r>
            <a:endParaRPr lang="en-US" sz="1000" dirty="0"/>
          </a:p>
        </p:txBody>
      </p:sp>
      <p:sp>
        <p:nvSpPr>
          <p:cNvPr id="11" name="Text 9"/>
          <p:cNvSpPr txBox="1"/>
          <p:nvPr/>
        </p:nvSpPr>
        <p:spPr>
          <a:xfrm>
            <a:off x="8372246" y="2407615"/>
            <a:ext cx="1291133" cy="181051"/>
          </a:xfrm>
          <a:prstGeom prst="rect">
            <a:avLst/>
          </a:prstGeom>
          <a:noFill/>
          <a:ln/>
        </p:spPr>
        <p:txBody>
          <a:bodyPr wrap="square" lIns="0" tIns="0" rIns="0" bIns="0" rtlCol="0" anchor="ctr"/>
          <a:lstStyle/>
          <a:p>
            <a:pPr marL="0" indent="0" algn="l">
              <a:buNone/>
            </a:pPr>
            <a:r>
              <a:rPr lang="en-US" sz="1000" b="1" dirty="0">
                <a:solidFill>
                  <a:srgbClr val="1E293B"/>
                </a:solidFill>
                <a:latin typeface="Open Sans" pitchFamily="34" charset="0"/>
                <a:ea typeface="Open Sans" pitchFamily="34" charset="-122"/>
                <a:cs typeface="Open Sans" pitchFamily="34" charset="-120"/>
              </a:rPr>
              <a:t>Validation Budget</a:t>
            </a:r>
            <a:endParaRPr lang="en-US" sz="1000" dirty="0"/>
          </a:p>
        </p:txBody>
      </p:sp>
      <p:sp>
        <p:nvSpPr>
          <p:cNvPr id="12" name="Text 10"/>
          <p:cNvSpPr txBox="1"/>
          <p:nvPr/>
        </p:nvSpPr>
        <p:spPr>
          <a:xfrm>
            <a:off x="8372246" y="2988259"/>
            <a:ext cx="1576426" cy="181051"/>
          </a:xfrm>
          <a:prstGeom prst="rect">
            <a:avLst/>
          </a:prstGeom>
          <a:noFill/>
          <a:ln/>
        </p:spPr>
        <p:txBody>
          <a:bodyPr wrap="square" lIns="0" tIns="0" rIns="0" bIns="0" rtlCol="0" anchor="ctr"/>
          <a:lstStyle/>
          <a:p>
            <a:pPr marL="0" indent="0" algn="l">
              <a:buNone/>
            </a:pPr>
            <a:r>
              <a:rPr lang="en-US" sz="1000" b="1" dirty="0">
                <a:solidFill>
                  <a:srgbClr val="1E293B"/>
                </a:solidFill>
                <a:latin typeface="Open Sans" pitchFamily="34" charset="0"/>
                <a:ea typeface="Open Sans" pitchFamily="34" charset="-122"/>
                <a:cs typeface="Open Sans" pitchFamily="34" charset="-120"/>
              </a:rPr>
              <a:t>Kick-off &amp; Onboarding</a:t>
            </a:r>
            <a:endParaRPr lang="en-US" sz="1000" dirty="0"/>
          </a:p>
        </p:txBody>
      </p:sp>
      <p:sp>
        <p:nvSpPr>
          <p:cNvPr id="13" name="Text 11"/>
          <p:cNvSpPr txBox="1"/>
          <p:nvPr/>
        </p:nvSpPr>
        <p:spPr>
          <a:xfrm>
            <a:off x="8372246" y="3569818"/>
            <a:ext cx="1776679" cy="181051"/>
          </a:xfrm>
          <a:prstGeom prst="rect">
            <a:avLst/>
          </a:prstGeom>
          <a:noFill/>
          <a:ln/>
        </p:spPr>
        <p:txBody>
          <a:bodyPr wrap="square" lIns="0" tIns="0" rIns="0" bIns="0" rtlCol="0" anchor="ctr"/>
          <a:lstStyle/>
          <a:p>
            <a:pPr marL="0" indent="0" algn="l">
              <a:buNone/>
            </a:pPr>
            <a:r>
              <a:rPr lang="en-US" sz="1000" b="1" dirty="0">
                <a:solidFill>
                  <a:srgbClr val="1E293B"/>
                </a:solidFill>
                <a:latin typeface="Open Sans" pitchFamily="34" charset="0"/>
                <a:ea typeface="Open Sans" pitchFamily="34" charset="-122"/>
                <a:cs typeface="Open Sans" pitchFamily="34" charset="-120"/>
              </a:rPr>
              <a:t>Lancement Opérationnel</a:t>
            </a:r>
            <a:endParaRPr lang="en-US" sz="1000" dirty="0"/>
          </a:p>
        </p:txBody>
      </p:sp>
      <p:sp>
        <p:nvSpPr>
          <p:cNvPr id="14" name="Text 12"/>
          <p:cNvSpPr txBox="1"/>
          <p:nvPr/>
        </p:nvSpPr>
        <p:spPr>
          <a:xfrm>
            <a:off x="8372246" y="2036369"/>
            <a:ext cx="715061"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Aujourd'hui</a:t>
            </a:r>
            <a:endParaRPr lang="en-US" sz="900" dirty="0"/>
          </a:p>
        </p:txBody>
      </p:sp>
      <p:sp>
        <p:nvSpPr>
          <p:cNvPr id="15" name="Text 13"/>
          <p:cNvSpPr txBox="1"/>
          <p:nvPr/>
        </p:nvSpPr>
        <p:spPr>
          <a:xfrm>
            <a:off x="8372246" y="2617013"/>
            <a:ext cx="1581912"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Décembre 2025 (Semaine 4)</a:t>
            </a:r>
            <a:endParaRPr lang="en-US" sz="900" dirty="0"/>
          </a:p>
        </p:txBody>
      </p:sp>
      <p:sp>
        <p:nvSpPr>
          <p:cNvPr id="16" name="Text 14"/>
          <p:cNvSpPr txBox="1"/>
          <p:nvPr/>
        </p:nvSpPr>
        <p:spPr>
          <a:xfrm>
            <a:off x="8372246" y="3197657"/>
            <a:ext cx="1390802"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Janvier 2026 (Semaine 1)</a:t>
            </a:r>
            <a:endParaRPr lang="en-US" sz="900" dirty="0"/>
          </a:p>
        </p:txBody>
      </p:sp>
      <p:sp>
        <p:nvSpPr>
          <p:cNvPr id="17" name="Text 15"/>
          <p:cNvSpPr txBox="1"/>
          <p:nvPr/>
        </p:nvSpPr>
        <p:spPr>
          <a:xfrm>
            <a:off x="8372246" y="3779215"/>
            <a:ext cx="905256" cy="162763"/>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15 Janvier 2026</a:t>
            </a:r>
            <a:endParaRPr lang="en-US" sz="900" dirty="0"/>
          </a:p>
        </p:txBody>
      </p:sp>
      <p:sp>
        <p:nvSpPr>
          <p:cNvPr id="18" name="Shape 16"/>
          <p:cNvSpPr/>
          <p:nvPr/>
        </p:nvSpPr>
        <p:spPr>
          <a:xfrm>
            <a:off x="7886700" y="4531766"/>
            <a:ext cx="3733495" cy="571500"/>
          </a:xfrm>
          <a:prstGeom prst="roundRect">
            <a:avLst>
              <a:gd name="adj" fmla="val 21333"/>
            </a:avLst>
          </a:prstGeom>
          <a:solidFill>
            <a:srgbClr val="E91E63"/>
          </a:solidFill>
          <a:ln/>
          <a:effectLst>
            <a:outerShdw blurRad="63500" dist="38100" dir="5400000" algn="bl" rotWithShape="0">
              <a:srgbClr val="E91E63">
                <a:alpha val="30000"/>
              </a:srgbClr>
            </a:outerShdw>
          </a:effectLst>
        </p:spPr>
        <p:txBody>
          <a:bodyPr/>
          <a:lstStyle/>
          <a:p>
            <a:endParaRPr lang="en-US"/>
          </a:p>
        </p:txBody>
      </p:sp>
      <p:sp>
        <p:nvSpPr>
          <p:cNvPr id="19" name="Text 17"/>
          <p:cNvSpPr txBox="1"/>
          <p:nvPr/>
        </p:nvSpPr>
        <p:spPr>
          <a:xfrm>
            <a:off x="8600846" y="4702759"/>
            <a:ext cx="2190902" cy="228600"/>
          </a:xfrm>
          <a:prstGeom prst="rect">
            <a:avLst/>
          </a:prstGeom>
          <a:noFill/>
          <a:ln/>
        </p:spPr>
        <p:txBody>
          <a:bodyPr wrap="square" lIns="0" tIns="0" rIns="0" bIns="0" rtlCol="0" anchor="ctr"/>
          <a:lstStyle/>
          <a:p>
            <a:pPr marL="0" indent="0" algn="ctr">
              <a:buNone/>
            </a:pPr>
            <a:r>
              <a:rPr lang="en-US" sz="1200" b="1" dirty="0">
                <a:solidFill>
                  <a:srgbClr val="FFFFFF"/>
                </a:solidFill>
                <a:latin typeface="Montserrat" pitchFamily="34" charset="0"/>
                <a:ea typeface="Montserrat" pitchFamily="34" charset="-122"/>
                <a:cs typeface="Montserrat" pitchFamily="34" charset="-120"/>
              </a:rPr>
              <a:t>VALIDER LE PLAN 2026</a:t>
            </a:r>
            <a:endParaRPr lang="en-US" sz="1200" dirty="0"/>
          </a:p>
        </p:txBody>
      </p:sp>
      <p:sp>
        <p:nvSpPr>
          <p:cNvPr id="21" name="Shape 18"/>
          <p:cNvSpPr/>
          <p:nvPr/>
        </p:nvSpPr>
        <p:spPr>
          <a:xfrm>
            <a:off x="7886700" y="5293462"/>
            <a:ext cx="3733495" cy="9144"/>
          </a:xfrm>
          <a:prstGeom prst="rect">
            <a:avLst/>
          </a:prstGeom>
          <a:solidFill>
            <a:srgbClr val="E2E8F0"/>
          </a:solidFill>
          <a:ln/>
        </p:spPr>
        <p:txBody>
          <a:bodyPr/>
          <a:lstStyle/>
          <a:p>
            <a:endParaRPr lang="en-US"/>
          </a:p>
        </p:txBody>
      </p:sp>
      <p:sp>
        <p:nvSpPr>
          <p:cNvPr id="27" name="Shape 22"/>
          <p:cNvSpPr/>
          <p:nvPr/>
        </p:nvSpPr>
        <p:spPr>
          <a:xfrm>
            <a:off x="0" y="114300"/>
            <a:ext cx="7315200" cy="6743700"/>
          </a:xfrm>
          <a:prstGeom prst="rect">
            <a:avLst/>
          </a:prstGeom>
          <a:solidFill>
            <a:srgbClr val="0A1A3B"/>
          </a:solidFill>
          <a:ln/>
        </p:spPr>
        <p:txBody>
          <a:bodyPr/>
          <a:lstStyle/>
          <a:p>
            <a:endParaRPr lang="en-US"/>
          </a:p>
        </p:txBody>
      </p:sp>
      <p:sp>
        <p:nvSpPr>
          <p:cNvPr id="28" name="Shape 23"/>
          <p:cNvSpPr/>
          <p:nvPr/>
        </p:nvSpPr>
        <p:spPr>
          <a:xfrm>
            <a:off x="571500" y="1473098"/>
            <a:ext cx="1304849" cy="286207"/>
          </a:xfrm>
          <a:prstGeom prst="roundRect">
            <a:avLst>
              <a:gd name="adj" fmla="val 212993"/>
            </a:avLst>
          </a:prstGeom>
          <a:solidFill>
            <a:srgbClr val="E91E63"/>
          </a:solidFill>
          <a:ln/>
        </p:spPr>
        <p:txBody>
          <a:bodyPr/>
          <a:lstStyle/>
          <a:p>
            <a:endParaRPr lang="en-US"/>
          </a:p>
        </p:txBody>
      </p:sp>
      <p:pic>
        <p:nvPicPr>
          <p:cNvPr id="29" name="Image 3" descr="preencoded.png"/>
          <p:cNvPicPr>
            <a:picLocks noChangeAspect="1"/>
          </p:cNvPicPr>
          <p:nvPr/>
        </p:nvPicPr>
        <p:blipFill>
          <a:blip r:embed="rId3" cstate="email">
            <a:extLst>
              <a:ext uri="{28A0092B-C50C-407E-A947-70E740481C1C}">
                <a14:useLocalDpi xmlns:a14="http://schemas.microsoft.com/office/drawing/2010/main"/>
              </a:ext>
            </a:extLst>
          </a:blip>
          <a:srcRect l="-4000" r="-4000"/>
          <a:stretch/>
        </p:blipFill>
        <p:spPr>
          <a:xfrm>
            <a:off x="724205" y="1558138"/>
            <a:ext cx="123444" cy="114300"/>
          </a:xfrm>
          <a:prstGeom prst="rect">
            <a:avLst/>
          </a:prstGeom>
        </p:spPr>
      </p:pic>
      <p:sp>
        <p:nvSpPr>
          <p:cNvPr id="30" name="Text 24"/>
          <p:cNvSpPr txBox="1"/>
          <p:nvPr/>
        </p:nvSpPr>
        <p:spPr>
          <a:xfrm>
            <a:off x="923544" y="1529791"/>
            <a:ext cx="886054" cy="171907"/>
          </a:xfrm>
          <a:prstGeom prst="rect">
            <a:avLst/>
          </a:prstGeom>
          <a:noFill/>
          <a:ln/>
        </p:spPr>
        <p:txBody>
          <a:bodyPr wrap="square" lIns="0" tIns="0" rIns="0" bIns="0" rtlCol="0" anchor="ctr"/>
          <a:lstStyle/>
          <a:p>
            <a:pPr marL="0" indent="0" algn="l">
              <a:buNone/>
            </a:pPr>
            <a:r>
              <a:rPr lang="en-US" sz="900" b="1" dirty="0">
                <a:solidFill>
                  <a:srgbClr val="FFFFFF"/>
                </a:solidFill>
                <a:latin typeface="Open Sans" pitchFamily="34" charset="0"/>
                <a:ea typeface="Open Sans" pitchFamily="34" charset="-122"/>
                <a:cs typeface="Open Sans" pitchFamily="34" charset="-120"/>
              </a:rPr>
              <a:t>VISION 2030</a:t>
            </a:r>
            <a:endParaRPr lang="en-US" sz="900" dirty="0"/>
          </a:p>
        </p:txBody>
      </p:sp>
      <p:sp>
        <p:nvSpPr>
          <p:cNvPr id="31" name="Text 25"/>
          <p:cNvSpPr txBox="1"/>
          <p:nvPr/>
        </p:nvSpPr>
        <p:spPr>
          <a:xfrm>
            <a:off x="571500" y="1967789"/>
            <a:ext cx="5610758" cy="1057961"/>
          </a:xfrm>
          <a:prstGeom prst="rect">
            <a:avLst/>
          </a:prstGeom>
          <a:noFill/>
          <a:ln/>
        </p:spPr>
        <p:txBody>
          <a:bodyPr wrap="square" lIns="0" tIns="0" rIns="0" bIns="0" rtlCol="0" anchor="ctr"/>
          <a:lstStyle/>
          <a:p>
            <a:pPr marL="0" indent="0" algn="l">
              <a:buNone/>
            </a:pPr>
            <a:r>
              <a:rPr lang="en-US" sz="3600" b="1" dirty="0">
                <a:solidFill>
                  <a:srgbClr val="FFFFFF"/>
                </a:solidFill>
                <a:latin typeface="Montserrat" pitchFamily="34" charset="0"/>
                <a:ea typeface="Montserrat" pitchFamily="34" charset="-122"/>
                <a:cs typeface="Montserrat" pitchFamily="34" charset="-120"/>
              </a:rPr>
              <a:t>Ensemble, faisons du PAK la Référence</a:t>
            </a:r>
            <a:endParaRPr lang="en-US" sz="3600" dirty="0"/>
          </a:p>
        </p:txBody>
      </p:sp>
      <p:sp>
        <p:nvSpPr>
          <p:cNvPr id="32" name="Text 26"/>
          <p:cNvSpPr txBox="1"/>
          <p:nvPr/>
        </p:nvSpPr>
        <p:spPr>
          <a:xfrm>
            <a:off x="571500" y="3202229"/>
            <a:ext cx="5544007" cy="705002"/>
          </a:xfrm>
          <a:prstGeom prst="rect">
            <a:avLst/>
          </a:prstGeom>
          <a:noFill/>
          <a:ln/>
        </p:spPr>
        <p:txBody>
          <a:bodyPr wrap="square" lIns="0" tIns="0" rIns="0" bIns="0" rtlCol="0" anchor="ctr"/>
          <a:lstStyle/>
          <a:p>
            <a:pPr marL="0" indent="0" algn="l">
              <a:buNone/>
            </a:pPr>
            <a:r>
              <a:rPr lang="en-US" sz="1200" dirty="0">
                <a:solidFill>
                  <a:srgbClr val="CBD5E1"/>
                </a:solidFill>
                <a:latin typeface="Open Sans" pitchFamily="34" charset="0"/>
                <a:ea typeface="Open Sans" pitchFamily="34" charset="-122"/>
                <a:cs typeface="Open Sans" pitchFamily="34" charset="-120"/>
              </a:rPr>
              <a:t>Une stratégie digitale d'envergure pour soutenir les ambitions continentales du Port Autonome de Kribi. L'alliance de l'expertise métier et de la puissance créative.</a:t>
            </a:r>
            <a:endParaRPr lang="en-US" sz="1200" dirty="0"/>
          </a:p>
        </p:txBody>
      </p:sp>
      <p:sp>
        <p:nvSpPr>
          <p:cNvPr id="33" name="Shape 27"/>
          <p:cNvSpPr/>
          <p:nvPr/>
        </p:nvSpPr>
        <p:spPr>
          <a:xfrm>
            <a:off x="571500" y="4304995"/>
            <a:ext cx="381305" cy="381305"/>
          </a:xfrm>
          <a:prstGeom prst="roundRect">
            <a:avLst>
              <a:gd name="adj" fmla="val 47962"/>
            </a:avLst>
          </a:prstGeom>
          <a:solidFill>
            <a:srgbClr val="FFFFFF">
              <a:alpha val="10000"/>
            </a:srgbClr>
          </a:solidFill>
          <a:ln/>
        </p:spPr>
        <p:txBody>
          <a:bodyPr/>
          <a:lstStyle/>
          <a:p>
            <a:endParaRPr lang="en-US"/>
          </a:p>
        </p:txBody>
      </p:sp>
      <p:pic>
        <p:nvPicPr>
          <p:cNvPr id="34" name="Image 4"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76656" y="4410151"/>
            <a:ext cx="171907" cy="171907"/>
          </a:xfrm>
          <a:prstGeom prst="rect">
            <a:avLst/>
          </a:prstGeom>
        </p:spPr>
      </p:pic>
      <p:sp>
        <p:nvSpPr>
          <p:cNvPr id="35" name="Shape 28"/>
          <p:cNvSpPr/>
          <p:nvPr/>
        </p:nvSpPr>
        <p:spPr>
          <a:xfrm>
            <a:off x="3776472" y="4304995"/>
            <a:ext cx="381305" cy="381305"/>
          </a:xfrm>
          <a:prstGeom prst="roundRect">
            <a:avLst>
              <a:gd name="adj" fmla="val 47962"/>
            </a:avLst>
          </a:prstGeom>
          <a:solidFill>
            <a:srgbClr val="FFFFFF">
              <a:alpha val="10000"/>
            </a:srgbClr>
          </a:solidFill>
          <a:ln/>
        </p:spPr>
        <p:txBody>
          <a:bodyPr/>
          <a:lstStyle/>
          <a:p>
            <a:endParaRPr lang="en-US"/>
          </a:p>
        </p:txBody>
      </p:sp>
      <p:sp>
        <p:nvSpPr>
          <p:cNvPr id="36" name="Shape 29"/>
          <p:cNvSpPr/>
          <p:nvPr/>
        </p:nvSpPr>
        <p:spPr>
          <a:xfrm>
            <a:off x="571500" y="5101438"/>
            <a:ext cx="381305" cy="381305"/>
          </a:xfrm>
          <a:prstGeom prst="roundRect">
            <a:avLst>
              <a:gd name="adj" fmla="val 47962"/>
            </a:avLst>
          </a:prstGeom>
          <a:solidFill>
            <a:srgbClr val="FFFFFF">
              <a:alpha val="10000"/>
            </a:srgbClr>
          </a:solidFill>
          <a:ln/>
        </p:spPr>
        <p:txBody>
          <a:bodyPr/>
          <a:lstStyle/>
          <a:p>
            <a:endParaRPr lang="en-US"/>
          </a:p>
        </p:txBody>
      </p:sp>
      <p:sp>
        <p:nvSpPr>
          <p:cNvPr id="37" name="Text 30"/>
          <p:cNvSpPr txBox="1"/>
          <p:nvPr/>
        </p:nvSpPr>
        <p:spPr>
          <a:xfrm>
            <a:off x="1095451" y="4315054"/>
            <a:ext cx="1090879" cy="171907"/>
          </a:xfrm>
          <a:prstGeom prst="rect">
            <a:avLst/>
          </a:prstGeom>
          <a:noFill/>
          <a:ln/>
        </p:spPr>
        <p:txBody>
          <a:bodyPr wrap="square" lIns="0" tIns="0" rIns="0" bIns="0" rtlCol="0" anchor="ctr"/>
          <a:lstStyle/>
          <a:p>
            <a:pPr marL="0" indent="0" algn="l">
              <a:buNone/>
            </a:pPr>
            <a:r>
              <a:rPr lang="en-US" sz="1000" b="1" dirty="0">
                <a:solidFill>
                  <a:srgbClr val="FFFFFF"/>
                </a:solidFill>
                <a:latin typeface="Montserrat" pitchFamily="34" charset="0"/>
                <a:ea typeface="Montserrat" pitchFamily="34" charset="-122"/>
                <a:cs typeface="Montserrat" pitchFamily="34" charset="-120"/>
              </a:rPr>
              <a:t>Stratégie 360°</a:t>
            </a:r>
            <a:endParaRPr lang="en-US" sz="1000" dirty="0"/>
          </a:p>
        </p:txBody>
      </p:sp>
      <p:sp>
        <p:nvSpPr>
          <p:cNvPr id="38" name="Text 31"/>
          <p:cNvSpPr txBox="1"/>
          <p:nvPr/>
        </p:nvSpPr>
        <p:spPr>
          <a:xfrm>
            <a:off x="1095451" y="4533595"/>
            <a:ext cx="2296058" cy="324612"/>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Vision long-terme alignée sur les objectifs business.</a:t>
            </a:r>
            <a:endParaRPr lang="en-US" sz="900" dirty="0"/>
          </a:p>
        </p:txBody>
      </p:sp>
      <p:pic>
        <p:nvPicPr>
          <p:cNvPr id="39" name="Image 5"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81628" y="4410151"/>
            <a:ext cx="171907" cy="171907"/>
          </a:xfrm>
          <a:prstGeom prst="rect">
            <a:avLst/>
          </a:prstGeom>
        </p:spPr>
      </p:pic>
      <p:sp>
        <p:nvSpPr>
          <p:cNvPr id="40" name="Text 32"/>
          <p:cNvSpPr txBox="1"/>
          <p:nvPr/>
        </p:nvSpPr>
        <p:spPr>
          <a:xfrm>
            <a:off x="4300423" y="4315054"/>
            <a:ext cx="1462126" cy="171907"/>
          </a:xfrm>
          <a:prstGeom prst="rect">
            <a:avLst/>
          </a:prstGeom>
          <a:noFill/>
          <a:ln/>
        </p:spPr>
        <p:txBody>
          <a:bodyPr wrap="square" lIns="0" tIns="0" rIns="0" bIns="0" rtlCol="0" anchor="ctr"/>
          <a:lstStyle/>
          <a:p>
            <a:pPr marL="0" indent="0" algn="l">
              <a:buNone/>
            </a:pPr>
            <a:r>
              <a:rPr lang="en-US" sz="1000" b="1" dirty="0">
                <a:solidFill>
                  <a:srgbClr val="FFFFFF"/>
                </a:solidFill>
                <a:latin typeface="Montserrat" pitchFamily="34" charset="0"/>
                <a:ea typeface="Montserrat" pitchFamily="34" charset="-122"/>
                <a:cs typeface="Montserrat" pitchFamily="34" charset="-120"/>
              </a:rPr>
              <a:t>Créativité Premium</a:t>
            </a:r>
            <a:endParaRPr lang="en-US" sz="1000" dirty="0"/>
          </a:p>
        </p:txBody>
      </p:sp>
      <p:sp>
        <p:nvSpPr>
          <p:cNvPr id="41" name="Text 33"/>
          <p:cNvSpPr txBox="1"/>
          <p:nvPr/>
        </p:nvSpPr>
        <p:spPr>
          <a:xfrm>
            <a:off x="1095451" y="5110582"/>
            <a:ext cx="1386230" cy="171907"/>
          </a:xfrm>
          <a:prstGeom prst="rect">
            <a:avLst/>
          </a:prstGeom>
          <a:noFill/>
          <a:ln/>
        </p:spPr>
        <p:txBody>
          <a:bodyPr wrap="square" lIns="0" tIns="0" rIns="0" bIns="0" rtlCol="0" anchor="ctr"/>
          <a:lstStyle/>
          <a:p>
            <a:pPr marL="0" indent="0" algn="l">
              <a:buNone/>
            </a:pPr>
            <a:r>
              <a:rPr lang="en-US" sz="1000" b="1" dirty="0">
                <a:solidFill>
                  <a:srgbClr val="FFFFFF"/>
                </a:solidFill>
                <a:latin typeface="Montserrat" pitchFamily="34" charset="0"/>
                <a:ea typeface="Montserrat" pitchFamily="34" charset="-122"/>
                <a:cs typeface="Montserrat" pitchFamily="34" charset="-120"/>
              </a:rPr>
              <a:t>Performance Data</a:t>
            </a:r>
            <a:endParaRPr lang="en-US" sz="1000" dirty="0"/>
          </a:p>
        </p:txBody>
      </p:sp>
      <p:sp>
        <p:nvSpPr>
          <p:cNvPr id="42" name="Text 34"/>
          <p:cNvSpPr txBox="1"/>
          <p:nvPr/>
        </p:nvSpPr>
        <p:spPr>
          <a:xfrm>
            <a:off x="4300423" y="4533595"/>
            <a:ext cx="2039112"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Identité forte qui marque les esprits.</a:t>
            </a:r>
            <a:endParaRPr lang="en-US" sz="900" dirty="0"/>
          </a:p>
        </p:txBody>
      </p:sp>
      <p:pic>
        <p:nvPicPr>
          <p:cNvPr id="43" name="Image 6"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676656" y="5206594"/>
            <a:ext cx="171907" cy="171907"/>
          </a:xfrm>
          <a:prstGeom prst="rect">
            <a:avLst/>
          </a:prstGeom>
        </p:spPr>
      </p:pic>
      <p:sp>
        <p:nvSpPr>
          <p:cNvPr id="44" name="Shape 35"/>
          <p:cNvSpPr/>
          <p:nvPr/>
        </p:nvSpPr>
        <p:spPr>
          <a:xfrm>
            <a:off x="3776472" y="5101438"/>
            <a:ext cx="381305" cy="381305"/>
          </a:xfrm>
          <a:prstGeom prst="roundRect">
            <a:avLst>
              <a:gd name="adj" fmla="val 47962"/>
            </a:avLst>
          </a:prstGeom>
          <a:solidFill>
            <a:srgbClr val="FFFFFF">
              <a:alpha val="10000"/>
            </a:srgbClr>
          </a:solidFill>
          <a:ln/>
        </p:spPr>
        <p:txBody>
          <a:bodyPr/>
          <a:lstStyle/>
          <a:p>
            <a:endParaRPr lang="en-US"/>
          </a:p>
        </p:txBody>
      </p:sp>
      <p:sp>
        <p:nvSpPr>
          <p:cNvPr id="45" name="Text 36"/>
          <p:cNvSpPr txBox="1"/>
          <p:nvPr/>
        </p:nvSpPr>
        <p:spPr>
          <a:xfrm>
            <a:off x="1095451" y="5330038"/>
            <a:ext cx="1905610"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Pilotage par le ROI et les résultats.</a:t>
            </a:r>
            <a:endParaRPr lang="en-US" sz="900" dirty="0"/>
          </a:p>
        </p:txBody>
      </p:sp>
      <p:pic>
        <p:nvPicPr>
          <p:cNvPr id="46" name="Image 7" descr="preencoded.png"/>
          <p:cNvPicPr>
            <a:picLocks noChangeAspect="1"/>
          </p:cNvPicPr>
          <p:nvPr/>
        </p:nvPicPr>
        <p:blipFill>
          <a:blip r:embed="rId7" cstate="email">
            <a:extLst>
              <a:ext uri="{28A0092B-C50C-407E-A947-70E740481C1C}">
                <a14:useLocalDpi xmlns:a14="http://schemas.microsoft.com/office/drawing/2010/main"/>
              </a:ext>
            </a:extLst>
          </a:blip>
          <a:srcRect l="-1064" r="-1064"/>
          <a:stretch/>
        </p:blipFill>
        <p:spPr>
          <a:xfrm>
            <a:off x="3857854" y="5206594"/>
            <a:ext cx="219456" cy="171907"/>
          </a:xfrm>
          <a:prstGeom prst="rect">
            <a:avLst/>
          </a:prstGeom>
        </p:spPr>
      </p:pic>
      <p:sp>
        <p:nvSpPr>
          <p:cNvPr id="47" name="Text 37"/>
          <p:cNvSpPr txBox="1"/>
          <p:nvPr/>
        </p:nvSpPr>
        <p:spPr>
          <a:xfrm>
            <a:off x="4300423" y="5110582"/>
            <a:ext cx="1567282" cy="171907"/>
          </a:xfrm>
          <a:prstGeom prst="rect">
            <a:avLst/>
          </a:prstGeom>
          <a:noFill/>
          <a:ln/>
        </p:spPr>
        <p:txBody>
          <a:bodyPr wrap="square" lIns="0" tIns="0" rIns="0" bIns="0" rtlCol="0" anchor="ctr"/>
          <a:lstStyle/>
          <a:p>
            <a:pPr marL="0" indent="0" algn="l">
              <a:buNone/>
            </a:pPr>
            <a:r>
              <a:rPr lang="en-US" sz="1000" b="1" dirty="0">
                <a:solidFill>
                  <a:srgbClr val="FFFFFF"/>
                </a:solidFill>
                <a:latin typeface="Montserrat" pitchFamily="34" charset="0"/>
                <a:ea typeface="Montserrat" pitchFamily="34" charset="-122"/>
                <a:cs typeface="Montserrat" pitchFamily="34" charset="-120"/>
              </a:rPr>
              <a:t>Partenaire Extension</a:t>
            </a:r>
            <a:endParaRPr lang="en-US" sz="1000" dirty="0"/>
          </a:p>
        </p:txBody>
      </p:sp>
      <p:sp>
        <p:nvSpPr>
          <p:cNvPr id="48" name="Text 38"/>
          <p:cNvSpPr txBox="1"/>
          <p:nvPr/>
        </p:nvSpPr>
        <p:spPr>
          <a:xfrm>
            <a:off x="4300423" y="5330038"/>
            <a:ext cx="2296058"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Une équipe dédiée, proactive et engagée.</a:t>
            </a:r>
            <a:endParaRPr lang="en-US" sz="900" dirty="0"/>
          </a:p>
        </p:txBody>
      </p:sp>
      <p:sp>
        <p:nvSpPr>
          <p:cNvPr id="49" name="Shape 39"/>
          <p:cNvSpPr/>
          <p:nvPr/>
        </p:nvSpPr>
        <p:spPr>
          <a:xfrm>
            <a:off x="8182051" y="1864462"/>
            <a:ext cx="152705" cy="152705"/>
          </a:xfrm>
          <a:prstGeom prst="ellipse">
            <a:avLst/>
          </a:prstGeom>
          <a:solidFill>
            <a:srgbClr val="10B981"/>
          </a:solidFill>
          <a:ln w="38100">
            <a:solidFill>
              <a:srgbClr val="FFFFFF"/>
            </a:solidFill>
            <a:prstDash val="solid"/>
          </a:ln>
          <a:effectLst>
            <a:outerShdw blurRad="12700" dist="12700" dir="16200000" algn="bl" rotWithShape="0">
              <a:srgbClr val="10B981">
                <a:alpha val="100000"/>
              </a:srgbClr>
            </a:outerShdw>
          </a:effectLst>
        </p:spPr>
        <p:txBody>
          <a:bodyPr/>
          <a:lstStyle/>
          <a:p>
            <a:endParaRPr lang="en-US"/>
          </a:p>
        </p:txBody>
      </p:sp>
      <p:sp>
        <p:nvSpPr>
          <p:cNvPr id="50" name="Shape 40"/>
          <p:cNvSpPr/>
          <p:nvPr/>
        </p:nvSpPr>
        <p:spPr>
          <a:xfrm>
            <a:off x="8182051" y="2445106"/>
            <a:ext cx="152705" cy="152705"/>
          </a:xfrm>
          <a:prstGeom prst="ellipse">
            <a:avLst/>
          </a:prstGeom>
          <a:solidFill>
            <a:srgbClr val="00AAFF"/>
          </a:solidFill>
          <a:ln w="38100">
            <a:solidFill>
              <a:srgbClr val="FFFFFF"/>
            </a:solidFill>
            <a:prstDash val="solid"/>
          </a:ln>
          <a:effectLst>
            <a:outerShdw blurRad="12700" dist="12700" dir="16200000" algn="bl" rotWithShape="0">
              <a:srgbClr val="00AAFF">
                <a:alpha val="100000"/>
              </a:srgbClr>
            </a:outerShdw>
          </a:effectLst>
        </p:spPr>
        <p:txBody>
          <a:bodyPr/>
          <a:lstStyle/>
          <a:p>
            <a:endParaRPr lang="en-US"/>
          </a:p>
        </p:txBody>
      </p:sp>
      <p:sp>
        <p:nvSpPr>
          <p:cNvPr id="51" name="Shape 41"/>
          <p:cNvSpPr/>
          <p:nvPr/>
        </p:nvSpPr>
        <p:spPr>
          <a:xfrm>
            <a:off x="8182051" y="3026664"/>
            <a:ext cx="152705" cy="152705"/>
          </a:xfrm>
          <a:prstGeom prst="ellipse">
            <a:avLst/>
          </a:prstGeom>
          <a:solidFill>
            <a:srgbClr val="CBD5E1"/>
          </a:solidFill>
          <a:ln w="38100">
            <a:solidFill>
              <a:srgbClr val="FFFFFF"/>
            </a:solidFill>
            <a:prstDash val="solid"/>
          </a:ln>
          <a:effectLst>
            <a:outerShdw blurRad="12700" dist="12700" dir="16200000" algn="bl" rotWithShape="0">
              <a:srgbClr val="E2E8F0">
                <a:alpha val="100000"/>
              </a:srgbClr>
            </a:outerShdw>
          </a:effectLst>
        </p:spPr>
        <p:txBody>
          <a:bodyPr/>
          <a:lstStyle/>
          <a:p>
            <a:endParaRPr lang="en-US"/>
          </a:p>
        </p:txBody>
      </p:sp>
      <p:sp>
        <p:nvSpPr>
          <p:cNvPr id="52" name="Shape 42"/>
          <p:cNvSpPr/>
          <p:nvPr/>
        </p:nvSpPr>
        <p:spPr>
          <a:xfrm>
            <a:off x="8182051" y="3607308"/>
            <a:ext cx="152705" cy="152705"/>
          </a:xfrm>
          <a:prstGeom prst="ellipse">
            <a:avLst/>
          </a:prstGeom>
          <a:solidFill>
            <a:srgbClr val="CBD5E1"/>
          </a:solidFill>
          <a:ln w="38100">
            <a:solidFill>
              <a:srgbClr val="FFFFFF"/>
            </a:solidFill>
            <a:prstDash val="solid"/>
          </a:ln>
          <a:effectLst>
            <a:outerShdw blurRad="12700" dist="12700" dir="16200000" algn="bl" rotWithShape="0">
              <a:srgbClr val="E2E8F0">
                <a:alpha val="100000"/>
              </a:srgbClr>
            </a:outerShdw>
          </a:effectLst>
        </p:spPr>
        <p:txBody>
          <a:bodyPr/>
          <a:lstStyle/>
          <a:p>
            <a:endParaRPr lang="en-US"/>
          </a:p>
        </p:txBody>
      </p:sp>
      <p:sp>
        <p:nvSpPr>
          <p:cNvPr id="53" name="Shape 43"/>
          <p:cNvSpPr/>
          <p:nvPr/>
        </p:nvSpPr>
        <p:spPr>
          <a:xfrm>
            <a:off x="-19202" y="3010205"/>
            <a:ext cx="190195" cy="952805"/>
          </a:xfrm>
          <a:prstGeom prst="rect">
            <a:avLst/>
          </a:prstGeom>
          <a:solidFill>
            <a:srgbClr val="E91E63"/>
          </a:solidFill>
          <a:ln/>
        </p:spPr>
        <p:txBody>
          <a:bodyPr/>
          <a:lstStyle/>
          <a:p>
            <a:endParaRPr lang="en-US"/>
          </a:p>
        </p:txBody>
      </p:sp>
      <p:sp>
        <p:nvSpPr>
          <p:cNvPr id="54" name="Text 44"/>
          <p:cNvSpPr txBox="1"/>
          <p:nvPr/>
        </p:nvSpPr>
        <p:spPr>
          <a:xfrm>
            <a:off x="11489436" y="6590995"/>
            <a:ext cx="219456"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30</a:t>
            </a:r>
            <a:endParaRPr lang="en-US" sz="9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Rectangle"/>
          <p:cNvSpPr/>
          <p:nvPr/>
        </p:nvSpPr>
        <p:spPr>
          <a:xfrm>
            <a:off x="-2816" y="-5742"/>
            <a:ext cx="12197632" cy="6869484"/>
          </a:xfrm>
          <a:prstGeom prst="rect">
            <a:avLst/>
          </a:prstGeom>
          <a:solidFill>
            <a:srgbClr val="000000"/>
          </a:solidFill>
          <a:ln w="12700">
            <a:miter lim="400000"/>
          </a:ln>
        </p:spPr>
        <p:txBody>
          <a:bodyPr lIns="25400" tIns="25400" rIns="25400" bIns="25400" anchor="ctr"/>
          <a:lstStyle/>
          <a:p>
            <a:pPr algn="ctr" defTabSz="412733"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ea typeface="Helvetica Neue Medium"/>
              <a:cs typeface="Helvetica Neue Medium"/>
              <a:sym typeface="Helvetica Neue Medium"/>
            </a:endParaRPr>
          </a:p>
        </p:txBody>
      </p:sp>
      <p:sp>
        <p:nvSpPr>
          <p:cNvPr id="190" name="Merci."/>
          <p:cNvSpPr txBox="1">
            <a:spLocks noGrp="1"/>
          </p:cNvSpPr>
          <p:nvPr>
            <p:ph type="ctrTitle"/>
          </p:nvPr>
        </p:nvSpPr>
        <p:spPr>
          <a:xfrm>
            <a:off x="1909509" y="1287497"/>
            <a:ext cx="8372982" cy="2324101"/>
          </a:xfrm>
          <a:prstGeom prst="rect">
            <a:avLst/>
          </a:prstGeom>
        </p:spPr>
        <p:txBody>
          <a:bodyPr>
            <a:normAutofit fontScale="90000"/>
          </a:bodyPr>
          <a:lstStyle>
            <a:lvl1pPr algn="ctr">
              <a:defRPr sz="18500" b="0" spc="-369">
                <a:solidFill>
                  <a:srgbClr val="FFFFFF"/>
                </a:solidFill>
                <a:latin typeface="Montserrat Bold"/>
                <a:ea typeface="Montserrat Bold"/>
                <a:cs typeface="Montserrat Bold"/>
                <a:sym typeface="Montserrat Bold"/>
              </a:defRPr>
            </a:lvl1pPr>
          </a:lstStyle>
          <a:p>
            <a:r>
              <a:t>Merci.</a:t>
            </a:r>
          </a:p>
        </p:txBody>
      </p:sp>
      <p:pic>
        <p:nvPicPr>
          <p:cNvPr id="19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5669" y="5227845"/>
            <a:ext cx="8900663" cy="1263000"/>
          </a:xfrm>
          <a:prstGeom prst="rect">
            <a:avLst/>
          </a:prstGeom>
          <a:ln w="12700">
            <a:miter lim="400000"/>
          </a:ln>
        </p:spPr>
      </p:pic>
    </p:spTree>
    <p:extLst>
      <p:ext uri="{BB962C8B-B14F-4D97-AF65-F5344CB8AC3E}">
        <p14:creationId xmlns:p14="http://schemas.microsoft.com/office/powerpoint/2010/main" val="142729381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865937"/>
            <a:ext cx="5562295" cy="247802"/>
          </a:xfrm>
          <a:prstGeom prst="roundRect">
            <a:avLst>
              <a:gd name="adj" fmla="val 56770"/>
            </a:avLst>
          </a:prstGeom>
          <a:solidFill>
            <a:srgbClr val="FEE2E2"/>
          </a:solidFill>
          <a:ln/>
        </p:spPr>
        <p:txBody>
          <a:bodyPr/>
          <a:lstStyle/>
          <a:p>
            <a:endParaRPr lang="en-US"/>
          </a:p>
        </p:txBody>
      </p:sp>
      <p:sp>
        <p:nvSpPr>
          <p:cNvPr id="8" name="Text 6"/>
          <p:cNvSpPr txBox="1"/>
          <p:nvPr/>
        </p:nvSpPr>
        <p:spPr>
          <a:xfrm>
            <a:off x="666597" y="903427"/>
            <a:ext cx="1374853" cy="162763"/>
          </a:xfrm>
          <a:prstGeom prst="rect">
            <a:avLst/>
          </a:prstGeom>
          <a:noFill/>
          <a:ln/>
        </p:spPr>
        <p:txBody>
          <a:bodyPr wrap="square" lIns="0" tIns="0" rIns="0" bIns="0" rtlCol="0" anchor="ctr"/>
          <a:lstStyle/>
          <a:p>
            <a:pPr marL="0" indent="0" algn="l">
              <a:buNone/>
            </a:pPr>
            <a:r>
              <a:rPr lang="en-US" sz="900" b="1" dirty="0">
                <a:solidFill>
                  <a:srgbClr val="DC2626"/>
                </a:solidFill>
                <a:latin typeface="Open Sans" pitchFamily="34" charset="0"/>
                <a:ea typeface="Open Sans" pitchFamily="34" charset="-122"/>
                <a:cs typeface="Open Sans" pitchFamily="34" charset="-120"/>
              </a:rPr>
              <a:t>CONTEXTE &amp; ENJEUX</a:t>
            </a:r>
            <a:endParaRPr lang="en-US" sz="900" dirty="0"/>
          </a:p>
        </p:txBody>
      </p:sp>
      <p:sp>
        <p:nvSpPr>
          <p:cNvPr id="9" name="Text 7"/>
          <p:cNvSpPr txBox="1"/>
          <p:nvPr/>
        </p:nvSpPr>
        <p:spPr>
          <a:xfrm>
            <a:off x="571500" y="1180490"/>
            <a:ext cx="4491533" cy="495605"/>
          </a:xfrm>
          <a:prstGeom prst="rect">
            <a:avLst/>
          </a:prstGeom>
          <a:noFill/>
          <a:ln/>
        </p:spPr>
        <p:txBody>
          <a:bodyPr wrap="square" lIns="0" tIns="0" rIns="0" bIns="0" rtlCol="0" anchor="ctr"/>
          <a:lstStyle/>
          <a:p>
            <a:pPr marL="0" indent="0" algn="l">
              <a:buNone/>
            </a:pPr>
            <a:r>
              <a:rPr lang="en-US" sz="3100" b="1" dirty="0">
                <a:solidFill>
                  <a:srgbClr val="0A1A3B"/>
                </a:solidFill>
                <a:latin typeface="Montserrat" pitchFamily="34" charset="0"/>
                <a:ea typeface="Montserrat" pitchFamily="34" charset="-122"/>
                <a:cs typeface="Montserrat" pitchFamily="34" charset="-120"/>
              </a:rPr>
              <a:t>LES DÉFIS ACTUELS</a:t>
            </a:r>
            <a:endParaRPr lang="en-US" sz="3100" dirty="0"/>
          </a:p>
        </p:txBody>
      </p:sp>
      <p:pic>
        <p:nvPicPr>
          <p:cNvPr id="10" name="Image 0" descr="preencoded.pn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71500" y="1791310"/>
            <a:ext cx="190195" cy="190195"/>
          </a:xfrm>
          <a:prstGeom prst="rect">
            <a:avLst/>
          </a:prstGeom>
        </p:spPr>
      </p:pic>
      <p:sp>
        <p:nvSpPr>
          <p:cNvPr id="11" name="Text 8"/>
          <p:cNvSpPr txBox="1"/>
          <p:nvPr/>
        </p:nvSpPr>
        <p:spPr>
          <a:xfrm>
            <a:off x="857707" y="1772107"/>
            <a:ext cx="4295851" cy="228600"/>
          </a:xfrm>
          <a:prstGeom prst="rect">
            <a:avLst/>
          </a:prstGeom>
          <a:noFill/>
          <a:ln/>
        </p:spPr>
        <p:txBody>
          <a:bodyPr wrap="square" lIns="0" tIns="0" rIns="0" bIns="0" rtlCol="0" anchor="ctr"/>
          <a:lstStyle/>
          <a:p>
            <a:pPr marL="0" indent="0" algn="l">
              <a:buNone/>
            </a:pPr>
            <a:r>
              <a:rPr lang="en-US" sz="1500" b="1" dirty="0">
                <a:solidFill>
                  <a:srgbClr val="E91E63"/>
                </a:solidFill>
                <a:latin typeface="Montserrat" pitchFamily="34" charset="0"/>
                <a:ea typeface="Montserrat" pitchFamily="34" charset="-122"/>
                <a:cs typeface="Montserrat" pitchFamily="34" charset="-120"/>
              </a:rPr>
              <a:t>Freins à la croissance digitale depuis 2 ans</a:t>
            </a:r>
            <a:endParaRPr lang="en-US" sz="1500" dirty="0"/>
          </a:p>
        </p:txBody>
      </p:sp>
      <p:sp>
        <p:nvSpPr>
          <p:cNvPr id="12" name="Shape 9"/>
          <p:cNvSpPr/>
          <p:nvPr/>
        </p:nvSpPr>
        <p:spPr>
          <a:xfrm>
            <a:off x="571500" y="2315261"/>
            <a:ext cx="476402" cy="476402"/>
          </a:xfrm>
          <a:prstGeom prst="roundRect">
            <a:avLst>
              <a:gd name="adj" fmla="val 38388"/>
            </a:avLst>
          </a:prstGeom>
          <a:solidFill>
            <a:srgbClr val="FFF1F2"/>
          </a:solidFill>
          <a:ln/>
          <a:effectLst>
            <a:outerShdw blurRad="38100" dist="25400" dir="5400000" algn="bl" rotWithShape="0">
              <a:srgbClr val="E91E63">
                <a:alpha val="10000"/>
              </a:srgbClr>
            </a:outerShdw>
          </a:effectLst>
        </p:spPr>
        <p:txBody>
          <a:bodyPr/>
          <a:lstStyle/>
          <a:p>
            <a:endParaRPr lang="en-US"/>
          </a:p>
        </p:txBody>
      </p:sp>
      <p:sp>
        <p:nvSpPr>
          <p:cNvPr id="13" name="Shape 10"/>
          <p:cNvSpPr/>
          <p:nvPr/>
        </p:nvSpPr>
        <p:spPr>
          <a:xfrm>
            <a:off x="571500" y="3287268"/>
            <a:ext cx="476402" cy="476402"/>
          </a:xfrm>
          <a:prstGeom prst="roundRect">
            <a:avLst>
              <a:gd name="adj" fmla="val 38388"/>
            </a:avLst>
          </a:prstGeom>
          <a:solidFill>
            <a:srgbClr val="FFF1F2"/>
          </a:solidFill>
          <a:ln/>
          <a:effectLst>
            <a:outerShdw blurRad="38100" dist="25400" dir="5400000" algn="bl" rotWithShape="0">
              <a:srgbClr val="E91E63">
                <a:alpha val="10000"/>
              </a:srgbClr>
            </a:outerShdw>
          </a:effectLst>
        </p:spPr>
        <p:txBody>
          <a:bodyPr/>
          <a:lstStyle/>
          <a:p>
            <a:endParaRPr lang="en-US"/>
          </a:p>
        </p:txBody>
      </p:sp>
      <p:sp>
        <p:nvSpPr>
          <p:cNvPr id="14" name="Shape 11"/>
          <p:cNvSpPr/>
          <p:nvPr/>
        </p:nvSpPr>
        <p:spPr>
          <a:xfrm>
            <a:off x="571500" y="4258361"/>
            <a:ext cx="476402" cy="476402"/>
          </a:xfrm>
          <a:prstGeom prst="roundRect">
            <a:avLst>
              <a:gd name="adj" fmla="val 38388"/>
            </a:avLst>
          </a:prstGeom>
          <a:solidFill>
            <a:srgbClr val="FFF1F2"/>
          </a:solidFill>
          <a:ln/>
          <a:effectLst>
            <a:outerShdw blurRad="38100" dist="25400" dir="5400000" algn="bl" rotWithShape="0">
              <a:srgbClr val="E91E63">
                <a:alpha val="10000"/>
              </a:srgbClr>
            </a:outerShdw>
          </a:effectLst>
        </p:spPr>
        <p:txBody>
          <a:bodyPr/>
          <a:lstStyle/>
          <a:p>
            <a:endParaRPr lang="en-US"/>
          </a:p>
        </p:txBody>
      </p:sp>
      <p:sp>
        <p:nvSpPr>
          <p:cNvPr id="15" name="Text 12"/>
          <p:cNvSpPr txBox="1"/>
          <p:nvPr/>
        </p:nvSpPr>
        <p:spPr>
          <a:xfrm>
            <a:off x="1238098" y="2334463"/>
            <a:ext cx="2205533"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Baisse de Performance</a:t>
            </a:r>
            <a:endParaRPr lang="en-US" sz="1300" dirty="0"/>
          </a:p>
        </p:txBody>
      </p:sp>
      <p:sp>
        <p:nvSpPr>
          <p:cNvPr id="16" name="Text 13"/>
          <p:cNvSpPr txBox="1"/>
          <p:nvPr/>
        </p:nvSpPr>
        <p:spPr>
          <a:xfrm>
            <a:off x="1238098" y="2629814"/>
            <a:ext cx="4879238" cy="409651"/>
          </a:xfrm>
          <a:prstGeom prst="rect">
            <a:avLst/>
          </a:prstGeom>
          <a:noFill/>
          <a:ln/>
        </p:spPr>
        <p:txBody>
          <a:bodyPr wrap="square" lIns="0" tIns="0" rIns="0" bIns="0" rtlCol="0" anchor="ctr"/>
          <a:lstStyle/>
          <a:p>
            <a:pPr marL="0" indent="0" algn="l">
              <a:buNone/>
            </a:pPr>
            <a:r>
              <a:rPr lang="en-US" sz="1100" dirty="0">
                <a:solidFill>
                  <a:srgbClr val="64748B"/>
                </a:solidFill>
                <a:latin typeface="Open Sans" pitchFamily="34" charset="0"/>
                <a:ea typeface="Open Sans" pitchFamily="34" charset="-122"/>
                <a:cs typeface="Open Sans" pitchFamily="34" charset="-120"/>
              </a:rPr>
              <a:t>Diminution de l'engagement et de la portée organique constatée sur les  derniers mois, impactant la visibilité globale de la marque.</a:t>
            </a:r>
            <a:endParaRPr lang="en-US" sz="1100" dirty="0"/>
          </a:p>
        </p:txBody>
      </p:sp>
      <p:pic>
        <p:nvPicPr>
          <p:cNvPr id="17" name="Image 1" descr="preencoded.png"/>
          <p:cNvPicPr>
            <a:picLocks noChangeAspect="1"/>
          </p:cNvPicPr>
          <p:nvPr/>
        </p:nvPicPr>
        <p:blipFill>
          <a:blip r:embed="rId4" cstate="email">
            <a:extLst>
              <a:ext uri="{28A0092B-C50C-407E-A947-70E740481C1C}">
                <a14:useLocalDpi xmlns:a14="http://schemas.microsoft.com/office/drawing/2010/main"/>
              </a:ext>
            </a:extLst>
          </a:blip>
          <a:srcRect l="-1923" r="-1923"/>
          <a:stretch/>
        </p:blipFill>
        <p:spPr>
          <a:xfrm>
            <a:off x="747979" y="3429914"/>
            <a:ext cx="123444" cy="190195"/>
          </a:xfrm>
          <a:prstGeom prst="rect">
            <a:avLst/>
          </a:prstGeom>
        </p:spPr>
      </p:pic>
      <p:sp>
        <p:nvSpPr>
          <p:cNvPr id="18" name="Text 14"/>
          <p:cNvSpPr txBox="1"/>
          <p:nvPr/>
        </p:nvSpPr>
        <p:spPr>
          <a:xfrm>
            <a:off x="1238098" y="3306470"/>
            <a:ext cx="3186684"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Approche Tactique vs Stratégique</a:t>
            </a:r>
            <a:endParaRPr lang="en-US" sz="1300" dirty="0"/>
          </a:p>
        </p:txBody>
      </p:sp>
      <p:sp>
        <p:nvSpPr>
          <p:cNvPr id="19" name="Text 15"/>
          <p:cNvSpPr txBox="1"/>
          <p:nvPr/>
        </p:nvSpPr>
        <p:spPr>
          <a:xfrm>
            <a:off x="1238098" y="3600907"/>
            <a:ext cx="4993538" cy="409651"/>
          </a:xfrm>
          <a:prstGeom prst="rect">
            <a:avLst/>
          </a:prstGeom>
          <a:noFill/>
          <a:ln/>
        </p:spPr>
        <p:txBody>
          <a:bodyPr wrap="square" lIns="0" tIns="0" rIns="0" bIns="0" rtlCol="0" anchor="ctr"/>
          <a:lstStyle/>
          <a:p>
            <a:pPr marL="0" indent="0" algn="l">
              <a:buNone/>
            </a:pPr>
            <a:r>
              <a:rPr lang="en-US" sz="1100" dirty="0">
                <a:solidFill>
                  <a:srgbClr val="64748B"/>
                </a:solidFill>
                <a:latin typeface="Open Sans" pitchFamily="34" charset="0"/>
                <a:ea typeface="Open Sans" pitchFamily="34" charset="-122"/>
                <a:cs typeface="Open Sans" pitchFamily="34" charset="-120"/>
              </a:rPr>
              <a:t>Communication limitée au "posting" quotidien sans </a:t>
            </a:r>
            <a:r>
              <a:rPr lang="en-US" sz="1100" dirty="0" err="1">
                <a:solidFill>
                  <a:srgbClr val="64748B"/>
                </a:solidFill>
                <a:latin typeface="Open Sans" pitchFamily="34" charset="0"/>
                <a:ea typeface="Open Sans" pitchFamily="34" charset="-122"/>
                <a:cs typeface="Open Sans" pitchFamily="34" charset="-120"/>
              </a:rPr>
              <a:t>objectif</a:t>
            </a:r>
            <a:r>
              <a:rPr lang="en-US" sz="1100" dirty="0">
                <a:solidFill>
                  <a:srgbClr val="64748B"/>
                </a:solidFill>
                <a:latin typeface="Open Sans" pitchFamily="34" charset="0"/>
                <a:ea typeface="Open Sans" pitchFamily="34" charset="-122"/>
                <a:cs typeface="Open Sans" pitchFamily="34" charset="-120"/>
              </a:rPr>
              <a:t> </a:t>
            </a:r>
            <a:r>
              <a:rPr lang="en-US" sz="1100" dirty="0" err="1">
                <a:solidFill>
                  <a:srgbClr val="64748B"/>
                </a:solidFill>
                <a:latin typeface="Open Sans" pitchFamily="34" charset="0"/>
                <a:ea typeface="Open Sans" pitchFamily="34" charset="-122"/>
                <a:cs typeface="Open Sans" pitchFamily="34" charset="-120"/>
              </a:rPr>
              <a:t>strategique</a:t>
            </a:r>
            <a:r>
              <a:rPr lang="en-US" sz="1100" dirty="0">
                <a:solidFill>
                  <a:srgbClr val="64748B"/>
                </a:solidFill>
                <a:latin typeface="Open Sans" pitchFamily="34" charset="0"/>
                <a:ea typeface="Open Sans" pitchFamily="34" charset="-122"/>
                <a:cs typeface="Open Sans" pitchFamily="34" charset="-120"/>
              </a:rPr>
              <a:t> à long terme ni programmes structurés pour soutenir les objectifs business.</a:t>
            </a:r>
            <a:endParaRPr lang="en-US" sz="1100" dirty="0"/>
          </a:p>
        </p:txBody>
      </p:sp>
      <p:pic>
        <p:nvPicPr>
          <p:cNvPr id="20"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90372" y="4401007"/>
            <a:ext cx="237744" cy="190195"/>
          </a:xfrm>
          <a:prstGeom prst="rect">
            <a:avLst/>
          </a:prstGeom>
        </p:spPr>
      </p:pic>
      <p:sp>
        <p:nvSpPr>
          <p:cNvPr id="21" name="Text 16"/>
          <p:cNvSpPr txBox="1"/>
          <p:nvPr/>
        </p:nvSpPr>
        <p:spPr>
          <a:xfrm>
            <a:off x="1238098" y="4277563"/>
            <a:ext cx="3186684"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Segmentation &amp; Advocacy Faibles</a:t>
            </a:r>
            <a:endParaRPr lang="en-US" sz="1300" dirty="0"/>
          </a:p>
        </p:txBody>
      </p:sp>
      <p:sp>
        <p:nvSpPr>
          <p:cNvPr id="22" name="Text 17"/>
          <p:cNvSpPr txBox="1"/>
          <p:nvPr/>
        </p:nvSpPr>
        <p:spPr>
          <a:xfrm>
            <a:off x="1238098" y="4572914"/>
            <a:ext cx="4755794" cy="409651"/>
          </a:xfrm>
          <a:prstGeom prst="rect">
            <a:avLst/>
          </a:prstGeom>
          <a:noFill/>
          <a:ln/>
        </p:spPr>
        <p:txBody>
          <a:bodyPr wrap="square" lIns="0" tIns="0" rIns="0" bIns="0" rtlCol="0" anchor="ctr"/>
          <a:lstStyle/>
          <a:p>
            <a:pPr marL="0" indent="0" algn="l">
              <a:buNone/>
            </a:pPr>
            <a:r>
              <a:rPr lang="en-US" sz="1100" dirty="0">
                <a:solidFill>
                  <a:srgbClr val="64748B"/>
                </a:solidFill>
                <a:latin typeface="Open Sans" pitchFamily="34" charset="0"/>
                <a:ea typeface="Open Sans" pitchFamily="34" charset="-122"/>
                <a:cs typeface="Open Sans" pitchFamily="34" charset="-120"/>
              </a:rPr>
              <a:t>Absence de ciblage précis (B2B vs B2C) et sous-utilisation du potentiel d'ambassadeurs des employés du PAK.</a:t>
            </a:r>
            <a:endParaRPr lang="en-US" sz="1100" dirty="0"/>
          </a:p>
        </p:txBody>
      </p:sp>
      <p:sp>
        <p:nvSpPr>
          <p:cNvPr id="23" name="Shape 18"/>
          <p:cNvSpPr/>
          <p:nvPr/>
        </p:nvSpPr>
        <p:spPr>
          <a:xfrm>
            <a:off x="571500" y="5420563"/>
            <a:ext cx="5562295" cy="685800"/>
          </a:xfrm>
          <a:prstGeom prst="rect">
            <a:avLst/>
          </a:prstGeom>
          <a:solidFill>
            <a:srgbClr val="FFF7ED"/>
          </a:solidFill>
          <a:ln/>
        </p:spPr>
        <p:txBody>
          <a:bodyPr/>
          <a:lstStyle/>
          <a:p>
            <a:endParaRPr lang="en-US"/>
          </a:p>
        </p:txBody>
      </p:sp>
      <p:sp>
        <p:nvSpPr>
          <p:cNvPr id="24" name="Shape 19"/>
          <p:cNvSpPr/>
          <p:nvPr/>
        </p:nvSpPr>
        <p:spPr>
          <a:xfrm>
            <a:off x="571500" y="5420563"/>
            <a:ext cx="38405" cy="685800"/>
          </a:xfrm>
          <a:prstGeom prst="rect">
            <a:avLst/>
          </a:prstGeom>
          <a:solidFill>
            <a:srgbClr val="F97316"/>
          </a:solidFill>
          <a:ln/>
        </p:spPr>
        <p:txBody>
          <a:bodyPr/>
          <a:lstStyle/>
          <a:p>
            <a:endParaRPr lang="en-US"/>
          </a:p>
        </p:txBody>
      </p:sp>
      <p:pic>
        <p:nvPicPr>
          <p:cNvPr id="25" name="Image 3" descr="preencoded.png"/>
          <p:cNvPicPr>
            <a:picLocks noChangeAspect="1"/>
          </p:cNvPicPr>
          <p:nvPr/>
        </p:nvPicPr>
        <p:blipFill>
          <a:blip r:embed="rId6" cstate="email">
            <a:extLst>
              <a:ext uri="{28A0092B-C50C-407E-A947-70E740481C1C}">
                <a14:useLocalDpi xmlns:a14="http://schemas.microsoft.com/office/drawing/2010/main"/>
              </a:ext>
            </a:extLst>
          </a:blip>
          <a:srcRect l="-2512" r="-2512"/>
          <a:stretch/>
        </p:blipFill>
        <p:spPr>
          <a:xfrm>
            <a:off x="800100" y="5696712"/>
            <a:ext cx="105156" cy="133502"/>
          </a:xfrm>
          <a:prstGeom prst="rect">
            <a:avLst/>
          </a:prstGeom>
        </p:spPr>
      </p:pic>
      <p:sp>
        <p:nvSpPr>
          <p:cNvPr id="26" name="Text 20"/>
          <p:cNvSpPr txBox="1"/>
          <p:nvPr/>
        </p:nvSpPr>
        <p:spPr>
          <a:xfrm>
            <a:off x="1000354" y="5563210"/>
            <a:ext cx="5043830" cy="400507"/>
          </a:xfrm>
          <a:prstGeom prst="rect">
            <a:avLst/>
          </a:prstGeom>
          <a:noFill/>
          <a:ln/>
        </p:spPr>
        <p:txBody>
          <a:bodyPr wrap="square" lIns="0" tIns="0" rIns="0" bIns="0" rtlCol="0" anchor="ctr"/>
          <a:lstStyle/>
          <a:p>
            <a:pPr marL="0" indent="0" algn="l">
              <a:buNone/>
            </a:pPr>
            <a:r>
              <a:rPr lang="en-US" sz="1000" b="1" dirty="0">
                <a:solidFill>
                  <a:srgbClr val="C2410C"/>
                </a:solidFill>
                <a:latin typeface="Open Sans" pitchFamily="34" charset="0"/>
                <a:ea typeface="Open Sans" pitchFamily="34" charset="-122"/>
                <a:cs typeface="Open Sans" pitchFamily="34" charset="-120"/>
              </a:rPr>
              <a:t>Le digital est perçu comme un outil de diffusion et non comme un levier de croissance stratégique.</a:t>
            </a:r>
            <a:endParaRPr lang="en-US" sz="1000" dirty="0"/>
          </a:p>
        </p:txBody>
      </p:sp>
      <p:sp>
        <p:nvSpPr>
          <p:cNvPr id="27" name="Shape 21"/>
          <p:cNvSpPr/>
          <p:nvPr/>
        </p:nvSpPr>
        <p:spPr>
          <a:xfrm>
            <a:off x="6705295" y="114300"/>
            <a:ext cx="5486400" cy="6743700"/>
          </a:xfrm>
          <a:prstGeom prst="rect">
            <a:avLst/>
          </a:prstGeom>
          <a:solidFill>
            <a:srgbClr val="0A1A3B"/>
          </a:solidFill>
          <a:ln/>
        </p:spPr>
        <p:txBody>
          <a:bodyPr/>
          <a:lstStyle/>
          <a:p>
            <a:endParaRPr lang="en-US"/>
          </a:p>
        </p:txBody>
      </p:sp>
      <p:pic>
        <p:nvPicPr>
          <p:cNvPr id="28" name="Image 4" descr="preencoded.png"/>
          <p:cNvPicPr>
            <a:picLocks noChangeAspect="1"/>
          </p:cNvPicPr>
          <p:nvPr/>
        </p:nvPicPr>
        <p:blipFill>
          <a:blip r:embed="rId7" cstate="email">
            <a:alphaModFix amt="20000"/>
            <a:extLst>
              <a:ext uri="{28A0092B-C50C-407E-A947-70E740481C1C}">
                <a14:useLocalDpi xmlns:a14="http://schemas.microsoft.com/office/drawing/2010/main"/>
              </a:ext>
            </a:extLst>
          </a:blip>
          <a:srcRect l="19492" r="19492"/>
          <a:stretch/>
        </p:blipFill>
        <p:spPr>
          <a:xfrm>
            <a:off x="6705600" y="90517"/>
            <a:ext cx="5486400" cy="6743700"/>
          </a:xfrm>
          <a:prstGeom prst="rect">
            <a:avLst/>
          </a:prstGeom>
        </p:spPr>
      </p:pic>
      <p:sp>
        <p:nvSpPr>
          <p:cNvPr id="29" name="Shape 22"/>
          <p:cNvSpPr/>
          <p:nvPr/>
        </p:nvSpPr>
        <p:spPr>
          <a:xfrm>
            <a:off x="7253935" y="2057400"/>
            <a:ext cx="4390949" cy="2857500"/>
          </a:xfrm>
          <a:prstGeom prst="roundRect">
            <a:avLst>
              <a:gd name="adj" fmla="val 1280"/>
            </a:avLst>
          </a:prstGeom>
          <a:solidFill>
            <a:srgbClr val="FFFFFF">
              <a:alpha val="10000"/>
            </a:srgbClr>
          </a:solidFill>
          <a:ln/>
        </p:spPr>
        <p:txBody>
          <a:bodyPr/>
          <a:lstStyle/>
          <a:p>
            <a:endParaRPr lang="en-US"/>
          </a:p>
        </p:txBody>
      </p:sp>
      <p:pic>
        <p:nvPicPr>
          <p:cNvPr id="30" name="Image 5" descr="preencoded.png"/>
          <p:cNvPicPr>
            <a:picLocks noChangeAspect="1"/>
          </p:cNvPicPr>
          <p:nvPr/>
        </p:nvPicPr>
        <p:blipFill>
          <a:blip r:embed="rId8" cstate="email">
            <a:extLst>
              <a:ext uri="{28A0092B-C50C-407E-A947-70E740481C1C}">
                <a14:useLocalDpi xmlns:a14="http://schemas.microsoft.com/office/drawing/2010/main"/>
              </a:ext>
            </a:extLst>
          </a:blip>
          <a:srcRect l="-120" r="-120"/>
          <a:stretch/>
        </p:blipFill>
        <p:spPr>
          <a:xfrm>
            <a:off x="7445045" y="2247595"/>
            <a:ext cx="4009644" cy="2476195"/>
          </a:xfrm>
          <a:prstGeom prst="rect">
            <a:avLst/>
          </a:prstGeom>
        </p:spPr>
      </p:pic>
      <p:sp>
        <p:nvSpPr>
          <p:cNvPr id="31" name="Text 23"/>
          <p:cNvSpPr txBox="1"/>
          <p:nvPr/>
        </p:nvSpPr>
        <p:spPr>
          <a:xfrm>
            <a:off x="8195767" y="6061559"/>
            <a:ext cx="2615184" cy="171907"/>
          </a:xfrm>
          <a:prstGeom prst="rect">
            <a:avLst/>
          </a:prstGeom>
          <a:noFill/>
          <a:ln/>
        </p:spPr>
        <p:txBody>
          <a:bodyPr wrap="square" lIns="0" tIns="0" rIns="0" bIns="0" rtlCol="0" anchor="ctr"/>
          <a:lstStyle/>
          <a:p>
            <a:pPr marL="0" indent="0" algn="ctr">
              <a:buNone/>
            </a:pPr>
            <a:r>
              <a:rPr lang="en-US" sz="1000" dirty="0">
                <a:solidFill>
                  <a:srgbClr val="FFFFFF">
                    <a:alpha val="80000"/>
                  </a:srgbClr>
                </a:solidFill>
                <a:latin typeface="Montserrat" pitchFamily="34" charset="0"/>
                <a:ea typeface="Montserrat" pitchFamily="34" charset="-122"/>
                <a:cs typeface="Montserrat" pitchFamily="34" charset="-120"/>
              </a:rPr>
              <a:t>Tendance d'Engagement (2024-2025)</a:t>
            </a:r>
            <a:endParaRPr lang="en-US" sz="1000" dirty="0"/>
          </a:p>
        </p:txBody>
      </p:sp>
      <p:sp>
        <p:nvSpPr>
          <p:cNvPr id="32" name="Shape 24"/>
          <p:cNvSpPr/>
          <p:nvPr/>
        </p:nvSpPr>
        <p:spPr>
          <a:xfrm>
            <a:off x="0" y="6381598"/>
            <a:ext cx="12191695" cy="476402"/>
          </a:xfrm>
          <a:prstGeom prst="rect">
            <a:avLst/>
          </a:prstGeom>
          <a:solidFill>
            <a:srgbClr val="FFFFFF"/>
          </a:solidFill>
          <a:ln/>
        </p:spPr>
        <p:txBody>
          <a:bodyPr/>
          <a:lstStyle/>
          <a:p>
            <a:endParaRPr lang="en-US"/>
          </a:p>
        </p:txBody>
      </p:sp>
      <p:sp>
        <p:nvSpPr>
          <p:cNvPr id="33" name="Shape 25"/>
          <p:cNvSpPr/>
          <p:nvPr/>
        </p:nvSpPr>
        <p:spPr>
          <a:xfrm>
            <a:off x="0" y="6381598"/>
            <a:ext cx="12191695" cy="9144"/>
          </a:xfrm>
          <a:prstGeom prst="rect">
            <a:avLst/>
          </a:prstGeom>
          <a:solidFill>
            <a:srgbClr val="E2E8F0"/>
          </a:solidFill>
          <a:ln/>
        </p:spPr>
        <p:txBody>
          <a:bodyPr/>
          <a:lstStyle/>
          <a:p>
            <a:endParaRPr lang="en-US"/>
          </a:p>
        </p:txBody>
      </p:sp>
      <p:pic>
        <p:nvPicPr>
          <p:cNvPr id="34" name="Image 6" descr="preencoded.png"/>
          <p:cNvPicPr>
            <a:picLocks noChangeAspect="1"/>
          </p:cNvPicPr>
          <p:nvPr/>
        </p:nvPicPr>
        <p:blipFill>
          <a:blip r:embed="rId9" cstate="email">
            <a:extLst>
              <a:ext uri="{28A0092B-C50C-407E-A947-70E740481C1C}">
                <a14:useLocalDpi xmlns:a14="http://schemas.microsoft.com/office/drawing/2010/main"/>
              </a:ext>
            </a:extLst>
          </a:blip>
          <a:srcRect l="-1911" r="-1911"/>
          <a:stretch/>
        </p:blipFill>
        <p:spPr>
          <a:xfrm>
            <a:off x="571500" y="6567221"/>
            <a:ext cx="133502" cy="114300"/>
          </a:xfrm>
          <a:prstGeom prst="rect">
            <a:avLst/>
          </a:prstGeom>
        </p:spPr>
      </p:pic>
      <p:sp>
        <p:nvSpPr>
          <p:cNvPr id="35" name="Text 26"/>
          <p:cNvSpPr txBox="1"/>
          <p:nvPr/>
        </p:nvSpPr>
        <p:spPr>
          <a:xfrm>
            <a:off x="800100" y="6538874"/>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36" name="Text 27"/>
          <p:cNvSpPr txBox="1"/>
          <p:nvPr/>
        </p:nvSpPr>
        <p:spPr>
          <a:xfrm>
            <a:off x="10388498" y="6538874"/>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37" name="Text 28"/>
          <p:cNvSpPr txBox="1"/>
          <p:nvPr/>
        </p:nvSpPr>
        <p:spPr>
          <a:xfrm>
            <a:off x="6288329" y="6538874"/>
            <a:ext cx="152705"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4</a:t>
            </a:r>
            <a:endParaRPr lang="en-US" sz="900" dirty="0"/>
          </a:p>
        </p:txBody>
      </p:sp>
      <p:pic>
        <p:nvPicPr>
          <p:cNvPr id="38" name="Image 7"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505895" y="6567221"/>
            <a:ext cx="114300" cy="1143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495605"/>
            <a:ext cx="5562295" cy="247802"/>
          </a:xfrm>
          <a:prstGeom prst="roundRect">
            <a:avLst>
              <a:gd name="adj" fmla="val 56770"/>
            </a:avLst>
          </a:prstGeom>
          <a:solidFill>
            <a:srgbClr val="E0F2FE"/>
          </a:solidFill>
          <a:ln/>
        </p:spPr>
        <p:txBody>
          <a:bodyPr/>
          <a:lstStyle/>
          <a:p>
            <a:endParaRPr lang="en-US"/>
          </a:p>
        </p:txBody>
      </p:sp>
      <p:sp>
        <p:nvSpPr>
          <p:cNvPr id="8" name="Text 6"/>
          <p:cNvSpPr txBox="1"/>
          <p:nvPr/>
        </p:nvSpPr>
        <p:spPr>
          <a:xfrm>
            <a:off x="666598" y="533095"/>
            <a:ext cx="1495958" cy="162763"/>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PROPOSITION DE VALEUR</a:t>
            </a:r>
            <a:endParaRPr lang="en-US" sz="900" dirty="0"/>
          </a:p>
        </p:txBody>
      </p:sp>
      <p:sp>
        <p:nvSpPr>
          <p:cNvPr id="9" name="Text 7"/>
          <p:cNvSpPr txBox="1"/>
          <p:nvPr/>
        </p:nvSpPr>
        <p:spPr>
          <a:xfrm>
            <a:off x="571500" y="857707"/>
            <a:ext cx="4163263" cy="800100"/>
          </a:xfrm>
          <a:prstGeom prst="rect">
            <a:avLst/>
          </a:prstGeom>
          <a:noFill/>
          <a:ln/>
        </p:spPr>
        <p:txBody>
          <a:bodyPr wrap="square" lIns="0" tIns="0" rIns="0" bIns="0" rtlCol="0" anchor="ctr"/>
          <a:lstStyle/>
          <a:p>
            <a:pPr marL="0" indent="0" algn="l">
              <a:buNone/>
            </a:pPr>
            <a:r>
              <a:rPr lang="en-US" sz="2700" b="1" dirty="0">
                <a:solidFill>
                  <a:srgbClr val="0A1A3B"/>
                </a:solidFill>
                <a:latin typeface="Montserrat" pitchFamily="34" charset="0"/>
                <a:ea typeface="Montserrat" pitchFamily="34" charset="-122"/>
                <a:cs typeface="Montserrat" pitchFamily="34" charset="-120"/>
              </a:rPr>
              <a:t>L'EXPERTISE AGENCE</a:t>
            </a:r>
            <a:endParaRPr lang="en-US" sz="2700" dirty="0"/>
          </a:p>
        </p:txBody>
      </p:sp>
      <p:pic>
        <p:nvPicPr>
          <p:cNvPr id="10" name="Image 0" descr="preencoded.pn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71500" y="1778508"/>
            <a:ext cx="171907" cy="171907"/>
          </a:xfrm>
          <a:prstGeom prst="rect">
            <a:avLst/>
          </a:prstGeom>
        </p:spPr>
      </p:pic>
      <p:sp>
        <p:nvSpPr>
          <p:cNvPr id="11" name="Text 8"/>
          <p:cNvSpPr txBox="1"/>
          <p:nvPr/>
        </p:nvSpPr>
        <p:spPr>
          <a:xfrm>
            <a:off x="838505" y="1754734"/>
            <a:ext cx="3920033" cy="210312"/>
          </a:xfrm>
          <a:prstGeom prst="rect">
            <a:avLst/>
          </a:prstGeom>
          <a:noFill/>
          <a:ln/>
        </p:spPr>
        <p:txBody>
          <a:bodyPr wrap="square" lIns="0" tIns="0" rIns="0" bIns="0" rtlCol="0" anchor="ctr"/>
          <a:lstStyle/>
          <a:p>
            <a:pPr marL="0" indent="0" algn="l">
              <a:buNone/>
            </a:pPr>
            <a:r>
              <a:rPr lang="en-US" sz="1300" b="1" dirty="0" err="1">
                <a:solidFill>
                  <a:srgbClr val="E91E63"/>
                </a:solidFill>
                <a:latin typeface="Montserrat" pitchFamily="34" charset="0"/>
                <a:ea typeface="Montserrat" pitchFamily="34" charset="-122"/>
                <a:cs typeface="Montserrat" pitchFamily="34" charset="-120"/>
              </a:rPr>
              <a:t>L’Agence</a:t>
            </a:r>
            <a:r>
              <a:rPr lang="en-US" sz="1300" b="1" dirty="0">
                <a:solidFill>
                  <a:srgbClr val="E91E63"/>
                </a:solidFill>
                <a:latin typeface="Montserrat" pitchFamily="34" charset="0"/>
                <a:ea typeface="Montserrat" pitchFamily="34" charset="-122"/>
                <a:cs typeface="Montserrat" pitchFamily="34" charset="-120"/>
              </a:rPr>
              <a:t> </a:t>
            </a:r>
            <a:r>
              <a:rPr lang="en-US" sz="1300" b="1" dirty="0" err="1">
                <a:solidFill>
                  <a:srgbClr val="E91E63"/>
                </a:solidFill>
                <a:latin typeface="Montserrat" pitchFamily="34" charset="0"/>
                <a:ea typeface="Montserrat" pitchFamily="34" charset="-122"/>
                <a:cs typeface="Montserrat" pitchFamily="34" charset="-120"/>
              </a:rPr>
              <a:t>comme</a:t>
            </a:r>
            <a:r>
              <a:rPr lang="en-US" sz="1300" b="1" dirty="0">
                <a:solidFill>
                  <a:srgbClr val="E91E63"/>
                </a:solidFill>
                <a:latin typeface="Montserrat" pitchFamily="34" charset="0"/>
                <a:ea typeface="Montserrat" pitchFamily="34" charset="-122"/>
                <a:cs typeface="Montserrat" pitchFamily="34" charset="-120"/>
              </a:rPr>
              <a:t> solution </a:t>
            </a:r>
            <a:r>
              <a:rPr lang="en-US" sz="1300" b="1" dirty="0" err="1">
                <a:solidFill>
                  <a:srgbClr val="E91E63"/>
                </a:solidFill>
                <a:latin typeface="Montserrat" pitchFamily="34" charset="0"/>
                <a:ea typeface="Montserrat" pitchFamily="34" charset="-122"/>
                <a:cs typeface="Montserrat" pitchFamily="34" charset="-120"/>
              </a:rPr>
              <a:t>operationnelle</a:t>
            </a:r>
            <a:endParaRPr lang="en-US" sz="1300" dirty="0"/>
          </a:p>
        </p:txBody>
      </p:sp>
      <p:sp>
        <p:nvSpPr>
          <p:cNvPr id="12" name="Shape 9"/>
          <p:cNvSpPr/>
          <p:nvPr/>
        </p:nvSpPr>
        <p:spPr>
          <a:xfrm>
            <a:off x="571500" y="2230222"/>
            <a:ext cx="5562295" cy="1171346"/>
          </a:xfrm>
          <a:prstGeom prst="rect">
            <a:avLst/>
          </a:prstGeom>
          <a:solidFill>
            <a:srgbClr val="F8FAFC"/>
          </a:solidFill>
          <a:ln/>
        </p:spPr>
        <p:txBody>
          <a:bodyPr/>
          <a:lstStyle/>
          <a:p>
            <a:endParaRPr lang="en-US"/>
          </a:p>
        </p:txBody>
      </p:sp>
      <p:sp>
        <p:nvSpPr>
          <p:cNvPr id="13" name="Shape 10"/>
          <p:cNvSpPr/>
          <p:nvPr/>
        </p:nvSpPr>
        <p:spPr>
          <a:xfrm>
            <a:off x="571500" y="2230222"/>
            <a:ext cx="38405" cy="1171346"/>
          </a:xfrm>
          <a:prstGeom prst="rect">
            <a:avLst/>
          </a:prstGeom>
          <a:solidFill>
            <a:srgbClr val="00AAFF"/>
          </a:solidFill>
          <a:ln/>
        </p:spPr>
        <p:txBody>
          <a:bodyPr/>
          <a:lstStyle/>
          <a:p>
            <a:endParaRPr lang="en-US"/>
          </a:p>
        </p:txBody>
      </p:sp>
      <p:pic>
        <p:nvPicPr>
          <p:cNvPr id="14" name="Image 1"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00100" y="2411273"/>
            <a:ext cx="152705" cy="152705"/>
          </a:xfrm>
          <a:prstGeom prst="rect">
            <a:avLst/>
          </a:prstGeom>
        </p:spPr>
      </p:pic>
      <p:sp>
        <p:nvSpPr>
          <p:cNvPr id="15" name="Shape 11"/>
          <p:cNvSpPr/>
          <p:nvPr/>
        </p:nvSpPr>
        <p:spPr>
          <a:xfrm>
            <a:off x="571500" y="3592678"/>
            <a:ext cx="38405" cy="886054"/>
          </a:xfrm>
          <a:prstGeom prst="rect">
            <a:avLst/>
          </a:prstGeom>
          <a:solidFill>
            <a:srgbClr val="E2E8F0"/>
          </a:solidFill>
          <a:ln/>
        </p:spPr>
        <p:txBody>
          <a:bodyPr/>
          <a:lstStyle/>
          <a:p>
            <a:endParaRPr lang="en-US"/>
          </a:p>
        </p:txBody>
      </p:sp>
      <p:sp>
        <p:nvSpPr>
          <p:cNvPr id="16" name="Shape 12"/>
          <p:cNvSpPr/>
          <p:nvPr/>
        </p:nvSpPr>
        <p:spPr>
          <a:xfrm>
            <a:off x="571500" y="4668926"/>
            <a:ext cx="38405" cy="886054"/>
          </a:xfrm>
          <a:prstGeom prst="rect">
            <a:avLst/>
          </a:prstGeom>
          <a:solidFill>
            <a:srgbClr val="E2E8F0"/>
          </a:solidFill>
          <a:ln/>
        </p:spPr>
        <p:txBody>
          <a:bodyPr/>
          <a:lstStyle/>
          <a:p>
            <a:endParaRPr lang="en-US"/>
          </a:p>
        </p:txBody>
      </p:sp>
      <p:sp>
        <p:nvSpPr>
          <p:cNvPr id="17" name="Text 13"/>
          <p:cNvSpPr txBox="1"/>
          <p:nvPr/>
        </p:nvSpPr>
        <p:spPr>
          <a:xfrm>
            <a:off x="1028700" y="2373782"/>
            <a:ext cx="2514600"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Le Digital : Un Levier Business</a:t>
            </a:r>
            <a:endParaRPr lang="en-US" sz="1200" dirty="0"/>
          </a:p>
        </p:txBody>
      </p:sp>
      <p:sp>
        <p:nvSpPr>
          <p:cNvPr id="18" name="Text 14"/>
          <p:cNvSpPr txBox="1"/>
          <p:nvPr/>
        </p:nvSpPr>
        <p:spPr>
          <a:xfrm>
            <a:off x="800100" y="2669134"/>
            <a:ext cx="5263286" cy="581558"/>
          </a:xfrm>
          <a:prstGeom prst="rect">
            <a:avLst/>
          </a:prstGeom>
          <a:noFill/>
          <a:ln/>
        </p:spPr>
        <p:txBody>
          <a:bodyPr wrap="square" lIns="0" tIns="0" rIns="0" bIns="0" rtlCol="0" anchor="ctr"/>
          <a:lstStyle/>
          <a:p>
            <a:pPr marL="0" indent="0" algn="l">
              <a:buNone/>
            </a:pPr>
            <a:r>
              <a:rPr lang="en-US" sz="1000" dirty="0">
                <a:solidFill>
                  <a:srgbClr val="475569"/>
                </a:solidFill>
                <a:latin typeface="Open Sans" pitchFamily="34" charset="0"/>
                <a:ea typeface="Open Sans" pitchFamily="34" charset="-122"/>
                <a:cs typeface="Open Sans" pitchFamily="34" charset="-120"/>
              </a:rPr>
              <a:t>Le marketing digital ne se limite pas à poster du contenu. C'est une science qui doit servir des objectifs business concrets : acquisition de trafic, génération de leads qualifiés et réputation corporate internationale.</a:t>
            </a:r>
            <a:endParaRPr lang="en-US" sz="1000" dirty="0"/>
          </a:p>
        </p:txBody>
      </p:sp>
      <p:pic>
        <p:nvPicPr>
          <p:cNvPr id="19"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00100" y="3631082"/>
            <a:ext cx="152705" cy="152705"/>
          </a:xfrm>
          <a:prstGeom prst="rect">
            <a:avLst/>
          </a:prstGeom>
        </p:spPr>
      </p:pic>
      <p:sp>
        <p:nvSpPr>
          <p:cNvPr id="20" name="Text 15"/>
          <p:cNvSpPr txBox="1"/>
          <p:nvPr/>
        </p:nvSpPr>
        <p:spPr>
          <a:xfrm>
            <a:off x="1028700" y="3592678"/>
            <a:ext cx="2143354"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Stratégie &amp; Orchestration</a:t>
            </a:r>
            <a:endParaRPr lang="en-US" sz="1200" dirty="0"/>
          </a:p>
        </p:txBody>
      </p:sp>
      <p:sp>
        <p:nvSpPr>
          <p:cNvPr id="21" name="Text 16"/>
          <p:cNvSpPr txBox="1"/>
          <p:nvPr/>
        </p:nvSpPr>
        <p:spPr>
          <a:xfrm>
            <a:off x="1028700" y="4668926"/>
            <a:ext cx="1810512" cy="228600"/>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Media Mix &amp; Outils IA</a:t>
            </a:r>
            <a:endParaRPr lang="en-US" sz="1200" dirty="0"/>
          </a:p>
        </p:txBody>
      </p:sp>
      <p:sp>
        <p:nvSpPr>
          <p:cNvPr id="22" name="Text 17"/>
          <p:cNvSpPr txBox="1"/>
          <p:nvPr/>
        </p:nvSpPr>
        <p:spPr>
          <a:xfrm>
            <a:off x="800100" y="3888029"/>
            <a:ext cx="5053889" cy="581558"/>
          </a:xfrm>
          <a:prstGeom prst="rect">
            <a:avLst/>
          </a:prstGeom>
          <a:noFill/>
          <a:ln/>
        </p:spPr>
        <p:txBody>
          <a:bodyPr wrap="square" lIns="0" tIns="0" rIns="0" bIns="0" rtlCol="0" anchor="ctr"/>
          <a:lstStyle/>
          <a:p>
            <a:pPr marL="0" indent="0" algn="l">
              <a:buNone/>
            </a:pPr>
            <a:r>
              <a:rPr lang="en-US" sz="1000" dirty="0">
                <a:solidFill>
                  <a:srgbClr val="475569"/>
                </a:solidFill>
                <a:latin typeface="Open Sans" pitchFamily="34" charset="0"/>
                <a:ea typeface="Open Sans" pitchFamily="34" charset="-122"/>
                <a:cs typeface="Open Sans" pitchFamily="34" charset="-120"/>
              </a:rPr>
              <a:t>L'agence apporte une vision externe experte et une capacité d'orchestration multicanale que l'opérationnel quotidien ne permet pas. Nous transformons les actions tactiques en un plan stratégique cohérent.</a:t>
            </a:r>
            <a:endParaRPr lang="en-US" sz="1000" dirty="0"/>
          </a:p>
        </p:txBody>
      </p:sp>
      <p:pic>
        <p:nvPicPr>
          <p:cNvPr id="23" name="Image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00100" y="4707331"/>
            <a:ext cx="152705" cy="152705"/>
          </a:xfrm>
          <a:prstGeom prst="rect">
            <a:avLst/>
          </a:prstGeom>
        </p:spPr>
      </p:pic>
      <p:sp>
        <p:nvSpPr>
          <p:cNvPr id="24" name="Text 18"/>
          <p:cNvSpPr txBox="1"/>
          <p:nvPr/>
        </p:nvSpPr>
        <p:spPr>
          <a:xfrm>
            <a:off x="800100" y="4964278"/>
            <a:ext cx="4872838" cy="581558"/>
          </a:xfrm>
          <a:prstGeom prst="rect">
            <a:avLst/>
          </a:prstGeom>
          <a:noFill/>
          <a:ln/>
        </p:spPr>
        <p:txBody>
          <a:bodyPr wrap="square" lIns="0" tIns="0" rIns="0" bIns="0" rtlCol="0" anchor="ctr"/>
          <a:lstStyle/>
          <a:p>
            <a:pPr marL="0" indent="0" algn="l">
              <a:buNone/>
            </a:pPr>
            <a:r>
              <a:rPr lang="en-US" sz="1000" dirty="0">
                <a:solidFill>
                  <a:srgbClr val="475569"/>
                </a:solidFill>
                <a:latin typeface="Open Sans" pitchFamily="34" charset="0"/>
                <a:ea typeface="Open Sans" pitchFamily="34" charset="-122"/>
                <a:cs typeface="Open Sans" pitchFamily="34" charset="-120"/>
              </a:rPr>
              <a:t>Accès immédiat aux meilleures technologies du marché (IA générative, Social Listening, Analytics) et pilotage expert des investissements publicitaires pour maximiser le ROI.</a:t>
            </a:r>
            <a:endParaRPr lang="en-US" sz="1000" dirty="0"/>
          </a:p>
        </p:txBody>
      </p:sp>
      <p:sp>
        <p:nvSpPr>
          <p:cNvPr id="45" name="Shape 35"/>
          <p:cNvSpPr/>
          <p:nvPr/>
        </p:nvSpPr>
        <p:spPr>
          <a:xfrm>
            <a:off x="6705295" y="114301"/>
            <a:ext cx="5486400" cy="6743700"/>
          </a:xfrm>
          <a:prstGeom prst="rect">
            <a:avLst/>
          </a:prstGeom>
          <a:solidFill>
            <a:srgbClr val="0A1A3B"/>
          </a:solidFill>
          <a:ln/>
        </p:spPr>
        <p:txBody>
          <a:bodyPr/>
          <a:lstStyle/>
          <a:p>
            <a:endParaRPr lang="en-US"/>
          </a:p>
        </p:txBody>
      </p:sp>
      <p:sp>
        <p:nvSpPr>
          <p:cNvPr id="48" name="Shape 37"/>
          <p:cNvSpPr/>
          <p:nvPr/>
        </p:nvSpPr>
        <p:spPr>
          <a:xfrm>
            <a:off x="7181698" y="566096"/>
            <a:ext cx="4533595" cy="2457907"/>
          </a:xfrm>
          <a:prstGeom prst="roundRect">
            <a:avLst>
              <a:gd name="adj" fmla="val 1730"/>
            </a:avLst>
          </a:prstGeom>
          <a:solidFill>
            <a:srgbClr val="FFFFFF">
              <a:alpha val="10000"/>
            </a:srgbClr>
          </a:solidFill>
          <a:ln/>
        </p:spPr>
        <p:txBody>
          <a:bodyPr/>
          <a:lstStyle/>
          <a:p>
            <a:endParaRPr lang="en-US"/>
          </a:p>
        </p:txBody>
      </p:sp>
      <p:sp>
        <p:nvSpPr>
          <p:cNvPr id="49" name="Shape 38"/>
          <p:cNvSpPr/>
          <p:nvPr/>
        </p:nvSpPr>
        <p:spPr>
          <a:xfrm>
            <a:off x="7181698" y="566096"/>
            <a:ext cx="57607" cy="2457907"/>
          </a:xfrm>
          <a:prstGeom prst="rect">
            <a:avLst/>
          </a:prstGeom>
          <a:solidFill>
            <a:srgbClr val="E91E63"/>
          </a:solidFill>
          <a:ln/>
        </p:spPr>
        <p:txBody>
          <a:bodyPr/>
          <a:lstStyle/>
          <a:p>
            <a:endParaRPr lang="en-US"/>
          </a:p>
        </p:txBody>
      </p:sp>
      <p:pic>
        <p:nvPicPr>
          <p:cNvPr id="50" name="Image 9" descr="preencoded.png"/>
          <p:cNvPicPr>
            <a:picLocks noChangeAspect="1"/>
          </p:cNvPicPr>
          <p:nvPr/>
        </p:nvPicPr>
        <p:blipFill>
          <a:blip r:embed="rId7" cstate="email">
            <a:extLst>
              <a:ext uri="{28A0092B-C50C-407E-A947-70E740481C1C}">
                <a14:useLocalDpi xmlns:a14="http://schemas.microsoft.com/office/drawing/2010/main"/>
              </a:ext>
            </a:extLst>
          </a:blip>
          <a:srcRect l="-57" r="-57"/>
          <a:stretch/>
        </p:blipFill>
        <p:spPr>
          <a:xfrm>
            <a:off x="7524598" y="851389"/>
            <a:ext cx="200254" cy="228600"/>
          </a:xfrm>
          <a:prstGeom prst="rect">
            <a:avLst/>
          </a:prstGeom>
        </p:spPr>
      </p:pic>
      <p:sp>
        <p:nvSpPr>
          <p:cNvPr id="51" name="Text 39"/>
          <p:cNvSpPr txBox="1"/>
          <p:nvPr/>
        </p:nvSpPr>
        <p:spPr>
          <a:xfrm>
            <a:off x="7524598" y="1280243"/>
            <a:ext cx="4029761" cy="1086307"/>
          </a:xfrm>
          <a:prstGeom prst="rect">
            <a:avLst/>
          </a:prstGeom>
          <a:noFill/>
          <a:ln/>
        </p:spPr>
        <p:txBody>
          <a:bodyPr wrap="square" lIns="0" tIns="0" rIns="0" bIns="0" rtlCol="0" anchor="ctr"/>
          <a:lstStyle/>
          <a:p>
            <a:pPr marL="0" indent="0" algn="l">
              <a:buNone/>
            </a:pPr>
            <a:r>
              <a:rPr lang="en-US" sz="1500" i="1" dirty="0">
                <a:solidFill>
                  <a:srgbClr val="FFFFFF"/>
                </a:solidFill>
                <a:latin typeface="Montserrat" pitchFamily="34" charset="0"/>
                <a:ea typeface="Montserrat" pitchFamily="34" charset="-122"/>
                <a:cs typeface="Montserrat" pitchFamily="34" charset="-120"/>
              </a:rPr>
              <a:t>"Le digital n'est plus une option tactique, c'est le cœur de la compétitivité portuaire moderne. Il nécessite des experts, pas seulement des exécutants."</a:t>
            </a:r>
            <a:endParaRPr lang="en-US" sz="1500" dirty="0"/>
          </a:p>
        </p:txBody>
      </p:sp>
      <p:sp>
        <p:nvSpPr>
          <p:cNvPr id="52" name="Text 40"/>
          <p:cNvSpPr txBox="1"/>
          <p:nvPr/>
        </p:nvSpPr>
        <p:spPr>
          <a:xfrm>
            <a:off x="7524598" y="2546687"/>
            <a:ext cx="1653235" cy="181051"/>
          </a:xfrm>
          <a:prstGeom prst="rect">
            <a:avLst/>
          </a:prstGeom>
          <a:noFill/>
          <a:ln/>
        </p:spPr>
        <p:txBody>
          <a:bodyPr wrap="square" lIns="0" tIns="0" rIns="0" bIns="0" rtlCol="0" anchor="ctr"/>
          <a:lstStyle/>
          <a:p>
            <a:pPr marL="0" indent="0" algn="l">
              <a:buNone/>
            </a:pPr>
            <a:r>
              <a:rPr lang="en-US" sz="1000" b="1" dirty="0">
                <a:solidFill>
                  <a:srgbClr val="FFFFFF">
                    <a:alpha val="90000"/>
                  </a:srgbClr>
                </a:solidFill>
                <a:latin typeface="Open Sans" pitchFamily="34" charset="0"/>
                <a:ea typeface="Open Sans" pitchFamily="34" charset="-122"/>
                <a:cs typeface="Open Sans" pitchFamily="34" charset="-120"/>
              </a:rPr>
              <a:t>APPROCHE MATANGA</a:t>
            </a:r>
            <a:endParaRPr lang="en-US" sz="1000" dirty="0"/>
          </a:p>
        </p:txBody>
      </p:sp>
      <p:sp>
        <p:nvSpPr>
          <p:cNvPr id="53" name="Shape 41"/>
          <p:cNvSpPr/>
          <p:nvPr/>
        </p:nvSpPr>
        <p:spPr>
          <a:xfrm>
            <a:off x="7181698" y="3429997"/>
            <a:ext cx="381305" cy="381305"/>
          </a:xfrm>
          <a:prstGeom prst="ellipse">
            <a:avLst/>
          </a:prstGeom>
          <a:solidFill>
            <a:srgbClr val="FFFFFF">
              <a:alpha val="15000"/>
            </a:srgbClr>
          </a:solidFill>
          <a:ln/>
        </p:spPr>
        <p:txBody>
          <a:bodyPr/>
          <a:lstStyle/>
          <a:p>
            <a:endParaRPr lang="en-US"/>
          </a:p>
        </p:txBody>
      </p:sp>
      <p:pic>
        <p:nvPicPr>
          <p:cNvPr id="54" name="Image 10" descr="preencoded.png"/>
          <p:cNvPicPr>
            <a:picLocks noChangeAspect="1"/>
          </p:cNvPicPr>
          <p:nvPr/>
        </p:nvPicPr>
        <p:blipFill>
          <a:blip r:embed="rId8" cstate="email">
            <a:extLst>
              <a:ext uri="{28A0092B-C50C-407E-A947-70E740481C1C}">
                <a14:useLocalDpi xmlns:a14="http://schemas.microsoft.com/office/drawing/2010/main"/>
              </a:ext>
            </a:extLst>
          </a:blip>
          <a:srcRect t="-841" b="-841"/>
          <a:stretch/>
        </p:blipFill>
        <p:spPr>
          <a:xfrm>
            <a:off x="7276795" y="3535153"/>
            <a:ext cx="190195" cy="171907"/>
          </a:xfrm>
          <a:prstGeom prst="rect">
            <a:avLst/>
          </a:prstGeom>
        </p:spPr>
      </p:pic>
      <p:sp>
        <p:nvSpPr>
          <p:cNvPr id="55" name="Shape 42"/>
          <p:cNvSpPr/>
          <p:nvPr/>
        </p:nvSpPr>
        <p:spPr>
          <a:xfrm>
            <a:off x="7181698" y="4006984"/>
            <a:ext cx="381305" cy="381305"/>
          </a:xfrm>
          <a:prstGeom prst="ellipse">
            <a:avLst/>
          </a:prstGeom>
          <a:solidFill>
            <a:srgbClr val="FFFFFF">
              <a:alpha val="15000"/>
            </a:srgbClr>
          </a:solidFill>
          <a:ln/>
        </p:spPr>
        <p:txBody>
          <a:bodyPr/>
          <a:lstStyle/>
          <a:p>
            <a:endParaRPr lang="en-US"/>
          </a:p>
        </p:txBody>
      </p:sp>
      <p:sp>
        <p:nvSpPr>
          <p:cNvPr id="56" name="Text 43"/>
          <p:cNvSpPr txBox="1"/>
          <p:nvPr/>
        </p:nvSpPr>
        <p:spPr>
          <a:xfrm>
            <a:off x="7705649" y="3413538"/>
            <a:ext cx="1696212" cy="210312"/>
          </a:xfrm>
          <a:prstGeom prst="rect">
            <a:avLst/>
          </a:prstGeom>
          <a:noFill/>
          <a:ln/>
        </p:spPr>
        <p:txBody>
          <a:bodyPr wrap="square" lIns="0" tIns="0" rIns="0" bIns="0" rtlCol="0" anchor="ctr"/>
          <a:lstStyle/>
          <a:p>
            <a:pPr marL="0" indent="0" algn="l">
              <a:buNone/>
            </a:pPr>
            <a:r>
              <a:rPr lang="en-US" sz="1200" b="1" dirty="0">
                <a:solidFill>
                  <a:srgbClr val="FFFFFF"/>
                </a:solidFill>
                <a:latin typeface="Open Sans" pitchFamily="34" charset="0"/>
                <a:ea typeface="Open Sans" pitchFamily="34" charset="-122"/>
                <a:cs typeface="Open Sans" pitchFamily="34" charset="-120"/>
              </a:rPr>
              <a:t>Écosystème Complet</a:t>
            </a:r>
            <a:endParaRPr lang="en-US" sz="1200" dirty="0"/>
          </a:p>
        </p:txBody>
      </p:sp>
      <p:sp>
        <p:nvSpPr>
          <p:cNvPr id="57" name="Text 44"/>
          <p:cNvSpPr txBox="1"/>
          <p:nvPr/>
        </p:nvSpPr>
        <p:spPr>
          <a:xfrm>
            <a:off x="7705649" y="3989610"/>
            <a:ext cx="1810512" cy="210312"/>
          </a:xfrm>
          <a:prstGeom prst="rect">
            <a:avLst/>
          </a:prstGeom>
          <a:noFill/>
          <a:ln/>
        </p:spPr>
        <p:txBody>
          <a:bodyPr wrap="square" lIns="0" tIns="0" rIns="0" bIns="0" rtlCol="0" anchor="ctr"/>
          <a:lstStyle/>
          <a:p>
            <a:pPr marL="0" indent="0" algn="l">
              <a:buNone/>
            </a:pPr>
            <a:r>
              <a:rPr lang="en-US" sz="1200" b="1" dirty="0">
                <a:solidFill>
                  <a:srgbClr val="FFFFFF"/>
                </a:solidFill>
                <a:latin typeface="Open Sans" pitchFamily="34" charset="0"/>
                <a:ea typeface="Open Sans" pitchFamily="34" charset="-122"/>
                <a:cs typeface="Open Sans" pitchFamily="34" charset="-120"/>
              </a:rPr>
              <a:t>Performance Mesurée</a:t>
            </a:r>
            <a:endParaRPr lang="en-US" sz="1200" dirty="0"/>
          </a:p>
        </p:txBody>
      </p:sp>
      <p:sp>
        <p:nvSpPr>
          <p:cNvPr id="58" name="Text 45"/>
          <p:cNvSpPr txBox="1"/>
          <p:nvPr/>
        </p:nvSpPr>
        <p:spPr>
          <a:xfrm>
            <a:off x="7705649" y="3652196"/>
            <a:ext cx="1702613" cy="171907"/>
          </a:xfrm>
          <a:prstGeom prst="rect">
            <a:avLst/>
          </a:prstGeom>
          <a:noFill/>
          <a:ln/>
        </p:spPr>
        <p:txBody>
          <a:bodyPr wrap="square" lIns="0" tIns="0" rIns="0" bIns="0" rtlCol="0" anchor="ctr"/>
          <a:lstStyle/>
          <a:p>
            <a:pPr marL="0" indent="0" algn="l">
              <a:buNone/>
            </a:pPr>
            <a:r>
              <a:rPr lang="en-US" sz="900" dirty="0">
                <a:solidFill>
                  <a:srgbClr val="FFFFFF">
                    <a:alpha val="80000"/>
                  </a:srgbClr>
                </a:solidFill>
                <a:latin typeface="Open Sans" pitchFamily="34" charset="0"/>
                <a:ea typeface="Open Sans" pitchFamily="34" charset="-122"/>
                <a:cs typeface="Open Sans" pitchFamily="34" charset="-120"/>
              </a:rPr>
              <a:t>Stratégie, Créa, Média, Data</a:t>
            </a:r>
            <a:endParaRPr lang="en-US" sz="900" dirty="0"/>
          </a:p>
        </p:txBody>
      </p:sp>
      <p:pic>
        <p:nvPicPr>
          <p:cNvPr id="59" name="Image 11" descr="preencoded.png"/>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7286854" y="4111225"/>
            <a:ext cx="171907" cy="171907"/>
          </a:xfrm>
          <a:prstGeom prst="rect">
            <a:avLst/>
          </a:prstGeom>
        </p:spPr>
      </p:pic>
      <p:sp>
        <p:nvSpPr>
          <p:cNvPr id="60" name="Text 46"/>
          <p:cNvSpPr txBox="1"/>
          <p:nvPr/>
        </p:nvSpPr>
        <p:spPr>
          <a:xfrm>
            <a:off x="7705649" y="4228268"/>
            <a:ext cx="1865376" cy="171907"/>
          </a:xfrm>
          <a:prstGeom prst="rect">
            <a:avLst/>
          </a:prstGeom>
          <a:noFill/>
          <a:ln/>
        </p:spPr>
        <p:txBody>
          <a:bodyPr wrap="square" lIns="0" tIns="0" rIns="0" bIns="0" rtlCol="0" anchor="ctr"/>
          <a:lstStyle/>
          <a:p>
            <a:pPr marL="0" indent="0" algn="l">
              <a:buNone/>
            </a:pPr>
            <a:r>
              <a:rPr lang="en-US" sz="900" dirty="0">
                <a:solidFill>
                  <a:srgbClr val="FFFFFF">
                    <a:alpha val="80000"/>
                  </a:srgbClr>
                </a:solidFill>
                <a:latin typeface="Open Sans" pitchFamily="34" charset="0"/>
                <a:ea typeface="Open Sans" pitchFamily="34" charset="-122"/>
                <a:cs typeface="Open Sans" pitchFamily="34" charset="-120"/>
              </a:rPr>
              <a:t>Reporting ROI et KPIs business</a:t>
            </a:r>
            <a:endParaRPr lang="en-US" sz="900" dirty="0"/>
          </a:p>
        </p:txBody>
      </p:sp>
      <p:sp>
        <p:nvSpPr>
          <p:cNvPr id="25" name="Shape 19"/>
          <p:cNvSpPr/>
          <p:nvPr/>
        </p:nvSpPr>
        <p:spPr>
          <a:xfrm>
            <a:off x="6896405" y="5083054"/>
            <a:ext cx="2131466" cy="571500"/>
          </a:xfrm>
          <a:prstGeom prst="roundRect">
            <a:avLst>
              <a:gd name="adj" fmla="val 21333"/>
            </a:avLst>
          </a:prstGeom>
          <a:solidFill>
            <a:srgbClr val="F1F5F9"/>
          </a:solidFill>
          <a:ln/>
        </p:spPr>
        <p:txBody>
          <a:bodyPr/>
          <a:lstStyle/>
          <a:p>
            <a:endParaRPr lang="en-US"/>
          </a:p>
        </p:txBody>
      </p:sp>
      <p:sp>
        <p:nvSpPr>
          <p:cNvPr id="26" name="Shape 20"/>
          <p:cNvSpPr/>
          <p:nvPr/>
        </p:nvSpPr>
        <p:spPr>
          <a:xfrm>
            <a:off x="7010705" y="5197354"/>
            <a:ext cx="342900" cy="342900"/>
          </a:xfrm>
          <a:prstGeom prst="ellipse">
            <a:avLst/>
          </a:prstGeom>
          <a:solidFill>
            <a:srgbClr val="FFFFFF"/>
          </a:solidFill>
          <a:ln/>
          <a:effectLst>
            <a:outerShdw blurRad="50800" dist="25400" dir="5400000" algn="bl" rotWithShape="0">
              <a:srgbClr val="000000">
                <a:alpha val="5000"/>
              </a:srgbClr>
            </a:outerShdw>
          </a:effectLst>
        </p:spPr>
        <p:txBody>
          <a:bodyPr/>
          <a:lstStyle/>
          <a:p>
            <a:endParaRPr lang="en-US"/>
          </a:p>
        </p:txBody>
      </p:sp>
      <p:pic>
        <p:nvPicPr>
          <p:cNvPr id="27" name="Image 4"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7105803" y="5292451"/>
            <a:ext cx="152705" cy="152705"/>
          </a:xfrm>
          <a:prstGeom prst="rect">
            <a:avLst/>
          </a:prstGeom>
        </p:spPr>
      </p:pic>
      <p:sp>
        <p:nvSpPr>
          <p:cNvPr id="28" name="Shape 21"/>
          <p:cNvSpPr/>
          <p:nvPr/>
        </p:nvSpPr>
        <p:spPr>
          <a:xfrm>
            <a:off x="9749333" y="5083054"/>
            <a:ext cx="1965960" cy="571500"/>
          </a:xfrm>
          <a:prstGeom prst="roundRect">
            <a:avLst>
              <a:gd name="adj" fmla="val 21333"/>
            </a:avLst>
          </a:prstGeom>
          <a:solidFill>
            <a:srgbClr val="F1F5F9"/>
          </a:solidFill>
          <a:ln/>
        </p:spPr>
        <p:txBody>
          <a:bodyPr/>
          <a:lstStyle/>
          <a:p>
            <a:endParaRPr lang="en-US"/>
          </a:p>
        </p:txBody>
      </p:sp>
      <p:sp>
        <p:nvSpPr>
          <p:cNvPr id="29" name="Shape 22"/>
          <p:cNvSpPr/>
          <p:nvPr/>
        </p:nvSpPr>
        <p:spPr>
          <a:xfrm>
            <a:off x="9863633" y="5197354"/>
            <a:ext cx="342900" cy="342900"/>
          </a:xfrm>
          <a:prstGeom prst="ellipse">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30" name="Text 23"/>
          <p:cNvSpPr txBox="1"/>
          <p:nvPr/>
        </p:nvSpPr>
        <p:spPr>
          <a:xfrm>
            <a:off x="7467905" y="5190953"/>
            <a:ext cx="738835" cy="171907"/>
          </a:xfrm>
          <a:prstGeom prst="rect">
            <a:avLst/>
          </a:prstGeom>
          <a:noFill/>
          <a:ln/>
        </p:spPr>
        <p:txBody>
          <a:bodyPr wrap="square" lIns="0" tIns="0" rIns="0" bIns="0" rtlCol="0" anchor="ctr"/>
          <a:lstStyle/>
          <a:p>
            <a:pPr marL="0" indent="0" algn="l">
              <a:buNone/>
            </a:pPr>
            <a:r>
              <a:rPr lang="en-US" sz="1000" b="1" dirty="0">
                <a:solidFill>
                  <a:srgbClr val="0A1A3B"/>
                </a:solidFill>
                <a:latin typeface="Montserrat" pitchFamily="34" charset="0"/>
                <a:ea typeface="Montserrat" pitchFamily="34" charset="-122"/>
                <a:cs typeface="Montserrat" pitchFamily="34" charset="-120"/>
              </a:rPr>
              <a:t>Stratégie</a:t>
            </a:r>
            <a:endParaRPr lang="en-US" sz="1000" dirty="0"/>
          </a:p>
        </p:txBody>
      </p:sp>
      <p:sp>
        <p:nvSpPr>
          <p:cNvPr id="31" name="Text 24"/>
          <p:cNvSpPr txBox="1"/>
          <p:nvPr/>
        </p:nvSpPr>
        <p:spPr>
          <a:xfrm>
            <a:off x="7467905" y="5379319"/>
            <a:ext cx="936346"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Vision long terme</a:t>
            </a:r>
            <a:endParaRPr lang="en-US" sz="800" dirty="0"/>
          </a:p>
        </p:txBody>
      </p:sp>
      <p:pic>
        <p:nvPicPr>
          <p:cNvPr id="32" name="Image 5" descr="preencoded.png"/>
          <p:cNvPicPr>
            <a:picLocks noChangeAspect="1"/>
          </p:cNvPicPr>
          <p:nvPr/>
        </p:nvPicPr>
        <p:blipFill>
          <a:blip r:embed="rId11" cstate="email">
            <a:extLst>
              <a:ext uri="{28A0092B-C50C-407E-A947-70E740481C1C}">
                <a14:useLocalDpi xmlns:a14="http://schemas.microsoft.com/office/drawing/2010/main"/>
              </a:ext>
            </a:extLst>
          </a:blip>
          <a:srcRect t="-180" b="-180"/>
          <a:stretch/>
        </p:blipFill>
        <p:spPr>
          <a:xfrm>
            <a:off x="9939528" y="5292451"/>
            <a:ext cx="190195" cy="152705"/>
          </a:xfrm>
          <a:prstGeom prst="rect">
            <a:avLst/>
          </a:prstGeom>
        </p:spPr>
      </p:pic>
      <p:sp>
        <p:nvSpPr>
          <p:cNvPr id="33" name="Shape 25"/>
          <p:cNvSpPr/>
          <p:nvPr/>
        </p:nvSpPr>
        <p:spPr>
          <a:xfrm>
            <a:off x="6896405" y="5797200"/>
            <a:ext cx="2131466" cy="571500"/>
          </a:xfrm>
          <a:prstGeom prst="roundRect">
            <a:avLst>
              <a:gd name="adj" fmla="val 21333"/>
            </a:avLst>
          </a:prstGeom>
          <a:solidFill>
            <a:srgbClr val="F1F5F9"/>
          </a:solidFill>
          <a:ln/>
        </p:spPr>
        <p:txBody>
          <a:bodyPr/>
          <a:lstStyle/>
          <a:p>
            <a:endParaRPr lang="en-US"/>
          </a:p>
        </p:txBody>
      </p:sp>
      <p:sp>
        <p:nvSpPr>
          <p:cNvPr id="34" name="Shape 26"/>
          <p:cNvSpPr/>
          <p:nvPr/>
        </p:nvSpPr>
        <p:spPr>
          <a:xfrm>
            <a:off x="7010705" y="5911500"/>
            <a:ext cx="342900" cy="342900"/>
          </a:xfrm>
          <a:prstGeom prst="ellipse">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35" name="Text 27"/>
          <p:cNvSpPr txBox="1"/>
          <p:nvPr/>
        </p:nvSpPr>
        <p:spPr>
          <a:xfrm>
            <a:off x="10320833" y="5190953"/>
            <a:ext cx="758038" cy="171907"/>
          </a:xfrm>
          <a:prstGeom prst="rect">
            <a:avLst/>
          </a:prstGeom>
          <a:noFill/>
          <a:ln/>
        </p:spPr>
        <p:txBody>
          <a:bodyPr wrap="square" lIns="0" tIns="0" rIns="0" bIns="0" rtlCol="0" anchor="ctr"/>
          <a:lstStyle/>
          <a:p>
            <a:pPr marL="0" indent="0" algn="l">
              <a:buNone/>
            </a:pPr>
            <a:r>
              <a:rPr lang="en-US" sz="1000" b="1" dirty="0">
                <a:solidFill>
                  <a:srgbClr val="0A1A3B"/>
                </a:solidFill>
                <a:latin typeface="Montserrat" pitchFamily="34" charset="0"/>
                <a:ea typeface="Montserrat" pitchFamily="34" charset="-122"/>
                <a:cs typeface="Montserrat" pitchFamily="34" charset="-120"/>
              </a:rPr>
              <a:t>Tech &amp; IA</a:t>
            </a:r>
            <a:endParaRPr lang="en-US" sz="1000" dirty="0"/>
          </a:p>
        </p:txBody>
      </p:sp>
      <p:sp>
        <p:nvSpPr>
          <p:cNvPr id="36" name="Text 28"/>
          <p:cNvSpPr txBox="1"/>
          <p:nvPr/>
        </p:nvSpPr>
        <p:spPr>
          <a:xfrm>
            <a:off x="10320833" y="5379319"/>
            <a:ext cx="850392"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Outils premium</a:t>
            </a:r>
            <a:endParaRPr lang="en-US" sz="800" dirty="0"/>
          </a:p>
        </p:txBody>
      </p:sp>
      <p:pic>
        <p:nvPicPr>
          <p:cNvPr id="37" name="Image 6" descr="preencoded.png"/>
          <p:cNvPicPr>
            <a:picLocks noChangeAspect="1"/>
          </p:cNvPicPr>
          <p:nvPr/>
        </p:nvPicPr>
        <p:blipFill>
          <a:blip r:embed="rId12" cstate="email">
            <a:extLst>
              <a:ext uri="{28A0092B-C50C-407E-A947-70E740481C1C}">
                <a14:useLocalDpi xmlns:a14="http://schemas.microsoft.com/office/drawing/2010/main"/>
              </a:ext>
            </a:extLst>
          </a:blip>
          <a:srcRect l="-33" r="-33"/>
          <a:stretch/>
        </p:blipFill>
        <p:spPr>
          <a:xfrm>
            <a:off x="7096659" y="6006598"/>
            <a:ext cx="171907" cy="152705"/>
          </a:xfrm>
          <a:prstGeom prst="rect">
            <a:avLst/>
          </a:prstGeom>
        </p:spPr>
      </p:pic>
      <p:sp>
        <p:nvSpPr>
          <p:cNvPr id="38" name="Shape 29"/>
          <p:cNvSpPr/>
          <p:nvPr/>
        </p:nvSpPr>
        <p:spPr>
          <a:xfrm>
            <a:off x="9749333" y="5797200"/>
            <a:ext cx="1880921" cy="571500"/>
          </a:xfrm>
          <a:prstGeom prst="roundRect">
            <a:avLst>
              <a:gd name="adj" fmla="val 21333"/>
            </a:avLst>
          </a:prstGeom>
          <a:solidFill>
            <a:srgbClr val="F1F5F9"/>
          </a:solidFill>
          <a:ln/>
        </p:spPr>
        <p:txBody>
          <a:bodyPr/>
          <a:lstStyle/>
          <a:p>
            <a:endParaRPr lang="en-US"/>
          </a:p>
        </p:txBody>
      </p:sp>
      <p:sp>
        <p:nvSpPr>
          <p:cNvPr id="39" name="Shape 30"/>
          <p:cNvSpPr/>
          <p:nvPr/>
        </p:nvSpPr>
        <p:spPr>
          <a:xfrm>
            <a:off x="9863633" y="5911500"/>
            <a:ext cx="342900" cy="342900"/>
          </a:xfrm>
          <a:prstGeom prst="ellipse">
            <a:avLst/>
          </a:prstGeom>
          <a:solidFill>
            <a:srgbClr val="FFFFFF"/>
          </a:solidFill>
          <a:ln/>
          <a:effectLst>
            <a:outerShdw blurRad="50800" dist="25400" dir="5400000" algn="bl" rotWithShape="0">
              <a:srgbClr val="000000">
                <a:alpha val="5000"/>
              </a:srgbClr>
            </a:outerShdw>
          </a:effectLst>
        </p:spPr>
        <p:txBody>
          <a:bodyPr/>
          <a:lstStyle/>
          <a:p>
            <a:endParaRPr lang="en-US"/>
          </a:p>
        </p:txBody>
      </p:sp>
      <p:sp>
        <p:nvSpPr>
          <p:cNvPr id="40" name="Text 31"/>
          <p:cNvSpPr txBox="1"/>
          <p:nvPr/>
        </p:nvSpPr>
        <p:spPr>
          <a:xfrm>
            <a:off x="7467905" y="5905099"/>
            <a:ext cx="814730" cy="171907"/>
          </a:xfrm>
          <a:prstGeom prst="rect">
            <a:avLst/>
          </a:prstGeom>
          <a:noFill/>
          <a:ln/>
        </p:spPr>
        <p:txBody>
          <a:bodyPr wrap="square" lIns="0" tIns="0" rIns="0" bIns="0" rtlCol="0" anchor="ctr"/>
          <a:lstStyle/>
          <a:p>
            <a:pPr marL="0" indent="0" algn="l">
              <a:buNone/>
            </a:pPr>
            <a:r>
              <a:rPr lang="en-US" sz="1000" b="1" dirty="0">
                <a:solidFill>
                  <a:srgbClr val="0A1A3B"/>
                </a:solidFill>
                <a:latin typeface="Montserrat" pitchFamily="34" charset="0"/>
                <a:ea typeface="Montserrat" pitchFamily="34" charset="-122"/>
                <a:cs typeface="Montserrat" pitchFamily="34" charset="-120"/>
              </a:rPr>
              <a:t>Media Mix</a:t>
            </a:r>
            <a:endParaRPr lang="en-US" sz="1000" dirty="0"/>
          </a:p>
        </p:txBody>
      </p:sp>
      <p:sp>
        <p:nvSpPr>
          <p:cNvPr id="41" name="Text 32"/>
          <p:cNvSpPr txBox="1"/>
          <p:nvPr/>
        </p:nvSpPr>
        <p:spPr>
          <a:xfrm>
            <a:off x="7467905" y="6093466"/>
            <a:ext cx="812902"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Achat optimisé</a:t>
            </a:r>
            <a:endParaRPr lang="en-US" sz="800" dirty="0"/>
          </a:p>
        </p:txBody>
      </p:sp>
      <p:pic>
        <p:nvPicPr>
          <p:cNvPr id="42" name="Image 7" descr="preencoded.png"/>
          <p:cNvPicPr>
            <a:picLocks noChangeAspect="1"/>
          </p:cNvPicPr>
          <p:nvPr/>
        </p:nvPicPr>
        <p:blipFill>
          <a:blip r:embed="rId13" cstate="email">
            <a:extLst>
              <a:ext uri="{28A0092B-C50C-407E-A947-70E740481C1C}">
                <a14:useLocalDpi xmlns:a14="http://schemas.microsoft.com/office/drawing/2010/main"/>
              </a:ext>
            </a:extLst>
          </a:blip>
          <a:srcRect t="-180" b="-180"/>
          <a:stretch/>
        </p:blipFill>
        <p:spPr>
          <a:xfrm>
            <a:off x="9939528" y="6006598"/>
            <a:ext cx="190195" cy="152705"/>
          </a:xfrm>
          <a:prstGeom prst="rect">
            <a:avLst/>
          </a:prstGeom>
        </p:spPr>
      </p:pic>
      <p:sp>
        <p:nvSpPr>
          <p:cNvPr id="43" name="Text 33"/>
          <p:cNvSpPr txBox="1"/>
          <p:nvPr/>
        </p:nvSpPr>
        <p:spPr>
          <a:xfrm>
            <a:off x="10320833" y="5905099"/>
            <a:ext cx="758038" cy="171907"/>
          </a:xfrm>
          <a:prstGeom prst="rect">
            <a:avLst/>
          </a:prstGeom>
          <a:noFill/>
          <a:ln/>
        </p:spPr>
        <p:txBody>
          <a:bodyPr wrap="square" lIns="0" tIns="0" rIns="0" bIns="0" rtlCol="0" anchor="ctr"/>
          <a:lstStyle/>
          <a:p>
            <a:pPr marL="0" indent="0" algn="l">
              <a:buNone/>
            </a:pPr>
            <a:r>
              <a:rPr lang="en-US" sz="1000" b="1" dirty="0">
                <a:solidFill>
                  <a:srgbClr val="0A1A3B"/>
                </a:solidFill>
                <a:latin typeface="Montserrat" pitchFamily="34" charset="0"/>
                <a:ea typeface="Montserrat" pitchFamily="34" charset="-122"/>
                <a:cs typeface="Montserrat" pitchFamily="34" charset="-120"/>
              </a:rPr>
              <a:t>Expertise</a:t>
            </a:r>
            <a:endParaRPr lang="en-US" sz="1000" dirty="0"/>
          </a:p>
        </p:txBody>
      </p:sp>
      <p:sp>
        <p:nvSpPr>
          <p:cNvPr id="44" name="Text 34"/>
          <p:cNvSpPr txBox="1"/>
          <p:nvPr/>
        </p:nvSpPr>
        <p:spPr>
          <a:xfrm>
            <a:off x="10320833" y="6093466"/>
            <a:ext cx="783641" cy="143561"/>
          </a:xfrm>
          <a:prstGeom prst="rect">
            <a:avLst/>
          </a:prstGeom>
          <a:noFill/>
          <a:ln/>
        </p:spPr>
        <p:txBody>
          <a:bodyPr wrap="square" lIns="0" tIns="0" rIns="0" bIns="0" rtlCol="0" anchor="ctr"/>
          <a:lstStyle/>
          <a:p>
            <a:pPr marL="0" indent="0" algn="l">
              <a:buNone/>
            </a:pPr>
            <a:r>
              <a:rPr lang="en-US" sz="800" dirty="0">
                <a:solidFill>
                  <a:srgbClr val="64748B"/>
                </a:solidFill>
                <a:latin typeface="Open Sans" pitchFamily="34" charset="0"/>
                <a:ea typeface="Open Sans" pitchFamily="34" charset="-122"/>
                <a:cs typeface="Open Sans" pitchFamily="34" charset="-120"/>
              </a:rPr>
              <a:t>Talents dédiés</a:t>
            </a:r>
            <a:endParaRPr lang="en-US" sz="800" dirty="0"/>
          </a:p>
        </p:txBody>
      </p:sp>
      <p:pic>
        <p:nvPicPr>
          <p:cNvPr id="63" name="Image 12" descr="preencoded.png"/>
          <p:cNvPicPr>
            <a:picLocks noChangeAspect="1"/>
          </p:cNvPicPr>
          <p:nvPr/>
        </p:nvPicPr>
        <p:blipFill>
          <a:blip r:embed="rId14" cstate="email">
            <a:extLst>
              <a:ext uri="{28A0092B-C50C-407E-A947-70E740481C1C}">
                <a14:useLocalDpi xmlns:a14="http://schemas.microsoft.com/office/drawing/2010/main"/>
              </a:ext>
            </a:extLst>
          </a:blip>
          <a:srcRect l="-1911" r="-1911"/>
          <a:stretch/>
        </p:blipFill>
        <p:spPr>
          <a:xfrm>
            <a:off x="6896405" y="6459226"/>
            <a:ext cx="133502" cy="114300"/>
          </a:xfrm>
          <a:prstGeom prst="rect">
            <a:avLst/>
          </a:prstGeom>
        </p:spPr>
      </p:pic>
      <p:sp>
        <p:nvSpPr>
          <p:cNvPr id="66" name="Text 51"/>
          <p:cNvSpPr txBox="1"/>
          <p:nvPr/>
        </p:nvSpPr>
        <p:spPr>
          <a:xfrm>
            <a:off x="4619548" y="6615637"/>
            <a:ext cx="152705"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5</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F8FAFC"/>
          </a:solidFill>
          <a:ln/>
        </p:spPr>
        <p:txBody>
          <a:bodyPr/>
          <a:lstStyle/>
          <a:p>
            <a:endParaRPr lang="en-US"/>
          </a:p>
        </p:txBody>
      </p:sp>
      <p:sp>
        <p:nvSpPr>
          <p:cNvPr id="3" name="Shape 1"/>
          <p:cNvSpPr/>
          <p:nvPr/>
        </p:nvSpPr>
        <p:spPr>
          <a:xfrm>
            <a:off x="0" y="0"/>
            <a:ext cx="12191695" cy="6858000"/>
          </a:xfrm>
          <a:prstGeom prst="rect">
            <a:avLst/>
          </a:prstGeom>
          <a:solidFill>
            <a:srgbClr val="0A1A3B"/>
          </a:solidFill>
          <a:ln/>
        </p:spPr>
        <p:txBody>
          <a:bodyPr/>
          <a:lstStyle/>
          <a:p>
            <a:endParaRPr lang="en-US"/>
          </a:p>
        </p:txBody>
      </p:sp>
      <p:pic>
        <p:nvPicPr>
          <p:cNvPr id="4" name="Image 0" descr="preencoded.png"/>
          <p:cNvPicPr>
            <a:picLocks noChangeAspect="1"/>
          </p:cNvPicPr>
          <p:nvPr/>
        </p:nvPicPr>
        <p:blipFill>
          <a:blip r:embed="rId3" cstate="email">
            <a:alphaModFix amt="15000"/>
            <a:extLst>
              <a:ext uri="{28A0092B-C50C-407E-A947-70E740481C1C}">
                <a14:useLocalDpi xmlns:a14="http://schemas.microsoft.com/office/drawing/2010/main"/>
              </a:ext>
            </a:extLst>
          </a:blip>
          <a:srcRect t="2" b="2"/>
          <a:stretch/>
        </p:blipFill>
        <p:spPr>
          <a:xfrm>
            <a:off x="0" y="0"/>
            <a:ext cx="12191695" cy="6858000"/>
          </a:xfrm>
          <a:prstGeom prst="rect">
            <a:avLst/>
          </a:prstGeom>
        </p:spPr>
      </p:pic>
      <p:pic>
        <p:nvPicPr>
          <p:cNvPr id="5" name="Image 1" descr="preencoded.png"/>
          <p:cNvPicPr>
            <a:picLocks noChangeAspect="1"/>
          </p:cNvPicPr>
          <p:nvPr/>
        </p:nvPicPr>
        <p:blipFill>
          <a:blip r:embed="rId4" cstate="email">
            <a:alphaModFix amt="3000"/>
            <a:extLst>
              <a:ext uri="{28A0092B-C50C-407E-A947-70E740481C1C}">
                <a14:useLocalDpi xmlns:a14="http://schemas.microsoft.com/office/drawing/2010/main"/>
              </a:ext>
            </a:extLst>
          </a:blip>
          <a:srcRect l="-11" r="-11"/>
          <a:stretch/>
        </p:blipFill>
        <p:spPr>
          <a:xfrm>
            <a:off x="761695" y="1429207"/>
            <a:ext cx="1000354" cy="1143000"/>
          </a:xfrm>
          <a:prstGeom prst="rect">
            <a:avLst/>
          </a:prstGeom>
        </p:spPr>
      </p:pic>
      <p:pic>
        <p:nvPicPr>
          <p:cNvPr id="6" name="Image 2" descr="preencoded.png"/>
          <p:cNvPicPr>
            <a:picLocks noChangeAspect="1"/>
          </p:cNvPicPr>
          <p:nvPr/>
        </p:nvPicPr>
        <p:blipFill>
          <a:blip r:embed="rId5" cstate="email">
            <a:alphaModFix amt="3000"/>
            <a:extLst>
              <a:ext uri="{28A0092B-C50C-407E-A947-70E740481C1C}">
                <a14:useLocalDpi xmlns:a14="http://schemas.microsoft.com/office/drawing/2010/main"/>
              </a:ext>
            </a:extLst>
          </a:blip>
          <a:srcRect l="-11" r="-11"/>
          <a:stretch/>
        </p:blipFill>
        <p:spPr>
          <a:xfrm>
            <a:off x="10429646" y="4286707"/>
            <a:ext cx="1000354" cy="1143000"/>
          </a:xfrm>
          <a:prstGeom prst="rect">
            <a:avLst/>
          </a:prstGeom>
        </p:spPr>
      </p:pic>
      <p:sp>
        <p:nvSpPr>
          <p:cNvPr id="7" name="Shape 2"/>
          <p:cNvSpPr/>
          <p:nvPr/>
        </p:nvSpPr>
        <p:spPr>
          <a:xfrm>
            <a:off x="5005426" y="1457554"/>
            <a:ext cx="2190902" cy="371246"/>
          </a:xfrm>
          <a:prstGeom prst="roundRect">
            <a:avLst>
              <a:gd name="adj" fmla="val 246306"/>
            </a:avLst>
          </a:prstGeom>
          <a:solidFill>
            <a:srgbClr val="E91E63">
              <a:alpha val="20000"/>
            </a:srgbClr>
          </a:solidFill>
          <a:ln w="12700">
            <a:solidFill>
              <a:srgbClr val="E91E63"/>
            </a:solidFill>
            <a:prstDash val="solid"/>
          </a:ln>
        </p:spPr>
        <p:txBody>
          <a:bodyPr/>
          <a:lstStyle/>
          <a:p>
            <a:endParaRPr lang="en-US"/>
          </a:p>
        </p:txBody>
      </p:sp>
      <p:pic>
        <p:nvPicPr>
          <p:cNvPr id="8" name="Image 3" descr="preencoded.png"/>
          <p:cNvPicPr>
            <a:picLocks noChangeAspect="1"/>
          </p:cNvPicPr>
          <p:nvPr/>
        </p:nvPicPr>
        <p:blipFill>
          <a:blip r:embed="rId6" cstate="email">
            <a:extLst>
              <a:ext uri="{28A0092B-C50C-407E-A947-70E740481C1C}">
                <a14:useLocalDpi xmlns:a14="http://schemas.microsoft.com/office/drawing/2010/main"/>
              </a:ext>
            </a:extLst>
          </a:blip>
          <a:srcRect l="-7230" r="-7230"/>
          <a:stretch/>
        </p:blipFill>
        <p:spPr>
          <a:xfrm>
            <a:off x="5204765" y="1576426"/>
            <a:ext cx="171907" cy="133502"/>
          </a:xfrm>
          <a:prstGeom prst="rect">
            <a:avLst/>
          </a:prstGeom>
        </p:spPr>
      </p:pic>
      <p:sp>
        <p:nvSpPr>
          <p:cNvPr id="9" name="Text 3"/>
          <p:cNvSpPr txBox="1"/>
          <p:nvPr/>
        </p:nvSpPr>
        <p:spPr>
          <a:xfrm>
            <a:off x="5471770" y="1552651"/>
            <a:ext cx="1624889" cy="171907"/>
          </a:xfrm>
          <a:prstGeom prst="rect">
            <a:avLst/>
          </a:prstGeom>
          <a:noFill/>
          <a:ln/>
        </p:spPr>
        <p:txBody>
          <a:bodyPr wrap="square" lIns="0" tIns="0" rIns="0" bIns="0" rtlCol="0" anchor="ctr"/>
          <a:lstStyle/>
          <a:p>
            <a:pPr marL="0" indent="0" algn="ctr">
              <a:buNone/>
            </a:pPr>
            <a:r>
              <a:rPr lang="en-US" sz="1000" b="1" dirty="0">
                <a:solidFill>
                  <a:srgbClr val="E91E63"/>
                </a:solidFill>
                <a:latin typeface="Montserrat" pitchFamily="34" charset="0"/>
                <a:ea typeface="Montserrat" pitchFamily="34" charset="-122"/>
                <a:cs typeface="Montserrat" pitchFamily="34" charset="-120"/>
              </a:rPr>
              <a:t>NOTRE AMBITION</a:t>
            </a:r>
            <a:endParaRPr lang="en-US" sz="1000" dirty="0"/>
          </a:p>
        </p:txBody>
      </p:sp>
      <p:sp>
        <p:nvSpPr>
          <p:cNvPr id="10" name="Text 4"/>
          <p:cNvSpPr txBox="1"/>
          <p:nvPr/>
        </p:nvSpPr>
        <p:spPr>
          <a:xfrm>
            <a:off x="1173175" y="2200046"/>
            <a:ext cx="10234879" cy="1248156"/>
          </a:xfrm>
          <a:prstGeom prst="rect">
            <a:avLst/>
          </a:prstGeom>
          <a:noFill/>
          <a:ln/>
        </p:spPr>
        <p:txBody>
          <a:bodyPr wrap="square" lIns="0" tIns="0" rIns="0" bIns="0" rtlCol="0" anchor="ctr"/>
          <a:lstStyle/>
          <a:p>
            <a:pPr marL="0" indent="0" algn="ctr">
              <a:buNone/>
            </a:pPr>
            <a:r>
              <a:rPr lang="en-US" sz="4000" b="1" dirty="0">
                <a:solidFill>
                  <a:srgbClr val="FFFFFF"/>
                </a:solidFill>
                <a:latin typeface="Montserrat" pitchFamily="34" charset="0"/>
                <a:ea typeface="Montserrat" pitchFamily="34" charset="-122"/>
                <a:cs typeface="Montserrat" pitchFamily="34" charset="-120"/>
              </a:rPr>
              <a:t>Faire du PAK un modèle de communication corporate portuaire</a:t>
            </a:r>
            <a:endParaRPr lang="en-US" sz="4000" dirty="0"/>
          </a:p>
        </p:txBody>
      </p:sp>
      <p:sp>
        <p:nvSpPr>
          <p:cNvPr id="11" name="Shape 5"/>
          <p:cNvSpPr/>
          <p:nvPr/>
        </p:nvSpPr>
        <p:spPr>
          <a:xfrm>
            <a:off x="5715000" y="3824935"/>
            <a:ext cx="761695" cy="38405"/>
          </a:xfrm>
          <a:prstGeom prst="roundRect">
            <a:avLst>
              <a:gd name="adj" fmla="val 1190470"/>
            </a:avLst>
          </a:prstGeom>
          <a:solidFill>
            <a:srgbClr val="FFFFFF"/>
          </a:solidFill>
          <a:ln/>
        </p:spPr>
        <p:txBody>
          <a:bodyPr/>
          <a:lstStyle/>
          <a:p>
            <a:endParaRPr lang="en-US"/>
          </a:p>
        </p:txBody>
      </p:sp>
      <p:sp>
        <p:nvSpPr>
          <p:cNvPr id="12" name="Text 6"/>
          <p:cNvSpPr txBox="1"/>
          <p:nvPr/>
        </p:nvSpPr>
        <p:spPr>
          <a:xfrm>
            <a:off x="2167128" y="4262933"/>
            <a:ext cx="8025689" cy="629107"/>
          </a:xfrm>
          <a:prstGeom prst="rect">
            <a:avLst/>
          </a:prstGeom>
          <a:noFill/>
          <a:ln/>
        </p:spPr>
        <p:txBody>
          <a:bodyPr wrap="square" lIns="0" tIns="0" rIns="0" bIns="0" rtlCol="0" anchor="ctr"/>
          <a:lstStyle/>
          <a:p>
            <a:pPr marL="0" indent="0" algn="ctr">
              <a:buNone/>
            </a:pPr>
            <a:r>
              <a:rPr lang="en-US" sz="1600" dirty="0">
                <a:solidFill>
                  <a:srgbClr val="FFFFFF"/>
                </a:solidFill>
                <a:latin typeface="Open Sans" pitchFamily="34" charset="0"/>
                <a:ea typeface="Open Sans" pitchFamily="34" charset="-122"/>
                <a:cs typeface="Open Sans" pitchFamily="34" charset="-120"/>
              </a:rPr>
              <a:t>Créateur d'INFLUENCE, de CONFIANCE et de BUSINESS dans toute la sous-région Afrique Centrale.</a:t>
            </a:r>
            <a:endParaRPr lang="en-US" sz="1600" dirty="0"/>
          </a:p>
        </p:txBody>
      </p:sp>
      <p:sp>
        <p:nvSpPr>
          <p:cNvPr id="13" name="Shape 7"/>
          <p:cNvSpPr/>
          <p:nvPr/>
        </p:nvSpPr>
        <p:spPr>
          <a:xfrm>
            <a:off x="0" y="0"/>
            <a:ext cx="7315200" cy="75895"/>
          </a:xfrm>
          <a:prstGeom prst="rect">
            <a:avLst/>
          </a:prstGeom>
          <a:solidFill>
            <a:srgbClr val="FFFFFF">
              <a:alpha val="10000"/>
            </a:srgbClr>
          </a:solidFill>
          <a:ln/>
        </p:spPr>
        <p:txBody>
          <a:bodyPr/>
          <a:lstStyle/>
          <a:p>
            <a:endParaRPr lang="en-US"/>
          </a:p>
        </p:txBody>
      </p:sp>
      <p:sp>
        <p:nvSpPr>
          <p:cNvPr id="14" name="Shape 8"/>
          <p:cNvSpPr/>
          <p:nvPr/>
        </p:nvSpPr>
        <p:spPr>
          <a:xfrm>
            <a:off x="7315200" y="0"/>
            <a:ext cx="3657600" cy="75895"/>
          </a:xfrm>
          <a:prstGeom prst="rect">
            <a:avLst/>
          </a:prstGeom>
          <a:solidFill>
            <a:srgbClr val="00AAFF"/>
          </a:solidFill>
          <a:ln/>
        </p:spPr>
        <p:txBody>
          <a:bodyPr/>
          <a:lstStyle/>
          <a:p>
            <a:endParaRPr lang="en-US"/>
          </a:p>
        </p:txBody>
      </p:sp>
      <p:sp>
        <p:nvSpPr>
          <p:cNvPr id="15" name="Shape 9"/>
          <p:cNvSpPr/>
          <p:nvPr/>
        </p:nvSpPr>
        <p:spPr>
          <a:xfrm>
            <a:off x="10972800" y="0"/>
            <a:ext cx="1218895" cy="75895"/>
          </a:xfrm>
          <a:prstGeom prst="rect">
            <a:avLst/>
          </a:prstGeom>
          <a:solidFill>
            <a:srgbClr val="E91E63"/>
          </a:solidFill>
          <a:ln/>
        </p:spPr>
        <p:txBody>
          <a:bodyPr/>
          <a:lstStyle/>
          <a:p>
            <a:endParaRPr lang="en-US"/>
          </a:p>
        </p:txBody>
      </p:sp>
      <p:sp>
        <p:nvSpPr>
          <p:cNvPr id="16" name="Shape 10"/>
          <p:cNvSpPr/>
          <p:nvPr/>
        </p:nvSpPr>
        <p:spPr>
          <a:xfrm>
            <a:off x="0" y="6295644"/>
            <a:ext cx="12191695" cy="562356"/>
          </a:xfrm>
          <a:prstGeom prst="rect">
            <a:avLst/>
          </a:prstGeom>
          <a:solidFill>
            <a:srgbClr val="0A1A3B">
              <a:alpha val="90000"/>
            </a:srgbClr>
          </a:solidFill>
          <a:ln/>
        </p:spPr>
        <p:txBody>
          <a:bodyPr/>
          <a:lstStyle/>
          <a:p>
            <a:endParaRPr lang="en-US"/>
          </a:p>
        </p:txBody>
      </p:sp>
      <p:sp>
        <p:nvSpPr>
          <p:cNvPr id="17" name="Shape 11"/>
          <p:cNvSpPr/>
          <p:nvPr/>
        </p:nvSpPr>
        <p:spPr>
          <a:xfrm>
            <a:off x="0" y="6295644"/>
            <a:ext cx="12191695" cy="9144"/>
          </a:xfrm>
          <a:prstGeom prst="rect">
            <a:avLst/>
          </a:prstGeom>
          <a:solidFill>
            <a:srgbClr val="FFFFFF">
              <a:alpha val="10000"/>
            </a:srgbClr>
          </a:solidFill>
          <a:ln/>
        </p:spPr>
        <p:txBody>
          <a:bodyPr/>
          <a:lstStyle/>
          <a:p>
            <a:endParaRPr lang="en-US"/>
          </a:p>
        </p:txBody>
      </p:sp>
      <p:pic>
        <p:nvPicPr>
          <p:cNvPr id="18" name="Image 4" descr="preencoded.png"/>
          <p:cNvPicPr>
            <a:picLocks noChangeAspect="1"/>
          </p:cNvPicPr>
          <p:nvPr/>
        </p:nvPicPr>
        <p:blipFill>
          <a:blip r:embed="rId7" cstate="email">
            <a:extLst>
              <a:ext uri="{28A0092B-C50C-407E-A947-70E740481C1C}">
                <a14:useLocalDpi xmlns:a14="http://schemas.microsoft.com/office/drawing/2010/main"/>
              </a:ext>
            </a:extLst>
          </a:blip>
          <a:srcRect l="-1911" r="-1911"/>
          <a:stretch/>
        </p:blipFill>
        <p:spPr>
          <a:xfrm>
            <a:off x="571500" y="6524244"/>
            <a:ext cx="133502" cy="114300"/>
          </a:xfrm>
          <a:prstGeom prst="rect">
            <a:avLst/>
          </a:prstGeom>
        </p:spPr>
      </p:pic>
      <p:sp>
        <p:nvSpPr>
          <p:cNvPr id="19" name="Text 12"/>
          <p:cNvSpPr txBox="1"/>
          <p:nvPr/>
        </p:nvSpPr>
        <p:spPr>
          <a:xfrm>
            <a:off x="800100" y="6495898"/>
            <a:ext cx="1543507" cy="162763"/>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PORT AUTONOME DE KRIBI</a:t>
            </a:r>
            <a:endParaRPr lang="en-US" sz="900" dirty="0"/>
          </a:p>
        </p:txBody>
      </p:sp>
      <p:sp>
        <p:nvSpPr>
          <p:cNvPr id="20" name="Text 13"/>
          <p:cNvSpPr txBox="1"/>
          <p:nvPr/>
        </p:nvSpPr>
        <p:spPr>
          <a:xfrm>
            <a:off x="10388498" y="6495898"/>
            <a:ext cx="1114654" cy="162763"/>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MATANGA AGENCY</a:t>
            </a:r>
            <a:endParaRPr lang="en-US" sz="900" dirty="0"/>
          </a:p>
        </p:txBody>
      </p:sp>
      <p:sp>
        <p:nvSpPr>
          <p:cNvPr id="21" name="Text 14"/>
          <p:cNvSpPr txBox="1"/>
          <p:nvPr/>
        </p:nvSpPr>
        <p:spPr>
          <a:xfrm>
            <a:off x="6288329" y="6495898"/>
            <a:ext cx="152705" cy="162763"/>
          </a:xfrm>
          <a:prstGeom prst="rect">
            <a:avLst/>
          </a:prstGeom>
          <a:noFill/>
          <a:ln/>
        </p:spPr>
        <p:txBody>
          <a:bodyPr wrap="square" lIns="0" tIns="0" rIns="0" bIns="0" rtlCol="0" anchor="ctr"/>
          <a:lstStyle/>
          <a:p>
            <a:pPr marL="0" indent="0" algn="l">
              <a:buNone/>
            </a:pPr>
            <a:r>
              <a:rPr lang="en-US" sz="900" dirty="0">
                <a:solidFill>
                  <a:srgbClr val="FFFFFF"/>
                </a:solidFill>
                <a:latin typeface="Open Sans" pitchFamily="34" charset="0"/>
                <a:ea typeface="Open Sans" pitchFamily="34" charset="-122"/>
                <a:cs typeface="Open Sans" pitchFamily="34" charset="-120"/>
              </a:rPr>
              <a:t>6</a:t>
            </a:r>
            <a:endParaRPr lang="en-US" sz="900" dirty="0"/>
          </a:p>
        </p:txBody>
      </p:sp>
      <p:pic>
        <p:nvPicPr>
          <p:cNvPr id="22"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505895" y="6524244"/>
            <a:ext cx="114300" cy="1143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344168"/>
            <a:ext cx="11048695" cy="9144"/>
          </a:xfrm>
          <a:prstGeom prst="rect">
            <a:avLst/>
          </a:prstGeom>
          <a:solidFill>
            <a:srgbClr val="E2E8F0"/>
          </a:solidFill>
          <a:ln/>
        </p:spPr>
        <p:txBody>
          <a:bodyPr/>
          <a:lstStyle/>
          <a:p>
            <a:endParaRPr lang="en-US"/>
          </a:p>
        </p:txBody>
      </p:sp>
      <p:sp>
        <p:nvSpPr>
          <p:cNvPr id="8" name="Shape 6"/>
          <p:cNvSpPr/>
          <p:nvPr/>
        </p:nvSpPr>
        <p:spPr>
          <a:xfrm>
            <a:off x="603399" y="495605"/>
            <a:ext cx="1514246" cy="247802"/>
          </a:xfrm>
          <a:prstGeom prst="roundRect">
            <a:avLst>
              <a:gd name="adj" fmla="val 56770"/>
            </a:avLst>
          </a:prstGeom>
          <a:solidFill>
            <a:srgbClr val="E0F2FE"/>
          </a:solidFill>
          <a:ln/>
        </p:spPr>
        <p:txBody>
          <a:bodyPr/>
          <a:lstStyle/>
          <a:p>
            <a:endParaRPr lang="en-US"/>
          </a:p>
        </p:txBody>
      </p:sp>
      <p:sp>
        <p:nvSpPr>
          <p:cNvPr id="9" name="Text 7"/>
          <p:cNvSpPr txBox="1"/>
          <p:nvPr/>
        </p:nvSpPr>
        <p:spPr>
          <a:xfrm>
            <a:off x="645332" y="522462"/>
            <a:ext cx="1544974" cy="210312"/>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ANALYSE DE L'EXISTANT</a:t>
            </a:r>
            <a:endParaRPr lang="en-US" sz="900" dirty="0"/>
          </a:p>
        </p:txBody>
      </p:sp>
      <p:sp>
        <p:nvSpPr>
          <p:cNvPr id="10" name="Text 8"/>
          <p:cNvSpPr txBox="1"/>
          <p:nvPr/>
        </p:nvSpPr>
        <p:spPr>
          <a:xfrm>
            <a:off x="571500" y="790956"/>
            <a:ext cx="8420710" cy="419710"/>
          </a:xfrm>
          <a:prstGeom prst="rect">
            <a:avLst/>
          </a:prstGeom>
          <a:noFill/>
          <a:ln/>
        </p:spPr>
        <p:txBody>
          <a:bodyPr wrap="square" lIns="0" tIns="0" rIns="0" bIns="0" rtlCol="0" anchor="ctr"/>
          <a:lstStyle/>
          <a:p>
            <a:pPr marL="0" indent="0" algn="l">
              <a:buNone/>
            </a:pPr>
            <a:r>
              <a:rPr lang="en-US" sz="2700" b="1" dirty="0">
                <a:solidFill>
                  <a:srgbClr val="0A1A3B"/>
                </a:solidFill>
                <a:latin typeface="Montserrat" pitchFamily="34" charset="0"/>
                <a:ea typeface="Montserrat" pitchFamily="34" charset="-122"/>
                <a:cs typeface="Montserrat" pitchFamily="34" charset="-120"/>
              </a:rPr>
              <a:t>AUDIT DE LA PRÉSENCE DIGITALE ACTUELLE</a:t>
            </a:r>
            <a:endParaRPr lang="en-US" sz="2700" dirty="0"/>
          </a:p>
        </p:txBody>
      </p:sp>
      <p:sp>
        <p:nvSpPr>
          <p:cNvPr id="11" name="Text 9"/>
          <p:cNvSpPr txBox="1"/>
          <p:nvPr/>
        </p:nvSpPr>
        <p:spPr>
          <a:xfrm>
            <a:off x="9259214" y="1005840"/>
            <a:ext cx="2462479" cy="181051"/>
          </a:xfrm>
          <a:prstGeom prst="rect">
            <a:avLst/>
          </a:prstGeom>
          <a:noFill/>
          <a:ln/>
        </p:spPr>
        <p:txBody>
          <a:bodyPr wrap="square" lIns="0" tIns="0" rIns="0" bIns="0" rtlCol="0" anchor="ctr"/>
          <a:lstStyle/>
          <a:p>
            <a:pPr marL="0" indent="0" algn="r">
              <a:buNone/>
            </a:pPr>
            <a:r>
              <a:rPr lang="en-US" sz="1000" i="1" dirty="0">
                <a:solidFill>
                  <a:srgbClr val="64748B"/>
                </a:solidFill>
                <a:latin typeface="Open Sans" pitchFamily="34" charset="0"/>
                <a:ea typeface="Open Sans" pitchFamily="34" charset="-122"/>
                <a:cs typeface="Open Sans" pitchFamily="34" charset="-120"/>
              </a:rPr>
              <a:t>Période analysée : Jan 2024 - Oct 2025</a:t>
            </a:r>
            <a:endParaRPr lang="en-US" sz="1000" dirty="0"/>
          </a:p>
        </p:txBody>
      </p:sp>
      <p:sp>
        <p:nvSpPr>
          <p:cNvPr id="12" name="Shape 10"/>
          <p:cNvSpPr/>
          <p:nvPr/>
        </p:nvSpPr>
        <p:spPr>
          <a:xfrm>
            <a:off x="571500" y="1730045"/>
            <a:ext cx="2590495" cy="4286707"/>
          </a:xfrm>
          <a:prstGeom prst="roundRect">
            <a:avLst>
              <a:gd name="adj" fmla="val 1557"/>
            </a:avLst>
          </a:prstGeom>
          <a:solidFill>
            <a:srgbClr val="FFFFFF"/>
          </a:solidFill>
          <a:ln w="12700">
            <a:solidFill>
              <a:srgbClr val="E2E8F0"/>
            </a:solidFill>
            <a:prstDash val="solid"/>
          </a:ln>
          <a:effectLst>
            <a:outerShdw blurRad="63500" dist="38100" dir="5400000" algn="bl" rotWithShape="0">
              <a:srgbClr val="000000">
                <a:alpha val="5000"/>
              </a:srgbClr>
            </a:outerShdw>
          </a:effectLst>
        </p:spPr>
        <p:txBody>
          <a:bodyPr/>
          <a:lstStyle/>
          <a:p>
            <a:endParaRPr lang="en-US"/>
          </a:p>
        </p:txBody>
      </p:sp>
      <p:sp>
        <p:nvSpPr>
          <p:cNvPr id="13" name="Shape 11"/>
          <p:cNvSpPr/>
          <p:nvPr/>
        </p:nvSpPr>
        <p:spPr>
          <a:xfrm>
            <a:off x="3393338" y="1730045"/>
            <a:ext cx="2590495" cy="4286707"/>
          </a:xfrm>
          <a:prstGeom prst="roundRect">
            <a:avLst>
              <a:gd name="adj" fmla="val 1557"/>
            </a:avLst>
          </a:prstGeom>
          <a:solidFill>
            <a:srgbClr val="FFFFFF"/>
          </a:solidFill>
          <a:ln w="12700">
            <a:solidFill>
              <a:srgbClr val="E2E8F0"/>
            </a:solidFill>
            <a:prstDash val="solid"/>
          </a:ln>
          <a:effectLst>
            <a:outerShdw blurRad="63500" dist="38100" dir="5400000" algn="bl" rotWithShape="0">
              <a:srgbClr val="000000">
                <a:alpha val="5000"/>
              </a:srgbClr>
            </a:outerShdw>
          </a:effectLst>
        </p:spPr>
        <p:txBody>
          <a:bodyPr/>
          <a:lstStyle/>
          <a:p>
            <a:endParaRPr lang="en-US"/>
          </a:p>
        </p:txBody>
      </p:sp>
      <p:sp>
        <p:nvSpPr>
          <p:cNvPr id="14" name="Shape 12"/>
          <p:cNvSpPr/>
          <p:nvPr/>
        </p:nvSpPr>
        <p:spPr>
          <a:xfrm>
            <a:off x="819302" y="2576779"/>
            <a:ext cx="2095805" cy="19202"/>
          </a:xfrm>
          <a:prstGeom prst="rect">
            <a:avLst/>
          </a:prstGeom>
          <a:solidFill>
            <a:srgbClr val="F1F5F9"/>
          </a:solidFill>
          <a:ln/>
        </p:spPr>
        <p:txBody>
          <a:bodyPr/>
          <a:lstStyle/>
          <a:p>
            <a:endParaRPr lang="en-US"/>
          </a:p>
        </p:txBody>
      </p:sp>
      <p:sp>
        <p:nvSpPr>
          <p:cNvPr id="15" name="Shape 13"/>
          <p:cNvSpPr/>
          <p:nvPr/>
        </p:nvSpPr>
        <p:spPr>
          <a:xfrm>
            <a:off x="3641141" y="2576779"/>
            <a:ext cx="2095805" cy="19202"/>
          </a:xfrm>
          <a:prstGeom prst="rect">
            <a:avLst/>
          </a:prstGeom>
          <a:solidFill>
            <a:srgbClr val="F1F5F9"/>
          </a:solidFill>
          <a:ln/>
        </p:spPr>
        <p:txBody>
          <a:bodyPr/>
          <a:lstStyle/>
          <a:p>
            <a:endParaRPr lang="en-US"/>
          </a:p>
        </p:txBody>
      </p:sp>
      <p:sp>
        <p:nvSpPr>
          <p:cNvPr id="16" name="Shape 14"/>
          <p:cNvSpPr/>
          <p:nvPr/>
        </p:nvSpPr>
        <p:spPr>
          <a:xfrm>
            <a:off x="819302" y="1991563"/>
            <a:ext cx="390449" cy="428854"/>
          </a:xfrm>
          <a:prstGeom prst="roundRect">
            <a:avLst>
              <a:gd name="adj" fmla="val 57120"/>
            </a:avLst>
          </a:prstGeom>
          <a:solidFill>
            <a:srgbClr val="EFF6FF"/>
          </a:solidFill>
          <a:ln/>
        </p:spPr>
        <p:txBody>
          <a:bodyPr/>
          <a:lstStyle/>
          <a:p>
            <a:endParaRPr lang="en-US"/>
          </a:p>
        </p:txBody>
      </p:sp>
      <p:pic>
        <p:nvPicPr>
          <p:cNvPr id="17" name="Image 0" descr="preencoded.png"/>
          <p:cNvPicPr>
            <a:picLocks noChangeAspect="1"/>
          </p:cNvPicPr>
          <p:nvPr/>
        </p:nvPicPr>
        <p:blipFill>
          <a:blip r:embed="rId3" cstate="email">
            <a:extLst>
              <a:ext uri="{28A0092B-C50C-407E-A947-70E740481C1C}">
                <a14:useLocalDpi xmlns:a14="http://schemas.microsoft.com/office/drawing/2010/main"/>
              </a:ext>
            </a:extLst>
          </a:blip>
          <a:srcRect l="-1648" r="-1648"/>
          <a:stretch/>
        </p:blipFill>
        <p:spPr>
          <a:xfrm>
            <a:off x="924458" y="2110435"/>
            <a:ext cx="171907" cy="190195"/>
          </a:xfrm>
          <a:prstGeom prst="rect">
            <a:avLst/>
          </a:prstGeom>
        </p:spPr>
      </p:pic>
      <p:sp>
        <p:nvSpPr>
          <p:cNvPr id="18" name="Shape 15"/>
          <p:cNvSpPr/>
          <p:nvPr/>
        </p:nvSpPr>
        <p:spPr>
          <a:xfrm>
            <a:off x="6215177" y="1730045"/>
            <a:ext cx="2590495" cy="4286707"/>
          </a:xfrm>
          <a:prstGeom prst="roundRect">
            <a:avLst>
              <a:gd name="adj" fmla="val 1557"/>
            </a:avLst>
          </a:prstGeom>
          <a:solidFill>
            <a:srgbClr val="FFFFFF"/>
          </a:solidFill>
          <a:ln w="12700">
            <a:solidFill>
              <a:srgbClr val="E2E8F0"/>
            </a:solidFill>
            <a:prstDash val="solid"/>
          </a:ln>
          <a:effectLst>
            <a:outerShdw blurRad="63500" dist="38100" dir="5400000" algn="bl" rotWithShape="0">
              <a:srgbClr val="000000">
                <a:alpha val="5000"/>
              </a:srgbClr>
            </a:outerShdw>
          </a:effectLst>
        </p:spPr>
        <p:txBody>
          <a:bodyPr/>
          <a:lstStyle/>
          <a:p>
            <a:endParaRPr lang="en-US"/>
          </a:p>
        </p:txBody>
      </p:sp>
      <p:sp>
        <p:nvSpPr>
          <p:cNvPr id="19" name="Shape 16"/>
          <p:cNvSpPr/>
          <p:nvPr/>
        </p:nvSpPr>
        <p:spPr>
          <a:xfrm>
            <a:off x="6462979" y="2576779"/>
            <a:ext cx="2095805" cy="19202"/>
          </a:xfrm>
          <a:prstGeom prst="rect">
            <a:avLst/>
          </a:prstGeom>
          <a:solidFill>
            <a:srgbClr val="F1F5F9"/>
          </a:solidFill>
          <a:ln/>
        </p:spPr>
        <p:txBody>
          <a:bodyPr/>
          <a:lstStyle/>
          <a:p>
            <a:endParaRPr lang="en-US"/>
          </a:p>
        </p:txBody>
      </p:sp>
      <p:sp>
        <p:nvSpPr>
          <p:cNvPr id="20" name="Text 17"/>
          <p:cNvSpPr txBox="1"/>
          <p:nvPr/>
        </p:nvSpPr>
        <p:spPr>
          <a:xfrm>
            <a:off x="1344168" y="1996135"/>
            <a:ext cx="1077163" cy="4096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Canaux &amp; Ecosystème</a:t>
            </a:r>
            <a:endParaRPr lang="en-US" sz="1200" dirty="0"/>
          </a:p>
        </p:txBody>
      </p:sp>
      <p:sp>
        <p:nvSpPr>
          <p:cNvPr id="21" name="Text 18"/>
          <p:cNvSpPr txBox="1"/>
          <p:nvPr/>
        </p:nvSpPr>
        <p:spPr>
          <a:xfrm>
            <a:off x="4146804" y="1996135"/>
            <a:ext cx="1524305" cy="4096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Contenus &amp; Ligne Édito</a:t>
            </a:r>
            <a:endParaRPr lang="en-US" sz="1200" dirty="0"/>
          </a:p>
        </p:txBody>
      </p:sp>
      <p:sp>
        <p:nvSpPr>
          <p:cNvPr id="22" name="Text 19"/>
          <p:cNvSpPr txBox="1"/>
          <p:nvPr/>
        </p:nvSpPr>
        <p:spPr>
          <a:xfrm>
            <a:off x="819302" y="2787091"/>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LinkedIn : Canal principal, audience qualifiée, leader régional.</a:t>
            </a:r>
            <a:endParaRPr lang="en-US" sz="900" dirty="0"/>
          </a:p>
        </p:txBody>
      </p:sp>
      <p:sp>
        <p:nvSpPr>
          <p:cNvPr id="23" name="Text 20"/>
          <p:cNvSpPr txBox="1"/>
          <p:nvPr/>
        </p:nvSpPr>
        <p:spPr>
          <a:xfrm>
            <a:off x="819302" y="3272638"/>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Facebook/X : Relais automatique, faible conversation.</a:t>
            </a:r>
            <a:endParaRPr lang="en-US" sz="900" dirty="0"/>
          </a:p>
        </p:txBody>
      </p:sp>
      <p:sp>
        <p:nvSpPr>
          <p:cNvPr id="24" name="Text 21"/>
          <p:cNvSpPr txBox="1"/>
          <p:nvPr/>
        </p:nvSpPr>
        <p:spPr>
          <a:xfrm>
            <a:off x="819302" y="3758184"/>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YouTube : Sous-exploité, contenu vidéo daté.</a:t>
            </a:r>
            <a:endParaRPr lang="en-US" sz="900" dirty="0"/>
          </a:p>
        </p:txBody>
      </p:sp>
      <p:sp>
        <p:nvSpPr>
          <p:cNvPr id="25" name="Text 22"/>
          <p:cNvSpPr txBox="1"/>
          <p:nvPr/>
        </p:nvSpPr>
        <p:spPr>
          <a:xfrm>
            <a:off x="819302" y="4244645"/>
            <a:ext cx="2093976" cy="191110"/>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Instagram : Présence anecdotique.</a:t>
            </a:r>
            <a:endParaRPr lang="en-US" sz="900" dirty="0"/>
          </a:p>
        </p:txBody>
      </p:sp>
      <p:sp>
        <p:nvSpPr>
          <p:cNvPr id="26" name="Text 23"/>
          <p:cNvSpPr txBox="1"/>
          <p:nvPr/>
        </p:nvSpPr>
        <p:spPr>
          <a:xfrm>
            <a:off x="3641141" y="2787091"/>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Institutionnel : Bonne couverture des visites et signatures.</a:t>
            </a:r>
            <a:endParaRPr lang="en-US" sz="900" dirty="0"/>
          </a:p>
        </p:txBody>
      </p:sp>
      <p:sp>
        <p:nvSpPr>
          <p:cNvPr id="27" name="Text 24"/>
          <p:cNvSpPr txBox="1"/>
          <p:nvPr/>
        </p:nvSpPr>
        <p:spPr>
          <a:xfrm>
            <a:off x="3641141" y="3272638"/>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Format : Prédominance texte/photos, peu de vidéo.</a:t>
            </a:r>
            <a:endParaRPr lang="en-US" sz="900" dirty="0"/>
          </a:p>
        </p:txBody>
      </p:sp>
      <p:sp>
        <p:nvSpPr>
          <p:cNvPr id="28" name="Text 25"/>
          <p:cNvSpPr txBox="1"/>
          <p:nvPr/>
        </p:nvSpPr>
        <p:spPr>
          <a:xfrm>
            <a:off x="3641141" y="3758184"/>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Storytelling : Axé "Annonce" vs "Valeur Ajoutée".</a:t>
            </a:r>
            <a:endParaRPr lang="en-US" sz="900" dirty="0"/>
          </a:p>
        </p:txBody>
      </p:sp>
      <p:sp>
        <p:nvSpPr>
          <p:cNvPr id="29" name="Text 26"/>
          <p:cNvSpPr txBox="1"/>
          <p:nvPr/>
        </p:nvSpPr>
        <p:spPr>
          <a:xfrm>
            <a:off x="3641141" y="4244645"/>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Cibles : Contenu généraliste, pas de segmentation.</a:t>
            </a:r>
            <a:endParaRPr lang="en-US" sz="900" dirty="0"/>
          </a:p>
        </p:txBody>
      </p:sp>
      <p:sp>
        <p:nvSpPr>
          <p:cNvPr id="30" name="Shape 27"/>
          <p:cNvSpPr/>
          <p:nvPr/>
        </p:nvSpPr>
        <p:spPr>
          <a:xfrm>
            <a:off x="819302" y="4962449"/>
            <a:ext cx="2095805" cy="800100"/>
          </a:xfrm>
          <a:prstGeom prst="roundRect">
            <a:avLst>
              <a:gd name="adj" fmla="val 10884"/>
            </a:avLst>
          </a:prstGeom>
          <a:solidFill>
            <a:srgbClr val="F8FAFC"/>
          </a:solidFill>
          <a:ln/>
        </p:spPr>
        <p:txBody>
          <a:bodyPr/>
          <a:lstStyle/>
          <a:p>
            <a:endParaRPr lang="en-US"/>
          </a:p>
        </p:txBody>
      </p:sp>
      <p:sp>
        <p:nvSpPr>
          <p:cNvPr id="31" name="Shape 28"/>
          <p:cNvSpPr/>
          <p:nvPr/>
        </p:nvSpPr>
        <p:spPr>
          <a:xfrm>
            <a:off x="3641141" y="4962449"/>
            <a:ext cx="2095805" cy="800100"/>
          </a:xfrm>
          <a:prstGeom prst="roundRect">
            <a:avLst>
              <a:gd name="adj" fmla="val 10884"/>
            </a:avLst>
          </a:prstGeom>
          <a:solidFill>
            <a:srgbClr val="F8FAFC"/>
          </a:solidFill>
          <a:ln/>
        </p:spPr>
        <p:txBody>
          <a:bodyPr/>
          <a:lstStyle/>
          <a:p>
            <a:endParaRPr lang="en-US"/>
          </a:p>
        </p:txBody>
      </p:sp>
      <p:sp>
        <p:nvSpPr>
          <p:cNvPr id="32" name="Text 29"/>
          <p:cNvSpPr txBox="1"/>
          <p:nvPr/>
        </p:nvSpPr>
        <p:spPr>
          <a:xfrm>
            <a:off x="1445666" y="5105095"/>
            <a:ext cx="1010412" cy="277063"/>
          </a:xfrm>
          <a:prstGeom prst="rect">
            <a:avLst/>
          </a:prstGeom>
          <a:noFill/>
          <a:ln/>
        </p:spPr>
        <p:txBody>
          <a:bodyPr wrap="square" lIns="0" tIns="0" rIns="0" bIns="0" rtlCol="0" anchor="ctr"/>
          <a:lstStyle/>
          <a:p>
            <a:pPr marL="0" indent="0" algn="ctr">
              <a:buNone/>
            </a:pPr>
            <a:r>
              <a:rPr lang="en-US" sz="1800" b="1" dirty="0">
                <a:solidFill>
                  <a:srgbClr val="0A1A3B"/>
                </a:solidFill>
                <a:latin typeface="Montserrat" pitchFamily="34" charset="0"/>
                <a:ea typeface="Montserrat" pitchFamily="34" charset="-122"/>
                <a:cs typeface="Montserrat" pitchFamily="34" charset="-120"/>
              </a:rPr>
              <a:t>Leader</a:t>
            </a:r>
            <a:endParaRPr lang="en-US" sz="1800" dirty="0"/>
          </a:p>
        </p:txBody>
      </p:sp>
      <p:sp>
        <p:nvSpPr>
          <p:cNvPr id="33" name="Text 30"/>
          <p:cNvSpPr txBox="1"/>
          <p:nvPr/>
        </p:nvSpPr>
        <p:spPr>
          <a:xfrm>
            <a:off x="4437583" y="5105095"/>
            <a:ext cx="667512" cy="277063"/>
          </a:xfrm>
          <a:prstGeom prst="rect">
            <a:avLst/>
          </a:prstGeom>
          <a:noFill/>
          <a:ln/>
        </p:spPr>
        <p:txBody>
          <a:bodyPr wrap="square" lIns="0" tIns="0" rIns="0" bIns="0" rtlCol="0" anchor="ctr"/>
          <a:lstStyle/>
          <a:p>
            <a:pPr marL="0" indent="0" algn="ctr">
              <a:buNone/>
            </a:pPr>
            <a:r>
              <a:rPr lang="en-US" sz="1800" b="1" dirty="0">
                <a:solidFill>
                  <a:srgbClr val="0A1A3B"/>
                </a:solidFill>
                <a:latin typeface="Montserrat" pitchFamily="34" charset="0"/>
                <a:ea typeface="Montserrat" pitchFamily="34" charset="-122"/>
                <a:cs typeface="Montserrat" pitchFamily="34" charset="-120"/>
              </a:rPr>
              <a:t>85%</a:t>
            </a:r>
            <a:endParaRPr lang="en-US" sz="1800" dirty="0"/>
          </a:p>
        </p:txBody>
      </p:sp>
      <p:sp>
        <p:nvSpPr>
          <p:cNvPr id="34" name="Text 31"/>
          <p:cNvSpPr txBox="1"/>
          <p:nvPr/>
        </p:nvSpPr>
        <p:spPr>
          <a:xfrm>
            <a:off x="1112825" y="5477256"/>
            <a:ext cx="1583741" cy="143561"/>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POSITION LINKEDIN CEMAC</a:t>
            </a:r>
            <a:endParaRPr lang="en-US" sz="800" dirty="0"/>
          </a:p>
        </p:txBody>
      </p:sp>
      <p:sp>
        <p:nvSpPr>
          <p:cNvPr id="35" name="Shape 32"/>
          <p:cNvSpPr/>
          <p:nvPr/>
        </p:nvSpPr>
        <p:spPr>
          <a:xfrm>
            <a:off x="3641141" y="1991563"/>
            <a:ext cx="371246" cy="428854"/>
          </a:xfrm>
          <a:prstGeom prst="roundRect">
            <a:avLst>
              <a:gd name="adj" fmla="val 63155"/>
            </a:avLst>
          </a:prstGeom>
          <a:solidFill>
            <a:srgbClr val="ECFEFF"/>
          </a:solidFill>
          <a:ln/>
        </p:spPr>
        <p:txBody>
          <a:bodyPr/>
          <a:lstStyle/>
          <a:p>
            <a:endParaRPr lang="en-US"/>
          </a:p>
        </p:txBody>
      </p:sp>
      <p:pic>
        <p:nvPicPr>
          <p:cNvPr id="36" name="Image 1" descr="preencoded.png"/>
          <p:cNvPicPr>
            <a:picLocks noChangeAspect="1"/>
          </p:cNvPicPr>
          <p:nvPr/>
        </p:nvPicPr>
        <p:blipFill>
          <a:blip r:embed="rId4" cstate="email">
            <a:extLst>
              <a:ext uri="{28A0092B-C50C-407E-A947-70E740481C1C}">
                <a14:useLocalDpi xmlns:a14="http://schemas.microsoft.com/office/drawing/2010/main"/>
              </a:ext>
            </a:extLst>
          </a:blip>
          <a:srcRect l="-1282" r="-1282"/>
          <a:stretch/>
        </p:blipFill>
        <p:spPr>
          <a:xfrm>
            <a:off x="3713378" y="2110435"/>
            <a:ext cx="219456" cy="190195"/>
          </a:xfrm>
          <a:prstGeom prst="rect">
            <a:avLst/>
          </a:prstGeom>
        </p:spPr>
      </p:pic>
      <p:sp>
        <p:nvSpPr>
          <p:cNvPr id="37" name="Text 33"/>
          <p:cNvSpPr txBox="1"/>
          <p:nvPr/>
        </p:nvSpPr>
        <p:spPr>
          <a:xfrm>
            <a:off x="3876142" y="5477256"/>
            <a:ext cx="1698041" cy="143561"/>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CONTENUS INSTITUTIONNELS</a:t>
            </a:r>
            <a:endParaRPr lang="en-US" sz="800" dirty="0"/>
          </a:p>
        </p:txBody>
      </p:sp>
      <p:sp>
        <p:nvSpPr>
          <p:cNvPr id="38" name="Shape 34"/>
          <p:cNvSpPr/>
          <p:nvPr/>
        </p:nvSpPr>
        <p:spPr>
          <a:xfrm>
            <a:off x="6462979" y="1991563"/>
            <a:ext cx="314554" cy="428854"/>
          </a:xfrm>
          <a:prstGeom prst="roundRect">
            <a:avLst>
              <a:gd name="adj" fmla="val 88090"/>
            </a:avLst>
          </a:prstGeom>
          <a:solidFill>
            <a:srgbClr val="FDF2F8"/>
          </a:solidFill>
          <a:ln/>
        </p:spPr>
        <p:txBody>
          <a:bodyPr/>
          <a:lstStyle/>
          <a:p>
            <a:endParaRPr lang="en-US"/>
          </a:p>
        </p:txBody>
      </p:sp>
      <p:pic>
        <p:nvPicPr>
          <p:cNvPr id="39"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521501" y="2110435"/>
            <a:ext cx="190195" cy="190195"/>
          </a:xfrm>
          <a:prstGeom prst="rect">
            <a:avLst/>
          </a:prstGeom>
        </p:spPr>
      </p:pic>
      <p:sp>
        <p:nvSpPr>
          <p:cNvPr id="40" name="Shape 35"/>
          <p:cNvSpPr/>
          <p:nvPr/>
        </p:nvSpPr>
        <p:spPr>
          <a:xfrm>
            <a:off x="9037015" y="1730045"/>
            <a:ext cx="2590495" cy="4286707"/>
          </a:xfrm>
          <a:prstGeom prst="roundRect">
            <a:avLst>
              <a:gd name="adj" fmla="val 1557"/>
            </a:avLst>
          </a:prstGeom>
          <a:solidFill>
            <a:srgbClr val="FFFFFF"/>
          </a:solidFill>
          <a:ln w="12700">
            <a:solidFill>
              <a:srgbClr val="E2E8F0"/>
            </a:solidFill>
            <a:prstDash val="solid"/>
          </a:ln>
          <a:effectLst>
            <a:outerShdw blurRad="63500" dist="38100" dir="5400000" algn="bl" rotWithShape="0">
              <a:srgbClr val="000000">
                <a:alpha val="5000"/>
              </a:srgbClr>
            </a:outerShdw>
          </a:effectLst>
        </p:spPr>
        <p:txBody>
          <a:bodyPr/>
          <a:lstStyle/>
          <a:p>
            <a:endParaRPr lang="en-US"/>
          </a:p>
        </p:txBody>
      </p:sp>
      <p:sp>
        <p:nvSpPr>
          <p:cNvPr id="41" name="Shape 36"/>
          <p:cNvSpPr/>
          <p:nvPr/>
        </p:nvSpPr>
        <p:spPr>
          <a:xfrm>
            <a:off x="9284818" y="2576779"/>
            <a:ext cx="2095805" cy="19202"/>
          </a:xfrm>
          <a:prstGeom prst="rect">
            <a:avLst/>
          </a:prstGeom>
          <a:solidFill>
            <a:srgbClr val="F1F5F9"/>
          </a:solidFill>
          <a:ln/>
        </p:spPr>
        <p:txBody>
          <a:bodyPr/>
          <a:lstStyle/>
          <a:p>
            <a:endParaRPr lang="en-US"/>
          </a:p>
        </p:txBody>
      </p:sp>
      <p:sp>
        <p:nvSpPr>
          <p:cNvPr id="42" name="Text 37"/>
          <p:cNvSpPr txBox="1"/>
          <p:nvPr/>
        </p:nvSpPr>
        <p:spPr>
          <a:xfrm>
            <a:off x="6913778" y="1996135"/>
            <a:ext cx="1314907" cy="4096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Performance &amp; Engagement</a:t>
            </a:r>
            <a:endParaRPr lang="en-US" sz="1200" dirty="0"/>
          </a:p>
        </p:txBody>
      </p:sp>
      <p:sp>
        <p:nvSpPr>
          <p:cNvPr id="43" name="Text 38"/>
          <p:cNvSpPr txBox="1"/>
          <p:nvPr/>
        </p:nvSpPr>
        <p:spPr>
          <a:xfrm>
            <a:off x="9813341" y="1996135"/>
            <a:ext cx="1334110" cy="4096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Gouvernance &amp; Outils</a:t>
            </a:r>
            <a:endParaRPr lang="en-US" sz="1200" dirty="0"/>
          </a:p>
        </p:txBody>
      </p:sp>
      <p:sp>
        <p:nvSpPr>
          <p:cNvPr id="44" name="Text 39"/>
          <p:cNvSpPr txBox="1"/>
          <p:nvPr/>
        </p:nvSpPr>
        <p:spPr>
          <a:xfrm>
            <a:off x="6462979" y="2787091"/>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Régularité : Rythme de publication constant (2-3/sem).</a:t>
            </a:r>
            <a:endParaRPr lang="en-US" sz="900" dirty="0"/>
          </a:p>
        </p:txBody>
      </p:sp>
      <p:sp>
        <p:nvSpPr>
          <p:cNvPr id="45" name="Text 40"/>
          <p:cNvSpPr txBox="1"/>
          <p:nvPr/>
        </p:nvSpPr>
        <p:spPr>
          <a:xfrm>
            <a:off x="6462979" y="3272638"/>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Engagement : En baisse (-15% YoY), interactions passives.</a:t>
            </a:r>
            <a:endParaRPr lang="en-US" sz="900" dirty="0"/>
          </a:p>
        </p:txBody>
      </p:sp>
      <p:sp>
        <p:nvSpPr>
          <p:cNvPr id="46" name="Text 41"/>
          <p:cNvSpPr txBox="1"/>
          <p:nvPr/>
        </p:nvSpPr>
        <p:spPr>
          <a:xfrm>
            <a:off x="6462979" y="3758184"/>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Réactivité : Réponses aux commentaires délais longs.</a:t>
            </a:r>
            <a:endParaRPr lang="en-US" sz="900" dirty="0"/>
          </a:p>
        </p:txBody>
      </p:sp>
      <p:sp>
        <p:nvSpPr>
          <p:cNvPr id="47" name="Text 42"/>
          <p:cNvSpPr txBox="1"/>
          <p:nvPr/>
        </p:nvSpPr>
        <p:spPr>
          <a:xfrm>
            <a:off x="6462979" y="4244645"/>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Leads : Pas de tracking de conversion business.</a:t>
            </a:r>
            <a:endParaRPr lang="en-US" sz="900" dirty="0"/>
          </a:p>
        </p:txBody>
      </p:sp>
      <p:sp>
        <p:nvSpPr>
          <p:cNvPr id="48" name="Text 43"/>
          <p:cNvSpPr txBox="1"/>
          <p:nvPr/>
        </p:nvSpPr>
        <p:spPr>
          <a:xfrm>
            <a:off x="9284818" y="2787091"/>
            <a:ext cx="2141525" cy="191110"/>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Equipe : Graphiste + CM en interne.</a:t>
            </a:r>
            <a:endParaRPr lang="en-US" sz="900" dirty="0"/>
          </a:p>
        </p:txBody>
      </p:sp>
      <p:sp>
        <p:nvSpPr>
          <p:cNvPr id="49" name="Text 44"/>
          <p:cNvSpPr txBox="1"/>
          <p:nvPr/>
        </p:nvSpPr>
        <p:spPr>
          <a:xfrm>
            <a:off x="9284818" y="3087014"/>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Process : Validation lourde, manque de réactivité.</a:t>
            </a:r>
            <a:endParaRPr lang="en-US" sz="900" dirty="0"/>
          </a:p>
        </p:txBody>
      </p:sp>
      <p:sp>
        <p:nvSpPr>
          <p:cNvPr id="50" name="Text 45"/>
          <p:cNvSpPr txBox="1"/>
          <p:nvPr/>
        </p:nvSpPr>
        <p:spPr>
          <a:xfrm>
            <a:off x="9284818" y="3572561"/>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Advocacy : Employés peu mobilisés comme ambassadeurs.</a:t>
            </a:r>
            <a:endParaRPr lang="en-US" sz="900" dirty="0"/>
          </a:p>
        </p:txBody>
      </p:sp>
      <p:sp>
        <p:nvSpPr>
          <p:cNvPr id="51" name="Text 46"/>
          <p:cNvSpPr txBox="1"/>
          <p:nvPr/>
        </p:nvSpPr>
        <p:spPr>
          <a:xfrm>
            <a:off x="9284818" y="4058107"/>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Tech : Absence d'outils avancés (Listening, IA).</a:t>
            </a:r>
            <a:endParaRPr lang="en-US" sz="900" dirty="0"/>
          </a:p>
        </p:txBody>
      </p:sp>
      <p:sp>
        <p:nvSpPr>
          <p:cNvPr id="52" name="Shape 47"/>
          <p:cNvSpPr/>
          <p:nvPr/>
        </p:nvSpPr>
        <p:spPr>
          <a:xfrm>
            <a:off x="6462979" y="4962449"/>
            <a:ext cx="2095805" cy="800100"/>
          </a:xfrm>
          <a:prstGeom prst="roundRect">
            <a:avLst>
              <a:gd name="adj" fmla="val 10884"/>
            </a:avLst>
          </a:prstGeom>
          <a:solidFill>
            <a:srgbClr val="F8FAFC"/>
          </a:solidFill>
          <a:ln/>
        </p:spPr>
        <p:txBody>
          <a:bodyPr/>
          <a:lstStyle/>
          <a:p>
            <a:endParaRPr lang="en-US"/>
          </a:p>
        </p:txBody>
      </p:sp>
      <p:sp>
        <p:nvSpPr>
          <p:cNvPr id="53" name="Shape 48"/>
          <p:cNvSpPr/>
          <p:nvPr/>
        </p:nvSpPr>
        <p:spPr>
          <a:xfrm>
            <a:off x="9284818" y="4962449"/>
            <a:ext cx="2095805" cy="800100"/>
          </a:xfrm>
          <a:prstGeom prst="roundRect">
            <a:avLst>
              <a:gd name="adj" fmla="val 10884"/>
            </a:avLst>
          </a:prstGeom>
          <a:solidFill>
            <a:srgbClr val="F8FAFC"/>
          </a:solidFill>
          <a:ln/>
        </p:spPr>
        <p:txBody>
          <a:bodyPr/>
          <a:lstStyle/>
          <a:p>
            <a:endParaRPr lang="en-US"/>
          </a:p>
        </p:txBody>
      </p:sp>
      <p:sp>
        <p:nvSpPr>
          <p:cNvPr id="54" name="Text 49"/>
          <p:cNvSpPr txBox="1"/>
          <p:nvPr/>
        </p:nvSpPr>
        <p:spPr>
          <a:xfrm>
            <a:off x="7248449" y="5105095"/>
            <a:ext cx="695858" cy="277063"/>
          </a:xfrm>
          <a:prstGeom prst="rect">
            <a:avLst/>
          </a:prstGeom>
          <a:noFill/>
          <a:ln/>
        </p:spPr>
        <p:txBody>
          <a:bodyPr wrap="square" lIns="0" tIns="0" rIns="0" bIns="0" rtlCol="0" anchor="ctr"/>
          <a:lstStyle/>
          <a:p>
            <a:pPr marL="0" indent="0" algn="ctr">
              <a:buNone/>
            </a:pPr>
            <a:r>
              <a:rPr lang="en-US" sz="1800" b="1" dirty="0">
                <a:solidFill>
                  <a:srgbClr val="0A1A3B"/>
                </a:solidFill>
                <a:latin typeface="Montserrat" pitchFamily="34" charset="0"/>
                <a:ea typeface="Montserrat" pitchFamily="34" charset="-122"/>
                <a:cs typeface="Montserrat" pitchFamily="34" charset="-120"/>
              </a:rPr>
              <a:t>-15%</a:t>
            </a:r>
            <a:endParaRPr lang="en-US" sz="1800" dirty="0"/>
          </a:p>
        </p:txBody>
      </p:sp>
      <p:sp>
        <p:nvSpPr>
          <p:cNvPr id="55" name="Text 50"/>
          <p:cNvSpPr txBox="1"/>
          <p:nvPr/>
        </p:nvSpPr>
        <p:spPr>
          <a:xfrm>
            <a:off x="9960559" y="5105095"/>
            <a:ext cx="914400" cy="277063"/>
          </a:xfrm>
          <a:prstGeom prst="rect">
            <a:avLst/>
          </a:prstGeom>
          <a:noFill/>
          <a:ln/>
        </p:spPr>
        <p:txBody>
          <a:bodyPr wrap="square" lIns="0" tIns="0" rIns="0" bIns="0" rtlCol="0" anchor="ctr"/>
          <a:lstStyle/>
          <a:p>
            <a:pPr marL="0" indent="0" algn="ctr">
              <a:buNone/>
            </a:pPr>
            <a:r>
              <a:rPr lang="en-US" sz="1800" b="1" dirty="0">
                <a:solidFill>
                  <a:srgbClr val="0A1A3B"/>
                </a:solidFill>
                <a:latin typeface="Montserrat" pitchFamily="34" charset="0"/>
                <a:ea typeface="Montserrat" pitchFamily="34" charset="-122"/>
                <a:cs typeface="Montserrat" pitchFamily="34" charset="-120"/>
              </a:rPr>
              <a:t>Faible</a:t>
            </a:r>
            <a:endParaRPr lang="en-US" sz="1800" dirty="0"/>
          </a:p>
        </p:txBody>
      </p:sp>
      <p:sp>
        <p:nvSpPr>
          <p:cNvPr id="56" name="Text 51"/>
          <p:cNvSpPr txBox="1"/>
          <p:nvPr/>
        </p:nvSpPr>
        <p:spPr>
          <a:xfrm>
            <a:off x="6761074" y="5477256"/>
            <a:ext cx="1574597" cy="143561"/>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BAISSE TAUX ENGAGEMENT</a:t>
            </a:r>
            <a:endParaRPr lang="en-US" sz="800" dirty="0"/>
          </a:p>
        </p:txBody>
      </p:sp>
      <p:sp>
        <p:nvSpPr>
          <p:cNvPr id="57" name="Text 52"/>
          <p:cNvSpPr txBox="1"/>
          <p:nvPr/>
        </p:nvSpPr>
        <p:spPr>
          <a:xfrm>
            <a:off x="9616745" y="5477256"/>
            <a:ext cx="1507846" cy="143561"/>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MATURITÉ OUTILS &amp; DATA</a:t>
            </a:r>
            <a:endParaRPr lang="en-US" sz="800" dirty="0"/>
          </a:p>
        </p:txBody>
      </p:sp>
      <p:sp>
        <p:nvSpPr>
          <p:cNvPr id="58" name="Shape 53"/>
          <p:cNvSpPr/>
          <p:nvPr/>
        </p:nvSpPr>
        <p:spPr>
          <a:xfrm>
            <a:off x="9284818" y="1991563"/>
            <a:ext cx="390449" cy="428854"/>
          </a:xfrm>
          <a:prstGeom prst="roundRect">
            <a:avLst>
              <a:gd name="adj" fmla="val 57120"/>
            </a:avLst>
          </a:prstGeom>
          <a:solidFill>
            <a:srgbClr val="F8FAFC"/>
          </a:solidFill>
          <a:ln/>
        </p:spPr>
        <p:txBody>
          <a:bodyPr/>
          <a:lstStyle/>
          <a:p>
            <a:endParaRPr lang="en-US"/>
          </a:p>
        </p:txBody>
      </p:sp>
      <p:pic>
        <p:nvPicPr>
          <p:cNvPr id="59" name="Image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357970" y="2110435"/>
            <a:ext cx="237744" cy="190195"/>
          </a:xfrm>
          <a:prstGeom prst="rect">
            <a:avLst/>
          </a:prstGeom>
        </p:spPr>
      </p:pic>
      <p:sp>
        <p:nvSpPr>
          <p:cNvPr id="60" name="Shape 54"/>
          <p:cNvSpPr/>
          <p:nvPr/>
        </p:nvSpPr>
        <p:spPr>
          <a:xfrm>
            <a:off x="0" y="6391656"/>
            <a:ext cx="12191695" cy="466344"/>
          </a:xfrm>
          <a:prstGeom prst="rect">
            <a:avLst/>
          </a:prstGeom>
          <a:solidFill>
            <a:srgbClr val="FFFFFF"/>
          </a:solidFill>
          <a:ln/>
        </p:spPr>
        <p:txBody>
          <a:bodyPr/>
          <a:lstStyle/>
          <a:p>
            <a:endParaRPr lang="en-US"/>
          </a:p>
        </p:txBody>
      </p:sp>
      <p:sp>
        <p:nvSpPr>
          <p:cNvPr id="61" name="Shape 55"/>
          <p:cNvSpPr/>
          <p:nvPr/>
        </p:nvSpPr>
        <p:spPr>
          <a:xfrm>
            <a:off x="0" y="6391656"/>
            <a:ext cx="12191695" cy="9144"/>
          </a:xfrm>
          <a:prstGeom prst="rect">
            <a:avLst/>
          </a:prstGeom>
          <a:solidFill>
            <a:srgbClr val="E2E8F0"/>
          </a:solidFill>
          <a:ln/>
        </p:spPr>
        <p:txBody>
          <a:bodyPr/>
          <a:lstStyle/>
          <a:p>
            <a:endParaRPr lang="en-US"/>
          </a:p>
        </p:txBody>
      </p:sp>
      <p:pic>
        <p:nvPicPr>
          <p:cNvPr id="62" name="Image 4" descr="preencoded.png"/>
          <p:cNvPicPr>
            <a:picLocks noChangeAspect="1"/>
          </p:cNvPicPr>
          <p:nvPr/>
        </p:nvPicPr>
        <p:blipFill>
          <a:blip r:embed="rId7" cstate="email">
            <a:extLst>
              <a:ext uri="{28A0092B-C50C-407E-A947-70E740481C1C}">
                <a14:useLocalDpi xmlns:a14="http://schemas.microsoft.com/office/drawing/2010/main"/>
              </a:ext>
            </a:extLst>
          </a:blip>
          <a:srcRect l="-1911" r="-1911"/>
          <a:stretch/>
        </p:blipFill>
        <p:spPr>
          <a:xfrm>
            <a:off x="571500" y="6572707"/>
            <a:ext cx="133502" cy="114300"/>
          </a:xfrm>
          <a:prstGeom prst="rect">
            <a:avLst/>
          </a:prstGeom>
        </p:spPr>
      </p:pic>
      <p:sp>
        <p:nvSpPr>
          <p:cNvPr id="63" name="Text 56"/>
          <p:cNvSpPr txBox="1"/>
          <p:nvPr/>
        </p:nvSpPr>
        <p:spPr>
          <a:xfrm>
            <a:off x="800100" y="6543446"/>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64" name="Text 57"/>
          <p:cNvSpPr txBox="1"/>
          <p:nvPr/>
        </p:nvSpPr>
        <p:spPr>
          <a:xfrm>
            <a:off x="10388498" y="6543446"/>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65" name="Text 58"/>
          <p:cNvSpPr txBox="1"/>
          <p:nvPr/>
        </p:nvSpPr>
        <p:spPr>
          <a:xfrm>
            <a:off x="6288329" y="6543446"/>
            <a:ext cx="152705"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7</a:t>
            </a:r>
            <a:endParaRPr lang="en-US" sz="900" dirty="0"/>
          </a:p>
        </p:txBody>
      </p:sp>
      <p:pic>
        <p:nvPicPr>
          <p:cNvPr id="66"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505895" y="6572707"/>
            <a:ext cx="114300" cy="114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724558"/>
            <a:ext cx="11048695" cy="9144"/>
          </a:xfrm>
          <a:prstGeom prst="rect">
            <a:avLst/>
          </a:prstGeom>
          <a:solidFill>
            <a:srgbClr val="E2E8F0"/>
          </a:solidFill>
          <a:ln/>
        </p:spPr>
        <p:txBody>
          <a:bodyPr/>
          <a:lstStyle/>
          <a:p>
            <a:endParaRPr lang="en-US"/>
          </a:p>
        </p:txBody>
      </p:sp>
      <p:sp>
        <p:nvSpPr>
          <p:cNvPr id="8" name="Shape 6"/>
          <p:cNvSpPr/>
          <p:nvPr/>
        </p:nvSpPr>
        <p:spPr>
          <a:xfrm>
            <a:off x="571500" y="495605"/>
            <a:ext cx="2076007" cy="238658"/>
          </a:xfrm>
          <a:prstGeom prst="roundRect">
            <a:avLst>
              <a:gd name="adj" fmla="val 56770"/>
            </a:avLst>
          </a:prstGeom>
          <a:solidFill>
            <a:srgbClr val="E0F2FE"/>
          </a:solidFill>
          <a:ln/>
        </p:spPr>
        <p:txBody>
          <a:bodyPr/>
          <a:lstStyle/>
          <a:p>
            <a:endParaRPr lang="en-US"/>
          </a:p>
        </p:txBody>
      </p:sp>
      <p:sp>
        <p:nvSpPr>
          <p:cNvPr id="9" name="Text 7"/>
          <p:cNvSpPr txBox="1"/>
          <p:nvPr/>
        </p:nvSpPr>
        <p:spPr>
          <a:xfrm>
            <a:off x="666598" y="554362"/>
            <a:ext cx="1760220" cy="138074"/>
          </a:xfrm>
          <a:prstGeom prst="rect">
            <a:avLst/>
          </a:prstGeom>
          <a:noFill/>
          <a:ln/>
        </p:spPr>
        <p:txBody>
          <a:bodyPr wrap="square" lIns="0" tIns="0" rIns="0" bIns="0" rtlCol="0" anchor="ctr"/>
          <a:lstStyle/>
          <a:p>
            <a:pPr marL="0" indent="0" algn="l">
              <a:buNone/>
            </a:pPr>
            <a:r>
              <a:rPr lang="en-US" sz="900" b="1" dirty="0">
                <a:solidFill>
                  <a:srgbClr val="0369A1"/>
                </a:solidFill>
                <a:latin typeface="Open Sans" pitchFamily="34" charset="0"/>
                <a:ea typeface="Open Sans" pitchFamily="34" charset="-122"/>
                <a:cs typeface="Open Sans" pitchFamily="34" charset="-120"/>
              </a:rPr>
              <a:t>DIAGNOSTIC STRATÉGIQUE</a:t>
            </a:r>
            <a:endParaRPr lang="en-US" sz="900" dirty="0"/>
          </a:p>
        </p:txBody>
      </p:sp>
      <p:sp>
        <p:nvSpPr>
          <p:cNvPr id="10" name="Text 8"/>
          <p:cNvSpPr txBox="1"/>
          <p:nvPr/>
        </p:nvSpPr>
        <p:spPr>
          <a:xfrm>
            <a:off x="571500" y="790956"/>
            <a:ext cx="7315200" cy="800100"/>
          </a:xfrm>
          <a:prstGeom prst="rect">
            <a:avLst/>
          </a:prstGeom>
          <a:noFill/>
          <a:ln/>
        </p:spPr>
        <p:txBody>
          <a:bodyPr wrap="square" lIns="0" tIns="0" rIns="0" bIns="0" rtlCol="0" anchor="ctr"/>
          <a:lstStyle/>
          <a:p>
            <a:pPr marL="0" indent="0" algn="l">
              <a:buNone/>
            </a:pPr>
            <a:r>
              <a:rPr lang="en-US" sz="2700" b="1" dirty="0">
                <a:solidFill>
                  <a:srgbClr val="0A1A3B"/>
                </a:solidFill>
                <a:latin typeface="Montserrat" pitchFamily="34" charset="0"/>
                <a:ea typeface="Montserrat" pitchFamily="34" charset="-122"/>
                <a:cs typeface="Montserrat" pitchFamily="34" charset="-120"/>
              </a:rPr>
              <a:t>FORCES, FAIBLESSES, OPPORTUNITÉS, MENACES</a:t>
            </a:r>
            <a:endParaRPr lang="en-US" sz="2700" dirty="0"/>
          </a:p>
        </p:txBody>
      </p:sp>
      <p:sp>
        <p:nvSpPr>
          <p:cNvPr id="11" name="Text 9"/>
          <p:cNvSpPr txBox="1"/>
          <p:nvPr/>
        </p:nvSpPr>
        <p:spPr>
          <a:xfrm>
            <a:off x="9795053" y="1183234"/>
            <a:ext cx="1929384" cy="381305"/>
          </a:xfrm>
          <a:prstGeom prst="rect">
            <a:avLst/>
          </a:prstGeom>
          <a:noFill/>
          <a:ln/>
        </p:spPr>
        <p:txBody>
          <a:bodyPr wrap="square" lIns="0" tIns="0" rIns="0" bIns="0" rtlCol="0" anchor="ctr"/>
          <a:lstStyle/>
          <a:p>
            <a:pPr marL="0" indent="0" algn="r">
              <a:buNone/>
            </a:pPr>
            <a:r>
              <a:rPr lang="en-US" sz="1000" i="1" dirty="0">
                <a:solidFill>
                  <a:srgbClr val="64748B"/>
                </a:solidFill>
                <a:latin typeface="Open Sans" pitchFamily="34" charset="0"/>
                <a:ea typeface="Open Sans" pitchFamily="34" charset="-122"/>
                <a:cs typeface="Open Sans" pitchFamily="34" charset="-120"/>
              </a:rPr>
              <a:t>Analyse SWOT de la présence digitale</a:t>
            </a:r>
            <a:endParaRPr lang="en-US" sz="1000" dirty="0"/>
          </a:p>
        </p:txBody>
      </p:sp>
      <p:sp>
        <p:nvSpPr>
          <p:cNvPr id="12" name="Shape 10"/>
          <p:cNvSpPr/>
          <p:nvPr/>
        </p:nvSpPr>
        <p:spPr>
          <a:xfrm>
            <a:off x="571500" y="2011680"/>
            <a:ext cx="2590495" cy="4153205"/>
          </a:xfrm>
          <a:prstGeom prst="roundRect">
            <a:avLst>
              <a:gd name="adj" fmla="val 1557"/>
            </a:avLst>
          </a:prstGeom>
          <a:solidFill>
            <a:srgbClr val="FFFFFF"/>
          </a:solidFill>
          <a:ln w="12700">
            <a:solidFill>
              <a:srgbClr val="E2E8F0"/>
            </a:solidFill>
            <a:prstDash val="solid"/>
          </a:ln>
          <a:effectLst>
            <a:outerShdw blurRad="63500" dist="38100" dir="5400000" algn="bl" rotWithShape="0">
              <a:srgbClr val="000000">
                <a:alpha val="5000"/>
              </a:srgbClr>
            </a:outerShdw>
          </a:effectLst>
        </p:spPr>
        <p:txBody>
          <a:bodyPr/>
          <a:lstStyle/>
          <a:p>
            <a:endParaRPr lang="en-US"/>
          </a:p>
        </p:txBody>
      </p:sp>
      <p:sp>
        <p:nvSpPr>
          <p:cNvPr id="13" name="Shape 11"/>
          <p:cNvSpPr/>
          <p:nvPr/>
        </p:nvSpPr>
        <p:spPr>
          <a:xfrm>
            <a:off x="571500" y="2011680"/>
            <a:ext cx="2564892" cy="38405"/>
          </a:xfrm>
          <a:prstGeom prst="rect">
            <a:avLst/>
          </a:prstGeom>
          <a:solidFill>
            <a:srgbClr val="10B981"/>
          </a:solidFill>
          <a:ln/>
        </p:spPr>
        <p:txBody>
          <a:bodyPr/>
          <a:lstStyle/>
          <a:p>
            <a:endParaRPr lang="en-US"/>
          </a:p>
        </p:txBody>
      </p:sp>
      <p:sp>
        <p:nvSpPr>
          <p:cNvPr id="14" name="Shape 12"/>
          <p:cNvSpPr/>
          <p:nvPr/>
        </p:nvSpPr>
        <p:spPr>
          <a:xfrm>
            <a:off x="819302" y="2830982"/>
            <a:ext cx="2095805" cy="19202"/>
          </a:xfrm>
          <a:prstGeom prst="rect">
            <a:avLst/>
          </a:prstGeom>
          <a:solidFill>
            <a:srgbClr val="F1F5F9"/>
          </a:solidFill>
          <a:ln/>
        </p:spPr>
        <p:txBody>
          <a:bodyPr/>
          <a:lstStyle/>
          <a:p>
            <a:endParaRPr lang="en-US"/>
          </a:p>
        </p:txBody>
      </p:sp>
      <p:sp>
        <p:nvSpPr>
          <p:cNvPr id="15" name="Shape 13"/>
          <p:cNvSpPr/>
          <p:nvPr/>
        </p:nvSpPr>
        <p:spPr>
          <a:xfrm>
            <a:off x="819302" y="2259482"/>
            <a:ext cx="428854" cy="428854"/>
          </a:xfrm>
          <a:prstGeom prst="roundRect">
            <a:avLst>
              <a:gd name="adj" fmla="val 47382"/>
            </a:avLst>
          </a:prstGeom>
          <a:solidFill>
            <a:srgbClr val="D1FAE5"/>
          </a:solidFill>
          <a:ln/>
        </p:spPr>
        <p:txBody>
          <a:bodyPr/>
          <a:lstStyle/>
          <a:p>
            <a:endParaRPr lang="en-US"/>
          </a:p>
        </p:txBody>
      </p:sp>
      <p:pic>
        <p:nvPicPr>
          <p:cNvPr id="16" name="Image 0" descr="preencoded.png"/>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14400" y="2378354"/>
            <a:ext cx="237744" cy="190195"/>
          </a:xfrm>
          <a:prstGeom prst="rect">
            <a:avLst/>
          </a:prstGeom>
        </p:spPr>
      </p:pic>
      <p:sp>
        <p:nvSpPr>
          <p:cNvPr id="17" name="Text 14"/>
          <p:cNvSpPr txBox="1"/>
          <p:nvPr/>
        </p:nvSpPr>
        <p:spPr>
          <a:xfrm>
            <a:off x="1390802" y="2363724"/>
            <a:ext cx="862279"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FORCES</a:t>
            </a:r>
            <a:endParaRPr lang="en-US" sz="1300" dirty="0"/>
          </a:p>
        </p:txBody>
      </p:sp>
      <p:sp>
        <p:nvSpPr>
          <p:cNvPr id="18" name="Text 15"/>
          <p:cNvSpPr txBox="1"/>
          <p:nvPr/>
        </p:nvSpPr>
        <p:spPr>
          <a:xfrm>
            <a:off x="819302" y="3040380"/>
            <a:ext cx="2189074" cy="562356"/>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Leadership Régional : 1ère marque suivie sur LinkedIn en Afrique Centrale.</a:t>
            </a:r>
            <a:endParaRPr lang="en-US" sz="900" dirty="0"/>
          </a:p>
        </p:txBody>
      </p:sp>
      <p:sp>
        <p:nvSpPr>
          <p:cNvPr id="19" name="Text 16"/>
          <p:cNvSpPr txBox="1"/>
          <p:nvPr/>
        </p:nvSpPr>
        <p:spPr>
          <a:xfrm>
            <a:off x="819302" y="3739896"/>
            <a:ext cx="2189074" cy="562356"/>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Contenu Corporate : Bonne valorisation des visites officielles et signatures.</a:t>
            </a:r>
            <a:endParaRPr lang="en-US" sz="900" dirty="0"/>
          </a:p>
        </p:txBody>
      </p:sp>
      <p:sp>
        <p:nvSpPr>
          <p:cNvPr id="20" name="Text 17"/>
          <p:cNvSpPr txBox="1"/>
          <p:nvPr/>
        </p:nvSpPr>
        <p:spPr>
          <a:xfrm>
            <a:off x="819302" y="4440326"/>
            <a:ext cx="2189074" cy="562356"/>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Actifs Réels : Phase 2 et innovations offrent une matière riche à communiquer.</a:t>
            </a:r>
            <a:endParaRPr lang="en-US" sz="900" dirty="0"/>
          </a:p>
        </p:txBody>
      </p:sp>
      <p:sp>
        <p:nvSpPr>
          <p:cNvPr id="21" name="Shape 18"/>
          <p:cNvSpPr/>
          <p:nvPr/>
        </p:nvSpPr>
        <p:spPr>
          <a:xfrm>
            <a:off x="819302" y="5140757"/>
            <a:ext cx="2095805" cy="771754"/>
          </a:xfrm>
          <a:prstGeom prst="roundRect">
            <a:avLst>
              <a:gd name="adj" fmla="val 11702"/>
            </a:avLst>
          </a:prstGeom>
          <a:solidFill>
            <a:srgbClr val="F8FAFC"/>
          </a:solidFill>
          <a:ln w="12700">
            <a:solidFill>
              <a:srgbClr val="E2E8F0"/>
            </a:solidFill>
            <a:prstDash val="solid"/>
          </a:ln>
        </p:spPr>
        <p:txBody>
          <a:bodyPr/>
          <a:lstStyle/>
          <a:p>
            <a:endParaRPr lang="en-US"/>
          </a:p>
        </p:txBody>
      </p:sp>
      <p:sp>
        <p:nvSpPr>
          <p:cNvPr id="22" name="Text 19"/>
          <p:cNvSpPr txBox="1"/>
          <p:nvPr/>
        </p:nvSpPr>
        <p:spPr>
          <a:xfrm>
            <a:off x="1431036" y="5283403"/>
            <a:ext cx="995782" cy="210312"/>
          </a:xfrm>
          <a:prstGeom prst="rect">
            <a:avLst/>
          </a:prstGeom>
          <a:noFill/>
          <a:ln/>
        </p:spPr>
        <p:txBody>
          <a:bodyPr wrap="square" lIns="0" tIns="0" rIns="0" bIns="0" rtlCol="0" anchor="ctr"/>
          <a:lstStyle/>
          <a:p>
            <a:pPr marL="0" indent="0" algn="ctr">
              <a:buNone/>
            </a:pPr>
            <a:r>
              <a:rPr lang="en-US" sz="1300" b="1" dirty="0">
                <a:solidFill>
                  <a:srgbClr val="0A1A3B"/>
                </a:solidFill>
                <a:latin typeface="Montserrat" pitchFamily="34" charset="0"/>
                <a:ea typeface="Montserrat" pitchFamily="34" charset="-122"/>
                <a:cs typeface="Montserrat" pitchFamily="34" charset="-120"/>
              </a:rPr>
              <a:t>Notoriété</a:t>
            </a:r>
            <a:endParaRPr lang="en-US" sz="1300" dirty="0"/>
          </a:p>
        </p:txBody>
      </p:sp>
      <p:sp>
        <p:nvSpPr>
          <p:cNvPr id="23" name="Text 20"/>
          <p:cNvSpPr txBox="1"/>
          <p:nvPr/>
        </p:nvSpPr>
        <p:spPr>
          <a:xfrm>
            <a:off x="1482242" y="5626303"/>
            <a:ext cx="848563" cy="133502"/>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ATOUT MAJEUR</a:t>
            </a:r>
            <a:endParaRPr lang="en-US" sz="800" dirty="0"/>
          </a:p>
        </p:txBody>
      </p:sp>
      <p:sp>
        <p:nvSpPr>
          <p:cNvPr id="24" name="Shape 21"/>
          <p:cNvSpPr/>
          <p:nvPr/>
        </p:nvSpPr>
        <p:spPr>
          <a:xfrm>
            <a:off x="3393338" y="2011680"/>
            <a:ext cx="2590495" cy="4153205"/>
          </a:xfrm>
          <a:prstGeom prst="roundRect">
            <a:avLst>
              <a:gd name="adj" fmla="val 1557"/>
            </a:avLst>
          </a:prstGeom>
          <a:solidFill>
            <a:srgbClr val="FFFFFF"/>
          </a:solidFill>
          <a:ln w="12700">
            <a:solidFill>
              <a:srgbClr val="E2E8F0"/>
            </a:solidFill>
            <a:prstDash val="solid"/>
          </a:ln>
          <a:effectLst>
            <a:outerShdw blurRad="63500" dist="38100" dir="5400000" algn="bl" rotWithShape="0">
              <a:srgbClr val="000000">
                <a:alpha val="5000"/>
              </a:srgbClr>
            </a:outerShdw>
          </a:effectLst>
        </p:spPr>
        <p:txBody>
          <a:bodyPr/>
          <a:lstStyle/>
          <a:p>
            <a:endParaRPr lang="en-US"/>
          </a:p>
        </p:txBody>
      </p:sp>
      <p:sp>
        <p:nvSpPr>
          <p:cNvPr id="25" name="Shape 22"/>
          <p:cNvSpPr/>
          <p:nvPr/>
        </p:nvSpPr>
        <p:spPr>
          <a:xfrm>
            <a:off x="3393338" y="2011680"/>
            <a:ext cx="2564892" cy="38405"/>
          </a:xfrm>
          <a:prstGeom prst="rect">
            <a:avLst/>
          </a:prstGeom>
          <a:solidFill>
            <a:srgbClr val="F59E0B"/>
          </a:solidFill>
          <a:ln/>
        </p:spPr>
        <p:txBody>
          <a:bodyPr/>
          <a:lstStyle/>
          <a:p>
            <a:endParaRPr lang="en-US"/>
          </a:p>
        </p:txBody>
      </p:sp>
      <p:sp>
        <p:nvSpPr>
          <p:cNvPr id="26" name="Shape 23"/>
          <p:cNvSpPr/>
          <p:nvPr/>
        </p:nvSpPr>
        <p:spPr>
          <a:xfrm>
            <a:off x="3641141" y="2830982"/>
            <a:ext cx="2095805" cy="19202"/>
          </a:xfrm>
          <a:prstGeom prst="rect">
            <a:avLst/>
          </a:prstGeom>
          <a:solidFill>
            <a:srgbClr val="F1F5F9"/>
          </a:solidFill>
          <a:ln/>
        </p:spPr>
        <p:txBody>
          <a:bodyPr/>
          <a:lstStyle/>
          <a:p>
            <a:endParaRPr lang="en-US"/>
          </a:p>
        </p:txBody>
      </p:sp>
      <p:sp>
        <p:nvSpPr>
          <p:cNvPr id="27" name="Shape 24"/>
          <p:cNvSpPr/>
          <p:nvPr/>
        </p:nvSpPr>
        <p:spPr>
          <a:xfrm>
            <a:off x="3641141" y="2259482"/>
            <a:ext cx="428854" cy="428854"/>
          </a:xfrm>
          <a:prstGeom prst="roundRect">
            <a:avLst>
              <a:gd name="adj" fmla="val 47382"/>
            </a:avLst>
          </a:prstGeom>
          <a:solidFill>
            <a:srgbClr val="FEF3C7"/>
          </a:solidFill>
          <a:ln/>
        </p:spPr>
        <p:txBody>
          <a:bodyPr/>
          <a:lstStyle/>
          <a:p>
            <a:endParaRPr lang="en-US"/>
          </a:p>
        </p:txBody>
      </p:sp>
      <p:pic>
        <p:nvPicPr>
          <p:cNvPr id="28" name="Image 1"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736238" y="2378354"/>
            <a:ext cx="237744" cy="190195"/>
          </a:xfrm>
          <a:prstGeom prst="rect">
            <a:avLst/>
          </a:prstGeom>
        </p:spPr>
      </p:pic>
      <p:sp>
        <p:nvSpPr>
          <p:cNvPr id="29" name="Text 25"/>
          <p:cNvSpPr txBox="1"/>
          <p:nvPr/>
        </p:nvSpPr>
        <p:spPr>
          <a:xfrm>
            <a:off x="4212641" y="2363724"/>
            <a:ext cx="1215238"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FAIBLESSES</a:t>
            </a:r>
            <a:endParaRPr lang="en-US" sz="1300" dirty="0"/>
          </a:p>
        </p:txBody>
      </p:sp>
      <p:sp>
        <p:nvSpPr>
          <p:cNvPr id="30" name="Text 26"/>
          <p:cNvSpPr txBox="1"/>
          <p:nvPr/>
        </p:nvSpPr>
        <p:spPr>
          <a:xfrm>
            <a:off x="3641141" y="3040380"/>
            <a:ext cx="2189074" cy="562356"/>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Segmentation : Communication "One size fits all", peu de ciblage B2B spécifique.</a:t>
            </a:r>
            <a:endParaRPr lang="en-US" sz="900" dirty="0"/>
          </a:p>
        </p:txBody>
      </p:sp>
      <p:sp>
        <p:nvSpPr>
          <p:cNvPr id="31" name="Text 27"/>
          <p:cNvSpPr txBox="1"/>
          <p:nvPr/>
        </p:nvSpPr>
        <p:spPr>
          <a:xfrm>
            <a:off x="3641141" y="3739896"/>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Formats : Contenus statiques, manque de vidéo et motion design.</a:t>
            </a:r>
            <a:endParaRPr lang="en-US" sz="900" dirty="0"/>
          </a:p>
        </p:txBody>
      </p:sp>
      <p:sp>
        <p:nvSpPr>
          <p:cNvPr id="32" name="Text 28"/>
          <p:cNvSpPr txBox="1"/>
          <p:nvPr/>
        </p:nvSpPr>
        <p:spPr>
          <a:xfrm>
            <a:off x="3641141" y="4254703"/>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Advocacy : Potentiel des employés inexploité sur les réseaux.</a:t>
            </a:r>
            <a:endParaRPr lang="en-US" sz="900" dirty="0"/>
          </a:p>
        </p:txBody>
      </p:sp>
      <p:sp>
        <p:nvSpPr>
          <p:cNvPr id="33" name="Shape 29"/>
          <p:cNvSpPr/>
          <p:nvPr/>
        </p:nvSpPr>
        <p:spPr>
          <a:xfrm>
            <a:off x="3641141" y="5140757"/>
            <a:ext cx="2095805" cy="771754"/>
          </a:xfrm>
          <a:prstGeom prst="roundRect">
            <a:avLst>
              <a:gd name="adj" fmla="val 11702"/>
            </a:avLst>
          </a:prstGeom>
          <a:solidFill>
            <a:srgbClr val="F8FAFC"/>
          </a:solidFill>
          <a:ln w="12700">
            <a:solidFill>
              <a:srgbClr val="E2E8F0"/>
            </a:solidFill>
            <a:prstDash val="solid"/>
          </a:ln>
        </p:spPr>
        <p:txBody>
          <a:bodyPr/>
          <a:lstStyle/>
          <a:p>
            <a:endParaRPr lang="en-US"/>
          </a:p>
        </p:txBody>
      </p:sp>
      <p:sp>
        <p:nvSpPr>
          <p:cNvPr id="34" name="Text 30"/>
          <p:cNvSpPr txBox="1"/>
          <p:nvPr/>
        </p:nvSpPr>
        <p:spPr>
          <a:xfrm>
            <a:off x="4093769" y="5283403"/>
            <a:ext cx="1319479" cy="210312"/>
          </a:xfrm>
          <a:prstGeom prst="rect">
            <a:avLst/>
          </a:prstGeom>
          <a:noFill/>
          <a:ln/>
        </p:spPr>
        <p:txBody>
          <a:bodyPr wrap="square" lIns="0" tIns="0" rIns="0" bIns="0" rtlCol="0" anchor="ctr"/>
          <a:lstStyle/>
          <a:p>
            <a:pPr marL="0" indent="0" algn="ctr">
              <a:buNone/>
            </a:pPr>
            <a:r>
              <a:rPr lang="en-US" sz="1300" b="1" dirty="0">
                <a:solidFill>
                  <a:srgbClr val="0A1A3B"/>
                </a:solidFill>
                <a:latin typeface="Montserrat" pitchFamily="34" charset="0"/>
                <a:ea typeface="Montserrat" pitchFamily="34" charset="-122"/>
                <a:cs typeface="Montserrat" pitchFamily="34" charset="-120"/>
              </a:rPr>
              <a:t>Engagement</a:t>
            </a:r>
            <a:endParaRPr lang="en-US" sz="1300" dirty="0"/>
          </a:p>
        </p:txBody>
      </p:sp>
      <p:sp>
        <p:nvSpPr>
          <p:cNvPr id="35" name="Text 31"/>
          <p:cNvSpPr txBox="1"/>
          <p:nvPr/>
        </p:nvSpPr>
        <p:spPr>
          <a:xfrm>
            <a:off x="4188866" y="5626303"/>
            <a:ext cx="1077163" cy="133502"/>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POINT DE DOULEUR</a:t>
            </a:r>
            <a:endParaRPr lang="en-US" sz="800" dirty="0"/>
          </a:p>
        </p:txBody>
      </p:sp>
      <p:sp>
        <p:nvSpPr>
          <p:cNvPr id="36" name="Shape 32"/>
          <p:cNvSpPr/>
          <p:nvPr/>
        </p:nvSpPr>
        <p:spPr>
          <a:xfrm>
            <a:off x="6215177" y="2011680"/>
            <a:ext cx="2590495" cy="4153205"/>
          </a:xfrm>
          <a:prstGeom prst="roundRect">
            <a:avLst>
              <a:gd name="adj" fmla="val 1557"/>
            </a:avLst>
          </a:prstGeom>
          <a:solidFill>
            <a:srgbClr val="FFFFFF"/>
          </a:solidFill>
          <a:ln w="12700">
            <a:solidFill>
              <a:srgbClr val="E2E8F0"/>
            </a:solidFill>
            <a:prstDash val="solid"/>
          </a:ln>
          <a:effectLst>
            <a:outerShdw blurRad="63500" dist="38100" dir="5400000" algn="bl" rotWithShape="0">
              <a:srgbClr val="000000">
                <a:alpha val="5000"/>
              </a:srgbClr>
            </a:outerShdw>
          </a:effectLst>
        </p:spPr>
        <p:txBody>
          <a:bodyPr/>
          <a:lstStyle/>
          <a:p>
            <a:endParaRPr lang="en-US"/>
          </a:p>
        </p:txBody>
      </p:sp>
      <p:sp>
        <p:nvSpPr>
          <p:cNvPr id="37" name="Shape 33"/>
          <p:cNvSpPr/>
          <p:nvPr/>
        </p:nvSpPr>
        <p:spPr>
          <a:xfrm>
            <a:off x="6215177" y="2011680"/>
            <a:ext cx="2564892" cy="38405"/>
          </a:xfrm>
          <a:prstGeom prst="rect">
            <a:avLst/>
          </a:prstGeom>
          <a:solidFill>
            <a:srgbClr val="00AAFF"/>
          </a:solidFill>
          <a:ln/>
        </p:spPr>
        <p:txBody>
          <a:bodyPr/>
          <a:lstStyle/>
          <a:p>
            <a:endParaRPr lang="en-US"/>
          </a:p>
        </p:txBody>
      </p:sp>
      <p:sp>
        <p:nvSpPr>
          <p:cNvPr id="38" name="Shape 34"/>
          <p:cNvSpPr/>
          <p:nvPr/>
        </p:nvSpPr>
        <p:spPr>
          <a:xfrm>
            <a:off x="6462979" y="2830982"/>
            <a:ext cx="2095805" cy="19202"/>
          </a:xfrm>
          <a:prstGeom prst="rect">
            <a:avLst/>
          </a:prstGeom>
          <a:solidFill>
            <a:srgbClr val="F1F5F9"/>
          </a:solidFill>
          <a:ln/>
        </p:spPr>
        <p:txBody>
          <a:bodyPr/>
          <a:lstStyle/>
          <a:p>
            <a:endParaRPr lang="en-US"/>
          </a:p>
        </p:txBody>
      </p:sp>
      <p:sp>
        <p:nvSpPr>
          <p:cNvPr id="39" name="Shape 35"/>
          <p:cNvSpPr/>
          <p:nvPr/>
        </p:nvSpPr>
        <p:spPr>
          <a:xfrm>
            <a:off x="6462979" y="2259482"/>
            <a:ext cx="428854" cy="428854"/>
          </a:xfrm>
          <a:prstGeom prst="roundRect">
            <a:avLst>
              <a:gd name="adj" fmla="val 47382"/>
            </a:avLst>
          </a:prstGeom>
          <a:solidFill>
            <a:srgbClr val="E0F2FE"/>
          </a:solidFill>
          <a:ln/>
        </p:spPr>
        <p:txBody>
          <a:bodyPr/>
          <a:lstStyle/>
          <a:p>
            <a:endParaRPr lang="en-US"/>
          </a:p>
        </p:txBody>
      </p:sp>
      <p:pic>
        <p:nvPicPr>
          <p:cNvPr id="40" name="Image 2" descr="preencoded.png"/>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605626" y="2378354"/>
            <a:ext cx="142646" cy="190195"/>
          </a:xfrm>
          <a:prstGeom prst="rect">
            <a:avLst/>
          </a:prstGeom>
        </p:spPr>
      </p:pic>
      <p:sp>
        <p:nvSpPr>
          <p:cNvPr id="41" name="Text 36"/>
          <p:cNvSpPr txBox="1"/>
          <p:nvPr/>
        </p:nvSpPr>
        <p:spPr>
          <a:xfrm>
            <a:off x="7034479" y="2363724"/>
            <a:ext cx="1558138"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OPPORTUNITÉS</a:t>
            </a:r>
            <a:endParaRPr lang="en-US" sz="1300" dirty="0"/>
          </a:p>
        </p:txBody>
      </p:sp>
      <p:sp>
        <p:nvSpPr>
          <p:cNvPr id="42" name="Text 37"/>
          <p:cNvSpPr txBox="1"/>
          <p:nvPr/>
        </p:nvSpPr>
        <p:spPr>
          <a:xfrm>
            <a:off x="6462979" y="3040380"/>
            <a:ext cx="2189074" cy="562356"/>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Zone Industrielle : Valoriser l'écosystème et les partenaires (Investisseurs).</a:t>
            </a:r>
            <a:endParaRPr lang="en-US" sz="900" dirty="0"/>
          </a:p>
        </p:txBody>
      </p:sp>
      <p:sp>
        <p:nvSpPr>
          <p:cNvPr id="43" name="Text 38"/>
          <p:cNvSpPr txBox="1"/>
          <p:nvPr/>
        </p:nvSpPr>
        <p:spPr>
          <a:xfrm>
            <a:off x="6462979" y="3739896"/>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Innovation : Se positionner sur le Smart Port et la Tech.</a:t>
            </a:r>
            <a:endParaRPr lang="en-US" sz="900" dirty="0"/>
          </a:p>
        </p:txBody>
      </p:sp>
      <p:sp>
        <p:nvSpPr>
          <p:cNvPr id="44" name="Text 39"/>
          <p:cNvSpPr txBox="1"/>
          <p:nvPr/>
        </p:nvSpPr>
        <p:spPr>
          <a:xfrm>
            <a:off x="6462979" y="4254703"/>
            <a:ext cx="2189074" cy="562356"/>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Transparence : Créer la confiance en communiquant sur les défis (Routes).</a:t>
            </a:r>
            <a:endParaRPr lang="en-US" sz="900" dirty="0"/>
          </a:p>
        </p:txBody>
      </p:sp>
      <p:sp>
        <p:nvSpPr>
          <p:cNvPr id="45" name="Shape 40"/>
          <p:cNvSpPr/>
          <p:nvPr/>
        </p:nvSpPr>
        <p:spPr>
          <a:xfrm>
            <a:off x="6462979" y="5140757"/>
            <a:ext cx="2095805" cy="771754"/>
          </a:xfrm>
          <a:prstGeom prst="roundRect">
            <a:avLst>
              <a:gd name="adj" fmla="val 11702"/>
            </a:avLst>
          </a:prstGeom>
          <a:solidFill>
            <a:srgbClr val="F8FAFC"/>
          </a:solidFill>
          <a:ln w="12700">
            <a:solidFill>
              <a:srgbClr val="E2E8F0"/>
            </a:solidFill>
            <a:prstDash val="solid"/>
          </a:ln>
        </p:spPr>
        <p:txBody>
          <a:bodyPr/>
          <a:lstStyle/>
          <a:p>
            <a:endParaRPr lang="en-US"/>
          </a:p>
        </p:txBody>
      </p:sp>
      <p:sp>
        <p:nvSpPr>
          <p:cNvPr id="46" name="Text 41"/>
          <p:cNvSpPr txBox="1"/>
          <p:nvPr/>
        </p:nvSpPr>
        <p:spPr>
          <a:xfrm>
            <a:off x="7008876" y="5283403"/>
            <a:ext cx="1129284" cy="210312"/>
          </a:xfrm>
          <a:prstGeom prst="rect">
            <a:avLst/>
          </a:prstGeom>
          <a:noFill/>
          <a:ln/>
        </p:spPr>
        <p:txBody>
          <a:bodyPr wrap="square" lIns="0" tIns="0" rIns="0" bIns="0" rtlCol="0" anchor="ctr"/>
          <a:lstStyle/>
          <a:p>
            <a:pPr marL="0" indent="0" algn="ctr">
              <a:buNone/>
            </a:pPr>
            <a:r>
              <a:rPr lang="en-US" sz="1300" b="1" dirty="0">
                <a:solidFill>
                  <a:srgbClr val="0A1A3B"/>
                </a:solidFill>
                <a:latin typeface="Montserrat" pitchFamily="34" charset="0"/>
                <a:ea typeface="Montserrat" pitchFamily="34" charset="-122"/>
                <a:cs typeface="Montserrat" pitchFamily="34" charset="-120"/>
              </a:rPr>
              <a:t>Croissance</a:t>
            </a:r>
            <a:endParaRPr lang="en-US" sz="1300" dirty="0"/>
          </a:p>
        </p:txBody>
      </p:sp>
      <p:sp>
        <p:nvSpPr>
          <p:cNvPr id="47" name="Text 42"/>
          <p:cNvSpPr txBox="1"/>
          <p:nvPr/>
        </p:nvSpPr>
        <p:spPr>
          <a:xfrm>
            <a:off x="6980530" y="5626303"/>
            <a:ext cx="1133856" cy="133502"/>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LEVIER STRATÉGIQUE</a:t>
            </a:r>
            <a:endParaRPr lang="en-US" sz="800" dirty="0"/>
          </a:p>
        </p:txBody>
      </p:sp>
      <p:sp>
        <p:nvSpPr>
          <p:cNvPr id="48" name="Shape 43"/>
          <p:cNvSpPr/>
          <p:nvPr/>
        </p:nvSpPr>
        <p:spPr>
          <a:xfrm>
            <a:off x="9037015" y="2011680"/>
            <a:ext cx="2590495" cy="4153205"/>
          </a:xfrm>
          <a:prstGeom prst="roundRect">
            <a:avLst>
              <a:gd name="adj" fmla="val 1557"/>
            </a:avLst>
          </a:prstGeom>
          <a:solidFill>
            <a:srgbClr val="FFFFFF"/>
          </a:solidFill>
          <a:ln w="12700">
            <a:solidFill>
              <a:srgbClr val="E2E8F0"/>
            </a:solidFill>
            <a:prstDash val="solid"/>
          </a:ln>
          <a:effectLst>
            <a:outerShdw blurRad="63500" dist="38100" dir="5400000" algn="bl" rotWithShape="0">
              <a:srgbClr val="000000">
                <a:alpha val="5000"/>
              </a:srgbClr>
            </a:outerShdw>
          </a:effectLst>
        </p:spPr>
        <p:txBody>
          <a:bodyPr/>
          <a:lstStyle/>
          <a:p>
            <a:endParaRPr lang="en-US"/>
          </a:p>
        </p:txBody>
      </p:sp>
      <p:sp>
        <p:nvSpPr>
          <p:cNvPr id="49" name="Shape 44"/>
          <p:cNvSpPr/>
          <p:nvPr/>
        </p:nvSpPr>
        <p:spPr>
          <a:xfrm>
            <a:off x="9037015" y="2011680"/>
            <a:ext cx="2564892" cy="38405"/>
          </a:xfrm>
          <a:prstGeom prst="rect">
            <a:avLst/>
          </a:prstGeom>
          <a:solidFill>
            <a:srgbClr val="EF4444"/>
          </a:solidFill>
          <a:ln/>
        </p:spPr>
        <p:txBody>
          <a:bodyPr/>
          <a:lstStyle/>
          <a:p>
            <a:endParaRPr lang="en-US"/>
          </a:p>
        </p:txBody>
      </p:sp>
      <p:sp>
        <p:nvSpPr>
          <p:cNvPr id="50" name="Shape 45"/>
          <p:cNvSpPr/>
          <p:nvPr/>
        </p:nvSpPr>
        <p:spPr>
          <a:xfrm>
            <a:off x="9284818" y="2830982"/>
            <a:ext cx="2095805" cy="19202"/>
          </a:xfrm>
          <a:prstGeom prst="rect">
            <a:avLst/>
          </a:prstGeom>
          <a:solidFill>
            <a:srgbClr val="F1F5F9"/>
          </a:solidFill>
          <a:ln/>
        </p:spPr>
        <p:txBody>
          <a:bodyPr/>
          <a:lstStyle/>
          <a:p>
            <a:endParaRPr lang="en-US"/>
          </a:p>
        </p:txBody>
      </p:sp>
      <p:sp>
        <p:nvSpPr>
          <p:cNvPr id="51" name="Shape 46"/>
          <p:cNvSpPr/>
          <p:nvPr/>
        </p:nvSpPr>
        <p:spPr>
          <a:xfrm>
            <a:off x="9284818" y="2259482"/>
            <a:ext cx="428854" cy="428854"/>
          </a:xfrm>
          <a:prstGeom prst="roundRect">
            <a:avLst>
              <a:gd name="adj" fmla="val 47382"/>
            </a:avLst>
          </a:prstGeom>
          <a:solidFill>
            <a:srgbClr val="FEE2E2"/>
          </a:solidFill>
          <a:ln/>
        </p:spPr>
        <p:txBody>
          <a:bodyPr/>
          <a:lstStyle/>
          <a:p>
            <a:endParaRPr lang="en-US"/>
          </a:p>
        </p:txBody>
      </p:sp>
      <p:pic>
        <p:nvPicPr>
          <p:cNvPr id="52" name="Image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403690" y="2378354"/>
            <a:ext cx="190195" cy="190195"/>
          </a:xfrm>
          <a:prstGeom prst="rect">
            <a:avLst/>
          </a:prstGeom>
        </p:spPr>
      </p:pic>
      <p:sp>
        <p:nvSpPr>
          <p:cNvPr id="53" name="Text 47"/>
          <p:cNvSpPr txBox="1"/>
          <p:nvPr/>
        </p:nvSpPr>
        <p:spPr>
          <a:xfrm>
            <a:off x="9856318" y="2363724"/>
            <a:ext cx="1034186" cy="210312"/>
          </a:xfrm>
          <a:prstGeom prst="rect">
            <a:avLst/>
          </a:prstGeom>
          <a:noFill/>
          <a:ln/>
        </p:spPr>
        <p:txBody>
          <a:bodyPr wrap="square" lIns="0" tIns="0" rIns="0" bIns="0" rtlCol="0" anchor="ctr"/>
          <a:lstStyle/>
          <a:p>
            <a:pPr marL="0" indent="0" algn="l">
              <a:buNone/>
            </a:pPr>
            <a:r>
              <a:rPr lang="en-US" sz="1300" b="1" dirty="0">
                <a:solidFill>
                  <a:srgbClr val="1E293B"/>
                </a:solidFill>
                <a:latin typeface="Montserrat" pitchFamily="34" charset="0"/>
                <a:ea typeface="Montserrat" pitchFamily="34" charset="-122"/>
                <a:cs typeface="Montserrat" pitchFamily="34" charset="-120"/>
              </a:rPr>
              <a:t>MENACES</a:t>
            </a:r>
            <a:endParaRPr lang="en-US" sz="1300" dirty="0"/>
          </a:p>
        </p:txBody>
      </p:sp>
      <p:sp>
        <p:nvSpPr>
          <p:cNvPr id="54" name="Text 48"/>
          <p:cNvSpPr txBox="1"/>
          <p:nvPr/>
        </p:nvSpPr>
        <p:spPr>
          <a:xfrm>
            <a:off x="9284818" y="3040380"/>
            <a:ext cx="2189074" cy="562356"/>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Concurrence : Ports voisins agressifs sur le digital (Pointe-Noire).</a:t>
            </a:r>
            <a:endParaRPr lang="en-US" sz="900" dirty="0"/>
          </a:p>
        </p:txBody>
      </p:sp>
      <p:sp>
        <p:nvSpPr>
          <p:cNvPr id="55" name="Text 49"/>
          <p:cNvSpPr txBox="1"/>
          <p:nvPr/>
        </p:nvSpPr>
        <p:spPr>
          <a:xfrm>
            <a:off x="9284818" y="3739896"/>
            <a:ext cx="2189074" cy="372161"/>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Infrastructure : Perception négative liée aux routes d'accès (Edéa-Kribi).</a:t>
            </a:r>
            <a:endParaRPr lang="en-US" sz="900" dirty="0"/>
          </a:p>
        </p:txBody>
      </p:sp>
      <p:sp>
        <p:nvSpPr>
          <p:cNvPr id="56" name="Text 50"/>
          <p:cNvSpPr txBox="1"/>
          <p:nvPr/>
        </p:nvSpPr>
        <p:spPr>
          <a:xfrm>
            <a:off x="9284818" y="4254703"/>
            <a:ext cx="2189074" cy="562356"/>
          </a:xfrm>
          <a:prstGeom prst="rect">
            <a:avLst/>
          </a:prstGeom>
          <a:noFill/>
          <a:ln/>
        </p:spPr>
        <p:txBody>
          <a:bodyPr wrap="square" lIns="0" tIns="0" rIns="0" bIns="0" rtlCol="0" anchor="ctr"/>
          <a:lstStyle/>
          <a:p>
            <a:pPr marL="0" indent="0" algn="l">
              <a:buNone/>
            </a:pPr>
            <a:r>
              <a:rPr lang="en-US" sz="900" dirty="0">
                <a:solidFill>
                  <a:srgbClr val="475569"/>
                </a:solidFill>
                <a:latin typeface="Open Sans" pitchFamily="34" charset="0"/>
                <a:ea typeface="Open Sans" pitchFamily="34" charset="-122"/>
                <a:cs typeface="Open Sans" pitchFamily="34" charset="-120"/>
              </a:rPr>
              <a:t>Perte d'Intérêt : Lassitude de l'audience face à un contenu répétitif.</a:t>
            </a:r>
            <a:endParaRPr lang="en-US" sz="900" dirty="0"/>
          </a:p>
        </p:txBody>
      </p:sp>
      <p:sp>
        <p:nvSpPr>
          <p:cNvPr id="57" name="Shape 51"/>
          <p:cNvSpPr/>
          <p:nvPr/>
        </p:nvSpPr>
        <p:spPr>
          <a:xfrm>
            <a:off x="9284818" y="5140757"/>
            <a:ext cx="2095805" cy="771754"/>
          </a:xfrm>
          <a:prstGeom prst="roundRect">
            <a:avLst>
              <a:gd name="adj" fmla="val 11702"/>
            </a:avLst>
          </a:prstGeom>
          <a:solidFill>
            <a:srgbClr val="F8FAFC"/>
          </a:solidFill>
          <a:ln w="12700">
            <a:solidFill>
              <a:srgbClr val="E2E8F0"/>
            </a:solidFill>
            <a:prstDash val="solid"/>
          </a:ln>
        </p:spPr>
        <p:txBody>
          <a:bodyPr/>
          <a:lstStyle/>
          <a:p>
            <a:endParaRPr lang="en-US"/>
          </a:p>
        </p:txBody>
      </p:sp>
      <p:sp>
        <p:nvSpPr>
          <p:cNvPr id="58" name="Text 52"/>
          <p:cNvSpPr txBox="1"/>
          <p:nvPr/>
        </p:nvSpPr>
        <p:spPr>
          <a:xfrm>
            <a:off x="9818827" y="5283403"/>
            <a:ext cx="1157630" cy="210312"/>
          </a:xfrm>
          <a:prstGeom prst="rect">
            <a:avLst/>
          </a:prstGeom>
          <a:noFill/>
          <a:ln/>
        </p:spPr>
        <p:txBody>
          <a:bodyPr wrap="square" lIns="0" tIns="0" rIns="0" bIns="0" rtlCol="0" anchor="ctr"/>
          <a:lstStyle/>
          <a:p>
            <a:pPr marL="0" indent="0" algn="ctr">
              <a:buNone/>
            </a:pPr>
            <a:r>
              <a:rPr lang="en-US" sz="1300" b="1" dirty="0">
                <a:solidFill>
                  <a:srgbClr val="0A1A3B"/>
                </a:solidFill>
                <a:latin typeface="Montserrat" pitchFamily="34" charset="0"/>
                <a:ea typeface="Montserrat" pitchFamily="34" charset="-122"/>
                <a:cs typeface="Montserrat" pitchFamily="34" charset="-120"/>
              </a:rPr>
              <a:t>Réputation</a:t>
            </a:r>
            <a:endParaRPr lang="en-US" sz="1300" dirty="0"/>
          </a:p>
        </p:txBody>
      </p:sp>
      <p:sp>
        <p:nvSpPr>
          <p:cNvPr id="59" name="Text 53"/>
          <p:cNvSpPr txBox="1"/>
          <p:nvPr/>
        </p:nvSpPr>
        <p:spPr>
          <a:xfrm>
            <a:off x="9908438" y="5626303"/>
            <a:ext cx="924458" cy="133502"/>
          </a:xfrm>
          <a:prstGeom prst="rect">
            <a:avLst/>
          </a:prstGeom>
          <a:noFill/>
          <a:ln/>
        </p:spPr>
        <p:txBody>
          <a:bodyPr wrap="square" lIns="0" tIns="0" rIns="0" bIns="0" rtlCol="0" anchor="ctr"/>
          <a:lstStyle/>
          <a:p>
            <a:pPr marL="0" indent="0" algn="ctr">
              <a:buNone/>
            </a:pPr>
            <a:r>
              <a:rPr lang="en-US" sz="800" b="1" dirty="0">
                <a:solidFill>
                  <a:srgbClr val="64748B"/>
                </a:solidFill>
                <a:latin typeface="Open Sans" pitchFamily="34" charset="0"/>
                <a:ea typeface="Open Sans" pitchFamily="34" charset="-122"/>
                <a:cs typeface="Open Sans" pitchFamily="34" charset="-120"/>
              </a:rPr>
              <a:t>RISQUE EXTERNE</a:t>
            </a:r>
            <a:endParaRPr lang="en-US" sz="800" dirty="0"/>
          </a:p>
        </p:txBody>
      </p:sp>
      <p:sp>
        <p:nvSpPr>
          <p:cNvPr id="60" name="Shape 54"/>
          <p:cNvSpPr/>
          <p:nvPr/>
        </p:nvSpPr>
        <p:spPr>
          <a:xfrm>
            <a:off x="0" y="6540703"/>
            <a:ext cx="12191695" cy="466344"/>
          </a:xfrm>
          <a:prstGeom prst="rect">
            <a:avLst/>
          </a:prstGeom>
          <a:solidFill>
            <a:srgbClr val="FFFFFF"/>
          </a:solidFill>
          <a:ln/>
        </p:spPr>
        <p:txBody>
          <a:bodyPr/>
          <a:lstStyle/>
          <a:p>
            <a:endParaRPr lang="en-US"/>
          </a:p>
        </p:txBody>
      </p:sp>
      <p:sp>
        <p:nvSpPr>
          <p:cNvPr id="61" name="Shape 55"/>
          <p:cNvSpPr/>
          <p:nvPr/>
        </p:nvSpPr>
        <p:spPr>
          <a:xfrm>
            <a:off x="0" y="6540703"/>
            <a:ext cx="12191695" cy="9144"/>
          </a:xfrm>
          <a:prstGeom prst="rect">
            <a:avLst/>
          </a:prstGeom>
          <a:solidFill>
            <a:srgbClr val="E2E8F0"/>
          </a:solidFill>
          <a:ln/>
        </p:spPr>
        <p:txBody>
          <a:bodyPr/>
          <a:lstStyle/>
          <a:p>
            <a:endParaRPr lang="en-US"/>
          </a:p>
        </p:txBody>
      </p:sp>
      <p:pic>
        <p:nvPicPr>
          <p:cNvPr id="62" name="Image 4" descr="preencoded.png"/>
          <p:cNvPicPr>
            <a:picLocks noChangeAspect="1"/>
          </p:cNvPicPr>
          <p:nvPr/>
        </p:nvPicPr>
        <p:blipFill>
          <a:blip r:embed="rId7" cstate="email">
            <a:extLst>
              <a:ext uri="{28A0092B-C50C-407E-A947-70E740481C1C}">
                <a14:useLocalDpi xmlns:a14="http://schemas.microsoft.com/office/drawing/2010/main"/>
              </a:ext>
            </a:extLst>
          </a:blip>
          <a:srcRect l="-1911" r="-1911"/>
          <a:stretch/>
        </p:blipFill>
        <p:spPr>
          <a:xfrm>
            <a:off x="571500" y="6721754"/>
            <a:ext cx="133502" cy="114300"/>
          </a:xfrm>
          <a:prstGeom prst="rect">
            <a:avLst/>
          </a:prstGeom>
        </p:spPr>
      </p:pic>
      <p:sp>
        <p:nvSpPr>
          <p:cNvPr id="63" name="Text 56"/>
          <p:cNvSpPr txBox="1"/>
          <p:nvPr/>
        </p:nvSpPr>
        <p:spPr>
          <a:xfrm>
            <a:off x="800100" y="6693408"/>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64" name="Text 57"/>
          <p:cNvSpPr txBox="1"/>
          <p:nvPr/>
        </p:nvSpPr>
        <p:spPr>
          <a:xfrm>
            <a:off x="10388498" y="6693408"/>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65" name="Text 58"/>
          <p:cNvSpPr txBox="1"/>
          <p:nvPr/>
        </p:nvSpPr>
        <p:spPr>
          <a:xfrm>
            <a:off x="6288329" y="6693408"/>
            <a:ext cx="152705"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8</a:t>
            </a:r>
            <a:endParaRPr lang="en-US" sz="900" dirty="0"/>
          </a:p>
        </p:txBody>
      </p:sp>
      <p:pic>
        <p:nvPicPr>
          <p:cNvPr id="66" name="Image 5" descr="preencoded.png"/>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1505895" y="6721754"/>
            <a:ext cx="114300" cy="114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4" name="Shape 2"/>
          <p:cNvSpPr/>
          <p:nvPr/>
        </p:nvSpPr>
        <p:spPr>
          <a:xfrm>
            <a:off x="0" y="0"/>
            <a:ext cx="7315200" cy="114300"/>
          </a:xfrm>
          <a:prstGeom prst="rect">
            <a:avLst/>
          </a:prstGeom>
          <a:solidFill>
            <a:srgbClr val="0A1A3B"/>
          </a:solidFill>
          <a:ln/>
        </p:spPr>
        <p:txBody>
          <a:bodyPr/>
          <a:lstStyle/>
          <a:p>
            <a:endParaRPr lang="en-US"/>
          </a:p>
        </p:txBody>
      </p:sp>
      <p:sp>
        <p:nvSpPr>
          <p:cNvPr id="5" name="Shape 3"/>
          <p:cNvSpPr/>
          <p:nvPr/>
        </p:nvSpPr>
        <p:spPr>
          <a:xfrm>
            <a:off x="7315200" y="0"/>
            <a:ext cx="3657600" cy="114300"/>
          </a:xfrm>
          <a:prstGeom prst="rect">
            <a:avLst/>
          </a:prstGeom>
          <a:solidFill>
            <a:srgbClr val="00AAFF"/>
          </a:solidFill>
          <a:ln/>
        </p:spPr>
        <p:txBody>
          <a:bodyPr/>
          <a:lstStyle/>
          <a:p>
            <a:endParaRPr lang="en-US"/>
          </a:p>
        </p:txBody>
      </p:sp>
      <p:sp>
        <p:nvSpPr>
          <p:cNvPr id="6" name="Shape 4"/>
          <p:cNvSpPr/>
          <p:nvPr/>
        </p:nvSpPr>
        <p:spPr>
          <a:xfrm>
            <a:off x="10972800" y="0"/>
            <a:ext cx="1218895" cy="114300"/>
          </a:xfrm>
          <a:prstGeom prst="rect">
            <a:avLst/>
          </a:prstGeom>
          <a:solidFill>
            <a:srgbClr val="E91E63"/>
          </a:solidFill>
          <a:ln/>
        </p:spPr>
        <p:txBody>
          <a:bodyPr/>
          <a:lstStyle/>
          <a:p>
            <a:endParaRPr lang="en-US"/>
          </a:p>
        </p:txBody>
      </p:sp>
      <p:sp>
        <p:nvSpPr>
          <p:cNvPr id="7" name="Shape 5"/>
          <p:cNvSpPr/>
          <p:nvPr/>
        </p:nvSpPr>
        <p:spPr>
          <a:xfrm>
            <a:off x="571500" y="1210666"/>
            <a:ext cx="11048695" cy="9144"/>
          </a:xfrm>
          <a:prstGeom prst="rect">
            <a:avLst/>
          </a:prstGeom>
          <a:solidFill>
            <a:srgbClr val="E2E8F0"/>
          </a:solidFill>
          <a:ln/>
        </p:spPr>
        <p:txBody>
          <a:bodyPr/>
          <a:lstStyle/>
          <a:p>
            <a:endParaRPr lang="en-US"/>
          </a:p>
        </p:txBody>
      </p:sp>
      <p:sp>
        <p:nvSpPr>
          <p:cNvPr id="8" name="Shape 6"/>
          <p:cNvSpPr/>
          <p:nvPr/>
        </p:nvSpPr>
        <p:spPr>
          <a:xfrm>
            <a:off x="571500" y="400507"/>
            <a:ext cx="1343254" cy="247802"/>
          </a:xfrm>
          <a:prstGeom prst="roundRect">
            <a:avLst>
              <a:gd name="adj" fmla="val 56770"/>
            </a:avLst>
          </a:prstGeom>
          <a:solidFill>
            <a:srgbClr val="FEF3C7"/>
          </a:solidFill>
          <a:ln/>
        </p:spPr>
        <p:txBody>
          <a:bodyPr/>
          <a:lstStyle/>
          <a:p>
            <a:endParaRPr lang="en-US"/>
          </a:p>
        </p:txBody>
      </p:sp>
      <p:pic>
        <p:nvPicPr>
          <p:cNvPr id="9" name="Image 0" descr="preencoded.png"/>
          <p:cNvPicPr>
            <a:picLocks noChangeAspect="1"/>
          </p:cNvPicPr>
          <p:nvPr/>
        </p:nvPicPr>
        <p:blipFill>
          <a:blip r:embed="rId3" cstate="email">
            <a:extLst>
              <a:ext uri="{28A0092B-C50C-407E-A947-70E740481C1C}">
                <a14:useLocalDpi xmlns:a14="http://schemas.microsoft.com/office/drawing/2010/main"/>
              </a:ext>
            </a:extLst>
          </a:blip>
          <a:srcRect l="-1911" r="-1911"/>
          <a:stretch/>
        </p:blipFill>
        <p:spPr>
          <a:xfrm>
            <a:off x="685800" y="466344"/>
            <a:ext cx="133502" cy="114300"/>
          </a:xfrm>
          <a:prstGeom prst="rect">
            <a:avLst/>
          </a:prstGeom>
        </p:spPr>
      </p:pic>
      <p:sp>
        <p:nvSpPr>
          <p:cNvPr id="10" name="Text 7"/>
          <p:cNvSpPr txBox="1"/>
          <p:nvPr/>
        </p:nvSpPr>
        <p:spPr>
          <a:xfrm>
            <a:off x="895198" y="437998"/>
            <a:ext cx="991210" cy="171907"/>
          </a:xfrm>
          <a:prstGeom prst="rect">
            <a:avLst/>
          </a:prstGeom>
          <a:noFill/>
          <a:ln/>
        </p:spPr>
        <p:txBody>
          <a:bodyPr wrap="square" lIns="0" tIns="0" rIns="0" bIns="0" rtlCol="0" anchor="ctr"/>
          <a:lstStyle/>
          <a:p>
            <a:pPr marL="0" indent="0" algn="l">
              <a:buNone/>
            </a:pPr>
            <a:r>
              <a:rPr lang="en-US" sz="900" b="1" dirty="0">
                <a:solidFill>
                  <a:srgbClr val="D97706"/>
                </a:solidFill>
                <a:latin typeface="Open Sans" pitchFamily="34" charset="0"/>
                <a:ea typeface="Open Sans" pitchFamily="34" charset="-122"/>
                <a:cs typeface="Open Sans" pitchFamily="34" charset="-120"/>
              </a:rPr>
              <a:t>BEST PRACTICE</a:t>
            </a:r>
            <a:endParaRPr lang="en-US" sz="900" dirty="0"/>
          </a:p>
        </p:txBody>
      </p:sp>
      <p:sp>
        <p:nvSpPr>
          <p:cNvPr id="11" name="Text 8"/>
          <p:cNvSpPr txBox="1"/>
          <p:nvPr/>
        </p:nvSpPr>
        <p:spPr>
          <a:xfrm>
            <a:off x="571500" y="705002"/>
            <a:ext cx="9039758" cy="372161"/>
          </a:xfrm>
          <a:prstGeom prst="rect">
            <a:avLst/>
          </a:prstGeom>
          <a:noFill/>
          <a:ln/>
        </p:spPr>
        <p:txBody>
          <a:bodyPr wrap="square" lIns="0" tIns="0" rIns="0" bIns="0" rtlCol="0" anchor="ctr"/>
          <a:lstStyle/>
          <a:p>
            <a:pPr marL="0" indent="0" algn="l">
              <a:buNone/>
            </a:pPr>
            <a:r>
              <a:rPr lang="en-US" sz="2400" b="1" dirty="0">
                <a:solidFill>
                  <a:srgbClr val="0A1A3B"/>
                </a:solidFill>
                <a:latin typeface="Montserrat" pitchFamily="34" charset="0"/>
                <a:ea typeface="Montserrat" pitchFamily="34" charset="-122"/>
                <a:cs typeface="Montserrat" pitchFamily="34" charset="-120"/>
              </a:rPr>
              <a:t>BENCHMARK DP WORLD : L'EXCELLENCE CORPORATE</a:t>
            </a:r>
            <a:endParaRPr lang="en-US" sz="2400" dirty="0"/>
          </a:p>
        </p:txBody>
      </p:sp>
      <p:sp>
        <p:nvSpPr>
          <p:cNvPr id="12" name="Shape 9"/>
          <p:cNvSpPr/>
          <p:nvPr/>
        </p:nvSpPr>
        <p:spPr>
          <a:xfrm>
            <a:off x="11239805" y="654710"/>
            <a:ext cx="381305" cy="381305"/>
          </a:xfrm>
          <a:prstGeom prst="ellipse">
            <a:avLst/>
          </a:prstGeom>
          <a:solidFill>
            <a:srgbClr val="F1F5F9"/>
          </a:solidFill>
          <a:ln/>
        </p:spPr>
        <p:txBody>
          <a:bodyPr/>
          <a:lstStyle/>
          <a:p>
            <a:endParaRPr lang="en-US"/>
          </a:p>
        </p:txBody>
      </p:sp>
      <p:sp>
        <p:nvSpPr>
          <p:cNvPr id="13" name="Text 10"/>
          <p:cNvSpPr txBox="1"/>
          <p:nvPr/>
        </p:nvSpPr>
        <p:spPr>
          <a:xfrm>
            <a:off x="10069373" y="649224"/>
            <a:ext cx="1157630" cy="210312"/>
          </a:xfrm>
          <a:prstGeom prst="rect">
            <a:avLst/>
          </a:prstGeom>
          <a:noFill/>
          <a:ln/>
        </p:spPr>
        <p:txBody>
          <a:bodyPr wrap="square" lIns="0" tIns="0" rIns="0" bIns="0" rtlCol="0" anchor="ctr"/>
          <a:lstStyle/>
          <a:p>
            <a:pPr marL="0" indent="0" algn="r">
              <a:buNone/>
            </a:pPr>
            <a:r>
              <a:rPr lang="en-US" sz="1300" b="1" dirty="0">
                <a:solidFill>
                  <a:srgbClr val="0A1A3B"/>
                </a:solidFill>
                <a:latin typeface="Montserrat" pitchFamily="34" charset="0"/>
                <a:ea typeface="Montserrat" pitchFamily="34" charset="-122"/>
                <a:cs typeface="Montserrat" pitchFamily="34" charset="-120"/>
              </a:rPr>
              <a:t>DP WORLD</a:t>
            </a:r>
            <a:endParaRPr lang="en-US" sz="1300" dirty="0"/>
          </a:p>
        </p:txBody>
      </p:sp>
      <p:sp>
        <p:nvSpPr>
          <p:cNvPr id="14" name="Text 11"/>
          <p:cNvSpPr txBox="1"/>
          <p:nvPr/>
        </p:nvSpPr>
        <p:spPr>
          <a:xfrm>
            <a:off x="9454896" y="887882"/>
            <a:ext cx="1733702" cy="162763"/>
          </a:xfrm>
          <a:prstGeom prst="rect">
            <a:avLst/>
          </a:prstGeom>
          <a:noFill/>
          <a:ln/>
        </p:spPr>
        <p:txBody>
          <a:bodyPr wrap="square" lIns="0" tIns="0" rIns="0" bIns="0" rtlCol="0" anchor="ctr"/>
          <a:lstStyle/>
          <a:p>
            <a:pPr marL="0" indent="0" algn="r">
              <a:buNone/>
            </a:pPr>
            <a:r>
              <a:rPr lang="en-US" sz="900" dirty="0">
                <a:solidFill>
                  <a:srgbClr val="64748B"/>
                </a:solidFill>
                <a:latin typeface="Open Sans" pitchFamily="34" charset="0"/>
                <a:ea typeface="Open Sans" pitchFamily="34" charset="-122"/>
                <a:cs typeface="Open Sans" pitchFamily="34" charset="-120"/>
              </a:rPr>
              <a:t>Référence Mondiale Logistique</a:t>
            </a:r>
            <a:endParaRPr lang="en-US" sz="900" dirty="0"/>
          </a:p>
        </p:txBody>
      </p:sp>
      <p:pic>
        <p:nvPicPr>
          <p:cNvPr id="15" name="Image 1" descr="preencoded.png"/>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354105" y="769010"/>
            <a:ext cx="152705" cy="152705"/>
          </a:xfrm>
          <a:prstGeom prst="rect">
            <a:avLst/>
          </a:prstGeom>
        </p:spPr>
      </p:pic>
      <p:sp>
        <p:nvSpPr>
          <p:cNvPr id="16" name="Shape 12"/>
          <p:cNvSpPr/>
          <p:nvPr/>
        </p:nvSpPr>
        <p:spPr>
          <a:xfrm>
            <a:off x="571500" y="1449324"/>
            <a:ext cx="3524098" cy="3933749"/>
          </a:xfrm>
          <a:prstGeom prst="roundRect">
            <a:avLst>
              <a:gd name="adj" fmla="val 842"/>
            </a:avLst>
          </a:prstGeom>
          <a:solidFill>
            <a:srgbClr val="FFFFFF"/>
          </a:solidFill>
          <a:ln w="12700">
            <a:solidFill>
              <a:srgbClr val="E2E8F0"/>
            </a:solidFill>
            <a:prstDash val="solid"/>
          </a:ln>
          <a:effectLst>
            <a:outerShdw blurRad="101600" dist="38100" dir="5400000" algn="bl" rotWithShape="0">
              <a:srgbClr val="000000">
                <a:alpha val="8000"/>
              </a:srgbClr>
            </a:outerShdw>
          </a:effectLst>
        </p:spPr>
        <p:txBody>
          <a:bodyPr/>
          <a:lstStyle/>
          <a:p>
            <a:endParaRPr lang="en-US"/>
          </a:p>
        </p:txBody>
      </p:sp>
      <p:sp>
        <p:nvSpPr>
          <p:cNvPr id="17" name="Shape 13"/>
          <p:cNvSpPr/>
          <p:nvPr/>
        </p:nvSpPr>
        <p:spPr>
          <a:xfrm>
            <a:off x="4334256" y="1449324"/>
            <a:ext cx="3524098" cy="3933749"/>
          </a:xfrm>
          <a:prstGeom prst="roundRect">
            <a:avLst>
              <a:gd name="adj" fmla="val 842"/>
            </a:avLst>
          </a:prstGeom>
          <a:solidFill>
            <a:srgbClr val="FFFFFF"/>
          </a:solidFill>
          <a:ln w="12700">
            <a:solidFill>
              <a:srgbClr val="E2E8F0"/>
            </a:solidFill>
            <a:prstDash val="solid"/>
          </a:ln>
          <a:effectLst>
            <a:outerShdw blurRad="101600" dist="38100" dir="5400000" algn="bl" rotWithShape="0">
              <a:srgbClr val="000000">
                <a:alpha val="8000"/>
              </a:srgbClr>
            </a:outerShdw>
          </a:effectLst>
        </p:spPr>
        <p:txBody>
          <a:bodyPr/>
          <a:lstStyle/>
          <a:p>
            <a:endParaRPr lang="en-US"/>
          </a:p>
        </p:txBody>
      </p:sp>
      <p:sp>
        <p:nvSpPr>
          <p:cNvPr id="18" name="Shape 14"/>
          <p:cNvSpPr/>
          <p:nvPr/>
        </p:nvSpPr>
        <p:spPr>
          <a:xfrm>
            <a:off x="8096098" y="1449324"/>
            <a:ext cx="3524098" cy="3933749"/>
          </a:xfrm>
          <a:prstGeom prst="roundRect">
            <a:avLst>
              <a:gd name="adj" fmla="val 842"/>
            </a:avLst>
          </a:prstGeom>
          <a:solidFill>
            <a:srgbClr val="FFFFFF"/>
          </a:solidFill>
          <a:ln w="12700">
            <a:solidFill>
              <a:srgbClr val="E2E8F0"/>
            </a:solidFill>
            <a:prstDash val="solid"/>
          </a:ln>
          <a:effectLst>
            <a:outerShdw blurRad="101600" dist="38100" dir="5400000" algn="bl" rotWithShape="0">
              <a:srgbClr val="000000">
                <a:alpha val="8000"/>
              </a:srgbClr>
            </a:outerShdw>
          </a:effectLst>
        </p:spPr>
        <p:txBody>
          <a:bodyPr/>
          <a:lstStyle/>
          <a:p>
            <a:endParaRPr lang="en-US"/>
          </a:p>
        </p:txBody>
      </p:sp>
      <p:sp>
        <p:nvSpPr>
          <p:cNvPr id="19" name="Shape 15"/>
          <p:cNvSpPr/>
          <p:nvPr/>
        </p:nvSpPr>
        <p:spPr>
          <a:xfrm>
            <a:off x="580644" y="1459382"/>
            <a:ext cx="3504895" cy="1714500"/>
          </a:xfrm>
          <a:prstGeom prst="rect">
            <a:avLst/>
          </a:prstGeom>
          <a:solidFill>
            <a:srgbClr val="F1F5F9"/>
          </a:solidFill>
          <a:ln/>
        </p:spPr>
        <p:txBody>
          <a:bodyPr/>
          <a:lstStyle/>
          <a:p>
            <a:endParaRPr lang="en-US"/>
          </a:p>
        </p:txBody>
      </p:sp>
      <p:sp>
        <p:nvSpPr>
          <p:cNvPr id="20" name="Shape 16"/>
          <p:cNvSpPr/>
          <p:nvPr/>
        </p:nvSpPr>
        <p:spPr>
          <a:xfrm>
            <a:off x="4343400" y="1459382"/>
            <a:ext cx="3504895" cy="1714500"/>
          </a:xfrm>
          <a:prstGeom prst="rect">
            <a:avLst/>
          </a:prstGeom>
          <a:solidFill>
            <a:srgbClr val="F1F5F9"/>
          </a:solidFill>
          <a:ln/>
        </p:spPr>
        <p:txBody>
          <a:bodyPr/>
          <a:lstStyle/>
          <a:p>
            <a:endParaRPr lang="en-US"/>
          </a:p>
        </p:txBody>
      </p:sp>
      <p:sp>
        <p:nvSpPr>
          <p:cNvPr id="21" name="Shape 17"/>
          <p:cNvSpPr/>
          <p:nvPr/>
        </p:nvSpPr>
        <p:spPr>
          <a:xfrm>
            <a:off x="8106156" y="1459382"/>
            <a:ext cx="3504895" cy="1714500"/>
          </a:xfrm>
          <a:prstGeom prst="rect">
            <a:avLst/>
          </a:prstGeom>
          <a:solidFill>
            <a:srgbClr val="F1F5F9"/>
          </a:solidFill>
          <a:ln/>
        </p:spPr>
        <p:txBody>
          <a:bodyPr/>
          <a:lstStyle/>
          <a:p>
            <a:endParaRPr lang="en-US"/>
          </a:p>
        </p:txBody>
      </p:sp>
      <p:pic>
        <p:nvPicPr>
          <p:cNvPr id="22" name="Image 2" descr="preencoded.png"/>
          <p:cNvPicPr>
            <a:picLocks noChangeAspect="1"/>
          </p:cNvPicPr>
          <p:nvPr/>
        </p:nvPicPr>
        <p:blipFill>
          <a:blip r:embed="rId5" cstate="email">
            <a:extLst>
              <a:ext uri="{28A0092B-C50C-407E-A947-70E740481C1C}">
                <a14:useLocalDpi xmlns:a14="http://schemas.microsoft.com/office/drawing/2010/main"/>
              </a:ext>
            </a:extLst>
          </a:blip>
          <a:srcRect t="6520" b="6520"/>
          <a:stretch/>
        </p:blipFill>
        <p:spPr>
          <a:xfrm>
            <a:off x="580644" y="1459382"/>
            <a:ext cx="3504895" cy="1714500"/>
          </a:xfrm>
          <a:prstGeom prst="rect">
            <a:avLst/>
          </a:prstGeom>
        </p:spPr>
      </p:pic>
      <p:pic>
        <p:nvPicPr>
          <p:cNvPr id="23" name="Image 3" descr="preencoded.png"/>
          <p:cNvPicPr>
            <a:picLocks noChangeAspect="1"/>
          </p:cNvPicPr>
          <p:nvPr/>
        </p:nvPicPr>
        <p:blipFill>
          <a:blip r:embed="rId6" cstate="email">
            <a:extLst>
              <a:ext uri="{28A0092B-C50C-407E-A947-70E740481C1C}">
                <a14:useLocalDpi xmlns:a14="http://schemas.microsoft.com/office/drawing/2010/main"/>
              </a:ext>
            </a:extLst>
          </a:blip>
          <a:srcRect t="17598" b="17598"/>
          <a:stretch/>
        </p:blipFill>
        <p:spPr>
          <a:xfrm>
            <a:off x="4343400" y="1459382"/>
            <a:ext cx="3504895" cy="1714500"/>
          </a:xfrm>
          <a:prstGeom prst="rect">
            <a:avLst/>
          </a:prstGeom>
        </p:spPr>
      </p:pic>
      <p:pic>
        <p:nvPicPr>
          <p:cNvPr id="24" name="Image 4" descr="preencoded.png"/>
          <p:cNvPicPr>
            <a:picLocks noChangeAspect="1"/>
          </p:cNvPicPr>
          <p:nvPr/>
        </p:nvPicPr>
        <p:blipFill>
          <a:blip r:embed="rId7" cstate="email">
            <a:extLst>
              <a:ext uri="{28A0092B-C50C-407E-A947-70E740481C1C}">
                <a14:useLocalDpi xmlns:a14="http://schemas.microsoft.com/office/drawing/2010/main"/>
              </a:ext>
            </a:extLst>
          </a:blip>
          <a:srcRect t="17388" b="17388"/>
          <a:stretch/>
        </p:blipFill>
        <p:spPr>
          <a:xfrm>
            <a:off x="8106156" y="1459382"/>
            <a:ext cx="3504895" cy="1714500"/>
          </a:xfrm>
          <a:prstGeom prst="rect">
            <a:avLst/>
          </a:prstGeom>
        </p:spPr>
      </p:pic>
      <p:sp>
        <p:nvSpPr>
          <p:cNvPr id="25" name="Text 18"/>
          <p:cNvSpPr txBox="1"/>
          <p:nvPr/>
        </p:nvSpPr>
        <p:spPr>
          <a:xfrm>
            <a:off x="771754" y="3364078"/>
            <a:ext cx="2667305" cy="1810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Une Vision au-delà du Portuaire</a:t>
            </a:r>
            <a:endParaRPr lang="en-US" sz="1200" dirty="0"/>
          </a:p>
        </p:txBody>
      </p:sp>
      <p:sp>
        <p:nvSpPr>
          <p:cNvPr id="26" name="Text 19"/>
          <p:cNvSpPr txBox="1"/>
          <p:nvPr/>
        </p:nvSpPr>
        <p:spPr>
          <a:xfrm>
            <a:off x="4533595" y="3364078"/>
            <a:ext cx="1953158" cy="1810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Tech &amp; Innovation First</a:t>
            </a:r>
            <a:endParaRPr lang="en-US" sz="1200" dirty="0"/>
          </a:p>
        </p:txBody>
      </p:sp>
      <p:sp>
        <p:nvSpPr>
          <p:cNvPr id="27" name="Text 20"/>
          <p:cNvSpPr txBox="1"/>
          <p:nvPr/>
        </p:nvSpPr>
        <p:spPr>
          <a:xfrm>
            <a:off x="8296351" y="3364078"/>
            <a:ext cx="2124151" cy="181051"/>
          </a:xfrm>
          <a:prstGeom prst="rect">
            <a:avLst/>
          </a:prstGeom>
          <a:noFill/>
          <a:ln/>
        </p:spPr>
        <p:txBody>
          <a:bodyPr wrap="square" lIns="0" tIns="0" rIns="0" bIns="0" rtlCol="0" anchor="ctr"/>
          <a:lstStyle/>
          <a:p>
            <a:pPr marL="0" indent="0" algn="l">
              <a:buNone/>
            </a:pPr>
            <a:r>
              <a:rPr lang="en-US" sz="1200" b="1" dirty="0">
                <a:solidFill>
                  <a:srgbClr val="1E293B"/>
                </a:solidFill>
                <a:latin typeface="Montserrat" pitchFamily="34" charset="0"/>
                <a:ea typeface="Montserrat" pitchFamily="34" charset="-122"/>
                <a:cs typeface="Montserrat" pitchFamily="34" charset="-120"/>
              </a:rPr>
              <a:t>Contenu Riche &amp; Humain</a:t>
            </a:r>
            <a:endParaRPr lang="en-US" sz="1200" dirty="0"/>
          </a:p>
        </p:txBody>
      </p:sp>
      <p:sp>
        <p:nvSpPr>
          <p:cNvPr id="28" name="Text 21"/>
          <p:cNvSpPr txBox="1"/>
          <p:nvPr/>
        </p:nvSpPr>
        <p:spPr>
          <a:xfrm>
            <a:off x="771754" y="3657600"/>
            <a:ext cx="3160166" cy="543154"/>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Communication axée sur l'impact économique global ("Trade Enabler") plutôt que sur les infrastructures seules.</a:t>
            </a:r>
            <a:endParaRPr lang="en-US" sz="900" dirty="0"/>
          </a:p>
        </p:txBody>
      </p:sp>
      <p:sp>
        <p:nvSpPr>
          <p:cNvPr id="29" name="Text 22"/>
          <p:cNvSpPr txBox="1"/>
          <p:nvPr/>
        </p:nvSpPr>
        <p:spPr>
          <a:xfrm>
            <a:off x="4533595" y="3657600"/>
            <a:ext cx="3207715" cy="362102"/>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Mise en avant constante des technologies (Hyperloop, BoxBay) pour incarner le futur de la logistique.</a:t>
            </a:r>
            <a:endParaRPr lang="en-US" sz="900" dirty="0"/>
          </a:p>
        </p:txBody>
      </p:sp>
      <p:sp>
        <p:nvSpPr>
          <p:cNvPr id="30" name="Text 23"/>
          <p:cNvSpPr txBox="1"/>
          <p:nvPr/>
        </p:nvSpPr>
        <p:spPr>
          <a:xfrm>
            <a:off x="8296351" y="3657600"/>
            <a:ext cx="3045866" cy="362102"/>
          </a:xfrm>
          <a:prstGeom prst="rect">
            <a:avLst/>
          </a:prstGeom>
          <a:noFill/>
          <a:ln/>
        </p:spPr>
        <p:txBody>
          <a:bodyPr wrap="square" lIns="0" tIns="0" rIns="0" bIns="0" rtlCol="0" anchor="ctr"/>
          <a:lstStyle/>
          <a:p>
            <a:pPr marL="0" indent="0" algn="l">
              <a:buNone/>
            </a:pPr>
            <a:r>
              <a:rPr lang="en-US" sz="900" dirty="0">
                <a:solidFill>
                  <a:srgbClr val="64748B"/>
                </a:solidFill>
                <a:latin typeface="Open Sans" pitchFamily="34" charset="0"/>
                <a:ea typeface="Open Sans" pitchFamily="34" charset="-122"/>
                <a:cs typeface="Open Sans" pitchFamily="34" charset="-120"/>
              </a:rPr>
              <a:t>Utilisation massive de la vidéo, documentaires et témoignages employés pour humaniser la marque.</a:t>
            </a:r>
            <a:endParaRPr lang="en-US" sz="900" dirty="0"/>
          </a:p>
        </p:txBody>
      </p:sp>
      <p:sp>
        <p:nvSpPr>
          <p:cNvPr id="31" name="Shape 24"/>
          <p:cNvSpPr/>
          <p:nvPr/>
        </p:nvSpPr>
        <p:spPr>
          <a:xfrm>
            <a:off x="771754" y="4453128"/>
            <a:ext cx="3124505" cy="733349"/>
          </a:xfrm>
          <a:prstGeom prst="roundRect">
            <a:avLst>
              <a:gd name="adj" fmla="val 9716"/>
            </a:avLst>
          </a:prstGeom>
          <a:solidFill>
            <a:srgbClr val="F8FAFC"/>
          </a:solidFill>
          <a:ln/>
        </p:spPr>
        <p:txBody>
          <a:bodyPr/>
          <a:lstStyle/>
          <a:p>
            <a:endParaRPr lang="en-US"/>
          </a:p>
        </p:txBody>
      </p:sp>
      <p:sp>
        <p:nvSpPr>
          <p:cNvPr id="32" name="Shape 25"/>
          <p:cNvSpPr/>
          <p:nvPr/>
        </p:nvSpPr>
        <p:spPr>
          <a:xfrm>
            <a:off x="771754" y="4453128"/>
            <a:ext cx="28346" cy="733349"/>
          </a:xfrm>
          <a:prstGeom prst="rect">
            <a:avLst/>
          </a:prstGeom>
          <a:solidFill>
            <a:srgbClr val="E91E63"/>
          </a:solidFill>
          <a:ln/>
        </p:spPr>
        <p:txBody>
          <a:bodyPr/>
          <a:lstStyle/>
          <a:p>
            <a:endParaRPr lang="en-US"/>
          </a:p>
        </p:txBody>
      </p:sp>
      <p:sp>
        <p:nvSpPr>
          <p:cNvPr id="33" name="Shape 26"/>
          <p:cNvSpPr/>
          <p:nvPr/>
        </p:nvSpPr>
        <p:spPr>
          <a:xfrm>
            <a:off x="4533595" y="4453128"/>
            <a:ext cx="3124505" cy="733349"/>
          </a:xfrm>
          <a:prstGeom prst="roundRect">
            <a:avLst>
              <a:gd name="adj" fmla="val 9716"/>
            </a:avLst>
          </a:prstGeom>
          <a:solidFill>
            <a:srgbClr val="F8FAFC"/>
          </a:solidFill>
          <a:ln/>
        </p:spPr>
        <p:txBody>
          <a:bodyPr/>
          <a:lstStyle/>
          <a:p>
            <a:endParaRPr lang="en-US"/>
          </a:p>
        </p:txBody>
      </p:sp>
      <p:sp>
        <p:nvSpPr>
          <p:cNvPr id="34" name="Shape 27"/>
          <p:cNvSpPr/>
          <p:nvPr/>
        </p:nvSpPr>
        <p:spPr>
          <a:xfrm>
            <a:off x="4533595" y="4453128"/>
            <a:ext cx="28346" cy="733349"/>
          </a:xfrm>
          <a:prstGeom prst="rect">
            <a:avLst/>
          </a:prstGeom>
          <a:solidFill>
            <a:srgbClr val="E91E63"/>
          </a:solidFill>
          <a:ln/>
        </p:spPr>
        <p:txBody>
          <a:bodyPr/>
          <a:lstStyle/>
          <a:p>
            <a:endParaRPr lang="en-US"/>
          </a:p>
        </p:txBody>
      </p:sp>
      <p:sp>
        <p:nvSpPr>
          <p:cNvPr id="35" name="Shape 28"/>
          <p:cNvSpPr/>
          <p:nvPr/>
        </p:nvSpPr>
        <p:spPr>
          <a:xfrm>
            <a:off x="8296351" y="4453128"/>
            <a:ext cx="3124505" cy="733349"/>
          </a:xfrm>
          <a:prstGeom prst="roundRect">
            <a:avLst>
              <a:gd name="adj" fmla="val 9716"/>
            </a:avLst>
          </a:prstGeom>
          <a:solidFill>
            <a:srgbClr val="F8FAFC"/>
          </a:solidFill>
          <a:ln/>
        </p:spPr>
        <p:txBody>
          <a:bodyPr/>
          <a:lstStyle/>
          <a:p>
            <a:endParaRPr lang="en-US"/>
          </a:p>
        </p:txBody>
      </p:sp>
      <p:sp>
        <p:nvSpPr>
          <p:cNvPr id="36" name="Shape 29"/>
          <p:cNvSpPr/>
          <p:nvPr/>
        </p:nvSpPr>
        <p:spPr>
          <a:xfrm>
            <a:off x="8296351" y="4453128"/>
            <a:ext cx="28346" cy="733349"/>
          </a:xfrm>
          <a:prstGeom prst="rect">
            <a:avLst/>
          </a:prstGeom>
          <a:solidFill>
            <a:srgbClr val="E91E63"/>
          </a:solidFill>
          <a:ln/>
        </p:spPr>
        <p:txBody>
          <a:bodyPr/>
          <a:lstStyle/>
          <a:p>
            <a:endParaRPr lang="en-US"/>
          </a:p>
        </p:txBody>
      </p:sp>
      <p:sp>
        <p:nvSpPr>
          <p:cNvPr id="37" name="Text 30"/>
          <p:cNvSpPr txBox="1"/>
          <p:nvPr/>
        </p:nvSpPr>
        <p:spPr>
          <a:xfrm>
            <a:off x="895198" y="4548226"/>
            <a:ext cx="850392" cy="143561"/>
          </a:xfrm>
          <a:prstGeom prst="rect">
            <a:avLst/>
          </a:prstGeom>
          <a:noFill/>
          <a:ln/>
        </p:spPr>
        <p:txBody>
          <a:bodyPr wrap="square" lIns="0" tIns="0" rIns="0" bIns="0" rtlCol="0" anchor="ctr"/>
          <a:lstStyle/>
          <a:p>
            <a:pPr marL="0" indent="0" algn="l">
              <a:buNone/>
            </a:pPr>
            <a:r>
              <a:rPr lang="en-US" sz="800" b="1" dirty="0">
                <a:solidFill>
                  <a:srgbClr val="E91E63"/>
                </a:solidFill>
                <a:latin typeface="Open Sans" pitchFamily="34" charset="0"/>
                <a:ea typeface="Open Sans" pitchFamily="34" charset="-122"/>
                <a:cs typeface="Open Sans" pitchFamily="34" charset="-120"/>
              </a:rPr>
              <a:t>BEST PRACTICE</a:t>
            </a:r>
            <a:endParaRPr lang="en-US" sz="800" dirty="0"/>
          </a:p>
        </p:txBody>
      </p:sp>
      <p:sp>
        <p:nvSpPr>
          <p:cNvPr id="38" name="Text 31"/>
          <p:cNvSpPr txBox="1"/>
          <p:nvPr/>
        </p:nvSpPr>
        <p:spPr>
          <a:xfrm>
            <a:off x="4657954" y="4548226"/>
            <a:ext cx="850392" cy="143561"/>
          </a:xfrm>
          <a:prstGeom prst="rect">
            <a:avLst/>
          </a:prstGeom>
          <a:noFill/>
          <a:ln/>
        </p:spPr>
        <p:txBody>
          <a:bodyPr wrap="square" lIns="0" tIns="0" rIns="0" bIns="0" rtlCol="0" anchor="ctr"/>
          <a:lstStyle/>
          <a:p>
            <a:pPr marL="0" indent="0" algn="l">
              <a:buNone/>
            </a:pPr>
            <a:r>
              <a:rPr lang="en-US" sz="800" b="1" dirty="0">
                <a:solidFill>
                  <a:srgbClr val="E91E63"/>
                </a:solidFill>
                <a:latin typeface="Open Sans" pitchFamily="34" charset="0"/>
                <a:ea typeface="Open Sans" pitchFamily="34" charset="-122"/>
                <a:cs typeface="Open Sans" pitchFamily="34" charset="-120"/>
              </a:rPr>
              <a:t>BEST PRACTICE</a:t>
            </a:r>
            <a:endParaRPr lang="en-US" sz="800" dirty="0"/>
          </a:p>
        </p:txBody>
      </p:sp>
      <p:sp>
        <p:nvSpPr>
          <p:cNvPr id="39" name="Text 32"/>
          <p:cNvSpPr txBox="1"/>
          <p:nvPr/>
        </p:nvSpPr>
        <p:spPr>
          <a:xfrm>
            <a:off x="8419795" y="4548226"/>
            <a:ext cx="850392" cy="143561"/>
          </a:xfrm>
          <a:prstGeom prst="rect">
            <a:avLst/>
          </a:prstGeom>
          <a:noFill/>
          <a:ln/>
        </p:spPr>
        <p:txBody>
          <a:bodyPr wrap="square" lIns="0" tIns="0" rIns="0" bIns="0" rtlCol="0" anchor="ctr"/>
          <a:lstStyle/>
          <a:p>
            <a:pPr marL="0" indent="0" algn="l">
              <a:buNone/>
            </a:pPr>
            <a:r>
              <a:rPr lang="en-US" sz="800" b="1" dirty="0">
                <a:solidFill>
                  <a:srgbClr val="E91E63"/>
                </a:solidFill>
                <a:latin typeface="Open Sans" pitchFamily="34" charset="0"/>
                <a:ea typeface="Open Sans" pitchFamily="34" charset="-122"/>
                <a:cs typeface="Open Sans" pitchFamily="34" charset="-120"/>
              </a:rPr>
              <a:t>BEST PRACTICE</a:t>
            </a:r>
            <a:endParaRPr lang="en-US" sz="800" dirty="0"/>
          </a:p>
        </p:txBody>
      </p:sp>
      <p:sp>
        <p:nvSpPr>
          <p:cNvPr id="40" name="Text 33"/>
          <p:cNvSpPr txBox="1"/>
          <p:nvPr/>
        </p:nvSpPr>
        <p:spPr>
          <a:xfrm>
            <a:off x="895198" y="4743907"/>
            <a:ext cx="2591410" cy="333756"/>
          </a:xfrm>
          <a:prstGeom prst="rect">
            <a:avLst/>
          </a:prstGeom>
          <a:noFill/>
          <a:ln/>
        </p:spPr>
        <p:txBody>
          <a:bodyPr wrap="square" lIns="0" tIns="0" rIns="0" bIns="0" rtlCol="0" anchor="ctr"/>
          <a:lstStyle/>
          <a:p>
            <a:pPr marL="0" indent="0" algn="l">
              <a:buNone/>
            </a:pPr>
            <a:r>
              <a:rPr lang="en-US" sz="900" i="1" dirty="0">
                <a:solidFill>
                  <a:srgbClr val="334155"/>
                </a:solidFill>
                <a:latin typeface="Open Sans" pitchFamily="34" charset="0"/>
                <a:ea typeface="Open Sans" pitchFamily="34" charset="-122"/>
                <a:cs typeface="Open Sans" pitchFamily="34" charset="-120"/>
              </a:rPr>
              <a:t>"Positionner la marque comme un moteur de croissance, pas juste un prestataire logistique."</a:t>
            </a:r>
            <a:endParaRPr lang="en-US" sz="900" dirty="0"/>
          </a:p>
        </p:txBody>
      </p:sp>
      <p:sp>
        <p:nvSpPr>
          <p:cNvPr id="41" name="Text 34"/>
          <p:cNvSpPr txBox="1"/>
          <p:nvPr/>
        </p:nvSpPr>
        <p:spPr>
          <a:xfrm>
            <a:off x="4657954" y="4743907"/>
            <a:ext cx="2734056" cy="333756"/>
          </a:xfrm>
          <a:prstGeom prst="rect">
            <a:avLst/>
          </a:prstGeom>
          <a:noFill/>
          <a:ln/>
        </p:spPr>
        <p:txBody>
          <a:bodyPr wrap="square" lIns="0" tIns="0" rIns="0" bIns="0" rtlCol="0" anchor="ctr"/>
          <a:lstStyle/>
          <a:p>
            <a:pPr marL="0" indent="0" algn="l">
              <a:buNone/>
            </a:pPr>
            <a:r>
              <a:rPr lang="en-US" sz="900" i="1" dirty="0">
                <a:solidFill>
                  <a:srgbClr val="334155"/>
                </a:solidFill>
                <a:latin typeface="Open Sans" pitchFamily="34" charset="0"/>
                <a:ea typeface="Open Sans" pitchFamily="34" charset="-122"/>
                <a:cs typeface="Open Sans" pitchFamily="34" charset="-120"/>
              </a:rPr>
              <a:t>"Utiliser la technologie comme preuve tangible de leadership et de modernisation."</a:t>
            </a:r>
            <a:endParaRPr lang="en-US" sz="900" dirty="0"/>
          </a:p>
        </p:txBody>
      </p:sp>
      <p:sp>
        <p:nvSpPr>
          <p:cNvPr id="42" name="Text 35"/>
          <p:cNvSpPr txBox="1"/>
          <p:nvPr/>
        </p:nvSpPr>
        <p:spPr>
          <a:xfrm>
            <a:off x="8419795" y="4743907"/>
            <a:ext cx="2905963" cy="333756"/>
          </a:xfrm>
          <a:prstGeom prst="rect">
            <a:avLst/>
          </a:prstGeom>
          <a:noFill/>
          <a:ln/>
        </p:spPr>
        <p:txBody>
          <a:bodyPr wrap="square" lIns="0" tIns="0" rIns="0" bIns="0" rtlCol="0" anchor="ctr"/>
          <a:lstStyle/>
          <a:p>
            <a:pPr marL="0" indent="0" algn="l">
              <a:buNone/>
            </a:pPr>
            <a:r>
              <a:rPr lang="en-US" sz="900" i="1" dirty="0">
                <a:solidFill>
                  <a:srgbClr val="334155"/>
                </a:solidFill>
                <a:latin typeface="Open Sans" pitchFamily="34" charset="0"/>
                <a:ea typeface="Open Sans" pitchFamily="34" charset="-122"/>
                <a:cs typeface="Open Sans" pitchFamily="34" charset="-120"/>
              </a:rPr>
              <a:t>"Varier les formats (vidéo, infographie, podcast) pour maximiser l'engagement."</a:t>
            </a:r>
            <a:endParaRPr lang="en-US" sz="900" dirty="0"/>
          </a:p>
        </p:txBody>
      </p:sp>
      <p:sp>
        <p:nvSpPr>
          <p:cNvPr id="43" name="Shape 36"/>
          <p:cNvSpPr/>
          <p:nvPr/>
        </p:nvSpPr>
        <p:spPr>
          <a:xfrm>
            <a:off x="571500" y="5619902"/>
            <a:ext cx="11048695" cy="485546"/>
          </a:xfrm>
          <a:prstGeom prst="roundRect">
            <a:avLst>
              <a:gd name="adj" fmla="val 29541"/>
            </a:avLst>
          </a:prstGeom>
          <a:solidFill>
            <a:srgbClr val="0A1A3B"/>
          </a:solidFill>
          <a:ln/>
        </p:spPr>
        <p:txBody>
          <a:bodyPr/>
          <a:lstStyle/>
          <a:p>
            <a:endParaRPr lang="en-US"/>
          </a:p>
        </p:txBody>
      </p:sp>
      <p:pic>
        <p:nvPicPr>
          <p:cNvPr id="44" name="Image 5" descr="preencoded.png"/>
          <p:cNvPicPr>
            <a:picLocks noChangeAspect="1"/>
          </p:cNvPicPr>
          <p:nvPr/>
        </p:nvPicPr>
        <p:blipFill>
          <a:blip r:embed="rId8" cstate="email">
            <a:extLst>
              <a:ext uri="{28A0092B-C50C-407E-A947-70E740481C1C}">
                <a14:useLocalDpi xmlns:a14="http://schemas.microsoft.com/office/drawing/2010/main"/>
              </a:ext>
            </a:extLst>
          </a:blip>
          <a:srcRect l="-2512" r="-2512"/>
          <a:stretch/>
        </p:blipFill>
        <p:spPr>
          <a:xfrm>
            <a:off x="809244" y="5796382"/>
            <a:ext cx="105156" cy="133502"/>
          </a:xfrm>
          <a:prstGeom prst="rect">
            <a:avLst/>
          </a:prstGeom>
        </p:spPr>
      </p:pic>
      <p:sp>
        <p:nvSpPr>
          <p:cNvPr id="45" name="Text 37"/>
          <p:cNvSpPr txBox="1"/>
          <p:nvPr/>
        </p:nvSpPr>
        <p:spPr>
          <a:xfrm>
            <a:off x="1009498" y="5772607"/>
            <a:ext cx="1548079" cy="171907"/>
          </a:xfrm>
          <a:prstGeom prst="rect">
            <a:avLst/>
          </a:prstGeom>
          <a:noFill/>
          <a:ln/>
        </p:spPr>
        <p:txBody>
          <a:bodyPr wrap="square" lIns="0" tIns="0" rIns="0" bIns="0" rtlCol="0" anchor="ctr"/>
          <a:lstStyle/>
          <a:p>
            <a:pPr marL="0" indent="0" algn="l">
              <a:buNone/>
            </a:pPr>
            <a:r>
              <a:rPr lang="en-US" sz="1000" b="1" dirty="0">
                <a:solidFill>
                  <a:srgbClr val="FFFFFF"/>
                </a:solidFill>
                <a:latin typeface="Montserrat" pitchFamily="34" charset="0"/>
                <a:ea typeface="Montserrat" pitchFamily="34" charset="-122"/>
                <a:cs typeface="Montserrat" pitchFamily="34" charset="-120"/>
              </a:rPr>
              <a:t>L'INSIGHT MATANGA</a:t>
            </a:r>
            <a:endParaRPr lang="en-US" sz="1000" dirty="0"/>
          </a:p>
        </p:txBody>
      </p:sp>
      <p:sp>
        <p:nvSpPr>
          <p:cNvPr id="46" name="Text 38"/>
          <p:cNvSpPr txBox="1"/>
          <p:nvPr/>
        </p:nvSpPr>
        <p:spPr>
          <a:xfrm>
            <a:off x="2818181" y="5769864"/>
            <a:ext cx="8665769" cy="171907"/>
          </a:xfrm>
          <a:prstGeom prst="rect">
            <a:avLst/>
          </a:prstGeom>
          <a:noFill/>
          <a:ln/>
        </p:spPr>
        <p:txBody>
          <a:bodyPr wrap="square" lIns="0" tIns="0" rIns="0" bIns="0" rtlCol="0" anchor="ctr"/>
          <a:lstStyle/>
          <a:p>
            <a:pPr marL="0" indent="0" algn="l">
              <a:buNone/>
            </a:pPr>
            <a:r>
              <a:rPr lang="en-US" sz="900" dirty="0">
                <a:solidFill>
                  <a:srgbClr val="FFFFFF">
                    <a:alpha val="90000"/>
                  </a:srgbClr>
                </a:solidFill>
                <a:latin typeface="Open Sans" pitchFamily="34" charset="0"/>
                <a:ea typeface="Open Sans" pitchFamily="34" charset="-122"/>
                <a:cs typeface="Open Sans" pitchFamily="34" charset="-120"/>
              </a:rPr>
              <a:t>Le PAK doit s'approprier ces codes : passer du "Quoi" (les navires) au "Pourquoi" (la croissance du Cameroun) avec une qualité visuelle irréprochable.</a:t>
            </a:r>
            <a:endParaRPr lang="en-US" sz="900" dirty="0"/>
          </a:p>
        </p:txBody>
      </p:sp>
      <p:sp>
        <p:nvSpPr>
          <p:cNvPr id="47" name="Shape 39"/>
          <p:cNvSpPr/>
          <p:nvPr/>
        </p:nvSpPr>
        <p:spPr>
          <a:xfrm>
            <a:off x="0" y="6391656"/>
            <a:ext cx="12191695" cy="466344"/>
          </a:xfrm>
          <a:prstGeom prst="rect">
            <a:avLst/>
          </a:prstGeom>
          <a:solidFill>
            <a:srgbClr val="FFFFFF"/>
          </a:solidFill>
          <a:ln/>
        </p:spPr>
        <p:txBody>
          <a:bodyPr/>
          <a:lstStyle/>
          <a:p>
            <a:endParaRPr lang="en-US"/>
          </a:p>
        </p:txBody>
      </p:sp>
      <p:sp>
        <p:nvSpPr>
          <p:cNvPr id="48" name="Shape 40"/>
          <p:cNvSpPr/>
          <p:nvPr/>
        </p:nvSpPr>
        <p:spPr>
          <a:xfrm>
            <a:off x="0" y="6391656"/>
            <a:ext cx="12191695" cy="9144"/>
          </a:xfrm>
          <a:prstGeom prst="rect">
            <a:avLst/>
          </a:prstGeom>
          <a:solidFill>
            <a:srgbClr val="E2E8F0"/>
          </a:solidFill>
          <a:ln/>
        </p:spPr>
        <p:txBody>
          <a:bodyPr/>
          <a:lstStyle/>
          <a:p>
            <a:endParaRPr lang="en-US"/>
          </a:p>
        </p:txBody>
      </p:sp>
      <p:pic>
        <p:nvPicPr>
          <p:cNvPr id="49" name="Image 6" descr="preencoded.png"/>
          <p:cNvPicPr>
            <a:picLocks noChangeAspect="1"/>
          </p:cNvPicPr>
          <p:nvPr/>
        </p:nvPicPr>
        <p:blipFill>
          <a:blip r:embed="rId9" cstate="email">
            <a:extLst>
              <a:ext uri="{28A0092B-C50C-407E-A947-70E740481C1C}">
                <a14:useLocalDpi xmlns:a14="http://schemas.microsoft.com/office/drawing/2010/main"/>
              </a:ext>
            </a:extLst>
          </a:blip>
          <a:srcRect l="-1911" r="-1911"/>
          <a:stretch/>
        </p:blipFill>
        <p:spPr>
          <a:xfrm>
            <a:off x="571500" y="6572707"/>
            <a:ext cx="133502" cy="114300"/>
          </a:xfrm>
          <a:prstGeom prst="rect">
            <a:avLst/>
          </a:prstGeom>
        </p:spPr>
      </p:pic>
      <p:sp>
        <p:nvSpPr>
          <p:cNvPr id="50" name="Text 41"/>
          <p:cNvSpPr txBox="1"/>
          <p:nvPr/>
        </p:nvSpPr>
        <p:spPr>
          <a:xfrm>
            <a:off x="800100" y="6543446"/>
            <a:ext cx="1543507"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PORT AUTONOME DE KRIBI</a:t>
            </a:r>
            <a:endParaRPr lang="en-US" sz="900" dirty="0"/>
          </a:p>
        </p:txBody>
      </p:sp>
      <p:sp>
        <p:nvSpPr>
          <p:cNvPr id="51" name="Text 42"/>
          <p:cNvSpPr txBox="1"/>
          <p:nvPr/>
        </p:nvSpPr>
        <p:spPr>
          <a:xfrm>
            <a:off x="10388498" y="6543446"/>
            <a:ext cx="1114654"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MATANGA AGENCY</a:t>
            </a:r>
            <a:endParaRPr lang="en-US" sz="900" dirty="0"/>
          </a:p>
        </p:txBody>
      </p:sp>
      <p:sp>
        <p:nvSpPr>
          <p:cNvPr id="52" name="Text 43"/>
          <p:cNvSpPr txBox="1"/>
          <p:nvPr/>
        </p:nvSpPr>
        <p:spPr>
          <a:xfrm>
            <a:off x="6288329" y="6543446"/>
            <a:ext cx="152705" cy="162763"/>
          </a:xfrm>
          <a:prstGeom prst="rect">
            <a:avLst/>
          </a:prstGeom>
          <a:noFill/>
          <a:ln/>
        </p:spPr>
        <p:txBody>
          <a:bodyPr wrap="square" lIns="0" tIns="0" rIns="0" bIns="0" rtlCol="0" anchor="ctr"/>
          <a:lstStyle/>
          <a:p>
            <a:pPr marL="0" indent="0" algn="l">
              <a:buNone/>
            </a:pPr>
            <a:r>
              <a:rPr lang="en-US" sz="900" dirty="0">
                <a:solidFill>
                  <a:srgbClr val="94A3B8"/>
                </a:solidFill>
                <a:latin typeface="Open Sans" pitchFamily="34" charset="0"/>
                <a:ea typeface="Open Sans" pitchFamily="34" charset="-122"/>
                <a:cs typeface="Open Sans" pitchFamily="34" charset="-120"/>
              </a:rPr>
              <a:t>9</a:t>
            </a:r>
            <a:endParaRPr lang="en-US" sz="900" dirty="0"/>
          </a:p>
        </p:txBody>
      </p:sp>
      <p:pic>
        <p:nvPicPr>
          <p:cNvPr id="53" name="Image 7" descr="preencoded.png"/>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11505895" y="6572707"/>
            <a:ext cx="114300" cy="114300"/>
          </a:xfrm>
          <a:prstGeom prst="rect">
            <a:avLst/>
          </a:prstGeom>
        </p:spPr>
      </p:pic>
      <p:sp>
        <p:nvSpPr>
          <p:cNvPr id="54" name="Shape 44"/>
          <p:cNvSpPr/>
          <p:nvPr/>
        </p:nvSpPr>
        <p:spPr>
          <a:xfrm>
            <a:off x="724205" y="1602029"/>
            <a:ext cx="1076248" cy="171907"/>
          </a:xfrm>
          <a:prstGeom prst="roundRect">
            <a:avLst>
              <a:gd name="adj" fmla="val 72464"/>
            </a:avLst>
          </a:prstGeom>
          <a:solidFill>
            <a:srgbClr val="0A1A3B">
              <a:alpha val="90000"/>
            </a:srgbClr>
          </a:solidFill>
          <a:ln/>
        </p:spPr>
        <p:txBody>
          <a:bodyPr/>
          <a:lstStyle/>
          <a:p>
            <a:endParaRPr lang="en-US"/>
          </a:p>
        </p:txBody>
      </p:sp>
      <p:sp>
        <p:nvSpPr>
          <p:cNvPr id="55" name="Shape 45"/>
          <p:cNvSpPr/>
          <p:nvPr/>
        </p:nvSpPr>
        <p:spPr>
          <a:xfrm>
            <a:off x="4486046" y="1602029"/>
            <a:ext cx="828446" cy="219456"/>
          </a:xfrm>
          <a:prstGeom prst="roundRect">
            <a:avLst>
              <a:gd name="adj" fmla="val 72464"/>
            </a:avLst>
          </a:prstGeom>
          <a:solidFill>
            <a:srgbClr val="0A1A3B">
              <a:alpha val="90000"/>
            </a:srgbClr>
          </a:solidFill>
          <a:ln/>
        </p:spPr>
        <p:txBody>
          <a:bodyPr/>
          <a:lstStyle/>
          <a:p>
            <a:endParaRPr lang="en-US"/>
          </a:p>
        </p:txBody>
      </p:sp>
      <p:sp>
        <p:nvSpPr>
          <p:cNvPr id="56" name="Shape 46"/>
          <p:cNvSpPr/>
          <p:nvPr/>
        </p:nvSpPr>
        <p:spPr>
          <a:xfrm>
            <a:off x="8248802" y="1602029"/>
            <a:ext cx="895198" cy="219456"/>
          </a:xfrm>
          <a:prstGeom prst="roundRect">
            <a:avLst>
              <a:gd name="adj" fmla="val 72464"/>
            </a:avLst>
          </a:prstGeom>
          <a:solidFill>
            <a:srgbClr val="0A1A3B">
              <a:alpha val="90000"/>
            </a:srgbClr>
          </a:solidFill>
          <a:ln/>
        </p:spPr>
        <p:txBody>
          <a:bodyPr/>
          <a:lstStyle/>
          <a:p>
            <a:endParaRPr lang="en-US"/>
          </a:p>
        </p:txBody>
      </p:sp>
      <p:sp>
        <p:nvSpPr>
          <p:cNvPr id="57" name="Text 47"/>
          <p:cNvSpPr txBox="1"/>
          <p:nvPr/>
        </p:nvSpPr>
        <p:spPr>
          <a:xfrm>
            <a:off x="819302" y="1619168"/>
            <a:ext cx="926288" cy="143560"/>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STORYTELLING</a:t>
            </a:r>
            <a:endParaRPr lang="en-US" sz="800" dirty="0"/>
          </a:p>
        </p:txBody>
      </p:sp>
      <p:sp>
        <p:nvSpPr>
          <p:cNvPr id="58" name="Text 48"/>
          <p:cNvSpPr txBox="1"/>
          <p:nvPr/>
        </p:nvSpPr>
        <p:spPr>
          <a:xfrm>
            <a:off x="4581144" y="1640434"/>
            <a:ext cx="715061" cy="133502"/>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INNOVATION</a:t>
            </a:r>
            <a:endParaRPr lang="en-US" sz="800" dirty="0"/>
          </a:p>
        </p:txBody>
      </p:sp>
      <p:sp>
        <p:nvSpPr>
          <p:cNvPr id="59" name="Text 49"/>
          <p:cNvSpPr txBox="1"/>
          <p:nvPr/>
        </p:nvSpPr>
        <p:spPr>
          <a:xfrm>
            <a:off x="8343900" y="1640434"/>
            <a:ext cx="781812" cy="133502"/>
          </a:xfrm>
          <a:prstGeom prst="rect">
            <a:avLst/>
          </a:prstGeom>
          <a:noFill/>
          <a:ln/>
        </p:spPr>
        <p:txBody>
          <a:bodyPr wrap="square" lIns="0" tIns="0" rIns="0" bIns="0" rtlCol="0" anchor="ctr"/>
          <a:lstStyle/>
          <a:p>
            <a:pPr marL="0" indent="0" algn="l">
              <a:buNone/>
            </a:pPr>
            <a:r>
              <a:rPr lang="en-US" sz="800" b="1" dirty="0">
                <a:solidFill>
                  <a:srgbClr val="FFFFFF"/>
                </a:solidFill>
                <a:latin typeface="Open Sans" pitchFamily="34" charset="0"/>
                <a:ea typeface="Open Sans" pitchFamily="34" charset="-122"/>
                <a:cs typeface="Open Sans" pitchFamily="34" charset="-120"/>
              </a:rPr>
              <a:t>MULTIFORMAT</a:t>
            </a:r>
            <a:endParaRPr lang="en-US" sz="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TotalTime>
  <Words>4659</Words>
  <Application>Microsoft Office PowerPoint</Application>
  <PresentationFormat>Grand écran</PresentationFormat>
  <Paragraphs>1054</Paragraphs>
  <Slides>34</Slides>
  <Notes>33</Notes>
  <HiddenSlides>0</HiddenSlides>
  <MMClips>5</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34</vt:i4>
      </vt:variant>
    </vt:vector>
  </HeadingPairs>
  <TitlesOfParts>
    <vt:vector size="40" baseType="lpstr">
      <vt:lpstr>Arial</vt:lpstr>
      <vt:lpstr>Helvetica Neue Medium</vt:lpstr>
      <vt:lpstr>Montserrat</vt:lpstr>
      <vt:lpstr>Open Sans</vt:lpstr>
      <vt:lpstr>Office Theme</vt:lpstr>
      <vt:lpstr>1_Office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vt:lpstr>
    </vt:vector>
  </TitlesOfParts>
  <Company>Generated by Gen-Spark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Multi-page HTML Content</dc:title>
  <dc:subject>PptxGenJS Presentation</dc:subject>
  <dc:creator>Visual Extract to PPTX Converter</dc:creator>
  <cp:lastModifiedBy>Nelson METOUGUE</cp:lastModifiedBy>
  <cp:revision>6</cp:revision>
  <dcterms:created xsi:type="dcterms:W3CDTF">2025-11-27T18:26:40Z</dcterms:created>
  <dcterms:modified xsi:type="dcterms:W3CDTF">2026-01-05T08:33:31Z</dcterms:modified>
</cp:coreProperties>
</file>