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56" r:id="rId2"/>
    <p:sldId id="257" r:id="rId3"/>
    <p:sldId id="259" r:id="rId4"/>
    <p:sldId id="260" r:id="rId5"/>
    <p:sldId id="262" r:id="rId6"/>
    <p:sldId id="263" r:id="rId7"/>
    <p:sldId id="264" r:id="rId8"/>
    <p:sldId id="265" r:id="rId9"/>
    <p:sldId id="266" r:id="rId10"/>
    <p:sldId id="268" r:id="rId11"/>
    <p:sldId id="269" r:id="rId12"/>
    <p:sldId id="270" r:id="rId13"/>
    <p:sldId id="271" r:id="rId14"/>
    <p:sldId id="272" r:id="rId15"/>
    <p:sldId id="274" r:id="rId16"/>
    <p:sldId id="273" r:id="rId17"/>
    <p:sldId id="275" r:id="rId18"/>
    <p:sldId id="276" r:id="rId19"/>
    <p:sldId id="277" r:id="rId20"/>
    <p:sldId id="278" r:id="rId21"/>
    <p:sldId id="280" r:id="rId22"/>
    <p:sldId id="281" r:id="rId23"/>
    <p:sldId id="282" r:id="rId24"/>
    <p:sldId id="284" r:id="rId25"/>
    <p:sldId id="283" r:id="rId26"/>
    <p:sldId id="285" r:id="rId27"/>
    <p:sldId id="286" r:id="rId28"/>
    <p:sldId id="287" r:id="rId29"/>
    <p:sldId id="288" r:id="rId30"/>
    <p:sldId id="289" r:id="rId31"/>
    <p:sldId id="308" r:id="rId32"/>
    <p:sldId id="309" r:id="rId33"/>
    <p:sldId id="312" r:id="rId34"/>
    <p:sldId id="311" r:id="rId35"/>
    <p:sldId id="310" r:id="rId36"/>
    <p:sldId id="315" r:id="rId37"/>
    <p:sldId id="290" r:id="rId38"/>
    <p:sldId id="316" r:id="rId39"/>
    <p:sldId id="291" r:id="rId40"/>
    <p:sldId id="317" r:id="rId41"/>
    <p:sldId id="305" r:id="rId42"/>
    <p:sldId id="306" r:id="rId43"/>
    <p:sldId id="307" r:id="rId44"/>
    <p:sldId id="292" r:id="rId45"/>
    <p:sldId id="293" r:id="rId46"/>
    <p:sldId id="314" r:id="rId47"/>
    <p:sldId id="318" r:id="rId48"/>
    <p:sldId id="313" r:id="rId49"/>
    <p:sldId id="319" r:id="rId50"/>
    <p:sldId id="294" r:id="rId51"/>
    <p:sldId id="295" r:id="rId52"/>
    <p:sldId id="299" r:id="rId53"/>
    <p:sldId id="300" r:id="rId54"/>
    <p:sldId id="320" r:id="rId55"/>
    <p:sldId id="321" r:id="rId56"/>
    <p:sldId id="261"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622"/>
    <a:srgbClr val="D45710"/>
    <a:srgbClr val="00A3DA"/>
    <a:srgbClr val="0078BB"/>
    <a:srgbClr val="046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napToObjects="1">
      <p:cViewPr varScale="1">
        <p:scale>
          <a:sx n="27" d="100"/>
          <a:sy n="27" d="100"/>
        </p:scale>
        <p:origin x="115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E74AD5-3FA5-4D0C-B39D-FB48F20CF02F}" type="doc">
      <dgm:prSet loTypeId="urn:microsoft.com/office/officeart/2005/8/layout/chart3#1" loCatId="cycle" qsTypeId="urn:microsoft.com/office/officeart/2005/8/quickstyle/simple1" qsCatId="simple" csTypeId="urn:microsoft.com/office/officeart/2005/8/colors/accent1_2" csCatId="accent1" phldr="1"/>
      <dgm:spPr/>
    </dgm:pt>
    <dgm:pt modelId="{BBFCB03B-B7D9-469B-9E19-62F8EDEAD37C}">
      <dgm:prSet phldrT="[Texte]" custT="1"/>
      <dgm:spPr>
        <a:xfrm>
          <a:off x="1465047" y="398547"/>
          <a:ext cx="4184745" cy="4184745"/>
        </a:xfrm>
        <a:prstGeom prst="pie">
          <a:avLst>
            <a:gd name="adj1" fmla="val 16200000"/>
            <a:gd name="adj2" fmla="val 5400000"/>
          </a:avLst>
        </a:prstGeom>
        <a:solidFill>
          <a:schemeClr val="accent1">
            <a:lumMod val="40000"/>
            <a:lumOff val="60000"/>
          </a:schemeClr>
        </a:solidFill>
        <a:ln w="12700" cap="flat" cmpd="sng" algn="ctr">
          <a:solidFill>
            <a:srgbClr val="FFFFFF">
              <a:hueOff val="0"/>
              <a:satOff val="0"/>
              <a:lumOff val="0"/>
              <a:alphaOff val="0"/>
            </a:srgbClr>
          </a:solidFill>
          <a:prstDash val="solid"/>
        </a:ln>
        <a:effectLst/>
      </dgm:spPr>
      <dgm:t>
        <a:bodyPr/>
        <a:lstStyle/>
        <a:p>
          <a:r>
            <a:rPr lang="fr-FR" sz="4000" b="1" dirty="0">
              <a:solidFill>
                <a:schemeClr val="bg2">
                  <a:lumMod val="10000"/>
                </a:schemeClr>
              </a:solidFill>
              <a:latin typeface="Agency FB" panose="020B0503020202020204" pitchFamily="34" charset="0"/>
              <a:ea typeface="+mn-ea"/>
              <a:cs typeface="+mn-cs"/>
            </a:rPr>
            <a:t>En semaine, </a:t>
          </a:r>
        </a:p>
        <a:p>
          <a:r>
            <a:rPr lang="fr-FR" sz="2800" b="1" dirty="0">
              <a:solidFill>
                <a:schemeClr val="bg2">
                  <a:lumMod val="10000"/>
                </a:schemeClr>
              </a:solidFill>
              <a:latin typeface="Agency FB" panose="020B0503020202020204" pitchFamily="34" charset="0"/>
              <a:ea typeface="+mn-ea"/>
              <a:cs typeface="+mn-cs"/>
            </a:rPr>
            <a:t>Leurs heures de libertés sont comprises entre leurs heures de petit déjeuner; leurs heures de dîner; leurs heures de pauses; (qu’ils décident par eux même), et en rentrant soit à partir de 15h ou 17h</a:t>
          </a:r>
          <a:endParaRPr lang="fr-FR" sz="2800" dirty="0">
            <a:solidFill>
              <a:schemeClr val="bg2">
                <a:lumMod val="10000"/>
              </a:schemeClr>
            </a:solidFill>
            <a:latin typeface="Agency FB" panose="020B0503020202020204" pitchFamily="34" charset="0"/>
            <a:ea typeface="+mn-ea"/>
            <a:cs typeface="+mn-cs"/>
          </a:endParaRPr>
        </a:p>
      </dgm:t>
    </dgm:pt>
    <dgm:pt modelId="{21B86ADA-41AB-4EBA-9324-A4D02B5DED01}" type="parTrans" cxnId="{253BF23C-7082-40B4-8BD8-8A2645364CA2}">
      <dgm:prSet/>
      <dgm:spPr/>
      <dgm:t>
        <a:bodyPr/>
        <a:lstStyle/>
        <a:p>
          <a:endParaRPr lang="fr-FR" sz="2400">
            <a:latin typeface="Agency FB" panose="020B0503020202020204" pitchFamily="34" charset="0"/>
          </a:endParaRPr>
        </a:p>
      </dgm:t>
    </dgm:pt>
    <dgm:pt modelId="{F46300AC-22DA-494E-9A7C-2EE661974678}" type="sibTrans" cxnId="{253BF23C-7082-40B4-8BD8-8A2645364CA2}">
      <dgm:prSet/>
      <dgm:spPr/>
      <dgm:t>
        <a:bodyPr/>
        <a:lstStyle/>
        <a:p>
          <a:endParaRPr lang="fr-FR" sz="2400">
            <a:latin typeface="Agency FB" panose="020B0503020202020204" pitchFamily="34" charset="0"/>
          </a:endParaRPr>
        </a:p>
      </dgm:t>
    </dgm:pt>
    <dgm:pt modelId="{0D1FC182-E981-4F3A-844D-BEF87D760429}">
      <dgm:prSet phldrT="[Texte]" custT="1"/>
      <dgm:spPr>
        <a:xfrm>
          <a:off x="1365410" y="398547"/>
          <a:ext cx="4184745" cy="4184745"/>
        </a:xfrm>
        <a:prstGeom prst="pie">
          <a:avLst>
            <a:gd name="adj1" fmla="val 5400000"/>
            <a:gd name="adj2" fmla="val 16200000"/>
          </a:avLst>
        </a:prstGeom>
        <a:solidFill>
          <a:srgbClr val="D45710"/>
        </a:solidFill>
        <a:ln w="12700" cap="flat" cmpd="sng" algn="ctr">
          <a:solidFill>
            <a:srgbClr val="FFFFFF">
              <a:hueOff val="0"/>
              <a:satOff val="0"/>
              <a:lumOff val="0"/>
              <a:alphaOff val="0"/>
            </a:srgbClr>
          </a:solidFill>
          <a:prstDash val="solid"/>
        </a:ln>
        <a:effectLst/>
      </dgm:spPr>
      <dgm:t>
        <a:bodyPr/>
        <a:lstStyle/>
        <a:p>
          <a:r>
            <a:rPr lang="fr-FR" sz="4000" b="1" dirty="0">
              <a:solidFill>
                <a:schemeClr val="bg1"/>
              </a:solidFill>
              <a:latin typeface="Agency FB" panose="020B0503020202020204" pitchFamily="34" charset="0"/>
              <a:ea typeface="+mn-ea"/>
              <a:cs typeface="+mn-cs"/>
            </a:rPr>
            <a:t>Le Week-end</a:t>
          </a:r>
          <a:r>
            <a:rPr lang="fr-FR" sz="2800" b="1" dirty="0">
              <a:solidFill>
                <a:schemeClr val="bg1"/>
              </a:solidFill>
              <a:latin typeface="Agency FB" panose="020B0503020202020204" pitchFamily="34" charset="0"/>
              <a:ea typeface="+mn-ea"/>
              <a:cs typeface="+mn-cs"/>
            </a:rPr>
            <a:t> ils sont complètement libres, et n’ont pour seul engagement que des activités qui les rassemblent</a:t>
          </a:r>
          <a:endParaRPr lang="fr-FR" sz="2800" dirty="0">
            <a:solidFill>
              <a:schemeClr val="bg1"/>
            </a:solidFill>
            <a:latin typeface="Agency FB" panose="020B0503020202020204" pitchFamily="34" charset="0"/>
            <a:ea typeface="+mn-ea"/>
            <a:cs typeface="+mn-cs"/>
          </a:endParaRPr>
        </a:p>
      </dgm:t>
    </dgm:pt>
    <dgm:pt modelId="{2D76E2A4-0F1C-4BF4-A49E-A64A5F6F4F1D}" type="parTrans" cxnId="{7BF9BF43-4C45-4CD8-91D2-0DD0972459B3}">
      <dgm:prSet/>
      <dgm:spPr/>
      <dgm:t>
        <a:bodyPr/>
        <a:lstStyle/>
        <a:p>
          <a:endParaRPr lang="fr-FR" sz="2400">
            <a:latin typeface="Agency FB" panose="020B0503020202020204" pitchFamily="34" charset="0"/>
          </a:endParaRPr>
        </a:p>
      </dgm:t>
    </dgm:pt>
    <dgm:pt modelId="{27431434-3A83-40A8-B0F9-D96CD20E3C4F}" type="sibTrans" cxnId="{7BF9BF43-4C45-4CD8-91D2-0DD0972459B3}">
      <dgm:prSet/>
      <dgm:spPr/>
      <dgm:t>
        <a:bodyPr/>
        <a:lstStyle/>
        <a:p>
          <a:endParaRPr lang="fr-FR" sz="2400">
            <a:latin typeface="Agency FB" panose="020B0503020202020204" pitchFamily="34" charset="0"/>
          </a:endParaRPr>
        </a:p>
      </dgm:t>
    </dgm:pt>
    <dgm:pt modelId="{598DAE2C-38F1-4EDB-BC81-2C365EB89B43}" type="pres">
      <dgm:prSet presAssocID="{0AE74AD5-3FA5-4D0C-B39D-FB48F20CF02F}" presName="compositeShape" presStyleCnt="0">
        <dgm:presLayoutVars>
          <dgm:chMax val="7"/>
          <dgm:dir/>
          <dgm:resizeHandles val="exact"/>
        </dgm:presLayoutVars>
      </dgm:prSet>
      <dgm:spPr/>
    </dgm:pt>
    <dgm:pt modelId="{50CF53D7-3C0A-42D4-B6F4-E5E1B63D8D24}" type="pres">
      <dgm:prSet presAssocID="{0AE74AD5-3FA5-4D0C-B39D-FB48F20CF02F}" presName="wedge1" presStyleLbl="node1" presStyleIdx="0" presStyleCnt="2"/>
      <dgm:spPr/>
    </dgm:pt>
    <dgm:pt modelId="{BBF28866-CEB2-4E77-8477-733A98098B0E}" type="pres">
      <dgm:prSet presAssocID="{0AE74AD5-3FA5-4D0C-B39D-FB48F20CF02F}" presName="wedge1Tx" presStyleLbl="node1" presStyleIdx="0" presStyleCnt="2">
        <dgm:presLayoutVars>
          <dgm:chMax val="0"/>
          <dgm:chPref val="0"/>
          <dgm:bulletEnabled val="1"/>
        </dgm:presLayoutVars>
      </dgm:prSet>
      <dgm:spPr/>
    </dgm:pt>
    <dgm:pt modelId="{4A5F74A4-ACCB-41EE-8877-3E4821C3AA83}" type="pres">
      <dgm:prSet presAssocID="{0AE74AD5-3FA5-4D0C-B39D-FB48F20CF02F}" presName="wedge2" presStyleLbl="node1" presStyleIdx="1" presStyleCnt="2"/>
      <dgm:spPr/>
    </dgm:pt>
    <dgm:pt modelId="{B62EE932-6357-4F4E-BCDE-B4DFD99AA466}" type="pres">
      <dgm:prSet presAssocID="{0AE74AD5-3FA5-4D0C-B39D-FB48F20CF02F}" presName="wedge2Tx" presStyleLbl="node1" presStyleIdx="1" presStyleCnt="2">
        <dgm:presLayoutVars>
          <dgm:chMax val="0"/>
          <dgm:chPref val="0"/>
          <dgm:bulletEnabled val="1"/>
        </dgm:presLayoutVars>
      </dgm:prSet>
      <dgm:spPr/>
    </dgm:pt>
  </dgm:ptLst>
  <dgm:cxnLst>
    <dgm:cxn modelId="{12600723-2D9F-463C-9A62-7FF2E13AC7E1}" type="presOf" srcId="{0D1FC182-E981-4F3A-844D-BEF87D760429}" destId="{4A5F74A4-ACCB-41EE-8877-3E4821C3AA83}" srcOrd="0" destOrd="0" presId="urn:microsoft.com/office/officeart/2005/8/layout/chart3#1"/>
    <dgm:cxn modelId="{3CDB813B-363C-473A-8A16-D406AFE057DD}" type="presOf" srcId="{0AE74AD5-3FA5-4D0C-B39D-FB48F20CF02F}" destId="{598DAE2C-38F1-4EDB-BC81-2C365EB89B43}" srcOrd="0" destOrd="0" presId="urn:microsoft.com/office/officeart/2005/8/layout/chart3#1"/>
    <dgm:cxn modelId="{253BF23C-7082-40B4-8BD8-8A2645364CA2}" srcId="{0AE74AD5-3FA5-4D0C-B39D-FB48F20CF02F}" destId="{BBFCB03B-B7D9-469B-9E19-62F8EDEAD37C}" srcOrd="0" destOrd="0" parTransId="{21B86ADA-41AB-4EBA-9324-A4D02B5DED01}" sibTransId="{F46300AC-22DA-494E-9A7C-2EE661974678}"/>
    <dgm:cxn modelId="{7BF9BF43-4C45-4CD8-91D2-0DD0972459B3}" srcId="{0AE74AD5-3FA5-4D0C-B39D-FB48F20CF02F}" destId="{0D1FC182-E981-4F3A-844D-BEF87D760429}" srcOrd="1" destOrd="0" parTransId="{2D76E2A4-0F1C-4BF4-A49E-A64A5F6F4F1D}" sibTransId="{27431434-3A83-40A8-B0F9-D96CD20E3C4F}"/>
    <dgm:cxn modelId="{61817F49-4617-4037-BA87-6C1D936E3814}" type="presOf" srcId="{BBFCB03B-B7D9-469B-9E19-62F8EDEAD37C}" destId="{BBF28866-CEB2-4E77-8477-733A98098B0E}" srcOrd="1" destOrd="0" presId="urn:microsoft.com/office/officeart/2005/8/layout/chart3#1"/>
    <dgm:cxn modelId="{70996996-2F02-421D-A5D6-3E5D709843D3}" type="presOf" srcId="{0D1FC182-E981-4F3A-844D-BEF87D760429}" destId="{B62EE932-6357-4F4E-BCDE-B4DFD99AA466}" srcOrd="1" destOrd="0" presId="urn:microsoft.com/office/officeart/2005/8/layout/chart3#1"/>
    <dgm:cxn modelId="{228E75A3-CE60-4C1E-9E28-E2BACA475112}" type="presOf" srcId="{BBFCB03B-B7D9-469B-9E19-62F8EDEAD37C}" destId="{50CF53D7-3C0A-42D4-B6F4-E5E1B63D8D24}" srcOrd="0" destOrd="0" presId="urn:microsoft.com/office/officeart/2005/8/layout/chart3#1"/>
    <dgm:cxn modelId="{2A8D886A-C009-43DD-A776-C53835A2A170}" type="presParOf" srcId="{598DAE2C-38F1-4EDB-BC81-2C365EB89B43}" destId="{50CF53D7-3C0A-42D4-B6F4-E5E1B63D8D24}" srcOrd="0" destOrd="0" presId="urn:microsoft.com/office/officeart/2005/8/layout/chart3#1"/>
    <dgm:cxn modelId="{3A0BB87E-5D70-4717-93F5-2EAE72DC8B10}" type="presParOf" srcId="{598DAE2C-38F1-4EDB-BC81-2C365EB89B43}" destId="{BBF28866-CEB2-4E77-8477-733A98098B0E}" srcOrd="1" destOrd="0" presId="urn:microsoft.com/office/officeart/2005/8/layout/chart3#1"/>
    <dgm:cxn modelId="{C1D2804B-F7D6-4F4D-A619-B44D4D3A4227}" type="presParOf" srcId="{598DAE2C-38F1-4EDB-BC81-2C365EB89B43}" destId="{4A5F74A4-ACCB-41EE-8877-3E4821C3AA83}" srcOrd="2" destOrd="0" presId="urn:microsoft.com/office/officeart/2005/8/layout/chart3#1"/>
    <dgm:cxn modelId="{0A3E4EAF-3754-4714-A57C-358C864A5F4B}" type="presParOf" srcId="{598DAE2C-38F1-4EDB-BC81-2C365EB89B43}" destId="{B62EE932-6357-4F4E-BCDE-B4DFD99AA466}" srcOrd="3" destOrd="0" presId="urn:microsoft.com/office/officeart/2005/8/layout/chart3#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B425E1-C862-4D9C-ABE2-1975FAE66C22}" type="doc">
      <dgm:prSet loTypeId="urn:microsoft.com/office/officeart/2005/8/layout/chart3#2" loCatId="relationship" qsTypeId="urn:microsoft.com/office/officeart/2005/8/quickstyle/simple1" qsCatId="simple" csTypeId="urn:microsoft.com/office/officeart/2005/8/colors/accent1_2" csCatId="accent1" phldr="1"/>
      <dgm:spPr/>
      <dgm:t>
        <a:bodyPr/>
        <a:lstStyle/>
        <a:p>
          <a:endParaRPr lang="fr-FR"/>
        </a:p>
      </dgm:t>
    </dgm:pt>
    <dgm:pt modelId="{BF8C50E5-3510-4D91-BA02-24D5F1743E8F}">
      <dgm:prSet phldrT="[Texte]" custT="1"/>
      <dgm:spPr>
        <a:xfrm>
          <a:off x="575050" y="318660"/>
          <a:ext cx="4296542" cy="4296542"/>
        </a:xfrm>
        <a:prstGeom prst="pie">
          <a:avLst>
            <a:gd name="adj1" fmla="val 16200000"/>
            <a:gd name="adj2" fmla="val 0"/>
          </a:avLst>
        </a:prstGeom>
        <a:solidFill>
          <a:srgbClr val="D45710"/>
        </a:solidFill>
        <a:ln w="12700" cap="flat" cmpd="sng" algn="ctr">
          <a:solidFill>
            <a:srgbClr val="FFFFFF">
              <a:hueOff val="0"/>
              <a:satOff val="0"/>
              <a:lumOff val="0"/>
              <a:alphaOff val="0"/>
            </a:srgbClr>
          </a:solidFill>
          <a:prstDash val="solid"/>
        </a:ln>
        <a:effectLst/>
      </dgm:spPr>
      <dgm:t>
        <a:bodyPr/>
        <a:lstStyle/>
        <a:p>
          <a:pPr algn="l"/>
          <a:r>
            <a:rPr lang="fr-FR" sz="2300" b="1" dirty="0">
              <a:solidFill>
                <a:srgbClr val="FFFFFF"/>
              </a:solidFill>
              <a:latin typeface="Agency FB" panose="020B0503020202020204" pitchFamily="34" charset="0"/>
              <a:ea typeface="+mn-ea"/>
              <a:cs typeface="+mn-cs"/>
            </a:rPr>
            <a:t>TV</a:t>
          </a:r>
        </a:p>
        <a:p>
          <a:pPr algn="l"/>
          <a:r>
            <a:rPr lang="fr-FR" sz="2400" b="0" dirty="0">
              <a:solidFill>
                <a:srgbClr val="FFFFFF"/>
              </a:solidFill>
              <a:latin typeface="Agency FB" panose="020B0503020202020204" pitchFamily="34" charset="0"/>
              <a:ea typeface="+mn-ea"/>
              <a:cs typeface="+mn-cs"/>
            </a:rPr>
            <a:t>Hors mis le journal, ils ne sont intéressés que par les programmes de funs</a:t>
          </a:r>
        </a:p>
      </dgm:t>
    </dgm:pt>
    <dgm:pt modelId="{F09141C0-E155-43A1-8E61-31C897420A0B}" type="parTrans" cxnId="{5262C277-DDDC-4DD1-857B-920290695A89}">
      <dgm:prSet/>
      <dgm:spPr/>
      <dgm:t>
        <a:bodyPr/>
        <a:lstStyle/>
        <a:p>
          <a:endParaRPr lang="fr-FR"/>
        </a:p>
      </dgm:t>
    </dgm:pt>
    <dgm:pt modelId="{A2D7EE01-1B97-4F03-A97E-E2CF4183974C}" type="sibTrans" cxnId="{5262C277-DDDC-4DD1-857B-920290695A89}">
      <dgm:prSet/>
      <dgm:spPr/>
      <dgm:t>
        <a:bodyPr/>
        <a:lstStyle/>
        <a:p>
          <a:endParaRPr lang="fr-FR"/>
        </a:p>
      </dgm:t>
    </dgm:pt>
    <dgm:pt modelId="{CB84B6A8-1D60-449D-B805-855FD3A7AC18}">
      <dgm:prSet phldrT="[Texte]"/>
      <dgm:spPr>
        <a:xfrm>
          <a:off x="393982" y="499728"/>
          <a:ext cx="4296542" cy="4296542"/>
        </a:xfrm>
        <a:prstGeom prst="pie">
          <a:avLst>
            <a:gd name="adj1" fmla="val 0"/>
            <a:gd name="adj2" fmla="val 5400000"/>
          </a:avLst>
        </a:prstGeom>
        <a:solidFill>
          <a:schemeClr val="accent1">
            <a:lumMod val="40000"/>
            <a:lumOff val="60000"/>
          </a:schemeClr>
        </a:solidFill>
        <a:ln w="12700" cap="flat" cmpd="sng" algn="ctr">
          <a:solidFill>
            <a:srgbClr val="FFFFFF">
              <a:hueOff val="0"/>
              <a:satOff val="0"/>
              <a:lumOff val="0"/>
              <a:alphaOff val="0"/>
            </a:srgbClr>
          </a:solidFill>
          <a:prstDash val="solid"/>
        </a:ln>
        <a:effectLst/>
      </dgm:spPr>
      <dgm:t>
        <a:bodyPr/>
        <a:lstStyle/>
        <a:p>
          <a:r>
            <a:rPr lang="fr-FR" b="1" dirty="0">
              <a:solidFill>
                <a:schemeClr val="bg2">
                  <a:lumMod val="10000"/>
                </a:schemeClr>
              </a:solidFill>
              <a:latin typeface="Agency FB" panose="020B0503020202020204" pitchFamily="34" charset="0"/>
              <a:ea typeface="+mn-ea"/>
              <a:cs typeface="+mn-cs"/>
            </a:rPr>
            <a:t>Digital</a:t>
          </a:r>
        </a:p>
        <a:p>
          <a:r>
            <a:rPr lang="fr-FR" b="0" dirty="0">
              <a:solidFill>
                <a:schemeClr val="bg2">
                  <a:lumMod val="10000"/>
                </a:schemeClr>
              </a:solidFill>
              <a:latin typeface="Agency FB" panose="020B0503020202020204" pitchFamily="34" charset="0"/>
              <a:ea typeface="+mn-ea"/>
              <a:cs typeface="+mn-cs"/>
            </a:rPr>
            <a:t> Ils suivent les l’actualité fun sur les Réseaux sociaux</a:t>
          </a:r>
        </a:p>
      </dgm:t>
    </dgm:pt>
    <dgm:pt modelId="{5B868DD5-8171-4122-A8DF-C94D7721EE24}" type="parTrans" cxnId="{00BB3175-E940-47EF-8015-266D1CB8A117}">
      <dgm:prSet/>
      <dgm:spPr/>
      <dgm:t>
        <a:bodyPr/>
        <a:lstStyle/>
        <a:p>
          <a:endParaRPr lang="fr-FR"/>
        </a:p>
      </dgm:t>
    </dgm:pt>
    <dgm:pt modelId="{99778463-17C6-48B0-9B39-A744B57ED179}" type="sibTrans" cxnId="{00BB3175-E940-47EF-8015-266D1CB8A117}">
      <dgm:prSet/>
      <dgm:spPr/>
      <dgm:t>
        <a:bodyPr/>
        <a:lstStyle/>
        <a:p>
          <a:endParaRPr lang="fr-FR"/>
        </a:p>
      </dgm:t>
    </dgm:pt>
    <dgm:pt modelId="{1E5BE729-FB0A-4A88-9169-45A6CFDC995B}">
      <dgm:prSet phldrT="[Texte]" custT="1"/>
      <dgm:spPr>
        <a:xfrm>
          <a:off x="393982" y="499728"/>
          <a:ext cx="4296542" cy="4296542"/>
        </a:xfrm>
        <a:prstGeom prst="pie">
          <a:avLst>
            <a:gd name="adj1" fmla="val 10800000"/>
            <a:gd name="adj2" fmla="val 16200000"/>
          </a:avLst>
        </a:prstGeom>
        <a:solidFill>
          <a:schemeClr val="accent1">
            <a:lumMod val="40000"/>
            <a:lumOff val="60000"/>
          </a:schemeClr>
        </a:solidFill>
        <a:ln w="12700" cap="flat" cmpd="sng" algn="ctr">
          <a:solidFill>
            <a:srgbClr val="FFFFFF">
              <a:hueOff val="0"/>
              <a:satOff val="0"/>
              <a:lumOff val="0"/>
              <a:alphaOff val="0"/>
            </a:srgbClr>
          </a:solidFill>
          <a:prstDash val="solid"/>
        </a:ln>
        <a:effectLst/>
      </dgm:spPr>
      <dgm:t>
        <a:bodyPr/>
        <a:lstStyle/>
        <a:p>
          <a:r>
            <a:rPr lang="fr-FR" sz="3200" b="1" dirty="0">
              <a:solidFill>
                <a:schemeClr val="bg2">
                  <a:lumMod val="10000"/>
                </a:schemeClr>
              </a:solidFill>
              <a:latin typeface="Agency FB" panose="020B0503020202020204" pitchFamily="34" charset="0"/>
              <a:ea typeface="+mn-ea"/>
              <a:cs typeface="+mn-cs"/>
            </a:rPr>
            <a:t>Affichage</a:t>
          </a:r>
        </a:p>
        <a:p>
          <a:r>
            <a:rPr lang="fr-FR" sz="2800" b="1" dirty="0">
              <a:solidFill>
                <a:schemeClr val="bg2">
                  <a:lumMod val="10000"/>
                </a:schemeClr>
              </a:solidFill>
              <a:latin typeface="Agency FB" panose="020B0503020202020204" pitchFamily="34" charset="0"/>
              <a:ea typeface="+mn-ea"/>
              <a:cs typeface="+mn-cs"/>
            </a:rPr>
            <a:t> </a:t>
          </a:r>
          <a:r>
            <a:rPr lang="fr-FR" sz="2800" b="0" dirty="0">
              <a:solidFill>
                <a:schemeClr val="bg2">
                  <a:lumMod val="10000"/>
                </a:schemeClr>
              </a:solidFill>
              <a:latin typeface="Agency FB" panose="020B0503020202020204" pitchFamily="34" charset="0"/>
              <a:ea typeface="+mn-ea"/>
              <a:cs typeface="+mn-cs"/>
            </a:rPr>
            <a:t>Le plus souvent, ils la subissent sur leurs trajets, et n’ont pas le reflexe de chercher d’</a:t>
          </a:r>
          <a:r>
            <a:rPr lang="fr-FR" sz="2800" b="0" dirty="0" err="1">
              <a:solidFill>
                <a:schemeClr val="bg2">
                  <a:lumMod val="10000"/>
                </a:schemeClr>
              </a:solidFill>
              <a:latin typeface="Agency FB" panose="020B0503020202020204" pitchFamily="34" charset="0"/>
              <a:ea typeface="+mn-ea"/>
              <a:cs typeface="+mn-cs"/>
            </a:rPr>
            <a:t>eux-même</a:t>
          </a:r>
          <a:endParaRPr lang="fr-FR" sz="2800" b="0" dirty="0">
            <a:solidFill>
              <a:schemeClr val="bg2">
                <a:lumMod val="10000"/>
              </a:schemeClr>
            </a:solidFill>
            <a:latin typeface="Agency FB" panose="020B0503020202020204" pitchFamily="34" charset="0"/>
            <a:ea typeface="+mn-ea"/>
            <a:cs typeface="+mn-cs"/>
          </a:endParaRPr>
        </a:p>
      </dgm:t>
    </dgm:pt>
    <dgm:pt modelId="{76C89F62-E0EA-44DF-AC86-C1353E743833}" type="parTrans" cxnId="{5EA02043-E219-4156-9B38-68F614A162DA}">
      <dgm:prSet/>
      <dgm:spPr/>
      <dgm:t>
        <a:bodyPr/>
        <a:lstStyle/>
        <a:p>
          <a:endParaRPr lang="fr-FR"/>
        </a:p>
      </dgm:t>
    </dgm:pt>
    <dgm:pt modelId="{C495DB31-8BE7-4AB8-BAC5-85B5F4E1DD2B}" type="sibTrans" cxnId="{5EA02043-E219-4156-9B38-68F614A162DA}">
      <dgm:prSet/>
      <dgm:spPr/>
      <dgm:t>
        <a:bodyPr/>
        <a:lstStyle/>
        <a:p>
          <a:endParaRPr lang="fr-FR"/>
        </a:p>
      </dgm:t>
    </dgm:pt>
    <dgm:pt modelId="{4D27456A-61D4-4818-9EAB-2D2936FF7A67}">
      <dgm:prSet custT="1"/>
      <dgm:spPr>
        <a:xfrm>
          <a:off x="393982" y="499728"/>
          <a:ext cx="4296542" cy="4296542"/>
        </a:xfrm>
        <a:prstGeom prst="pie">
          <a:avLst>
            <a:gd name="adj1" fmla="val 5400000"/>
            <a:gd name="adj2" fmla="val 10800000"/>
          </a:avLst>
        </a:prstGeom>
        <a:solidFill>
          <a:srgbClr val="D45710"/>
        </a:solidFill>
        <a:ln w="12700" cap="flat" cmpd="sng" algn="ctr">
          <a:solidFill>
            <a:srgbClr val="FFFFFF">
              <a:hueOff val="0"/>
              <a:satOff val="0"/>
              <a:lumOff val="0"/>
              <a:alphaOff val="0"/>
            </a:srgbClr>
          </a:solidFill>
          <a:prstDash val="solid"/>
        </a:ln>
        <a:effectLst/>
      </dgm:spPr>
      <dgm:t>
        <a:bodyPr/>
        <a:lstStyle/>
        <a:p>
          <a:r>
            <a:rPr lang="fr-CM" sz="2800" b="1" dirty="0">
              <a:solidFill>
                <a:srgbClr val="FFFFFF"/>
              </a:solidFill>
              <a:latin typeface="Agency FB" panose="020B0503020202020204" pitchFamily="34" charset="0"/>
              <a:ea typeface="+mn-ea"/>
              <a:cs typeface="+mn-cs"/>
            </a:rPr>
            <a:t>Supports Papier</a:t>
          </a:r>
          <a:endParaRPr lang="fr-FR" sz="2800" b="1" dirty="0">
            <a:solidFill>
              <a:srgbClr val="FFFFFF"/>
            </a:solidFill>
            <a:latin typeface="Agency FB" panose="020B0503020202020204" pitchFamily="34" charset="0"/>
            <a:ea typeface="+mn-ea"/>
            <a:cs typeface="+mn-cs"/>
          </a:endParaRPr>
        </a:p>
        <a:p>
          <a:r>
            <a:rPr lang="fr-FR" sz="2800" b="1" dirty="0">
              <a:solidFill>
                <a:srgbClr val="FFFFFF"/>
              </a:solidFill>
              <a:latin typeface="Agency FB" panose="020B0503020202020204" pitchFamily="34" charset="0"/>
              <a:ea typeface="+mn-ea"/>
              <a:cs typeface="+mn-cs"/>
            </a:rPr>
            <a:t> </a:t>
          </a:r>
          <a:r>
            <a:rPr lang="fr-FR" sz="2800" b="0" dirty="0">
              <a:solidFill>
                <a:srgbClr val="FFFFFF"/>
              </a:solidFill>
              <a:latin typeface="Agency FB" panose="020B0503020202020204" pitchFamily="34" charset="0"/>
              <a:ea typeface="+mn-ea"/>
              <a:cs typeface="+mn-cs"/>
            </a:rPr>
            <a:t>Principalement les « Bureaucrates » les consultent</a:t>
          </a:r>
          <a:endParaRPr lang="fr-FR" sz="3600" b="0" dirty="0">
            <a:solidFill>
              <a:srgbClr val="FFFFFF"/>
            </a:solidFill>
            <a:latin typeface="Agency FB" panose="020B0503020202020204" pitchFamily="34" charset="0"/>
            <a:ea typeface="+mn-ea"/>
            <a:cs typeface="+mn-cs"/>
          </a:endParaRPr>
        </a:p>
      </dgm:t>
    </dgm:pt>
    <dgm:pt modelId="{EC12603D-EB48-4082-BE0F-F765EF0D5EB0}" type="parTrans" cxnId="{B31FFB9C-FC4F-4E38-BBCB-631EFD5828F3}">
      <dgm:prSet/>
      <dgm:spPr/>
      <dgm:t>
        <a:bodyPr/>
        <a:lstStyle/>
        <a:p>
          <a:endParaRPr lang="fr-FR"/>
        </a:p>
      </dgm:t>
    </dgm:pt>
    <dgm:pt modelId="{2B4DB689-554B-48A3-B81B-6985F97832A8}" type="sibTrans" cxnId="{B31FFB9C-FC4F-4E38-BBCB-631EFD5828F3}">
      <dgm:prSet/>
      <dgm:spPr/>
      <dgm:t>
        <a:bodyPr/>
        <a:lstStyle/>
        <a:p>
          <a:endParaRPr lang="fr-FR"/>
        </a:p>
      </dgm:t>
    </dgm:pt>
    <dgm:pt modelId="{215C8D7E-B743-490C-A462-29003E4FCE28}" type="pres">
      <dgm:prSet presAssocID="{18B425E1-C862-4D9C-ABE2-1975FAE66C22}" presName="compositeShape" presStyleCnt="0">
        <dgm:presLayoutVars>
          <dgm:chMax val="7"/>
          <dgm:dir/>
          <dgm:resizeHandles val="exact"/>
        </dgm:presLayoutVars>
      </dgm:prSet>
      <dgm:spPr/>
    </dgm:pt>
    <dgm:pt modelId="{A86232D1-8849-495D-881D-B4769774DBDF}" type="pres">
      <dgm:prSet presAssocID="{18B425E1-C862-4D9C-ABE2-1975FAE66C22}" presName="wedge1" presStyleLbl="node1" presStyleIdx="0" presStyleCnt="4"/>
      <dgm:spPr/>
    </dgm:pt>
    <dgm:pt modelId="{D876121E-69E1-4B10-9D31-28290798C9DF}" type="pres">
      <dgm:prSet presAssocID="{18B425E1-C862-4D9C-ABE2-1975FAE66C22}" presName="wedge1Tx" presStyleLbl="node1" presStyleIdx="0" presStyleCnt="4">
        <dgm:presLayoutVars>
          <dgm:chMax val="0"/>
          <dgm:chPref val="0"/>
          <dgm:bulletEnabled val="1"/>
        </dgm:presLayoutVars>
      </dgm:prSet>
      <dgm:spPr/>
    </dgm:pt>
    <dgm:pt modelId="{A57DA5A7-CA43-47C9-9E14-17E88992718E}" type="pres">
      <dgm:prSet presAssocID="{18B425E1-C862-4D9C-ABE2-1975FAE66C22}" presName="wedge2" presStyleLbl="node1" presStyleIdx="1" presStyleCnt="4"/>
      <dgm:spPr/>
    </dgm:pt>
    <dgm:pt modelId="{F67C70E0-7882-4020-8DED-78DB35964945}" type="pres">
      <dgm:prSet presAssocID="{18B425E1-C862-4D9C-ABE2-1975FAE66C22}" presName="wedge2Tx" presStyleLbl="node1" presStyleIdx="1" presStyleCnt="4">
        <dgm:presLayoutVars>
          <dgm:chMax val="0"/>
          <dgm:chPref val="0"/>
          <dgm:bulletEnabled val="1"/>
        </dgm:presLayoutVars>
      </dgm:prSet>
      <dgm:spPr/>
    </dgm:pt>
    <dgm:pt modelId="{01918A01-8D87-4BFE-B505-AF0284BB1A7C}" type="pres">
      <dgm:prSet presAssocID="{18B425E1-C862-4D9C-ABE2-1975FAE66C22}" presName="wedge3" presStyleLbl="node1" presStyleIdx="2" presStyleCnt="4"/>
      <dgm:spPr/>
    </dgm:pt>
    <dgm:pt modelId="{71D6ADFB-2DC7-444F-8C0A-F434D21E72D8}" type="pres">
      <dgm:prSet presAssocID="{18B425E1-C862-4D9C-ABE2-1975FAE66C22}" presName="wedge3Tx" presStyleLbl="node1" presStyleIdx="2" presStyleCnt="4">
        <dgm:presLayoutVars>
          <dgm:chMax val="0"/>
          <dgm:chPref val="0"/>
          <dgm:bulletEnabled val="1"/>
        </dgm:presLayoutVars>
      </dgm:prSet>
      <dgm:spPr/>
    </dgm:pt>
    <dgm:pt modelId="{C235A646-DDE9-4E76-BBDE-3469A0BD5791}" type="pres">
      <dgm:prSet presAssocID="{18B425E1-C862-4D9C-ABE2-1975FAE66C22}" presName="wedge4" presStyleLbl="node1" presStyleIdx="3" presStyleCnt="4"/>
      <dgm:spPr/>
    </dgm:pt>
    <dgm:pt modelId="{B054C1D2-F420-43EF-955F-0A72CF2B0CBD}" type="pres">
      <dgm:prSet presAssocID="{18B425E1-C862-4D9C-ABE2-1975FAE66C22}" presName="wedge4Tx" presStyleLbl="node1" presStyleIdx="3" presStyleCnt="4">
        <dgm:presLayoutVars>
          <dgm:chMax val="0"/>
          <dgm:chPref val="0"/>
          <dgm:bulletEnabled val="1"/>
        </dgm:presLayoutVars>
      </dgm:prSet>
      <dgm:spPr/>
    </dgm:pt>
  </dgm:ptLst>
  <dgm:cxnLst>
    <dgm:cxn modelId="{28D9D53E-FF1C-48FF-8BF1-0EBE5243BBC5}" type="presOf" srcId="{4D27456A-61D4-4818-9EAB-2D2936FF7A67}" destId="{71D6ADFB-2DC7-444F-8C0A-F434D21E72D8}" srcOrd="1" destOrd="0" presId="urn:microsoft.com/office/officeart/2005/8/layout/chart3#2"/>
    <dgm:cxn modelId="{0E36BF62-3B04-4B3F-8CAF-2A33C9406C57}" type="presOf" srcId="{CB84B6A8-1D60-449D-B805-855FD3A7AC18}" destId="{F67C70E0-7882-4020-8DED-78DB35964945}" srcOrd="1" destOrd="0" presId="urn:microsoft.com/office/officeart/2005/8/layout/chart3#2"/>
    <dgm:cxn modelId="{5EA02043-E219-4156-9B38-68F614A162DA}" srcId="{18B425E1-C862-4D9C-ABE2-1975FAE66C22}" destId="{1E5BE729-FB0A-4A88-9169-45A6CFDC995B}" srcOrd="3" destOrd="0" parTransId="{76C89F62-E0EA-44DF-AC86-C1353E743833}" sibTransId="{C495DB31-8BE7-4AB8-BAC5-85B5F4E1DD2B}"/>
    <dgm:cxn modelId="{26F50F45-BCFF-485F-8888-8389B35CE81C}" type="presOf" srcId="{4D27456A-61D4-4818-9EAB-2D2936FF7A67}" destId="{01918A01-8D87-4BFE-B505-AF0284BB1A7C}" srcOrd="0" destOrd="0" presId="urn:microsoft.com/office/officeart/2005/8/layout/chart3#2"/>
    <dgm:cxn modelId="{00BB3175-E940-47EF-8015-266D1CB8A117}" srcId="{18B425E1-C862-4D9C-ABE2-1975FAE66C22}" destId="{CB84B6A8-1D60-449D-B805-855FD3A7AC18}" srcOrd="1" destOrd="0" parTransId="{5B868DD5-8171-4122-A8DF-C94D7721EE24}" sibTransId="{99778463-17C6-48B0-9B39-A744B57ED179}"/>
    <dgm:cxn modelId="{5262C277-DDDC-4DD1-857B-920290695A89}" srcId="{18B425E1-C862-4D9C-ABE2-1975FAE66C22}" destId="{BF8C50E5-3510-4D91-BA02-24D5F1743E8F}" srcOrd="0" destOrd="0" parTransId="{F09141C0-E155-43A1-8E61-31C897420A0B}" sibTransId="{A2D7EE01-1B97-4F03-A97E-E2CF4183974C}"/>
    <dgm:cxn modelId="{1EAFB38B-C4BE-4033-8F0B-2553A946CEB6}" type="presOf" srcId="{BF8C50E5-3510-4D91-BA02-24D5F1743E8F}" destId="{A86232D1-8849-495D-881D-B4769774DBDF}" srcOrd="0" destOrd="0" presId="urn:microsoft.com/office/officeart/2005/8/layout/chart3#2"/>
    <dgm:cxn modelId="{ADAD0D91-7B88-40BE-A051-0E85D512EAC2}" type="presOf" srcId="{18B425E1-C862-4D9C-ABE2-1975FAE66C22}" destId="{215C8D7E-B743-490C-A462-29003E4FCE28}" srcOrd="0" destOrd="0" presId="urn:microsoft.com/office/officeart/2005/8/layout/chart3#2"/>
    <dgm:cxn modelId="{B31FFB9C-FC4F-4E38-BBCB-631EFD5828F3}" srcId="{18B425E1-C862-4D9C-ABE2-1975FAE66C22}" destId="{4D27456A-61D4-4818-9EAB-2D2936FF7A67}" srcOrd="2" destOrd="0" parTransId="{EC12603D-EB48-4082-BE0F-F765EF0D5EB0}" sibTransId="{2B4DB689-554B-48A3-B81B-6985F97832A8}"/>
    <dgm:cxn modelId="{F3FD3AC4-8528-4D0A-BA4C-64D1D15D4049}" type="presOf" srcId="{BF8C50E5-3510-4D91-BA02-24D5F1743E8F}" destId="{D876121E-69E1-4B10-9D31-28290798C9DF}" srcOrd="1" destOrd="0" presId="urn:microsoft.com/office/officeart/2005/8/layout/chart3#2"/>
    <dgm:cxn modelId="{5DE8D6D0-8532-4DE0-A6B0-F57D2E141ABE}" type="presOf" srcId="{CB84B6A8-1D60-449D-B805-855FD3A7AC18}" destId="{A57DA5A7-CA43-47C9-9E14-17E88992718E}" srcOrd="0" destOrd="0" presId="urn:microsoft.com/office/officeart/2005/8/layout/chart3#2"/>
    <dgm:cxn modelId="{4EE17ED2-D65D-4A23-BE54-0F760945DB7B}" type="presOf" srcId="{1E5BE729-FB0A-4A88-9169-45A6CFDC995B}" destId="{B054C1D2-F420-43EF-955F-0A72CF2B0CBD}" srcOrd="1" destOrd="0" presId="urn:microsoft.com/office/officeart/2005/8/layout/chart3#2"/>
    <dgm:cxn modelId="{8D244FFE-6608-4899-B378-B481FB2F0EEF}" type="presOf" srcId="{1E5BE729-FB0A-4A88-9169-45A6CFDC995B}" destId="{C235A646-DDE9-4E76-BBDE-3469A0BD5791}" srcOrd="0" destOrd="0" presId="urn:microsoft.com/office/officeart/2005/8/layout/chart3#2"/>
    <dgm:cxn modelId="{375A2D2A-9CCA-432E-981A-9388604253D2}" type="presParOf" srcId="{215C8D7E-B743-490C-A462-29003E4FCE28}" destId="{A86232D1-8849-495D-881D-B4769774DBDF}" srcOrd="0" destOrd="0" presId="urn:microsoft.com/office/officeart/2005/8/layout/chart3#2"/>
    <dgm:cxn modelId="{1AF626C1-378D-4B84-8890-F919319AB524}" type="presParOf" srcId="{215C8D7E-B743-490C-A462-29003E4FCE28}" destId="{D876121E-69E1-4B10-9D31-28290798C9DF}" srcOrd="1" destOrd="0" presId="urn:microsoft.com/office/officeart/2005/8/layout/chart3#2"/>
    <dgm:cxn modelId="{8D6AD1F1-80F4-4F8F-AA4E-12695A0FF0D1}" type="presParOf" srcId="{215C8D7E-B743-490C-A462-29003E4FCE28}" destId="{A57DA5A7-CA43-47C9-9E14-17E88992718E}" srcOrd="2" destOrd="0" presId="urn:microsoft.com/office/officeart/2005/8/layout/chart3#2"/>
    <dgm:cxn modelId="{79646A52-38D4-45B1-A86C-9C69B2CC677A}" type="presParOf" srcId="{215C8D7E-B743-490C-A462-29003E4FCE28}" destId="{F67C70E0-7882-4020-8DED-78DB35964945}" srcOrd="3" destOrd="0" presId="urn:microsoft.com/office/officeart/2005/8/layout/chart3#2"/>
    <dgm:cxn modelId="{4EC7351C-6DD8-4834-8AF9-C7B680072C18}" type="presParOf" srcId="{215C8D7E-B743-490C-A462-29003E4FCE28}" destId="{01918A01-8D87-4BFE-B505-AF0284BB1A7C}" srcOrd="4" destOrd="0" presId="urn:microsoft.com/office/officeart/2005/8/layout/chart3#2"/>
    <dgm:cxn modelId="{E8AA649A-A359-420D-8A00-4573C2C619B4}" type="presParOf" srcId="{215C8D7E-B743-490C-A462-29003E4FCE28}" destId="{71D6ADFB-2DC7-444F-8C0A-F434D21E72D8}" srcOrd="5" destOrd="0" presId="urn:microsoft.com/office/officeart/2005/8/layout/chart3#2"/>
    <dgm:cxn modelId="{5CD01857-F7DA-4126-8878-B34490270999}" type="presParOf" srcId="{215C8D7E-B743-490C-A462-29003E4FCE28}" destId="{C235A646-DDE9-4E76-BBDE-3469A0BD5791}" srcOrd="6" destOrd="0" presId="urn:microsoft.com/office/officeart/2005/8/layout/chart3#2"/>
    <dgm:cxn modelId="{3C878BDC-D79E-4CD8-A818-BBA5D330EBF9}" type="presParOf" srcId="{215C8D7E-B743-490C-A462-29003E4FCE28}" destId="{B054C1D2-F420-43EF-955F-0A72CF2B0CBD}" srcOrd="7" destOrd="0" presId="urn:microsoft.com/office/officeart/2005/8/layout/chart3#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F53D7-3C0A-42D4-B6F4-E5E1B63D8D24}">
      <dsp:nvSpPr>
        <dsp:cNvPr id="0" name=""/>
        <dsp:cNvSpPr/>
      </dsp:nvSpPr>
      <dsp:spPr>
        <a:xfrm>
          <a:off x="1222905" y="882918"/>
          <a:ext cx="9270643" cy="9270643"/>
        </a:xfrm>
        <a:prstGeom prst="pie">
          <a:avLst>
            <a:gd name="adj1" fmla="val 16200000"/>
            <a:gd name="adj2" fmla="val 5400000"/>
          </a:avLst>
        </a:prstGeom>
        <a:solidFill>
          <a:schemeClr val="accent1">
            <a:lumMod val="40000"/>
            <a:lumOff val="60000"/>
          </a:schemeClr>
        </a:solidFill>
        <a:ln w="127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fr-FR" sz="4000" b="1" kern="1200" dirty="0">
              <a:solidFill>
                <a:schemeClr val="bg2">
                  <a:lumMod val="10000"/>
                </a:schemeClr>
              </a:solidFill>
              <a:latin typeface="Agency FB" panose="020B0503020202020204" pitchFamily="34" charset="0"/>
              <a:ea typeface="+mn-ea"/>
              <a:cs typeface="+mn-cs"/>
            </a:rPr>
            <a:t>En semaine, </a:t>
          </a:r>
        </a:p>
        <a:p>
          <a:pPr marL="0" lvl="0" indent="0" algn="ctr" defTabSz="1778000">
            <a:lnSpc>
              <a:spcPct val="90000"/>
            </a:lnSpc>
            <a:spcBef>
              <a:spcPct val="0"/>
            </a:spcBef>
            <a:spcAft>
              <a:spcPct val="35000"/>
            </a:spcAft>
            <a:buNone/>
          </a:pPr>
          <a:r>
            <a:rPr lang="fr-FR" sz="2800" b="1" kern="1200" dirty="0">
              <a:solidFill>
                <a:schemeClr val="bg2">
                  <a:lumMod val="10000"/>
                </a:schemeClr>
              </a:solidFill>
              <a:latin typeface="Agency FB" panose="020B0503020202020204" pitchFamily="34" charset="0"/>
              <a:ea typeface="+mn-ea"/>
              <a:cs typeface="+mn-cs"/>
            </a:rPr>
            <a:t>Leurs heures de libertés sont comprises entre leurs heures de petit déjeuner; leurs heures de dîner; leurs heures de pauses; (qu’ils décident par eux même), et en rentrant soit à partir de 15h ou 17h</a:t>
          </a:r>
          <a:endParaRPr lang="fr-FR" sz="2800" kern="1200" dirty="0">
            <a:solidFill>
              <a:schemeClr val="bg2">
                <a:lumMod val="10000"/>
              </a:schemeClr>
            </a:solidFill>
            <a:latin typeface="Agency FB" panose="020B0503020202020204" pitchFamily="34" charset="0"/>
            <a:ea typeface="+mn-ea"/>
            <a:cs typeface="+mn-cs"/>
          </a:endParaRPr>
        </a:p>
      </dsp:txBody>
      <dsp:txXfrm>
        <a:off x="6335022" y="3216068"/>
        <a:ext cx="2302171" cy="4604343"/>
      </dsp:txXfrm>
    </dsp:sp>
    <dsp:sp modelId="{4A5F74A4-ACCB-41EE-8877-3E4821C3AA83}">
      <dsp:nvSpPr>
        <dsp:cNvPr id="0" name=""/>
        <dsp:cNvSpPr/>
      </dsp:nvSpPr>
      <dsp:spPr>
        <a:xfrm>
          <a:off x="1002176" y="882918"/>
          <a:ext cx="9270643" cy="9270643"/>
        </a:xfrm>
        <a:prstGeom prst="pie">
          <a:avLst>
            <a:gd name="adj1" fmla="val 5400000"/>
            <a:gd name="adj2" fmla="val 16200000"/>
          </a:avLst>
        </a:prstGeom>
        <a:solidFill>
          <a:srgbClr val="D45710"/>
        </a:solidFill>
        <a:ln w="127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fr-FR" sz="4000" b="1" kern="1200" dirty="0">
              <a:solidFill>
                <a:schemeClr val="bg1"/>
              </a:solidFill>
              <a:latin typeface="Agency FB" panose="020B0503020202020204" pitchFamily="34" charset="0"/>
              <a:ea typeface="+mn-ea"/>
              <a:cs typeface="+mn-cs"/>
            </a:rPr>
            <a:t>Le Week-end</a:t>
          </a:r>
          <a:r>
            <a:rPr lang="fr-FR" sz="2800" b="1" kern="1200" dirty="0">
              <a:solidFill>
                <a:schemeClr val="bg1"/>
              </a:solidFill>
              <a:latin typeface="Agency FB" panose="020B0503020202020204" pitchFamily="34" charset="0"/>
              <a:ea typeface="+mn-ea"/>
              <a:cs typeface="+mn-cs"/>
            </a:rPr>
            <a:t> ils sont complètement libres, et n’ont pour seul engagement que des activités qui les rassemblent</a:t>
          </a:r>
          <a:endParaRPr lang="fr-FR" sz="2800" kern="1200" dirty="0">
            <a:solidFill>
              <a:schemeClr val="bg1"/>
            </a:solidFill>
            <a:latin typeface="Agency FB" panose="020B0503020202020204" pitchFamily="34" charset="0"/>
            <a:ea typeface="+mn-ea"/>
            <a:cs typeface="+mn-cs"/>
          </a:endParaRPr>
        </a:p>
      </dsp:txBody>
      <dsp:txXfrm>
        <a:off x="2803348" y="3216068"/>
        <a:ext cx="2302171" cy="4604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232D1-8849-495D-881D-B4769774DBDF}">
      <dsp:nvSpPr>
        <dsp:cNvPr id="0" name=""/>
        <dsp:cNvSpPr/>
      </dsp:nvSpPr>
      <dsp:spPr>
        <a:xfrm>
          <a:off x="1141232" y="632405"/>
          <a:ext cx="8526819" cy="8526819"/>
        </a:xfrm>
        <a:prstGeom prst="pie">
          <a:avLst>
            <a:gd name="adj1" fmla="val 16200000"/>
            <a:gd name="adj2" fmla="val 0"/>
          </a:avLst>
        </a:prstGeom>
        <a:solidFill>
          <a:srgbClr val="D45710"/>
        </a:solidFill>
        <a:ln w="127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l" defTabSz="1022350">
            <a:lnSpc>
              <a:spcPct val="90000"/>
            </a:lnSpc>
            <a:spcBef>
              <a:spcPct val="0"/>
            </a:spcBef>
            <a:spcAft>
              <a:spcPct val="35000"/>
            </a:spcAft>
            <a:buNone/>
          </a:pPr>
          <a:r>
            <a:rPr lang="fr-FR" sz="2300" b="1" kern="1200" dirty="0">
              <a:solidFill>
                <a:srgbClr val="FFFFFF"/>
              </a:solidFill>
              <a:latin typeface="Agency FB" panose="020B0503020202020204" pitchFamily="34" charset="0"/>
              <a:ea typeface="+mn-ea"/>
              <a:cs typeface="+mn-cs"/>
            </a:rPr>
            <a:t>TV</a:t>
          </a:r>
        </a:p>
        <a:p>
          <a:pPr marL="0" lvl="0" indent="0" algn="l" defTabSz="1022350">
            <a:lnSpc>
              <a:spcPct val="90000"/>
            </a:lnSpc>
            <a:spcBef>
              <a:spcPct val="0"/>
            </a:spcBef>
            <a:spcAft>
              <a:spcPct val="35000"/>
            </a:spcAft>
            <a:buNone/>
          </a:pPr>
          <a:r>
            <a:rPr lang="fr-FR" sz="2400" b="0" kern="1200" dirty="0">
              <a:solidFill>
                <a:srgbClr val="FFFFFF"/>
              </a:solidFill>
              <a:latin typeface="Agency FB" panose="020B0503020202020204" pitchFamily="34" charset="0"/>
              <a:ea typeface="+mn-ea"/>
              <a:cs typeface="+mn-cs"/>
            </a:rPr>
            <a:t>Hors mis le journal, ils ne sont intéressés que par les programmes de funs</a:t>
          </a:r>
        </a:p>
      </dsp:txBody>
      <dsp:txXfrm>
        <a:off x="5962930" y="2581511"/>
        <a:ext cx="2225126" cy="1794456"/>
      </dsp:txXfrm>
    </dsp:sp>
    <dsp:sp modelId="{A57DA5A7-CA43-47C9-9E14-17E88992718E}">
      <dsp:nvSpPr>
        <dsp:cNvPr id="0" name=""/>
        <dsp:cNvSpPr/>
      </dsp:nvSpPr>
      <dsp:spPr>
        <a:xfrm>
          <a:off x="781888" y="991750"/>
          <a:ext cx="8526819" cy="8526819"/>
        </a:xfrm>
        <a:prstGeom prst="pie">
          <a:avLst>
            <a:gd name="adj1" fmla="val 0"/>
            <a:gd name="adj2" fmla="val 5400000"/>
          </a:avLst>
        </a:prstGeom>
        <a:solidFill>
          <a:schemeClr val="accent1">
            <a:lumMod val="40000"/>
            <a:lumOff val="60000"/>
          </a:schemeClr>
        </a:solidFill>
        <a:ln w="127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fr-FR" sz="2700" b="1" kern="1200" dirty="0">
              <a:solidFill>
                <a:schemeClr val="bg2">
                  <a:lumMod val="10000"/>
                </a:schemeClr>
              </a:solidFill>
              <a:latin typeface="Agency FB" panose="020B0503020202020204" pitchFamily="34" charset="0"/>
              <a:ea typeface="+mn-ea"/>
              <a:cs typeface="+mn-cs"/>
            </a:rPr>
            <a:t>Digital</a:t>
          </a:r>
        </a:p>
        <a:p>
          <a:pPr marL="0" lvl="0" indent="0" algn="ctr" defTabSz="1200150">
            <a:lnSpc>
              <a:spcPct val="90000"/>
            </a:lnSpc>
            <a:spcBef>
              <a:spcPct val="0"/>
            </a:spcBef>
            <a:spcAft>
              <a:spcPct val="35000"/>
            </a:spcAft>
            <a:buNone/>
          </a:pPr>
          <a:r>
            <a:rPr lang="fr-FR" sz="2700" b="0" kern="1200" dirty="0">
              <a:solidFill>
                <a:schemeClr val="bg2">
                  <a:lumMod val="10000"/>
                </a:schemeClr>
              </a:solidFill>
              <a:latin typeface="Agency FB" panose="020B0503020202020204" pitchFamily="34" charset="0"/>
              <a:ea typeface="+mn-ea"/>
              <a:cs typeface="+mn-cs"/>
            </a:rPr>
            <a:t> Ils suivent les l’actualité fun sur les Réseaux sociaux</a:t>
          </a:r>
        </a:p>
      </dsp:txBody>
      <dsp:txXfrm>
        <a:off x="5658400" y="5779068"/>
        <a:ext cx="2225126" cy="1794456"/>
      </dsp:txXfrm>
    </dsp:sp>
    <dsp:sp modelId="{01918A01-8D87-4BFE-B505-AF0284BB1A7C}">
      <dsp:nvSpPr>
        <dsp:cNvPr id="0" name=""/>
        <dsp:cNvSpPr/>
      </dsp:nvSpPr>
      <dsp:spPr>
        <a:xfrm>
          <a:off x="781888" y="991750"/>
          <a:ext cx="8526819" cy="8526819"/>
        </a:xfrm>
        <a:prstGeom prst="pie">
          <a:avLst>
            <a:gd name="adj1" fmla="val 5400000"/>
            <a:gd name="adj2" fmla="val 10800000"/>
          </a:avLst>
        </a:prstGeom>
        <a:solidFill>
          <a:srgbClr val="D45710"/>
        </a:solidFill>
        <a:ln w="127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CM" sz="2800" b="1" kern="1200" dirty="0">
              <a:solidFill>
                <a:srgbClr val="FFFFFF"/>
              </a:solidFill>
              <a:latin typeface="Agency FB" panose="020B0503020202020204" pitchFamily="34" charset="0"/>
              <a:ea typeface="+mn-ea"/>
              <a:cs typeface="+mn-cs"/>
            </a:rPr>
            <a:t>Supports Papier</a:t>
          </a:r>
          <a:endParaRPr lang="fr-FR" sz="2800" b="1" kern="1200" dirty="0">
            <a:solidFill>
              <a:srgbClr val="FFFFFF"/>
            </a:solidFill>
            <a:latin typeface="Agency FB" panose="020B0503020202020204" pitchFamily="34" charset="0"/>
            <a:ea typeface="+mn-ea"/>
            <a:cs typeface="+mn-cs"/>
          </a:endParaRPr>
        </a:p>
        <a:p>
          <a:pPr marL="0" lvl="0" indent="0" algn="ctr" defTabSz="1244600">
            <a:lnSpc>
              <a:spcPct val="90000"/>
            </a:lnSpc>
            <a:spcBef>
              <a:spcPct val="0"/>
            </a:spcBef>
            <a:spcAft>
              <a:spcPct val="35000"/>
            </a:spcAft>
            <a:buNone/>
          </a:pPr>
          <a:r>
            <a:rPr lang="fr-FR" sz="2800" b="1" kern="1200" dirty="0">
              <a:solidFill>
                <a:srgbClr val="FFFFFF"/>
              </a:solidFill>
              <a:latin typeface="Agency FB" panose="020B0503020202020204" pitchFamily="34" charset="0"/>
              <a:ea typeface="+mn-ea"/>
              <a:cs typeface="+mn-cs"/>
            </a:rPr>
            <a:t> </a:t>
          </a:r>
          <a:r>
            <a:rPr lang="fr-FR" sz="2800" b="0" kern="1200" dirty="0">
              <a:solidFill>
                <a:srgbClr val="FFFFFF"/>
              </a:solidFill>
              <a:latin typeface="Agency FB" panose="020B0503020202020204" pitchFamily="34" charset="0"/>
              <a:ea typeface="+mn-ea"/>
              <a:cs typeface="+mn-cs"/>
            </a:rPr>
            <a:t>Principalement les « Bureaucrates » les consultent</a:t>
          </a:r>
          <a:endParaRPr lang="fr-FR" sz="3600" b="0" kern="1200" dirty="0">
            <a:solidFill>
              <a:srgbClr val="FFFFFF"/>
            </a:solidFill>
            <a:latin typeface="Agency FB" panose="020B0503020202020204" pitchFamily="34" charset="0"/>
            <a:ea typeface="+mn-ea"/>
            <a:cs typeface="+mn-cs"/>
          </a:endParaRPr>
        </a:p>
      </dsp:txBody>
      <dsp:txXfrm>
        <a:off x="2207069" y="5779068"/>
        <a:ext cx="2225126" cy="1794456"/>
      </dsp:txXfrm>
    </dsp:sp>
    <dsp:sp modelId="{C235A646-DDE9-4E76-BBDE-3469A0BD5791}">
      <dsp:nvSpPr>
        <dsp:cNvPr id="0" name=""/>
        <dsp:cNvSpPr/>
      </dsp:nvSpPr>
      <dsp:spPr>
        <a:xfrm>
          <a:off x="781888" y="991750"/>
          <a:ext cx="8526819" cy="8526819"/>
        </a:xfrm>
        <a:prstGeom prst="pie">
          <a:avLst>
            <a:gd name="adj1" fmla="val 10800000"/>
            <a:gd name="adj2" fmla="val 16200000"/>
          </a:avLst>
        </a:prstGeom>
        <a:solidFill>
          <a:schemeClr val="accent1">
            <a:lumMod val="40000"/>
            <a:lumOff val="60000"/>
          </a:schemeClr>
        </a:solidFill>
        <a:ln w="127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b="1" kern="1200" dirty="0">
              <a:solidFill>
                <a:schemeClr val="bg2">
                  <a:lumMod val="10000"/>
                </a:schemeClr>
              </a:solidFill>
              <a:latin typeface="Agency FB" panose="020B0503020202020204" pitchFamily="34" charset="0"/>
              <a:ea typeface="+mn-ea"/>
              <a:cs typeface="+mn-cs"/>
            </a:rPr>
            <a:t>Affichage</a:t>
          </a:r>
        </a:p>
        <a:p>
          <a:pPr marL="0" lvl="0" indent="0" algn="ctr" defTabSz="1422400">
            <a:lnSpc>
              <a:spcPct val="90000"/>
            </a:lnSpc>
            <a:spcBef>
              <a:spcPct val="0"/>
            </a:spcBef>
            <a:spcAft>
              <a:spcPct val="35000"/>
            </a:spcAft>
            <a:buNone/>
          </a:pPr>
          <a:r>
            <a:rPr lang="fr-FR" sz="2800" b="1" kern="1200" dirty="0">
              <a:solidFill>
                <a:schemeClr val="bg2">
                  <a:lumMod val="10000"/>
                </a:schemeClr>
              </a:solidFill>
              <a:latin typeface="Agency FB" panose="020B0503020202020204" pitchFamily="34" charset="0"/>
              <a:ea typeface="+mn-ea"/>
              <a:cs typeface="+mn-cs"/>
            </a:rPr>
            <a:t> </a:t>
          </a:r>
          <a:r>
            <a:rPr lang="fr-FR" sz="2800" b="0" kern="1200" dirty="0">
              <a:solidFill>
                <a:schemeClr val="bg2">
                  <a:lumMod val="10000"/>
                </a:schemeClr>
              </a:solidFill>
              <a:latin typeface="Agency FB" panose="020B0503020202020204" pitchFamily="34" charset="0"/>
              <a:ea typeface="+mn-ea"/>
              <a:cs typeface="+mn-cs"/>
            </a:rPr>
            <a:t>Le plus souvent, ils la subissent sur leurs trajets, et n’ont pas le reflexe de chercher d’</a:t>
          </a:r>
          <a:r>
            <a:rPr lang="fr-FR" sz="2800" b="0" kern="1200" dirty="0" err="1">
              <a:solidFill>
                <a:schemeClr val="bg2">
                  <a:lumMod val="10000"/>
                </a:schemeClr>
              </a:solidFill>
              <a:latin typeface="Agency FB" panose="020B0503020202020204" pitchFamily="34" charset="0"/>
              <a:ea typeface="+mn-ea"/>
              <a:cs typeface="+mn-cs"/>
            </a:rPr>
            <a:t>eux-même</a:t>
          </a:r>
          <a:endParaRPr lang="fr-FR" sz="2800" b="0" kern="1200" dirty="0">
            <a:solidFill>
              <a:schemeClr val="bg2">
                <a:lumMod val="10000"/>
              </a:schemeClr>
            </a:solidFill>
            <a:latin typeface="Agency FB" panose="020B0503020202020204" pitchFamily="34" charset="0"/>
            <a:ea typeface="+mn-ea"/>
            <a:cs typeface="+mn-cs"/>
          </a:endParaRPr>
        </a:p>
      </dsp:txBody>
      <dsp:txXfrm>
        <a:off x="2207069" y="2936795"/>
        <a:ext cx="2225126" cy="1794456"/>
      </dsp:txXfrm>
    </dsp:sp>
  </dsp:spTree>
</dsp:drawing>
</file>

<file path=ppt/diagrams/layout1.xml><?xml version="1.0" encoding="utf-8"?>
<dgm:layoutDef xmlns:dgm="http://schemas.openxmlformats.org/drawingml/2006/diagram" xmlns:a="http://schemas.openxmlformats.org/drawingml/2006/main" uniqueId="urn:microsoft.com/office/officeart/2005/8/layout/chart3#1">
  <dgm:title val=""/>
  <dgm:desc val=""/>
  <dgm:catLst>
    <dgm:cat type="relationship" pri="12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2">
  <dgm:title val=""/>
  <dgm:desc val=""/>
  <dgm:catLst>
    <dgm:cat type="relationship" pri="12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6445765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7564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12" name="Titre de la pré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Titre de la présentation</a:t>
            </a:r>
          </a:p>
        </p:txBody>
      </p:sp>
      <p:sp>
        <p:nvSpPr>
          <p:cNvPr id="13" name="Texte niveau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Texte niveau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Titre de la présentation</a:t>
            </a:r>
          </a:p>
        </p:txBody>
      </p:sp>
      <p:sp>
        <p:nvSpPr>
          <p:cNvPr id="23" name="Auteur et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24" name="Texte niveau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1206500" y="1270000"/>
            <a:ext cx="9779000" cy="5882273"/>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61"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1206500" y="1079500"/>
            <a:ext cx="21971000" cy="1434949"/>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1206500" y="1079500"/>
            <a:ext cx="21971000" cy="143510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26.png"/><Relationship Id="rId10" Type="http://schemas.openxmlformats.org/officeDocument/2006/relationships/diagramData" Target="../diagrams/data2.xml"/><Relationship Id="rId4" Type="http://schemas.openxmlformats.org/officeDocument/2006/relationships/image" Target="../media/image13.png"/><Relationship Id="rId9" Type="http://schemas.microsoft.com/office/2007/relationships/diagramDrawing" Target="../diagrams/drawing1.xml"/><Relationship Id="rId14"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6.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9.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2.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p:cNvSpPr/>
          <p:nvPr/>
        </p:nvSpPr>
        <p:spPr>
          <a:xfrm>
            <a:off x="0" y="-22967"/>
            <a:ext cx="24395264" cy="13738967"/>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52" name="Titre de la présentation"/>
          <p:cNvSpPr txBox="1">
            <a:spLocks noGrp="1"/>
          </p:cNvSpPr>
          <p:nvPr>
            <p:ph type="ctrTitle"/>
          </p:nvPr>
        </p:nvSpPr>
        <p:spPr>
          <a:xfrm>
            <a:off x="1206496" y="2574991"/>
            <a:ext cx="16745965" cy="4648201"/>
          </a:xfrm>
          <a:prstGeom prst="rect">
            <a:avLst/>
          </a:prstGeom>
        </p:spPr>
        <p:txBody>
          <a:bodyPr>
            <a:normAutofit/>
          </a:bodyPr>
          <a:lstStyle/>
          <a:p>
            <a:pPr>
              <a:defRPr b="0">
                <a:solidFill>
                  <a:srgbClr val="FFFFFF"/>
                </a:solidFill>
                <a:latin typeface="Montserrat Bold"/>
                <a:ea typeface="Montserrat Bold"/>
                <a:cs typeface="Montserrat Bold"/>
                <a:sym typeface="Montserrat Bold"/>
              </a:defRPr>
            </a:pPr>
            <a:r>
              <a:rPr lang="fr-CM" sz="13900" dirty="0"/>
              <a:t>Ramadan 2023</a:t>
            </a:r>
            <a:endParaRPr sz="13900" dirty="0"/>
          </a:p>
        </p:txBody>
      </p:sp>
      <p:sp>
        <p:nvSpPr>
          <p:cNvPr id="153" name="Descriptif de la présentation"/>
          <p:cNvSpPr txBox="1">
            <a:spLocks noGrp="1"/>
          </p:cNvSpPr>
          <p:nvPr>
            <p:ph type="subTitle" sz="quarter" idx="1"/>
          </p:nvPr>
        </p:nvSpPr>
        <p:spPr>
          <a:xfrm>
            <a:off x="1201343" y="7415443"/>
            <a:ext cx="7437332" cy="1319483"/>
          </a:xfrm>
          <a:prstGeom prst="rect">
            <a:avLst/>
          </a:prstGeom>
        </p:spPr>
        <p:txBody>
          <a:bodyPr/>
          <a:lstStyle>
            <a:lvl1pPr>
              <a:defRPr sz="4800" b="0">
                <a:solidFill>
                  <a:srgbClr val="E15B0F"/>
                </a:solidFill>
                <a:latin typeface="Montserrat Bold"/>
                <a:ea typeface="Montserrat Bold"/>
                <a:cs typeface="Montserrat Bold"/>
                <a:sym typeface="Montserrat Bold"/>
              </a:defRPr>
            </a:lvl1pPr>
          </a:lstStyle>
          <a:p>
            <a:r>
              <a:rPr lang="fr-CM" dirty="0"/>
              <a:t>Notre </a:t>
            </a:r>
            <a:r>
              <a:rPr lang="fr-CM" dirty="0" err="1"/>
              <a:t>reco</a:t>
            </a:r>
            <a:r>
              <a:rPr lang="fr-CM" dirty="0"/>
              <a:t> Créative</a:t>
            </a:r>
            <a:endParaRPr dirty="0"/>
          </a:p>
        </p:txBody>
      </p:sp>
      <p:pic>
        <p:nvPicPr>
          <p:cNvPr id="15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52053" y="7261322"/>
            <a:ext cx="9432801" cy="6493638"/>
          </a:xfrm>
          <a:prstGeom prst="rect">
            <a:avLst/>
          </a:prstGeom>
          <a:ln w="12700">
            <a:miter lim="400000"/>
          </a:ln>
        </p:spPr>
      </p:pic>
      <p:pic>
        <p:nvPicPr>
          <p:cNvPr id="15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250" y="11201554"/>
            <a:ext cx="3637562" cy="1034273"/>
          </a:xfrm>
          <a:prstGeom prst="rect">
            <a:avLst/>
          </a:prstGeom>
          <a:ln w="12700">
            <a:miter lim="400000"/>
          </a:ln>
        </p:spPr>
      </p:pic>
      <p:pic>
        <p:nvPicPr>
          <p:cNvPr id="2" name="Image 1">
            <a:extLst>
              <a:ext uri="{FF2B5EF4-FFF2-40B4-BE49-F238E27FC236}">
                <a16:creationId xmlns:a16="http://schemas.microsoft.com/office/drawing/2014/main" id="{1A03E37E-0B0F-68A8-DA0C-9A1D9E4060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44005" y="5356091"/>
            <a:ext cx="3656754" cy="1525974"/>
          </a:xfrm>
          <a:prstGeom prst="rect">
            <a:avLst/>
          </a:prstGeom>
        </p:spPr>
      </p:pic>
      <p:pic>
        <p:nvPicPr>
          <p:cNvPr id="3" name="Image 2">
            <a:extLst>
              <a:ext uri="{FF2B5EF4-FFF2-40B4-BE49-F238E27FC236}">
                <a16:creationId xmlns:a16="http://schemas.microsoft.com/office/drawing/2014/main" id="{1E1E5F05-CEE9-029F-8FE2-BCE93B569E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57381" y="5173326"/>
            <a:ext cx="2135255" cy="1872302"/>
          </a:xfrm>
          <a:prstGeom prst="rect">
            <a:avLst/>
          </a:prstGeom>
        </p:spPr>
      </p:pic>
      <p:pic>
        <p:nvPicPr>
          <p:cNvPr id="4" name="Image 3">
            <a:extLst>
              <a:ext uri="{FF2B5EF4-FFF2-40B4-BE49-F238E27FC236}">
                <a16:creationId xmlns:a16="http://schemas.microsoft.com/office/drawing/2014/main" id="{9231AA9A-CC03-9499-7B9C-EBF9F33EB3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05614" y="5173326"/>
            <a:ext cx="1872302" cy="187230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063"/>
            <a:ext cx="24467550" cy="13785252"/>
          </a:xfrm>
          <a:prstGeom prst="rect">
            <a:avLst/>
          </a:prstGeom>
          <a:ln w="12700">
            <a:miter lim="400000"/>
          </a:ln>
        </p:spPr>
      </p:pic>
      <p:sp>
        <p:nvSpPr>
          <p:cNvPr id="172" name="Diapo 3"/>
          <p:cNvSpPr txBox="1">
            <a:spLocks noGrp="1"/>
          </p:cNvSpPr>
          <p:nvPr>
            <p:ph type="ctrTitle"/>
          </p:nvPr>
        </p:nvSpPr>
        <p:spPr>
          <a:xfrm>
            <a:off x="5898454" y="5451409"/>
            <a:ext cx="15198590" cy="1685922"/>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CM" dirty="0"/>
              <a:t>Attitude</a:t>
            </a:r>
            <a:br>
              <a:rPr lang="fr-CM" dirty="0"/>
            </a:br>
            <a:r>
              <a:rPr lang="fr-CM" sz="6600" dirty="0">
                <a:solidFill>
                  <a:schemeClr val="bg1"/>
                </a:solidFill>
              </a:rPr>
              <a:t>Analyse du comportement de notre public cible</a:t>
            </a:r>
            <a:endParaRPr sz="6600" dirty="0">
              <a:solidFill>
                <a:schemeClr val="bg1"/>
              </a:solidFill>
            </a:endParaRPr>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668847" y="2057420"/>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sp>
        <p:nvSpPr>
          <p:cNvPr id="9" name="Ellipse 8"/>
          <p:cNvSpPr/>
          <p:nvPr/>
        </p:nvSpPr>
        <p:spPr>
          <a:xfrm>
            <a:off x="1493844" y="488612"/>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2140238" y="2184203"/>
            <a:ext cx="3117800" cy="3117800"/>
          </a:xfrm>
          <a:prstGeom prst="rect">
            <a:avLst/>
          </a:prstGeom>
        </p:spPr>
      </p:pic>
      <p:sp>
        <p:nvSpPr>
          <p:cNvPr id="11" name="Rectangle 10"/>
          <p:cNvSpPr/>
          <p:nvPr/>
        </p:nvSpPr>
        <p:spPr>
          <a:xfrm>
            <a:off x="15623481" y="8273928"/>
            <a:ext cx="4256697" cy="1169317"/>
          </a:xfrm>
          <a:prstGeom prst="rect">
            <a:avLst/>
          </a:prstGeom>
          <a:noFill/>
          <a:ln w="12700" cap="flat" cmpd="sng" algn="ctr">
            <a:noFill/>
            <a:prstDash val="solid"/>
          </a:ln>
          <a:effectLst/>
        </p:spPr>
        <p:txBody>
          <a:bodyPr rtlCol="0" anchor="ctr"/>
          <a:lstStyle/>
          <a:p>
            <a:pPr defTabSz="457200" hangingPunct="1">
              <a:defRPr/>
            </a:pPr>
            <a:r>
              <a:rPr lang="fr-FR" sz="3200" dirty="0">
                <a:solidFill>
                  <a:schemeClr val="bg2">
                    <a:lumMod val="10000"/>
                  </a:schemeClr>
                </a:solidFill>
                <a:latin typeface="Montserrat Bold"/>
                <a:ea typeface="Montserrat Bold"/>
                <a:cs typeface="Montserrat Bold"/>
              </a:rPr>
              <a:t>Leurs réflexes quotidiens</a:t>
            </a:r>
          </a:p>
        </p:txBody>
      </p:sp>
      <p:sp>
        <p:nvSpPr>
          <p:cNvPr id="12" name="Rectangle 11"/>
          <p:cNvSpPr/>
          <p:nvPr/>
        </p:nvSpPr>
        <p:spPr>
          <a:xfrm>
            <a:off x="12290614" y="8532332"/>
            <a:ext cx="3183209" cy="768085"/>
          </a:xfrm>
          <a:prstGeom prst="rect">
            <a:avLst/>
          </a:prstGeom>
          <a:noFill/>
          <a:ln w="12700" cap="flat" cmpd="sng" algn="ctr">
            <a:noFill/>
            <a:prstDash val="solid"/>
          </a:ln>
          <a:effectLst/>
        </p:spPr>
        <p:txBody>
          <a:bodyPr rtlCol="0" anchor="ctr"/>
          <a:lstStyle/>
          <a:p>
            <a:pPr defTabSz="457200" hangingPunct="1">
              <a:defRPr/>
            </a:pPr>
            <a:r>
              <a:rPr lang="fr-FR" sz="3200" dirty="0">
                <a:solidFill>
                  <a:schemeClr val="bg2">
                    <a:lumMod val="10000"/>
                  </a:schemeClr>
                </a:solidFill>
                <a:latin typeface="Montserrat Bold"/>
                <a:ea typeface="Montserrat Bold"/>
                <a:cs typeface="Montserrat Bold"/>
              </a:rPr>
              <a:t>Leurs passions et passe-temps</a:t>
            </a:r>
          </a:p>
        </p:txBody>
      </p:sp>
      <p:sp>
        <p:nvSpPr>
          <p:cNvPr id="13" name="Rectangle 12"/>
          <p:cNvSpPr/>
          <p:nvPr/>
        </p:nvSpPr>
        <p:spPr>
          <a:xfrm>
            <a:off x="2356104" y="8440608"/>
            <a:ext cx="3714870" cy="1124455"/>
          </a:xfrm>
          <a:prstGeom prst="rect">
            <a:avLst/>
          </a:prstGeom>
          <a:noFill/>
          <a:ln w="12700" cap="flat" cmpd="sng" algn="ctr">
            <a:noFill/>
            <a:prstDash val="solid"/>
          </a:ln>
          <a:effectLst/>
        </p:spPr>
        <p:txBody>
          <a:bodyPr rtlCol="0" anchor="ctr"/>
          <a:lstStyle/>
          <a:p>
            <a:pPr lvl="0" defTabSz="457200" eaLnBrk="1" hangingPunct="1">
              <a:defRPr/>
            </a:pPr>
            <a:r>
              <a:rPr lang="fr-FR" sz="3200" dirty="0">
                <a:solidFill>
                  <a:schemeClr val="bg2">
                    <a:lumMod val="10000"/>
                  </a:schemeClr>
                </a:solidFill>
                <a:latin typeface="Montserrat Bold"/>
                <a:ea typeface="Montserrat Bold"/>
                <a:cs typeface="Montserrat Bold"/>
              </a:rPr>
              <a:t>Profil de la cible: âge, sexe, CSP…</a:t>
            </a:r>
          </a:p>
        </p:txBody>
      </p:sp>
      <p:sp>
        <p:nvSpPr>
          <p:cNvPr id="14" name="Rectangle 13"/>
          <p:cNvSpPr/>
          <p:nvPr/>
        </p:nvSpPr>
        <p:spPr>
          <a:xfrm>
            <a:off x="5904862" y="8512367"/>
            <a:ext cx="2726684" cy="858999"/>
          </a:xfrm>
          <a:prstGeom prst="rect">
            <a:avLst/>
          </a:prstGeom>
          <a:noFill/>
          <a:ln w="127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lang="fr-FR" sz="3200" dirty="0">
                <a:solidFill>
                  <a:schemeClr val="bg2">
                    <a:lumMod val="10000"/>
                  </a:schemeClr>
                </a:solidFill>
                <a:latin typeface="Montserrat Bold"/>
                <a:ea typeface="Montserrat Bold"/>
                <a:cs typeface="Montserrat Bold"/>
              </a:rPr>
              <a:t>Ce qu’ils pensent</a:t>
            </a:r>
          </a:p>
        </p:txBody>
      </p:sp>
      <p:sp>
        <p:nvSpPr>
          <p:cNvPr id="15" name="Rectangle 14"/>
          <p:cNvSpPr/>
          <p:nvPr/>
        </p:nvSpPr>
        <p:spPr>
          <a:xfrm>
            <a:off x="8548893" y="8701456"/>
            <a:ext cx="3780893" cy="741789"/>
          </a:xfrm>
          <a:prstGeom prst="rect">
            <a:avLst/>
          </a:prstGeom>
          <a:noFill/>
          <a:ln w="12700" cap="flat" cmpd="sng" algn="ctr">
            <a:noFill/>
            <a:prstDash val="solid"/>
          </a:ln>
          <a:effectLst/>
        </p:spPr>
        <p:txBody>
          <a:bodyPr rtlCol="0" anchor="ctr"/>
          <a:lstStyle/>
          <a:p>
            <a:pPr lvl="0" defTabSz="457200" eaLnBrk="1" hangingPunct="1">
              <a:defRPr/>
            </a:pPr>
            <a:r>
              <a:rPr lang="fr-FR" sz="3200" dirty="0">
                <a:solidFill>
                  <a:schemeClr val="bg2">
                    <a:lumMod val="10000"/>
                  </a:schemeClr>
                </a:solidFill>
                <a:latin typeface="Montserrat Bold"/>
                <a:ea typeface="Montserrat Bold"/>
                <a:cs typeface="Montserrat Bold"/>
              </a:rPr>
              <a:t>Ce qu’ils pensent de nos produits</a:t>
            </a:r>
          </a:p>
        </p:txBody>
      </p:sp>
      <p:sp>
        <p:nvSpPr>
          <p:cNvPr id="16" name="Rectangle 15"/>
          <p:cNvSpPr/>
          <p:nvPr/>
        </p:nvSpPr>
        <p:spPr>
          <a:xfrm>
            <a:off x="19845374" y="8389506"/>
            <a:ext cx="3504133" cy="1053739"/>
          </a:xfrm>
          <a:prstGeom prst="rect">
            <a:avLst/>
          </a:prstGeom>
          <a:noFill/>
          <a:ln w="127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lang="fr-FR" sz="3200" dirty="0">
                <a:solidFill>
                  <a:schemeClr val="bg2">
                    <a:lumMod val="10000"/>
                  </a:schemeClr>
                </a:solidFill>
                <a:latin typeface="Montserrat Bold"/>
                <a:ea typeface="Montserrat Bold"/>
                <a:cs typeface="Montserrat Bold"/>
              </a:rPr>
              <a:t>Leurs craintes</a:t>
            </a:r>
          </a:p>
        </p:txBody>
      </p:sp>
      <p:sp>
        <p:nvSpPr>
          <p:cNvPr id="17" name="Rectangle 16"/>
          <p:cNvSpPr/>
          <p:nvPr/>
        </p:nvSpPr>
        <p:spPr>
          <a:xfrm>
            <a:off x="6220632" y="8634307"/>
            <a:ext cx="96011" cy="737059"/>
          </a:xfrm>
          <a:prstGeom prst="rect">
            <a:avLst/>
          </a:prstGeom>
          <a:solidFill>
            <a:srgbClr val="000000"/>
          </a:solidFill>
          <a:ln w="127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Calibri Light" panose="020F0302020204030204"/>
            </a:endParaRPr>
          </a:p>
        </p:txBody>
      </p:sp>
      <p:sp>
        <p:nvSpPr>
          <p:cNvPr id="18" name="Rectangle 17"/>
          <p:cNvSpPr/>
          <p:nvPr/>
        </p:nvSpPr>
        <p:spPr>
          <a:xfrm>
            <a:off x="8475595" y="8572352"/>
            <a:ext cx="96011" cy="737059"/>
          </a:xfrm>
          <a:prstGeom prst="rect">
            <a:avLst/>
          </a:prstGeom>
          <a:solidFill>
            <a:srgbClr val="000000"/>
          </a:solidFill>
          <a:ln w="127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Calibri Light" panose="020F0302020204030204"/>
            </a:endParaRPr>
          </a:p>
        </p:txBody>
      </p:sp>
      <p:sp>
        <p:nvSpPr>
          <p:cNvPr id="19" name="Rectangle 18"/>
          <p:cNvSpPr/>
          <p:nvPr/>
        </p:nvSpPr>
        <p:spPr>
          <a:xfrm>
            <a:off x="12233775" y="8542059"/>
            <a:ext cx="96011" cy="737059"/>
          </a:xfrm>
          <a:prstGeom prst="rect">
            <a:avLst/>
          </a:prstGeom>
          <a:solidFill>
            <a:srgbClr val="000000"/>
          </a:solidFill>
          <a:ln w="127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Calibri Light" panose="020F0302020204030204"/>
            </a:endParaRPr>
          </a:p>
        </p:txBody>
      </p:sp>
      <p:sp>
        <p:nvSpPr>
          <p:cNvPr id="20" name="Rectangle 19"/>
          <p:cNvSpPr/>
          <p:nvPr/>
        </p:nvSpPr>
        <p:spPr>
          <a:xfrm>
            <a:off x="16144119" y="8572031"/>
            <a:ext cx="96011" cy="737059"/>
          </a:xfrm>
          <a:prstGeom prst="rect">
            <a:avLst/>
          </a:prstGeom>
          <a:solidFill>
            <a:srgbClr val="000000"/>
          </a:solidFill>
          <a:ln w="127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Calibri Light" panose="020F0302020204030204"/>
            </a:endParaRPr>
          </a:p>
        </p:txBody>
      </p:sp>
      <p:sp>
        <p:nvSpPr>
          <p:cNvPr id="21" name="Rectangle 20"/>
          <p:cNvSpPr/>
          <p:nvPr/>
        </p:nvSpPr>
        <p:spPr>
          <a:xfrm>
            <a:off x="19647275" y="8490644"/>
            <a:ext cx="85211" cy="737059"/>
          </a:xfrm>
          <a:prstGeom prst="rect">
            <a:avLst/>
          </a:prstGeom>
          <a:solidFill>
            <a:srgbClr val="000000"/>
          </a:solidFill>
          <a:ln w="12700"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Calibri Light" panose="020F0302020204030204"/>
            </a:endParaRPr>
          </a:p>
        </p:txBody>
      </p:sp>
    </p:spTree>
    <p:extLst>
      <p:ext uri="{BB962C8B-B14F-4D97-AF65-F5344CB8AC3E}">
        <p14:creationId xmlns:p14="http://schemas.microsoft.com/office/powerpoint/2010/main" val="1365911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96124" y="600266"/>
            <a:ext cx="14766590"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11500" b="1" dirty="0"/>
              <a:t>Cœur de cible</a:t>
            </a:r>
            <a:endParaRPr sz="115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3" name="Sous-titre 2"/>
          <p:cNvSpPr txBox="1">
            <a:spLocks/>
          </p:cNvSpPr>
          <p:nvPr/>
        </p:nvSpPr>
        <p:spPr>
          <a:xfrm>
            <a:off x="279446" y="2690303"/>
            <a:ext cx="11312512" cy="812723"/>
          </a:xfrm>
          <a:prstGeom prst="rect">
            <a:avLst/>
          </a:prstGeom>
        </p:spPr>
        <p:txBody>
          <a:bodyPr vert="horz" lIns="121920" tIns="60960" rIns="121920" bIns="60960" rtlCol="0">
            <a:no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pPr marL="228594" indent="-228594" algn="just">
              <a:buClr>
                <a:srgbClr val="D75626"/>
              </a:buClr>
              <a:buFont typeface="Arial" pitchFamily="34" charset="0"/>
              <a:buChar char="•"/>
              <a:defRPr/>
            </a:pPr>
            <a:r>
              <a:rPr lang="fr-FR" sz="4400" b="1" spc="0" dirty="0">
                <a:solidFill>
                  <a:schemeClr val="bg2">
                    <a:lumMod val="10000"/>
                  </a:schemeClr>
                </a:solidFill>
                <a:latin typeface="Montserrat Bold"/>
                <a:ea typeface="Montserrat Bold"/>
                <a:cs typeface="Montserrat Bold"/>
              </a:rPr>
              <a:t>Sexe: </a:t>
            </a:r>
            <a:r>
              <a:rPr lang="fr-FR" sz="4400" spc="0" dirty="0">
                <a:solidFill>
                  <a:schemeClr val="bg2">
                    <a:lumMod val="10000"/>
                  </a:schemeClr>
                </a:solidFill>
                <a:latin typeface="Montserrat Bold"/>
                <a:ea typeface="Montserrat Bold"/>
                <a:cs typeface="Montserrat Bold"/>
              </a:rPr>
              <a:t>Féminin /Masculin</a:t>
            </a:r>
          </a:p>
          <a:p>
            <a:pPr marL="228594" indent="-228594" algn="just">
              <a:buClr>
                <a:srgbClr val="D75626"/>
              </a:buClr>
              <a:buFont typeface="Arial" pitchFamily="34" charset="0"/>
              <a:buChar char="•"/>
              <a:defRPr/>
            </a:pPr>
            <a:r>
              <a:rPr lang="fr-FR" sz="4400" b="1" spc="0" dirty="0">
                <a:solidFill>
                  <a:schemeClr val="bg2">
                    <a:lumMod val="10000"/>
                  </a:schemeClr>
                </a:solidFill>
                <a:latin typeface="Montserrat Bold"/>
                <a:ea typeface="Montserrat Bold"/>
                <a:cs typeface="Montserrat Bold"/>
              </a:rPr>
              <a:t>Age: </a:t>
            </a:r>
            <a:r>
              <a:rPr lang="fr-FR" sz="4400" spc="0" dirty="0">
                <a:solidFill>
                  <a:schemeClr val="bg2">
                    <a:lumMod val="10000"/>
                  </a:schemeClr>
                </a:solidFill>
                <a:latin typeface="Montserrat Bold"/>
                <a:ea typeface="Montserrat Bold"/>
                <a:cs typeface="Montserrat Bold"/>
              </a:rPr>
              <a:t>A partir de 18 ans</a:t>
            </a:r>
          </a:p>
          <a:p>
            <a:pPr marL="228594" indent="-228594" algn="just">
              <a:buClr>
                <a:srgbClr val="D75626"/>
              </a:buClr>
              <a:buFont typeface="Arial" pitchFamily="34" charset="0"/>
              <a:buChar char="•"/>
              <a:defRPr/>
            </a:pPr>
            <a:r>
              <a:rPr lang="fr-FR" sz="4400" b="1" spc="0" dirty="0">
                <a:solidFill>
                  <a:schemeClr val="bg2">
                    <a:lumMod val="10000"/>
                  </a:schemeClr>
                </a:solidFill>
                <a:latin typeface="Montserrat Bold"/>
                <a:ea typeface="Montserrat Bold"/>
                <a:cs typeface="Montserrat Bold"/>
              </a:rPr>
              <a:t>CSP: </a:t>
            </a:r>
            <a:r>
              <a:rPr lang="fr-FR" sz="4400" spc="0" dirty="0">
                <a:solidFill>
                  <a:schemeClr val="bg2">
                    <a:lumMod val="10000"/>
                  </a:schemeClr>
                </a:solidFill>
                <a:latin typeface="Montserrat Bold"/>
                <a:ea typeface="Montserrat Bold"/>
                <a:cs typeface="Montserrat Bold"/>
              </a:rPr>
              <a:t>Etudiants, parents et grands parents</a:t>
            </a:r>
          </a:p>
          <a:p>
            <a:pPr marL="228594" indent="-228594" algn="just">
              <a:buClr>
                <a:srgbClr val="D75626"/>
              </a:buClr>
              <a:buFont typeface="Arial" pitchFamily="34" charset="0"/>
              <a:buChar char="•"/>
              <a:defRPr/>
            </a:pPr>
            <a:r>
              <a:rPr lang="fr-FR" sz="4400" b="1" spc="0" dirty="0">
                <a:solidFill>
                  <a:schemeClr val="bg2">
                    <a:lumMod val="10000"/>
                  </a:schemeClr>
                </a:solidFill>
                <a:latin typeface="Montserrat Bold"/>
                <a:ea typeface="Montserrat Bold"/>
                <a:cs typeface="Montserrat Bold"/>
              </a:rPr>
              <a:t>Revenus: </a:t>
            </a:r>
            <a:r>
              <a:rPr lang="fr-FR" sz="4400" spc="0" dirty="0">
                <a:solidFill>
                  <a:schemeClr val="bg2">
                    <a:lumMod val="10000"/>
                  </a:schemeClr>
                </a:solidFill>
                <a:latin typeface="Montserrat Bold"/>
                <a:ea typeface="Montserrat Bold"/>
                <a:cs typeface="Montserrat Bold"/>
              </a:rPr>
              <a:t>moyen </a:t>
            </a:r>
          </a:p>
          <a:p>
            <a:pPr marL="228594" indent="-228594" algn="just">
              <a:buClr>
                <a:srgbClr val="D75626"/>
              </a:buClr>
              <a:buFont typeface="Arial" pitchFamily="34" charset="0"/>
              <a:buChar char="•"/>
              <a:defRPr/>
            </a:pPr>
            <a:r>
              <a:rPr lang="fr-FR" sz="4400" b="1" spc="0" dirty="0">
                <a:solidFill>
                  <a:schemeClr val="bg2">
                    <a:lumMod val="10000"/>
                  </a:schemeClr>
                </a:solidFill>
                <a:latin typeface="Montserrat Bold"/>
                <a:ea typeface="Montserrat Bold"/>
                <a:cs typeface="Montserrat Bold"/>
              </a:rPr>
              <a:t>Style de vie: </a:t>
            </a:r>
            <a:r>
              <a:rPr lang="fr-FR" sz="4400" spc="0" dirty="0">
                <a:solidFill>
                  <a:schemeClr val="bg2">
                    <a:lumMod val="10000"/>
                  </a:schemeClr>
                </a:solidFill>
                <a:latin typeface="Montserrat Bold"/>
                <a:ea typeface="Montserrat Bold"/>
                <a:cs typeface="Montserrat Bold"/>
              </a:rPr>
              <a:t>Sobres et attachées à des valeurs culturelles et religieuses très fortes, et des non musulmans aussi</a:t>
            </a:r>
          </a:p>
          <a:p>
            <a:pPr marL="228594" indent="-228594" algn="just">
              <a:buClr>
                <a:srgbClr val="D75626"/>
              </a:buClr>
              <a:buFont typeface="Arial" pitchFamily="34" charset="0"/>
              <a:buChar char="•"/>
              <a:defRPr/>
            </a:pPr>
            <a:r>
              <a:rPr lang="fr-FR" sz="4400" b="1" spc="0" dirty="0">
                <a:solidFill>
                  <a:schemeClr val="bg2">
                    <a:lumMod val="10000"/>
                  </a:schemeClr>
                </a:solidFill>
                <a:latin typeface="Montserrat Bold"/>
                <a:ea typeface="Montserrat Bold"/>
                <a:cs typeface="Montserrat Bold"/>
              </a:rPr>
              <a:t>Attentes: </a:t>
            </a:r>
            <a:r>
              <a:rPr lang="fr-FR" sz="4400" spc="0" dirty="0">
                <a:solidFill>
                  <a:schemeClr val="bg2">
                    <a:lumMod val="10000"/>
                  </a:schemeClr>
                </a:solidFill>
                <a:latin typeface="Montserrat Bold"/>
                <a:ea typeface="Montserrat Bold"/>
                <a:cs typeface="Montserrat Bold"/>
              </a:rPr>
              <a:t>Une prise de parole qui s’associe bien avec leurs réalités</a:t>
            </a:r>
          </a:p>
        </p:txBody>
      </p:sp>
      <p:grpSp>
        <p:nvGrpSpPr>
          <p:cNvPr id="15" name="Groupe 14"/>
          <p:cNvGrpSpPr/>
          <p:nvPr/>
        </p:nvGrpSpPr>
        <p:grpSpPr>
          <a:xfrm rot="965549">
            <a:off x="13904971" y="7403422"/>
            <a:ext cx="752703" cy="6332322"/>
            <a:chOff x="5673396" y="115518"/>
            <a:chExt cx="251149" cy="6713387"/>
          </a:xfrm>
          <a:solidFill>
            <a:srgbClr val="D45710"/>
          </a:solidFill>
        </p:grpSpPr>
        <p:sp>
          <p:nvSpPr>
            <p:cNvPr id="16" name="Rectangle 15"/>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7" name="Rectangle 16"/>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8" name="Rectangle 17"/>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grpSp>
        <p:nvGrpSpPr>
          <p:cNvPr id="19" name="Groupe 18"/>
          <p:cNvGrpSpPr/>
          <p:nvPr/>
        </p:nvGrpSpPr>
        <p:grpSpPr>
          <a:xfrm rot="965549">
            <a:off x="19445974" y="-19744"/>
            <a:ext cx="752703" cy="6332322"/>
            <a:chOff x="5673396" y="115518"/>
            <a:chExt cx="251149" cy="6713387"/>
          </a:xfrm>
          <a:solidFill>
            <a:srgbClr val="D45710"/>
          </a:solidFill>
        </p:grpSpPr>
        <p:sp>
          <p:nvSpPr>
            <p:cNvPr id="20" name="Rectangle 19"/>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21" name="Rectangle 20"/>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22" name="Rectangle 21"/>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pic>
        <p:nvPicPr>
          <p:cNvPr id="2" name="Image 1"/>
          <p:cNvPicPr>
            <a:picLocks noChangeAspect="1"/>
          </p:cNvPicPr>
          <p:nvPr/>
        </p:nvPicPr>
        <p:blipFill>
          <a:blip r:embed="rId4"/>
          <a:stretch>
            <a:fillRect/>
          </a:stretch>
        </p:blipFill>
        <p:spPr>
          <a:xfrm>
            <a:off x="12633160" y="2863462"/>
            <a:ext cx="10652804" cy="7101870"/>
          </a:xfrm>
          <a:prstGeom prst="rect">
            <a:avLst/>
          </a:prstGeom>
          <a:ln>
            <a:solidFill>
              <a:srgbClr val="D45710"/>
            </a:solidFill>
          </a:ln>
        </p:spPr>
      </p:pic>
    </p:spTree>
    <p:extLst>
      <p:ext uri="{BB962C8B-B14F-4D97-AF65-F5344CB8AC3E}">
        <p14:creationId xmlns:p14="http://schemas.microsoft.com/office/powerpoint/2010/main" val="33458477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760656" y="1119401"/>
            <a:ext cx="14766590"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11500" b="1" dirty="0"/>
              <a:t>Ce qu’ils pensent</a:t>
            </a:r>
            <a:endParaRPr sz="115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3" name="Sous-titre 2"/>
          <p:cNvSpPr txBox="1">
            <a:spLocks/>
          </p:cNvSpPr>
          <p:nvPr/>
        </p:nvSpPr>
        <p:spPr>
          <a:xfrm>
            <a:off x="279446" y="3825420"/>
            <a:ext cx="11312512" cy="812723"/>
          </a:xfrm>
          <a:prstGeom prst="rect">
            <a:avLst/>
          </a:prstGeom>
        </p:spPr>
        <p:txBody>
          <a:bodyPr vert="horz" lIns="121920" tIns="60960" rIns="121920" bIns="60960" rtlCol="0">
            <a:no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pPr marL="228594" indent="-228594" algn="just">
              <a:buClr>
                <a:srgbClr val="D75626"/>
              </a:buClr>
              <a:buFont typeface="Arial" pitchFamily="34" charset="0"/>
              <a:buChar char="•"/>
              <a:defRPr/>
            </a:pPr>
            <a:r>
              <a:rPr lang="fr-FR" sz="4400" spc="0" dirty="0">
                <a:solidFill>
                  <a:schemeClr val="bg2">
                    <a:lumMod val="10000"/>
                  </a:schemeClr>
                </a:solidFill>
                <a:latin typeface="Montserrat Bold"/>
                <a:ea typeface="Montserrat Bold"/>
                <a:cs typeface="Montserrat Bold"/>
              </a:rPr>
              <a:t>Ils pensent que le </a:t>
            </a:r>
            <a:r>
              <a:rPr lang="fr-FR" sz="4400" b="1" spc="0" dirty="0">
                <a:solidFill>
                  <a:schemeClr val="bg2">
                    <a:lumMod val="10000"/>
                  </a:schemeClr>
                </a:solidFill>
                <a:latin typeface="Montserrat Bold"/>
                <a:ea typeface="Montserrat Bold"/>
                <a:cs typeface="Montserrat Bold"/>
              </a:rPr>
              <a:t>RAMADAN</a:t>
            </a:r>
            <a:r>
              <a:rPr lang="fr-FR" sz="4400" spc="0" dirty="0">
                <a:solidFill>
                  <a:schemeClr val="bg2">
                    <a:lumMod val="10000"/>
                  </a:schemeClr>
                </a:solidFill>
                <a:latin typeface="Montserrat Bold"/>
                <a:ea typeface="Montserrat Bold"/>
                <a:cs typeface="Montserrat Bold"/>
              </a:rPr>
              <a:t> est une période sacré où ils se purifient afin de se rapprocher </a:t>
            </a:r>
            <a:r>
              <a:rPr lang="fr-FR" sz="4400" b="1" spc="0" dirty="0">
                <a:solidFill>
                  <a:schemeClr val="bg2">
                    <a:lumMod val="10000"/>
                  </a:schemeClr>
                </a:solidFill>
                <a:latin typeface="Montserrat Bold"/>
                <a:ea typeface="Montserrat Bold"/>
                <a:cs typeface="Montserrat Bold"/>
              </a:rPr>
              <a:t>D’ALLAH</a:t>
            </a:r>
            <a:r>
              <a:rPr lang="fr-FR" sz="4400" spc="0" dirty="0">
                <a:solidFill>
                  <a:schemeClr val="bg2">
                    <a:lumMod val="10000"/>
                  </a:schemeClr>
                </a:solidFill>
                <a:latin typeface="Montserrat Bold"/>
                <a:ea typeface="Montserrat Bold"/>
                <a:cs typeface="Montserrat Bold"/>
              </a:rPr>
              <a:t>.</a:t>
            </a:r>
          </a:p>
          <a:p>
            <a:pPr marL="228594" indent="-228594" algn="just">
              <a:buClr>
                <a:srgbClr val="D75626"/>
              </a:buClr>
              <a:buFont typeface="Arial" pitchFamily="34" charset="0"/>
              <a:buChar char="•"/>
              <a:defRPr/>
            </a:pPr>
            <a:endParaRPr lang="fr-CM" sz="600" spc="0" dirty="0">
              <a:solidFill>
                <a:schemeClr val="bg2">
                  <a:lumMod val="10000"/>
                </a:schemeClr>
              </a:solidFill>
              <a:latin typeface="Montserrat Bold"/>
              <a:ea typeface="Montserrat Bold"/>
              <a:cs typeface="Montserrat Bold"/>
            </a:endParaRPr>
          </a:p>
          <a:p>
            <a:pPr marL="228594" indent="-228594" algn="just">
              <a:buClr>
                <a:srgbClr val="D75626"/>
              </a:buClr>
              <a:buFont typeface="Arial" pitchFamily="34" charset="0"/>
              <a:buChar char="•"/>
              <a:defRPr/>
            </a:pPr>
            <a:r>
              <a:rPr lang="fr-CM" sz="4400" spc="0" dirty="0">
                <a:solidFill>
                  <a:schemeClr val="bg2">
                    <a:lumMod val="10000"/>
                  </a:schemeClr>
                </a:solidFill>
                <a:latin typeface="Montserrat Bold"/>
                <a:ea typeface="Montserrat Bold"/>
                <a:cs typeface="Montserrat Bold"/>
              </a:rPr>
              <a:t>Ils pensent que le </a:t>
            </a:r>
            <a:r>
              <a:rPr lang="fr-CM" sz="4400" b="1" spc="0" dirty="0">
                <a:solidFill>
                  <a:schemeClr val="bg2">
                    <a:lumMod val="10000"/>
                  </a:schemeClr>
                </a:solidFill>
                <a:latin typeface="Montserrat Bold"/>
                <a:ea typeface="Montserrat Bold"/>
                <a:cs typeface="Montserrat Bold"/>
              </a:rPr>
              <a:t>RAMADAN</a:t>
            </a:r>
            <a:r>
              <a:rPr lang="fr-CM" sz="4400" spc="0" dirty="0">
                <a:solidFill>
                  <a:schemeClr val="bg2">
                    <a:lumMod val="10000"/>
                  </a:schemeClr>
                </a:solidFill>
                <a:latin typeface="Montserrat Bold"/>
                <a:ea typeface="Montserrat Bold"/>
                <a:cs typeface="Montserrat Bold"/>
              </a:rPr>
              <a:t> est réussit lorsqu’ils ont </a:t>
            </a:r>
            <a:r>
              <a:rPr lang="fr-CM" sz="4000" b="1" spc="0" dirty="0">
                <a:solidFill>
                  <a:srgbClr val="D45710"/>
                </a:solidFill>
                <a:latin typeface="Montserrat Bold"/>
                <a:ea typeface="Montserrat Bold"/>
                <a:cs typeface="Montserrat Bold"/>
              </a:rPr>
              <a:t>PARTAGÉ LA CHARITÉ; LES MOMENTS DE MÉDITATION &amp; L’AMOUR À CHAQUE INSTANT.</a:t>
            </a:r>
            <a:endParaRPr lang="fr-FR" sz="4000" spc="0" dirty="0">
              <a:solidFill>
                <a:srgbClr val="D45710"/>
              </a:solidFill>
              <a:latin typeface="Montserrat Bold"/>
              <a:ea typeface="Montserrat Bold"/>
              <a:cs typeface="Montserrat Bold"/>
            </a:endParaRPr>
          </a:p>
        </p:txBody>
      </p:sp>
      <p:grpSp>
        <p:nvGrpSpPr>
          <p:cNvPr id="15" name="Groupe 14"/>
          <p:cNvGrpSpPr/>
          <p:nvPr/>
        </p:nvGrpSpPr>
        <p:grpSpPr>
          <a:xfrm rot="965549">
            <a:off x="13904971" y="7403422"/>
            <a:ext cx="752703" cy="6332322"/>
            <a:chOff x="5673396" y="115518"/>
            <a:chExt cx="251149" cy="6713387"/>
          </a:xfrm>
          <a:solidFill>
            <a:srgbClr val="D45710"/>
          </a:solidFill>
        </p:grpSpPr>
        <p:sp>
          <p:nvSpPr>
            <p:cNvPr id="16" name="Rectangle 15"/>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7" name="Rectangle 16"/>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8" name="Rectangle 17"/>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grpSp>
        <p:nvGrpSpPr>
          <p:cNvPr id="19" name="Groupe 18"/>
          <p:cNvGrpSpPr/>
          <p:nvPr/>
        </p:nvGrpSpPr>
        <p:grpSpPr>
          <a:xfrm rot="965549">
            <a:off x="19445974" y="-19744"/>
            <a:ext cx="752703" cy="6332322"/>
            <a:chOff x="5673396" y="115518"/>
            <a:chExt cx="251149" cy="6713387"/>
          </a:xfrm>
          <a:solidFill>
            <a:srgbClr val="D45710"/>
          </a:solidFill>
        </p:grpSpPr>
        <p:sp>
          <p:nvSpPr>
            <p:cNvPr id="20" name="Rectangle 19"/>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21" name="Rectangle 20"/>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22" name="Rectangle 21"/>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b="9211"/>
          <a:stretch/>
        </p:blipFill>
        <p:spPr>
          <a:xfrm>
            <a:off x="12762205" y="3114918"/>
            <a:ext cx="10823009" cy="7054575"/>
          </a:xfrm>
          <a:prstGeom prst="rect">
            <a:avLst/>
          </a:prstGeom>
          <a:ln>
            <a:solidFill>
              <a:srgbClr val="D45710"/>
            </a:solidFill>
          </a:ln>
        </p:spPr>
      </p:pic>
    </p:spTree>
    <p:extLst>
      <p:ext uri="{BB962C8B-B14F-4D97-AF65-F5344CB8AC3E}">
        <p14:creationId xmlns:p14="http://schemas.microsoft.com/office/powerpoint/2010/main" val="21705227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245364" y="1802398"/>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8800" b="1" dirty="0"/>
              <a:t>Ce qu’ils pensent de nos produits</a:t>
            </a:r>
            <a:endParaRPr sz="88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3" name="Sous-titre 2"/>
          <p:cNvSpPr txBox="1">
            <a:spLocks/>
          </p:cNvSpPr>
          <p:nvPr/>
        </p:nvSpPr>
        <p:spPr>
          <a:xfrm>
            <a:off x="245364" y="4659660"/>
            <a:ext cx="12246727" cy="2467414"/>
          </a:xfrm>
          <a:prstGeom prst="rect">
            <a:avLst/>
          </a:prstGeom>
        </p:spPr>
        <p:txBody>
          <a:bodyPr vert="horz" lIns="121920" tIns="60960" rIns="121920" bIns="60960" rtlCol="0">
            <a:no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pPr marL="228594" indent="-228594" algn="just">
              <a:buClr>
                <a:srgbClr val="D75626"/>
              </a:buClr>
              <a:buFont typeface="Arial" pitchFamily="34" charset="0"/>
              <a:buChar char="•"/>
              <a:defRPr/>
            </a:pPr>
            <a:r>
              <a:rPr lang="fr-FR" sz="4400" spc="0" dirty="0">
                <a:solidFill>
                  <a:schemeClr val="bg2">
                    <a:lumMod val="10000"/>
                  </a:schemeClr>
                </a:solidFill>
                <a:latin typeface="Montserrat Bold"/>
                <a:ea typeface="Montserrat Bold"/>
                <a:cs typeface="Montserrat Bold"/>
              </a:rPr>
              <a:t>Ils pensent </a:t>
            </a:r>
            <a:r>
              <a:rPr lang="fr-CM" sz="4400" spc="0" dirty="0">
                <a:solidFill>
                  <a:schemeClr val="bg2">
                    <a:lumMod val="10000"/>
                  </a:schemeClr>
                </a:solidFill>
                <a:latin typeface="Montserrat Bold"/>
                <a:ea typeface="Montserrat Bold"/>
                <a:cs typeface="Montserrat Bold"/>
              </a:rPr>
              <a:t>que nos produits sont dotées des ressources dont ils ont besoin pour se revitaliser, d’excellents « Sous bassement ».</a:t>
            </a:r>
            <a:endParaRPr lang="fr-FR" sz="4000" spc="0" dirty="0">
              <a:solidFill>
                <a:srgbClr val="D45710"/>
              </a:solidFill>
              <a:latin typeface="Montserrat Bold"/>
              <a:ea typeface="Montserrat Bold"/>
              <a:cs typeface="Montserrat Bold"/>
            </a:endParaRPr>
          </a:p>
        </p:txBody>
      </p:sp>
      <p:grpSp>
        <p:nvGrpSpPr>
          <p:cNvPr id="15" name="Groupe 14"/>
          <p:cNvGrpSpPr/>
          <p:nvPr/>
        </p:nvGrpSpPr>
        <p:grpSpPr>
          <a:xfrm rot="965549">
            <a:off x="13904971" y="7403422"/>
            <a:ext cx="752703" cy="6332322"/>
            <a:chOff x="5673396" y="115518"/>
            <a:chExt cx="251149" cy="6713387"/>
          </a:xfrm>
          <a:solidFill>
            <a:srgbClr val="D45710"/>
          </a:solidFill>
        </p:grpSpPr>
        <p:sp>
          <p:nvSpPr>
            <p:cNvPr id="16" name="Rectangle 15"/>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7" name="Rectangle 16"/>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8" name="Rectangle 17"/>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grpSp>
        <p:nvGrpSpPr>
          <p:cNvPr id="19" name="Groupe 18"/>
          <p:cNvGrpSpPr/>
          <p:nvPr/>
        </p:nvGrpSpPr>
        <p:grpSpPr>
          <a:xfrm rot="965549">
            <a:off x="19445974" y="-19744"/>
            <a:ext cx="752703" cy="6332322"/>
            <a:chOff x="5673396" y="115518"/>
            <a:chExt cx="251149" cy="6713387"/>
          </a:xfrm>
          <a:solidFill>
            <a:srgbClr val="D45710"/>
          </a:solidFill>
        </p:grpSpPr>
        <p:sp>
          <p:nvSpPr>
            <p:cNvPr id="20" name="Rectangle 19"/>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21" name="Rectangle 20"/>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22" name="Rectangle 21"/>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pic>
        <p:nvPicPr>
          <p:cNvPr id="2" name="Image 1"/>
          <p:cNvPicPr>
            <a:picLocks noChangeAspect="1"/>
          </p:cNvPicPr>
          <p:nvPr/>
        </p:nvPicPr>
        <p:blipFill>
          <a:blip r:embed="rId4"/>
          <a:stretch>
            <a:fillRect/>
          </a:stretch>
        </p:blipFill>
        <p:spPr>
          <a:xfrm>
            <a:off x="14717029" y="1384136"/>
            <a:ext cx="8032882" cy="8032882"/>
          </a:xfrm>
          <a:prstGeom prst="rect">
            <a:avLst/>
          </a:prstGeom>
        </p:spPr>
      </p:pic>
    </p:spTree>
    <p:extLst>
      <p:ext uri="{BB962C8B-B14F-4D97-AF65-F5344CB8AC3E}">
        <p14:creationId xmlns:p14="http://schemas.microsoft.com/office/powerpoint/2010/main" val="75110307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grpSp>
        <p:nvGrpSpPr>
          <p:cNvPr id="23" name="Groupe 22"/>
          <p:cNvGrpSpPr/>
          <p:nvPr/>
        </p:nvGrpSpPr>
        <p:grpSpPr>
          <a:xfrm>
            <a:off x="943205" y="1052915"/>
            <a:ext cx="20151056" cy="9057669"/>
            <a:chOff x="2599154" y="1029972"/>
            <a:chExt cx="11995859" cy="5392001"/>
          </a:xfrm>
        </p:grpSpPr>
        <p:sp>
          <p:nvSpPr>
            <p:cNvPr id="24" name="Flèche vers le bas 23"/>
            <p:cNvSpPr/>
            <p:nvPr/>
          </p:nvSpPr>
          <p:spPr>
            <a:xfrm>
              <a:off x="4426014" y="3615759"/>
              <a:ext cx="507337" cy="579021"/>
            </a:xfrm>
            <a:prstGeom prst="downArrow">
              <a:avLst/>
            </a:prstGeom>
            <a:solidFill>
              <a:schemeClr val="accent1">
                <a:lumMod val="40000"/>
                <a:lumOff val="60000"/>
              </a:schemeClr>
            </a:solidFill>
            <a:ln w="12700" cap="flat" cmpd="sng" algn="ctr">
              <a:solidFill>
                <a:schemeClr val="accent1">
                  <a:lumMod val="40000"/>
                  <a:lumOff val="60000"/>
                </a:schemeClr>
              </a:solidFill>
              <a:prstDash val="solid"/>
            </a:ln>
            <a:effectLst/>
          </p:spPr>
          <p:txBody>
            <a:bodyPr rtlCol="0" anchor="ctr"/>
            <a:lstStyle/>
            <a:p>
              <a:pPr defTabSz="914400" hangingPunct="1">
                <a:defRPr/>
              </a:pPr>
              <a:endParaRPr lang="fr-FR" sz="4000">
                <a:solidFill>
                  <a:schemeClr val="tx1">
                    <a:lumMod val="50000"/>
                  </a:schemeClr>
                </a:solidFill>
                <a:latin typeface="Agency FB" panose="020B0503020202020204" pitchFamily="34" charset="0"/>
              </a:endParaRPr>
            </a:p>
          </p:txBody>
        </p:sp>
        <p:sp>
          <p:nvSpPr>
            <p:cNvPr id="25" name="Rectangle 24"/>
            <p:cNvSpPr/>
            <p:nvPr/>
          </p:nvSpPr>
          <p:spPr>
            <a:xfrm>
              <a:off x="3143513" y="1029972"/>
              <a:ext cx="3135845" cy="1124455"/>
            </a:xfrm>
            <a:prstGeom prst="rect">
              <a:avLst/>
            </a:prstGeom>
            <a:noFill/>
            <a:ln w="12700" cap="flat" cmpd="sng" algn="ctr">
              <a:solidFill>
                <a:srgbClr val="D45710"/>
              </a:solidFill>
              <a:prstDash val="solid"/>
            </a:ln>
            <a:effectLst/>
          </p:spPr>
          <p:txBody>
            <a:bodyPr rtlCol="0" anchor="ctr"/>
            <a:lstStyle/>
            <a:p>
              <a:pPr defTabSz="914400" hangingPunct="1">
                <a:defRPr/>
              </a:pPr>
              <a:r>
                <a:rPr lang="fr-FR" sz="4400" b="1" kern="1200" dirty="0">
                  <a:solidFill>
                    <a:srgbClr val="D45710"/>
                  </a:solidFill>
                  <a:latin typeface="Montserrat Bold"/>
                  <a:ea typeface="Montserrat Bold"/>
                  <a:cs typeface="Montserrat Bold"/>
                </a:rPr>
                <a:t>Réflexes quotidiens</a:t>
              </a:r>
            </a:p>
          </p:txBody>
        </p:sp>
        <p:sp>
          <p:nvSpPr>
            <p:cNvPr id="26" name="Rectangle 25"/>
            <p:cNvSpPr/>
            <p:nvPr/>
          </p:nvSpPr>
          <p:spPr>
            <a:xfrm>
              <a:off x="3143513" y="4407899"/>
              <a:ext cx="3072341" cy="858999"/>
            </a:xfrm>
            <a:prstGeom prst="rect">
              <a:avLst/>
            </a:prstGeom>
            <a:noFill/>
            <a:ln w="12700" cap="flat" cmpd="sng" algn="ctr">
              <a:solidFill>
                <a:srgbClr val="D45710"/>
              </a:solidFill>
              <a:prstDash val="solid"/>
            </a:ln>
            <a:effectLst/>
          </p:spPr>
          <p:txBody>
            <a:bodyPr rtlCol="0" anchor="ctr"/>
            <a:lstStyle/>
            <a:p>
              <a:pPr defTabSz="914400" hangingPunct="1">
                <a:defRPr/>
              </a:pPr>
              <a:r>
                <a:rPr lang="fr-FR" sz="3600" b="1" kern="1200" dirty="0">
                  <a:solidFill>
                    <a:srgbClr val="D45710"/>
                  </a:solidFill>
                  <a:latin typeface="Montserrat Bold"/>
                  <a:ea typeface="Montserrat Bold"/>
                  <a:cs typeface="Montserrat Bold"/>
                </a:rPr>
                <a:t>Passions et passe- temps</a:t>
              </a:r>
            </a:p>
          </p:txBody>
        </p:sp>
        <p:sp>
          <p:nvSpPr>
            <p:cNvPr id="27" name="Rectangle 26"/>
            <p:cNvSpPr/>
            <p:nvPr/>
          </p:nvSpPr>
          <p:spPr>
            <a:xfrm>
              <a:off x="7988212" y="5298408"/>
              <a:ext cx="2852764" cy="858999"/>
            </a:xfrm>
            <a:prstGeom prst="rect">
              <a:avLst/>
            </a:prstGeom>
            <a:noFill/>
            <a:ln w="12700" cap="flat" cmpd="sng" algn="ctr">
              <a:solidFill>
                <a:srgbClr val="D45710"/>
              </a:solidFill>
              <a:prstDash val="solid"/>
            </a:ln>
            <a:effectLst/>
          </p:spPr>
          <p:txBody>
            <a:bodyPr rtlCol="0" anchor="ctr"/>
            <a:lstStyle/>
            <a:p>
              <a:pPr defTabSz="914400" hangingPunct="1">
                <a:defRPr/>
              </a:pPr>
              <a:r>
                <a:rPr lang="fr-FR" sz="4000" b="1" kern="1200" dirty="0">
                  <a:solidFill>
                    <a:srgbClr val="D45710"/>
                  </a:solidFill>
                  <a:latin typeface="Montserrat Bold"/>
                  <a:ea typeface="Montserrat Bold"/>
                  <a:cs typeface="Montserrat Bold"/>
                </a:rPr>
                <a:t>Craintes</a:t>
              </a:r>
            </a:p>
          </p:txBody>
        </p:sp>
        <p:sp>
          <p:nvSpPr>
            <p:cNvPr id="28" name="Rectangle 27"/>
            <p:cNvSpPr/>
            <p:nvPr/>
          </p:nvSpPr>
          <p:spPr>
            <a:xfrm>
              <a:off x="2599154" y="2350157"/>
              <a:ext cx="4380301" cy="1124455"/>
            </a:xfrm>
            <a:prstGeom prst="rect">
              <a:avLst/>
            </a:prstGeom>
            <a:noFill/>
            <a:ln w="12700" cap="flat" cmpd="sng" algn="ctr">
              <a:noFill/>
              <a:prstDash val="solid"/>
            </a:ln>
            <a:effectLst/>
          </p:spPr>
          <p:txBody>
            <a:bodyPr rtlCol="0" anchor="ctr"/>
            <a:lstStyle/>
            <a:p>
              <a:pPr defTabSz="914400" hangingPunct="1">
                <a:defRPr/>
              </a:pPr>
              <a:r>
                <a:rPr lang="fr-FR" sz="3200" kern="1200" dirty="0">
                  <a:solidFill>
                    <a:schemeClr val="bg2">
                      <a:lumMod val="10000"/>
                    </a:schemeClr>
                  </a:solidFill>
                  <a:latin typeface="Montserrat Bold"/>
                  <a:ea typeface="Montserrat Bold"/>
                  <a:cs typeface="Montserrat Bold"/>
                </a:rPr>
                <a:t>Aller en cours/ Visionner/ Travail</a:t>
              </a:r>
            </a:p>
            <a:p>
              <a:pPr defTabSz="914400" hangingPunct="1">
                <a:defRPr/>
              </a:pPr>
              <a:r>
                <a:rPr lang="fr-FR" sz="3200" kern="1200" dirty="0">
                  <a:solidFill>
                    <a:schemeClr val="bg2">
                      <a:lumMod val="10000"/>
                    </a:schemeClr>
                  </a:solidFill>
                  <a:latin typeface="Montserrat Bold"/>
                  <a:ea typeface="Montserrat Bold"/>
                  <a:cs typeface="Montserrat Bold"/>
                </a:rPr>
                <a:t>Se connecter à internet</a:t>
              </a:r>
            </a:p>
            <a:p>
              <a:pPr defTabSz="914400" hangingPunct="1">
                <a:defRPr/>
              </a:pPr>
              <a:r>
                <a:rPr lang="fr-FR" sz="3200" kern="1200" dirty="0">
                  <a:solidFill>
                    <a:schemeClr val="bg2">
                      <a:lumMod val="10000"/>
                    </a:schemeClr>
                  </a:solidFill>
                  <a:latin typeface="Montserrat Bold"/>
                  <a:ea typeface="Montserrat Bold"/>
                  <a:cs typeface="Montserrat Bold"/>
                </a:rPr>
                <a:t>Passer du temps entre proches et voir leur familles</a:t>
              </a:r>
            </a:p>
          </p:txBody>
        </p:sp>
        <p:sp>
          <p:nvSpPr>
            <p:cNvPr id="29" name="Rectangle 28"/>
            <p:cNvSpPr/>
            <p:nvPr/>
          </p:nvSpPr>
          <p:spPr>
            <a:xfrm>
              <a:off x="2994378" y="5297518"/>
              <a:ext cx="3221476" cy="1124455"/>
            </a:xfrm>
            <a:prstGeom prst="rect">
              <a:avLst/>
            </a:prstGeom>
            <a:noFill/>
            <a:ln w="12700" cap="flat" cmpd="sng" algn="ctr">
              <a:noFill/>
              <a:prstDash val="solid"/>
            </a:ln>
            <a:effectLst/>
          </p:spPr>
          <p:txBody>
            <a:bodyPr rtlCol="0" anchor="ctr"/>
            <a:lstStyle/>
            <a:p>
              <a:pPr defTabSz="914400" hangingPunct="1">
                <a:defRPr/>
              </a:pPr>
              <a:r>
                <a:rPr lang="fr-FR" sz="3200" kern="1200" dirty="0">
                  <a:solidFill>
                    <a:schemeClr val="bg2">
                      <a:lumMod val="10000"/>
                    </a:schemeClr>
                  </a:solidFill>
                  <a:latin typeface="Montserrat Bold"/>
                  <a:ea typeface="Montserrat Bold"/>
                  <a:cs typeface="Montserrat Bold"/>
                </a:rPr>
                <a:t>Observer les moments de prière; partager les repas en famille; Surfer sur les réseaux sociaux</a:t>
              </a:r>
            </a:p>
          </p:txBody>
        </p:sp>
        <p:sp>
          <p:nvSpPr>
            <p:cNvPr id="30" name="Rectangle 29"/>
            <p:cNvSpPr/>
            <p:nvPr/>
          </p:nvSpPr>
          <p:spPr>
            <a:xfrm>
              <a:off x="10840976" y="5165681"/>
              <a:ext cx="3754037" cy="1124455"/>
            </a:xfrm>
            <a:prstGeom prst="rect">
              <a:avLst/>
            </a:prstGeom>
            <a:noFill/>
            <a:ln w="12700" cap="flat" cmpd="sng" algn="ctr">
              <a:noFill/>
              <a:prstDash val="solid"/>
            </a:ln>
            <a:effectLst/>
          </p:spPr>
          <p:txBody>
            <a:bodyPr rtlCol="0" anchor="ctr"/>
            <a:lstStyle/>
            <a:p>
              <a:pPr defTabSz="914400" hangingPunct="1">
                <a:defRPr/>
              </a:pPr>
              <a:r>
                <a:rPr lang="fr-FR" sz="3200" kern="1200" dirty="0">
                  <a:solidFill>
                    <a:schemeClr val="bg2">
                      <a:lumMod val="10000"/>
                    </a:schemeClr>
                  </a:solidFill>
                  <a:latin typeface="Montserrat Bold"/>
                  <a:ea typeface="Montserrat Bold"/>
                  <a:cs typeface="Montserrat Bold"/>
                </a:rPr>
                <a:t>Promesses non respectées, annonces mensongères; Programmations pas à leur goût</a:t>
              </a:r>
            </a:p>
          </p:txBody>
        </p:sp>
        <p:sp>
          <p:nvSpPr>
            <p:cNvPr id="31" name="Flèche vers le bas 30"/>
            <p:cNvSpPr/>
            <p:nvPr/>
          </p:nvSpPr>
          <p:spPr>
            <a:xfrm rot="16200000">
              <a:off x="6839919" y="4905232"/>
              <a:ext cx="524227" cy="1645347"/>
            </a:xfrm>
            <a:prstGeom prst="downArrow">
              <a:avLst/>
            </a:prstGeom>
            <a:solidFill>
              <a:schemeClr val="accent1">
                <a:lumMod val="40000"/>
                <a:lumOff val="60000"/>
              </a:schemeClr>
            </a:solidFill>
            <a:ln w="12700" cap="flat" cmpd="sng" algn="ctr">
              <a:solidFill>
                <a:schemeClr val="accent1">
                  <a:lumMod val="40000"/>
                  <a:lumOff val="60000"/>
                </a:schemeClr>
              </a:solidFill>
              <a:prstDash val="solid"/>
            </a:ln>
            <a:effectLst/>
          </p:spPr>
          <p:txBody>
            <a:bodyPr rtlCol="0" anchor="ctr"/>
            <a:lstStyle/>
            <a:p>
              <a:pPr defTabSz="914400" hangingPunct="1">
                <a:defRPr/>
              </a:pPr>
              <a:endParaRPr lang="fr-FR" sz="4000">
                <a:solidFill>
                  <a:schemeClr val="tx1">
                    <a:lumMod val="50000"/>
                  </a:schemeClr>
                </a:solidFill>
                <a:latin typeface="Agency FB" panose="020B0503020202020204" pitchFamily="34" charset="0"/>
              </a:endParaRPr>
            </a:p>
          </p:txBody>
        </p:sp>
      </p:grpSp>
      <p:pic>
        <p:nvPicPr>
          <p:cNvPr id="2050" name="Picture 2" descr="Silhouette De Lune Architecture Islamique PNG , Islam, Croissant De Lune,  étoile PNG et vecteur pour téléchargement gratuit"/>
          <p:cNvPicPr>
            <a:picLocks noChangeAspect="1" noChangeArrowheads="1"/>
          </p:cNvPicPr>
          <p:nvPr/>
        </p:nvPicPr>
        <p:blipFill>
          <a:blip r:embed="rId4">
            <a:duotone>
              <a:prstClr val="black"/>
              <a:srgbClr val="D45710">
                <a:tint val="45000"/>
                <a:satMod val="400000"/>
              </a:srgbClr>
            </a:duotone>
            <a:extLst>
              <a:ext uri="{BEBA8EAE-BF5A-486C-A8C5-ECC9F3942E4B}">
                <a14:imgProps xmlns:a14="http://schemas.microsoft.com/office/drawing/2010/main">
                  <a14:imgLayer r:embed="rId5">
                    <a14:imgEffect>
                      <a14:backgroundRemoval t="3125" b="96250" l="4219" r="94688"/>
                    </a14:imgEffect>
                  </a14:imgLayer>
                </a14:imgProps>
              </a:ext>
              <a:ext uri="{28A0092B-C50C-407E-A947-70E740481C1C}">
                <a14:useLocalDpi xmlns:a14="http://schemas.microsoft.com/office/drawing/2010/main"/>
              </a:ext>
            </a:extLst>
          </a:blip>
          <a:srcRect/>
          <a:stretch>
            <a:fillRect/>
          </a:stretch>
        </p:blipFill>
        <p:spPr bwMode="auto">
          <a:xfrm>
            <a:off x="12673396" y="252222"/>
            <a:ext cx="7443404" cy="744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28267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8" y="-200163"/>
            <a:ext cx="24467550" cy="13785252"/>
          </a:xfrm>
          <a:prstGeom prst="rect">
            <a:avLst/>
          </a:prstGeom>
          <a:ln w="12700">
            <a:miter lim="400000"/>
          </a:ln>
        </p:spPr>
      </p:pic>
      <p:sp>
        <p:nvSpPr>
          <p:cNvPr id="172" name="Diapo 3"/>
          <p:cNvSpPr txBox="1">
            <a:spLocks noGrp="1"/>
          </p:cNvSpPr>
          <p:nvPr>
            <p:ph type="ctrTitle"/>
          </p:nvPr>
        </p:nvSpPr>
        <p:spPr>
          <a:xfrm>
            <a:off x="7590355" y="3680323"/>
            <a:ext cx="13777729" cy="3336671"/>
          </a:xfrm>
          <a:prstGeom prst="rect">
            <a:avLst/>
          </a:prstGeom>
        </p:spPr>
        <p:txBody>
          <a:bodyPr>
            <a:normAutofit/>
          </a:bodyPr>
          <a:lstStyle>
            <a:lvl1pPr algn="ctr">
              <a:defRPr sz="10100" b="0" spc="-202">
                <a:solidFill>
                  <a:srgbClr val="CE6B26"/>
                </a:solidFill>
                <a:latin typeface="Montserrat Bold"/>
                <a:ea typeface="Montserrat Bold"/>
                <a:cs typeface="Montserrat Bold"/>
                <a:sym typeface="Montserrat Bold"/>
              </a:defRPr>
            </a:lvl1pPr>
          </a:lstStyle>
          <a:p>
            <a:r>
              <a:rPr lang="fr-CM" sz="8800" dirty="0"/>
              <a:t>Points de contacts</a:t>
            </a:r>
            <a:endParaRPr sz="88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392133" y="4225319"/>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sp>
        <p:nvSpPr>
          <p:cNvPr id="9" name="Ellipse 8"/>
          <p:cNvSpPr/>
          <p:nvPr/>
        </p:nvSpPr>
        <p:spPr>
          <a:xfrm>
            <a:off x="1217130" y="2656511"/>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1863524" y="4352102"/>
            <a:ext cx="3117800" cy="3117800"/>
          </a:xfrm>
          <a:prstGeom prst="rect">
            <a:avLst/>
          </a:prstGeom>
        </p:spPr>
      </p:pic>
    </p:spTree>
    <p:extLst>
      <p:ext uri="{BB962C8B-B14F-4D97-AF65-F5344CB8AC3E}">
        <p14:creationId xmlns:p14="http://schemas.microsoft.com/office/powerpoint/2010/main" val="386263050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graphicFrame>
        <p:nvGraphicFramePr>
          <p:cNvPr id="14" name="Diagramme 13"/>
          <p:cNvGraphicFramePr/>
          <p:nvPr>
            <p:extLst>
              <p:ext uri="{D42A27DB-BD31-4B8C-83A1-F6EECF244321}">
                <p14:modId xmlns:p14="http://schemas.microsoft.com/office/powerpoint/2010/main" val="458287271"/>
              </p:ext>
            </p:extLst>
          </p:nvPr>
        </p:nvGraphicFramePr>
        <p:xfrm>
          <a:off x="12310206" y="1605542"/>
          <a:ext cx="11495725" cy="110364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 name="Groupe 1"/>
          <p:cNvGrpSpPr/>
          <p:nvPr/>
        </p:nvGrpSpPr>
        <p:grpSpPr>
          <a:xfrm>
            <a:off x="680117" y="1694435"/>
            <a:ext cx="10449941" cy="10150976"/>
            <a:chOff x="680117" y="1243317"/>
            <a:chExt cx="10449941" cy="10150976"/>
          </a:xfrm>
        </p:grpSpPr>
        <p:grpSp>
          <p:nvGrpSpPr>
            <p:cNvPr id="15" name="Groupe 14"/>
            <p:cNvGrpSpPr/>
            <p:nvPr/>
          </p:nvGrpSpPr>
          <p:grpSpPr>
            <a:xfrm>
              <a:off x="680117" y="1243317"/>
              <a:ext cx="10449941" cy="10150976"/>
              <a:chOff x="619690" y="2128938"/>
              <a:chExt cx="5004396" cy="4835783"/>
            </a:xfrm>
          </p:grpSpPr>
          <p:graphicFrame>
            <p:nvGraphicFramePr>
              <p:cNvPr id="16" name="Diagramme 15"/>
              <p:cNvGraphicFramePr/>
              <p:nvPr>
                <p:extLst>
                  <p:ext uri="{D42A27DB-BD31-4B8C-83A1-F6EECF244321}">
                    <p14:modId xmlns:p14="http://schemas.microsoft.com/office/powerpoint/2010/main" val="4089942966"/>
                  </p:ext>
                </p:extLst>
              </p:nvPr>
            </p:nvGraphicFramePr>
            <p:xfrm>
              <a:off x="619690" y="2128938"/>
              <a:ext cx="5004396" cy="48357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7" name="Image 16"/>
              <p:cNvPicPr>
                <a:picLocks noChangeAspect="1"/>
              </p:cNvPicPr>
              <p:nvPr/>
            </p:nvPicPr>
            <p:blipFill rotWithShape="1">
              <a:blip r:embed="rId15" cstate="email">
                <a:duotone>
                  <a:srgbClr val="FFBE00">
                    <a:shade val="45000"/>
                    <a:satMod val="135000"/>
                  </a:srgbClr>
                  <a:prstClr val="white"/>
                </a:duotone>
                <a:extLst>
                  <a:ext uri="{28A0092B-C50C-407E-A947-70E740481C1C}">
                    <a14:useLocalDpi xmlns:a14="http://schemas.microsoft.com/office/drawing/2010/main"/>
                  </a:ext>
                </a:extLst>
              </a:blip>
              <a:srcRect l="4773" t="36780" r="70694" b="35986"/>
              <a:stretch/>
            </p:blipFill>
            <p:spPr>
              <a:xfrm>
                <a:off x="3597173" y="2902697"/>
                <a:ext cx="666496" cy="695475"/>
              </a:xfrm>
              <a:prstGeom prst="rect">
                <a:avLst/>
              </a:prstGeom>
            </p:spPr>
          </p:pic>
          <p:pic>
            <p:nvPicPr>
              <p:cNvPr id="20" name="Image 19"/>
              <p:cNvPicPr>
                <a:picLocks noChangeAspect="1"/>
              </p:cNvPicPr>
              <p:nvPr/>
            </p:nvPicPr>
            <p:blipFill rotWithShape="1">
              <a:blip r:embed="rId15" cstate="email">
                <a:duotone>
                  <a:prstClr val="black"/>
                  <a:schemeClr val="tx2">
                    <a:lumMod val="50000"/>
                    <a:tint val="45000"/>
                    <a:satMod val="400000"/>
                  </a:schemeClr>
                </a:duotone>
                <a:extLst>
                  <a:ext uri="{28A0092B-C50C-407E-A947-70E740481C1C}">
                    <a14:useLocalDpi xmlns:a14="http://schemas.microsoft.com/office/drawing/2010/main"/>
                  </a:ext>
                </a:extLst>
              </a:blip>
              <a:srcRect l="68014" t="1607" r="871" b="67890"/>
              <a:stretch/>
            </p:blipFill>
            <p:spPr>
              <a:xfrm>
                <a:off x="2972036" y="4761736"/>
                <a:ext cx="625137" cy="576064"/>
              </a:xfrm>
              <a:prstGeom prst="rect">
                <a:avLst/>
              </a:prstGeom>
            </p:spPr>
          </p:pic>
        </p:grpSp>
        <p:pic>
          <p:nvPicPr>
            <p:cNvPr id="7170" name="Picture 2" descr="Panneau publicitaire LED : rendre son enseigne dynamique"/>
            <p:cNvPicPr>
              <a:picLocks noChangeAspect="1" noChangeArrowheads="1"/>
            </p:cNvPicPr>
            <p:nvPr/>
          </p:nvPicPr>
          <p:blipFill>
            <a:blip r:embed="rId16"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360777" y="2481053"/>
              <a:ext cx="1227221" cy="148635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5334" y="903364"/>
            <a:ext cx="6146792" cy="750249"/>
          </a:xfrm>
          <a:prstGeom prst="rect">
            <a:avLst/>
          </a:prstGeom>
          <a:noFill/>
          <a:ln w="12700" cap="flat" cmpd="sng" algn="ctr">
            <a:noFill/>
            <a:prstDash val="solid"/>
          </a:ln>
          <a:effectLst/>
        </p:spPr>
        <p:txBody>
          <a:bodyPr rtlCol="0" anchor="ctr"/>
          <a:lstStyle/>
          <a:p>
            <a:pPr lvl="0" defTabSz="914400" eaLnBrk="1" hangingPunct="1">
              <a:defRPr/>
            </a:pPr>
            <a:r>
              <a:rPr lang="fr-FR" sz="3600" b="1" kern="1200" dirty="0">
                <a:solidFill>
                  <a:srgbClr val="D45710"/>
                </a:solidFill>
                <a:latin typeface="Montserrat Bold"/>
                <a:ea typeface="Montserrat Bold"/>
                <a:cs typeface="Montserrat Bold"/>
              </a:rPr>
              <a:t>Média de consommation</a:t>
            </a:r>
          </a:p>
        </p:txBody>
      </p:sp>
      <p:sp>
        <p:nvSpPr>
          <p:cNvPr id="33" name="Rectangle 32"/>
          <p:cNvSpPr/>
          <p:nvPr/>
        </p:nvSpPr>
        <p:spPr>
          <a:xfrm>
            <a:off x="14914763" y="961560"/>
            <a:ext cx="6146792" cy="750249"/>
          </a:xfrm>
          <a:prstGeom prst="rect">
            <a:avLst/>
          </a:prstGeom>
          <a:noFill/>
          <a:ln w="12700" cap="flat" cmpd="sng" algn="ctr">
            <a:noFill/>
            <a:prstDash val="solid"/>
          </a:ln>
          <a:effectLst/>
        </p:spPr>
        <p:txBody>
          <a:bodyPr rtlCol="0" anchor="ctr"/>
          <a:lstStyle/>
          <a:p>
            <a:pPr defTabSz="914400" hangingPunct="1">
              <a:defRPr/>
            </a:pPr>
            <a:r>
              <a:rPr lang="fr-FR" sz="3600" b="1" kern="1200" dirty="0">
                <a:solidFill>
                  <a:srgbClr val="D45710"/>
                </a:solidFill>
                <a:latin typeface="Montserrat Bold"/>
                <a:ea typeface="Montserrat Bold"/>
                <a:cs typeface="Montserrat Bold"/>
              </a:rPr>
              <a:t>Heure  de liberté</a:t>
            </a:r>
          </a:p>
        </p:txBody>
      </p:sp>
      <p:grpSp>
        <p:nvGrpSpPr>
          <p:cNvPr id="34" name="Groupe 33"/>
          <p:cNvGrpSpPr/>
          <p:nvPr/>
        </p:nvGrpSpPr>
        <p:grpSpPr>
          <a:xfrm rot="965549">
            <a:off x="11557600" y="3779807"/>
            <a:ext cx="752703" cy="6332322"/>
            <a:chOff x="5673396" y="115518"/>
            <a:chExt cx="251149" cy="6713387"/>
          </a:xfrm>
          <a:solidFill>
            <a:srgbClr val="D45710"/>
          </a:solidFill>
        </p:grpSpPr>
        <p:sp>
          <p:nvSpPr>
            <p:cNvPr id="35" name="Rectangle 34"/>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36" name="Rectangle 35"/>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37" name="Rectangle 36"/>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spTree>
    <p:extLst>
      <p:ext uri="{BB962C8B-B14F-4D97-AF65-F5344CB8AC3E}">
        <p14:creationId xmlns:p14="http://schemas.microsoft.com/office/powerpoint/2010/main" val="128733958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8" y="-34626"/>
            <a:ext cx="24467550" cy="13785252"/>
          </a:xfrm>
          <a:prstGeom prst="rect">
            <a:avLst/>
          </a:prstGeom>
          <a:ln w="12700">
            <a:miter lim="400000"/>
          </a:ln>
        </p:spPr>
      </p:pic>
      <p:sp>
        <p:nvSpPr>
          <p:cNvPr id="172" name="Diapo 3"/>
          <p:cNvSpPr txBox="1">
            <a:spLocks noGrp="1"/>
          </p:cNvSpPr>
          <p:nvPr>
            <p:ph type="ctrTitle"/>
          </p:nvPr>
        </p:nvSpPr>
        <p:spPr>
          <a:xfrm>
            <a:off x="7975366" y="5302003"/>
            <a:ext cx="11290095" cy="2167899"/>
          </a:xfrm>
          <a:prstGeom prst="rect">
            <a:avLst/>
          </a:prstGeom>
        </p:spPr>
        <p:txBody>
          <a:bodyPr>
            <a:normAutofit/>
          </a:bodyPr>
          <a:lstStyle>
            <a:lvl1pPr algn="ctr">
              <a:defRPr sz="10100" b="0" spc="-202">
                <a:solidFill>
                  <a:srgbClr val="CE6B26"/>
                </a:solidFill>
                <a:latin typeface="Montserrat Bold"/>
                <a:ea typeface="Montserrat Bold"/>
                <a:cs typeface="Montserrat Bold"/>
                <a:sym typeface="Montserrat Bold"/>
              </a:defRPr>
            </a:lvl1pPr>
          </a:lstStyle>
          <a:p>
            <a:r>
              <a:rPr lang="fr-CM" dirty="0"/>
              <a:t>Notre mission</a:t>
            </a:r>
            <a:endParaRPr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392133" y="4225319"/>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sp>
        <p:nvSpPr>
          <p:cNvPr id="9" name="Ellipse 8"/>
          <p:cNvSpPr/>
          <p:nvPr/>
        </p:nvSpPr>
        <p:spPr>
          <a:xfrm>
            <a:off x="1217130" y="2656511"/>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1863524" y="4352102"/>
            <a:ext cx="3117800" cy="3117800"/>
          </a:xfrm>
          <a:prstGeom prst="rect">
            <a:avLst/>
          </a:prstGeom>
        </p:spPr>
      </p:pic>
    </p:spTree>
    <p:extLst>
      <p:ext uri="{BB962C8B-B14F-4D97-AF65-F5344CB8AC3E}">
        <p14:creationId xmlns:p14="http://schemas.microsoft.com/office/powerpoint/2010/main" val="21783760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52056" y="1073978"/>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Problématique</a:t>
            </a:r>
            <a:endParaRPr sz="96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23" name="Sous-titre 2"/>
          <p:cNvSpPr txBox="1">
            <a:spLocks/>
          </p:cNvSpPr>
          <p:nvPr/>
        </p:nvSpPr>
        <p:spPr>
          <a:xfrm>
            <a:off x="255588" y="4757445"/>
            <a:ext cx="13249275" cy="5394909"/>
          </a:xfrm>
          <a:prstGeom prst="rect">
            <a:avLst/>
          </a:prstGeom>
        </p:spPr>
        <p:txBody>
          <a:bodyPr lIns="121920" tIns="60960" rIns="121920" bIns="60960"/>
          <a:lstStyle>
            <a:lvl1pPr>
              <a:lnSpc>
                <a:spcPct val="90000"/>
              </a:lnSpc>
              <a:spcBef>
                <a:spcPts val="4500"/>
              </a:spcBef>
              <a:buSzPct val="123000"/>
              <a:buChar char="•"/>
              <a:defRPr sz="4800">
                <a:solidFill>
                  <a:srgbClr val="000000"/>
                </a:solidFill>
                <a:latin typeface="Helvetica Neue"/>
                <a:ea typeface="Helvetica Neue"/>
                <a:cs typeface="Helvetica Neue"/>
                <a:sym typeface="Helvetica Neue"/>
              </a:defRPr>
            </a:lvl1pPr>
            <a:lvl2pPr marL="457200">
              <a:lnSpc>
                <a:spcPct val="90000"/>
              </a:lnSpc>
              <a:spcBef>
                <a:spcPts val="4500"/>
              </a:spcBef>
              <a:buSzPct val="123000"/>
              <a:buChar char="•"/>
              <a:defRPr sz="4800">
                <a:solidFill>
                  <a:srgbClr val="000000"/>
                </a:solidFill>
                <a:latin typeface="Helvetica Neue"/>
                <a:ea typeface="Helvetica Neue"/>
                <a:cs typeface="Helvetica Neue"/>
                <a:sym typeface="Helvetica Neue"/>
              </a:defRPr>
            </a:lvl2pPr>
            <a:lvl3pPr marL="914400">
              <a:lnSpc>
                <a:spcPct val="90000"/>
              </a:lnSpc>
              <a:spcBef>
                <a:spcPts val="4500"/>
              </a:spcBef>
              <a:buSzPct val="123000"/>
              <a:buChar char="•"/>
              <a:defRPr sz="4800">
                <a:solidFill>
                  <a:srgbClr val="000000"/>
                </a:solidFill>
                <a:latin typeface="Helvetica Neue"/>
                <a:ea typeface="Helvetica Neue"/>
                <a:cs typeface="Helvetica Neue"/>
                <a:sym typeface="Helvetica Neue"/>
              </a:defRPr>
            </a:lvl3pPr>
            <a:lvl4pPr marL="1371600">
              <a:lnSpc>
                <a:spcPct val="90000"/>
              </a:lnSpc>
              <a:spcBef>
                <a:spcPts val="4500"/>
              </a:spcBef>
              <a:buSzPct val="123000"/>
              <a:buChar char="•"/>
              <a:defRPr sz="4800">
                <a:solidFill>
                  <a:srgbClr val="000000"/>
                </a:solidFill>
                <a:latin typeface="Helvetica Neue"/>
                <a:ea typeface="Helvetica Neue"/>
                <a:cs typeface="Helvetica Neue"/>
                <a:sym typeface="Helvetica Neue"/>
              </a:defRPr>
            </a:lvl4pPr>
            <a:lvl5pPr marL="1828800">
              <a:lnSpc>
                <a:spcPct val="90000"/>
              </a:lnSpc>
              <a:spcBef>
                <a:spcPts val="4500"/>
              </a:spcBef>
              <a:buSzPct val="123000"/>
              <a:buChar char="•"/>
              <a:defRPr sz="4800">
                <a:solidFill>
                  <a:srgbClr val="000000"/>
                </a:solidFill>
                <a:latin typeface="Helvetica Neue"/>
                <a:ea typeface="Helvetica Neue"/>
                <a:cs typeface="Helvetica Neue"/>
                <a:sym typeface="Helvetica Neue"/>
              </a:defRPr>
            </a:lvl5pPr>
            <a:lvl6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6pPr>
            <a:lvl7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7pPr>
            <a:lvl8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8pPr>
            <a:lvl9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9pPr>
          </a:lstStyle>
          <a:p>
            <a:pPr algn="just" defTabSz="914400" eaLnBrk="1" hangingPunct="1">
              <a:lnSpc>
                <a:spcPct val="100000"/>
              </a:lnSpc>
              <a:spcBef>
                <a:spcPct val="20000"/>
              </a:spcBef>
              <a:spcAft>
                <a:spcPts val="600"/>
              </a:spcAft>
              <a:buClr>
                <a:srgbClr val="D75626"/>
              </a:buClr>
              <a:buSzTx/>
              <a:buFontTx/>
              <a:buNone/>
            </a:pPr>
            <a:r>
              <a:rPr lang="fr-CM" sz="4000" dirty="0">
                <a:solidFill>
                  <a:srgbClr val="151515"/>
                </a:solidFill>
                <a:latin typeface="Montserrat Bold"/>
                <a:ea typeface="Montserrat Bold"/>
                <a:cs typeface="Montserrat Bold"/>
              </a:rPr>
              <a:t>Saisir l’occasion du RAMADAN pour </a:t>
            </a:r>
            <a:r>
              <a:rPr lang="fr-CM" sz="4400" b="1" dirty="0">
                <a:solidFill>
                  <a:srgbClr val="D45710"/>
                </a:solidFill>
                <a:latin typeface="Montserrat Bold"/>
                <a:ea typeface="Montserrat Bold"/>
                <a:cs typeface="Montserrat Bold"/>
              </a:rPr>
              <a:t>se rapprocher</a:t>
            </a:r>
            <a:r>
              <a:rPr lang="fr-CM" sz="4400" b="1" dirty="0">
                <a:solidFill>
                  <a:srgbClr val="66C7FF"/>
                </a:solidFill>
                <a:latin typeface="Montserrat Bold"/>
                <a:ea typeface="Montserrat Bold"/>
                <a:cs typeface="Montserrat Bold"/>
              </a:rPr>
              <a:t> </a:t>
            </a:r>
            <a:r>
              <a:rPr lang="fr-CM" sz="4000" dirty="0">
                <a:solidFill>
                  <a:srgbClr val="151515"/>
                </a:solidFill>
                <a:latin typeface="Montserrat Bold"/>
                <a:ea typeface="Montserrat Bold"/>
                <a:cs typeface="Montserrat Bold"/>
              </a:rPr>
              <a:t>des consommateurs; </a:t>
            </a:r>
            <a:r>
              <a:rPr lang="fr-CM" sz="4400" b="1" dirty="0">
                <a:solidFill>
                  <a:srgbClr val="D45710"/>
                </a:solidFill>
                <a:latin typeface="Montserrat Bold"/>
                <a:ea typeface="Montserrat Bold"/>
                <a:cs typeface="Montserrat Bold"/>
              </a:rPr>
              <a:t>les accompagner </a:t>
            </a:r>
            <a:r>
              <a:rPr lang="fr-CM" sz="4000" dirty="0">
                <a:solidFill>
                  <a:srgbClr val="151515"/>
                </a:solidFill>
                <a:latin typeface="Montserrat Bold"/>
                <a:ea typeface="Montserrat Bold"/>
                <a:cs typeface="Montserrat Bold"/>
              </a:rPr>
              <a:t>en se positionnant </a:t>
            </a:r>
            <a:r>
              <a:rPr lang="fr-CM" sz="4400" b="1" dirty="0">
                <a:solidFill>
                  <a:srgbClr val="D45710"/>
                </a:solidFill>
                <a:latin typeface="Montserrat Bold"/>
                <a:ea typeface="Montserrat Bold"/>
                <a:cs typeface="Montserrat Bold"/>
              </a:rPr>
              <a:t>comme le meilleur choix</a:t>
            </a:r>
            <a:r>
              <a:rPr lang="fr-CM" sz="4400" b="1" dirty="0">
                <a:solidFill>
                  <a:srgbClr val="66C7FF"/>
                </a:solidFill>
                <a:latin typeface="Montserrat Bold"/>
                <a:ea typeface="Montserrat Bold"/>
                <a:cs typeface="Montserrat Bold"/>
              </a:rPr>
              <a:t> </a:t>
            </a:r>
            <a:r>
              <a:rPr lang="fr-CM" sz="4000" dirty="0">
                <a:solidFill>
                  <a:srgbClr val="151515"/>
                </a:solidFill>
                <a:latin typeface="Montserrat Bold"/>
                <a:ea typeface="Montserrat Bold"/>
                <a:cs typeface="Montserrat Bold"/>
              </a:rPr>
              <a:t>pour eux avec nos produits de la catégorie EVAP (</a:t>
            </a:r>
            <a:r>
              <a:rPr lang="fr-FR" sz="4000" dirty="0">
                <a:solidFill>
                  <a:srgbClr val="151515"/>
                </a:solidFill>
                <a:latin typeface="Montserrat Bold"/>
                <a:ea typeface="Montserrat Bold"/>
                <a:cs typeface="Montserrat Bold"/>
              </a:rPr>
              <a:t>Bonnet Rouge, PEAK &amp; BELLE HOLANDAISE)</a:t>
            </a:r>
            <a:r>
              <a:rPr lang="fr-CM" sz="4000" dirty="0">
                <a:solidFill>
                  <a:srgbClr val="151515"/>
                </a:solidFill>
                <a:latin typeface="Montserrat Bold"/>
                <a:ea typeface="Montserrat Bold"/>
                <a:cs typeface="Montserrat Bold"/>
              </a:rPr>
              <a:t>. </a:t>
            </a:r>
            <a:endParaRPr lang="fr-FR" sz="3600" dirty="0">
              <a:solidFill>
                <a:srgbClr val="D45710"/>
              </a:solidFill>
              <a:latin typeface="Montserrat Bold"/>
              <a:ea typeface="Montserrat Bold"/>
              <a:cs typeface="Montserrat Bold"/>
            </a:endParaRPr>
          </a:p>
        </p:txBody>
      </p:sp>
      <p:pic>
        <p:nvPicPr>
          <p:cNvPr id="24" name="Image 2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60938" y="5821363"/>
            <a:ext cx="467995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061363" y="4935538"/>
            <a:ext cx="294798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55863" y="6999288"/>
            <a:ext cx="4679950"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629063" y="2563813"/>
            <a:ext cx="4679950"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730413" y="3233738"/>
            <a:ext cx="2986087"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435888" y="1611313"/>
            <a:ext cx="3405187"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33077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189583" y="1049102"/>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8000" b="1" dirty="0"/>
              <a:t>Rappel des objectifs de la campagne</a:t>
            </a:r>
            <a:endParaRPr sz="80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grpSp>
        <p:nvGrpSpPr>
          <p:cNvPr id="24" name="Groupe 11"/>
          <p:cNvGrpSpPr>
            <a:grpSpLocks/>
          </p:cNvGrpSpPr>
          <p:nvPr/>
        </p:nvGrpSpPr>
        <p:grpSpPr bwMode="auto">
          <a:xfrm>
            <a:off x="12192000" y="2979237"/>
            <a:ext cx="11728288" cy="11899900"/>
            <a:chOff x="3862848" y="2715502"/>
            <a:chExt cx="3993800" cy="5028078"/>
          </a:xfrm>
        </p:grpSpPr>
        <p:sp>
          <p:nvSpPr>
            <p:cNvPr id="25" name="Rectangle à coins arrondis 24"/>
            <p:cNvSpPr/>
            <p:nvPr/>
          </p:nvSpPr>
          <p:spPr>
            <a:xfrm flipV="1">
              <a:off x="4225279" y="4032220"/>
              <a:ext cx="2659396" cy="331359"/>
            </a:xfrm>
            <a:prstGeom prst="roundRect">
              <a:avLst/>
            </a:prstGeom>
            <a:solidFill>
              <a:srgbClr val="F7941E"/>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fr-FR" sz="1800">
                <a:solidFill>
                  <a:srgbClr val="E14B3C"/>
                </a:solidFill>
                <a:latin typeface="Calibri" panose="020F0502020204030204"/>
                <a:ea typeface="+mn-ea"/>
                <a:cs typeface="+mn-cs"/>
              </a:endParaRPr>
            </a:p>
          </p:txBody>
        </p:sp>
        <p:sp>
          <p:nvSpPr>
            <p:cNvPr id="26" name="Titre 1"/>
            <p:cNvSpPr txBox="1">
              <a:spLocks/>
            </p:cNvSpPr>
            <p:nvPr/>
          </p:nvSpPr>
          <p:spPr bwMode="auto">
            <a:xfrm>
              <a:off x="4284593" y="4039961"/>
              <a:ext cx="2506683" cy="32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2400">
                  <a:solidFill>
                    <a:srgbClr val="5E5E5E"/>
                  </a:solidFill>
                  <a:latin typeface="Helvetica Neue"/>
                  <a:ea typeface="Helvetica Neue"/>
                  <a:cs typeface="Helvetica Neue"/>
                  <a:sym typeface="Helvetica Neue"/>
                </a:defRPr>
              </a:lvl1pPr>
              <a:lvl2pPr algn="ctr">
                <a:defRPr sz="2400">
                  <a:solidFill>
                    <a:srgbClr val="5E5E5E"/>
                  </a:solidFill>
                  <a:latin typeface="Helvetica Neue"/>
                  <a:ea typeface="Helvetica Neue"/>
                  <a:cs typeface="Helvetica Neue"/>
                  <a:sym typeface="Helvetica Neue"/>
                </a:defRPr>
              </a:lvl2pPr>
              <a:lvl3pPr algn="ctr">
                <a:defRPr sz="2400">
                  <a:solidFill>
                    <a:srgbClr val="5E5E5E"/>
                  </a:solidFill>
                  <a:latin typeface="Helvetica Neue"/>
                  <a:ea typeface="Helvetica Neue"/>
                  <a:cs typeface="Helvetica Neue"/>
                  <a:sym typeface="Helvetica Neue"/>
                </a:defRPr>
              </a:lvl3pPr>
              <a:lvl4pPr algn="ctr">
                <a:defRPr sz="2400">
                  <a:solidFill>
                    <a:srgbClr val="5E5E5E"/>
                  </a:solidFill>
                  <a:latin typeface="Helvetica Neue"/>
                  <a:ea typeface="Helvetica Neue"/>
                  <a:cs typeface="Helvetica Neue"/>
                  <a:sym typeface="Helvetica Neue"/>
                </a:defRPr>
              </a:lvl4pPr>
              <a:lvl5pPr algn="ctr">
                <a:defRPr sz="2400">
                  <a:solidFill>
                    <a:srgbClr val="5E5E5E"/>
                  </a:solidFill>
                  <a:latin typeface="Helvetica Neue"/>
                  <a:ea typeface="Helvetica Neue"/>
                  <a:cs typeface="Helvetica Neue"/>
                  <a:sym typeface="Helvetica Neue"/>
                </a:defRPr>
              </a:lvl5pPr>
              <a:lvl6pPr marL="4572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6pPr>
              <a:lvl7pPr marL="9144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7pPr>
              <a:lvl8pPr marL="13716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8pPr>
              <a:lvl9pPr marL="18288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9pPr>
            </a:lstStyle>
            <a:p>
              <a:pPr defTabSz="914400" eaLnBrk="1" hangingPunct="1">
                <a:lnSpc>
                  <a:spcPct val="90000"/>
                </a:lnSpc>
              </a:pPr>
              <a:r>
                <a:rPr lang="fr-FR" sz="4000" b="1">
                  <a:solidFill>
                    <a:schemeClr val="bg1"/>
                  </a:solidFill>
                  <a:latin typeface="Montserrat Bold"/>
                  <a:ea typeface="Montserrat Bold"/>
                  <a:cs typeface="Montserrat Bold"/>
                </a:rPr>
                <a:t>Communication</a:t>
              </a:r>
            </a:p>
          </p:txBody>
        </p:sp>
        <p:sp>
          <p:nvSpPr>
            <p:cNvPr id="27" name="Picture 2" descr="Communication et visibilité | Top Tips for Youth Action"/>
            <p:cNvSpPr>
              <a:spLocks noChangeAspect="1" noChangeArrowheads="1"/>
            </p:cNvSpPr>
            <p:nvPr/>
          </p:nvSpPr>
          <p:spPr bwMode="auto">
            <a:xfrm>
              <a:off x="4354537" y="2715502"/>
              <a:ext cx="2366796" cy="138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8" name="Rectangle 27"/>
            <p:cNvSpPr/>
            <p:nvPr/>
          </p:nvSpPr>
          <p:spPr>
            <a:xfrm>
              <a:off x="3862848" y="4427973"/>
              <a:ext cx="3993800" cy="3315607"/>
            </a:xfrm>
            <a:prstGeom prst="rect">
              <a:avLst/>
            </a:prstGeom>
          </p:spPr>
          <p:txBody>
            <a:bodyPr>
              <a:spAutoFit/>
            </a:bodyPr>
            <a:lstStyle/>
            <a:p>
              <a:pPr marL="285750" indent="-285750" algn="just" defTabSz="914400" eaLnBrk="1" fontAlgn="auto" hangingPunct="1">
                <a:spcBef>
                  <a:spcPts val="0"/>
                </a:spcBef>
                <a:spcAft>
                  <a:spcPts val="0"/>
                </a:spcAft>
                <a:buFont typeface="Courier New" panose="02070309020205020404" pitchFamily="49" charset="0"/>
                <a:buChar char="o"/>
                <a:defRPr/>
              </a:pPr>
              <a:r>
                <a:rPr lang="fr-FR" dirty="0">
                  <a:solidFill>
                    <a:schemeClr val="bg2">
                      <a:lumMod val="10000"/>
                    </a:schemeClr>
                  </a:solidFill>
                  <a:latin typeface="Montserrat Bold"/>
                  <a:ea typeface="Montserrat Bold"/>
                  <a:cs typeface="Montserrat Bold"/>
                </a:rPr>
                <a:t>Renforcer le lien affectif avec les consommateurs</a:t>
              </a:r>
            </a:p>
            <a:p>
              <a:pPr marL="285750" indent="-285750" algn="just" defTabSz="914400" eaLnBrk="1" fontAlgn="auto" hangingPunct="1">
                <a:spcBef>
                  <a:spcPts val="0"/>
                </a:spcBef>
                <a:spcAft>
                  <a:spcPts val="0"/>
                </a:spcAft>
                <a:buFont typeface="Courier New" panose="02070309020205020404" pitchFamily="49" charset="0"/>
                <a:buChar char="o"/>
                <a:defRPr/>
              </a:pPr>
              <a:r>
                <a:rPr lang="fr-FR" dirty="0">
                  <a:solidFill>
                    <a:schemeClr val="bg2">
                      <a:lumMod val="10000"/>
                    </a:schemeClr>
                  </a:solidFill>
                  <a:latin typeface="Montserrat Bold"/>
                  <a:ea typeface="Montserrat Bold"/>
                  <a:cs typeface="Montserrat Bold"/>
                </a:rPr>
                <a:t>Positionner la catégorie EVAP des marques Bonnet Rouge , </a:t>
              </a:r>
              <a:r>
                <a:rPr lang="fr-FR" dirty="0" err="1">
                  <a:solidFill>
                    <a:schemeClr val="bg2">
                      <a:lumMod val="10000"/>
                    </a:schemeClr>
                  </a:solidFill>
                  <a:latin typeface="Montserrat Bold"/>
                  <a:ea typeface="Montserrat Bold"/>
                  <a:cs typeface="Montserrat Bold"/>
                </a:rPr>
                <a:t>Peak</a:t>
              </a:r>
              <a:r>
                <a:rPr lang="fr-FR" dirty="0">
                  <a:solidFill>
                    <a:schemeClr val="bg2">
                      <a:lumMod val="10000"/>
                    </a:schemeClr>
                  </a:solidFill>
                  <a:latin typeface="Montserrat Bold"/>
                  <a:ea typeface="Montserrat Bold"/>
                  <a:cs typeface="Montserrat Bold"/>
                </a:rPr>
                <a:t> , Belle Hollandaise ,comme la plus pertinente pour les besoins fonctionnels des musulmans pendant le jeûne ( 15% AJR )</a:t>
              </a:r>
            </a:p>
            <a:p>
              <a:pPr marL="285750" indent="-285750" algn="just" defTabSz="914400" eaLnBrk="1" fontAlgn="auto" hangingPunct="1">
                <a:spcBef>
                  <a:spcPts val="0"/>
                </a:spcBef>
                <a:spcAft>
                  <a:spcPts val="0"/>
                </a:spcAft>
                <a:buFont typeface="Courier New" panose="02070309020205020404" pitchFamily="49" charset="0"/>
                <a:buChar char="o"/>
                <a:defRPr/>
              </a:pPr>
              <a:endParaRPr lang="fr-FR" dirty="0">
                <a:solidFill>
                  <a:schemeClr val="bg2">
                    <a:lumMod val="10000"/>
                  </a:schemeClr>
                </a:solidFill>
                <a:latin typeface="Montserrat Bold"/>
                <a:ea typeface="Montserrat Bold"/>
                <a:cs typeface="Montserrat Bold"/>
              </a:endParaRPr>
            </a:p>
            <a:p>
              <a:pPr marL="285750" indent="-285750" algn="just" defTabSz="914400" eaLnBrk="1" fontAlgn="auto" hangingPunct="1">
                <a:spcBef>
                  <a:spcPts val="0"/>
                </a:spcBef>
                <a:spcAft>
                  <a:spcPts val="0"/>
                </a:spcAft>
                <a:buFont typeface="Courier New" panose="02070309020205020404" pitchFamily="49" charset="0"/>
                <a:buChar char="o"/>
                <a:defRPr/>
              </a:pPr>
              <a:r>
                <a:rPr lang="fr-FR" dirty="0">
                  <a:solidFill>
                    <a:schemeClr val="bg2">
                      <a:lumMod val="10000"/>
                    </a:schemeClr>
                  </a:solidFill>
                  <a:latin typeface="Montserrat Bold"/>
                  <a:ea typeface="Montserrat Bold"/>
                  <a:cs typeface="Montserrat Bold"/>
                </a:rPr>
                <a:t>• Présenter FC comme l’entreprise solidaire à ses consommateurs sur la période et les encourager (musulmans ou non) à faire le choix de la bonne nutrition en optant pour les produits de qualité , disponible et parfaitement en adéquation avec leurs besoins .</a:t>
              </a:r>
            </a:p>
            <a:p>
              <a:pPr marL="285750" indent="-285750" algn="just" defTabSz="914400" eaLnBrk="1" fontAlgn="auto" hangingPunct="1">
                <a:spcBef>
                  <a:spcPts val="0"/>
                </a:spcBef>
                <a:spcAft>
                  <a:spcPts val="0"/>
                </a:spcAft>
                <a:buFont typeface="Courier New" panose="02070309020205020404" pitchFamily="49" charset="0"/>
                <a:buChar char="o"/>
                <a:defRPr/>
              </a:pPr>
              <a:endParaRPr lang="fr-FR" dirty="0">
                <a:solidFill>
                  <a:schemeClr val="bg2">
                    <a:lumMod val="10000"/>
                  </a:schemeClr>
                </a:solidFill>
                <a:latin typeface="Montserrat Bold"/>
                <a:ea typeface="Montserrat Bold"/>
                <a:cs typeface="Montserrat Bold"/>
              </a:endParaRPr>
            </a:p>
            <a:p>
              <a:pPr marL="285750" indent="-285750" algn="just" defTabSz="914400" eaLnBrk="1" fontAlgn="auto" hangingPunct="1">
                <a:spcBef>
                  <a:spcPts val="0"/>
                </a:spcBef>
                <a:spcAft>
                  <a:spcPts val="0"/>
                </a:spcAft>
                <a:buFont typeface="Courier New" panose="02070309020205020404" pitchFamily="49" charset="0"/>
                <a:buChar char="o"/>
                <a:defRPr/>
              </a:pPr>
              <a:r>
                <a:rPr lang="fr-FR" dirty="0">
                  <a:solidFill>
                    <a:schemeClr val="bg2">
                      <a:lumMod val="10000"/>
                    </a:schemeClr>
                  </a:solidFill>
                  <a:latin typeface="Montserrat Bold"/>
                  <a:ea typeface="Montserrat Bold"/>
                  <a:cs typeface="Montserrat Bold"/>
                </a:rPr>
                <a:t>Après avoir été exposés aux communications , les cibles devraient: </a:t>
              </a:r>
            </a:p>
            <a:p>
              <a:pPr marL="285750" indent="-285750" algn="just" defTabSz="914400" eaLnBrk="1" fontAlgn="auto" hangingPunct="1">
                <a:spcBef>
                  <a:spcPts val="0"/>
                </a:spcBef>
                <a:spcAft>
                  <a:spcPts val="0"/>
                </a:spcAft>
                <a:buFont typeface="Courier New" panose="02070309020205020404" pitchFamily="49" charset="0"/>
                <a:buChar char="o"/>
                <a:defRPr/>
              </a:pPr>
              <a:endParaRPr lang="fr-FR" dirty="0">
                <a:solidFill>
                  <a:schemeClr val="bg2">
                    <a:lumMod val="10000"/>
                  </a:schemeClr>
                </a:solidFill>
                <a:latin typeface="Montserrat Bold"/>
                <a:ea typeface="Montserrat Bold"/>
                <a:cs typeface="Montserrat Bold"/>
              </a:endParaRPr>
            </a:p>
            <a:p>
              <a:pPr marL="285750" indent="-285750" algn="just" defTabSz="914400" eaLnBrk="1" fontAlgn="auto" hangingPunct="1">
                <a:spcBef>
                  <a:spcPts val="0"/>
                </a:spcBef>
                <a:spcAft>
                  <a:spcPts val="0"/>
                </a:spcAft>
                <a:buFont typeface="Courier New" panose="02070309020205020404" pitchFamily="49" charset="0"/>
                <a:buChar char="o"/>
                <a:defRPr/>
              </a:pPr>
              <a:r>
                <a:rPr lang="fr-FR" b="1" dirty="0">
                  <a:solidFill>
                    <a:srgbClr val="D45710"/>
                  </a:solidFill>
                  <a:latin typeface="Montserrat Bold"/>
                  <a:ea typeface="Montserrat Bold"/>
                  <a:cs typeface="Montserrat Bold"/>
                </a:rPr>
                <a:t>(1) </a:t>
              </a:r>
              <a:r>
                <a:rPr lang="fr-FR" dirty="0">
                  <a:solidFill>
                    <a:schemeClr val="bg2">
                      <a:lumMod val="10000"/>
                    </a:schemeClr>
                  </a:solidFill>
                  <a:latin typeface="Montserrat Bold"/>
                  <a:ea typeface="Montserrat Bold"/>
                  <a:cs typeface="Montserrat Bold"/>
                </a:rPr>
                <a:t>Ressentir l’affinité avec les marques FC</a:t>
              </a:r>
            </a:p>
            <a:p>
              <a:pPr marL="285750" indent="-285750" algn="just" defTabSz="914400" eaLnBrk="1" fontAlgn="auto" hangingPunct="1">
                <a:spcBef>
                  <a:spcPts val="0"/>
                </a:spcBef>
                <a:spcAft>
                  <a:spcPts val="0"/>
                </a:spcAft>
                <a:buFont typeface="Courier New" panose="02070309020205020404" pitchFamily="49" charset="0"/>
                <a:buChar char="o"/>
                <a:defRPr/>
              </a:pPr>
              <a:r>
                <a:rPr lang="fr-FR" b="1" dirty="0">
                  <a:solidFill>
                    <a:srgbClr val="D45710"/>
                  </a:solidFill>
                  <a:latin typeface="Montserrat Bold"/>
                  <a:ea typeface="Montserrat Bold"/>
                  <a:cs typeface="Montserrat Bold"/>
                </a:rPr>
                <a:t>(2) </a:t>
              </a:r>
              <a:r>
                <a:rPr lang="fr-FR" dirty="0">
                  <a:solidFill>
                    <a:schemeClr val="bg2">
                      <a:lumMod val="10000"/>
                    </a:schemeClr>
                  </a:solidFill>
                  <a:latin typeface="Montserrat Bold"/>
                  <a:ea typeface="Montserrat Bold"/>
                  <a:cs typeface="Montserrat Bold"/>
                </a:rPr>
                <a:t>Avoir l’assurance que la catégorie EVAP est le parfait produit laitier pour tous leurs besoins du quotidien</a:t>
              </a:r>
            </a:p>
            <a:p>
              <a:pPr marL="285750" indent="-285750" algn="just" defTabSz="914400" eaLnBrk="1" fontAlgn="auto" hangingPunct="1">
                <a:spcBef>
                  <a:spcPts val="0"/>
                </a:spcBef>
                <a:spcAft>
                  <a:spcPts val="0"/>
                </a:spcAft>
                <a:buFont typeface="Courier New" panose="02070309020205020404" pitchFamily="49" charset="0"/>
                <a:buChar char="o"/>
                <a:defRPr/>
              </a:pPr>
              <a:r>
                <a:rPr lang="fr-FR" b="1" dirty="0">
                  <a:solidFill>
                    <a:srgbClr val="D45710"/>
                  </a:solidFill>
                  <a:latin typeface="Montserrat Bold"/>
                  <a:ea typeface="Montserrat Bold"/>
                  <a:cs typeface="Montserrat Bold"/>
                </a:rPr>
                <a:t>(3) </a:t>
              </a:r>
              <a:r>
                <a:rPr lang="fr-FR" dirty="0">
                  <a:solidFill>
                    <a:schemeClr val="bg2">
                      <a:lumMod val="10000"/>
                    </a:schemeClr>
                  </a:solidFill>
                  <a:latin typeface="Montserrat Bold"/>
                  <a:ea typeface="Montserrat Bold"/>
                  <a:cs typeface="Montserrat Bold"/>
                </a:rPr>
                <a:t>Stimuler le </a:t>
              </a:r>
              <a:r>
                <a:rPr lang="fr-FR" dirty="0" err="1">
                  <a:solidFill>
                    <a:schemeClr val="bg2">
                      <a:lumMod val="10000"/>
                    </a:schemeClr>
                  </a:solidFill>
                  <a:latin typeface="Montserrat Bold"/>
                  <a:ea typeface="Montserrat Bold"/>
                  <a:cs typeface="Montserrat Bold"/>
                </a:rPr>
                <a:t>réachat</a:t>
              </a:r>
              <a:r>
                <a:rPr lang="fr-FR" dirty="0">
                  <a:solidFill>
                    <a:schemeClr val="bg2">
                      <a:lumMod val="10000"/>
                    </a:schemeClr>
                  </a:solidFill>
                  <a:latin typeface="Montserrat Bold"/>
                  <a:ea typeface="Montserrat Bold"/>
                  <a:cs typeface="Montserrat Bold"/>
                </a:rPr>
                <a:t> </a:t>
              </a:r>
            </a:p>
          </p:txBody>
        </p:sp>
      </p:grpSp>
      <p:grpSp>
        <p:nvGrpSpPr>
          <p:cNvPr id="29" name="Groupe 17"/>
          <p:cNvGrpSpPr>
            <a:grpSpLocks/>
          </p:cNvGrpSpPr>
          <p:nvPr/>
        </p:nvGrpSpPr>
        <p:grpSpPr bwMode="auto">
          <a:xfrm>
            <a:off x="279046" y="3782146"/>
            <a:ext cx="5218896" cy="7740564"/>
            <a:chOff x="8017947" y="2606091"/>
            <a:chExt cx="2889417" cy="4284723"/>
          </a:xfrm>
        </p:grpSpPr>
        <p:sp>
          <p:nvSpPr>
            <p:cNvPr id="30" name="Rectangle 29"/>
            <p:cNvSpPr/>
            <p:nvPr/>
          </p:nvSpPr>
          <p:spPr>
            <a:xfrm>
              <a:off x="8017947" y="4386418"/>
              <a:ext cx="2723157" cy="2504396"/>
            </a:xfrm>
            <a:prstGeom prst="rect">
              <a:avLst/>
            </a:prstGeom>
          </p:spPr>
          <p:txBody>
            <a:bodyPr wrap="square">
              <a:spAutoFit/>
            </a:bodyPr>
            <a:lstStyle/>
            <a:p>
              <a:pPr marL="285750" indent="-285750" algn="just" defTabSz="914400" eaLnBrk="1" fontAlgn="auto" hangingPunct="1">
                <a:spcBef>
                  <a:spcPts val="0"/>
                </a:spcBef>
                <a:spcAft>
                  <a:spcPts val="0"/>
                </a:spcAft>
                <a:buFont typeface="Courier New" panose="02070309020205020404" pitchFamily="49" charset="0"/>
                <a:buChar char="o"/>
                <a:defRPr/>
              </a:pPr>
              <a:r>
                <a:rPr lang="fr-FR" sz="3200" dirty="0">
                  <a:solidFill>
                    <a:schemeClr val="bg2">
                      <a:lumMod val="10000"/>
                    </a:schemeClr>
                  </a:solidFill>
                  <a:latin typeface="Montserrat Bold"/>
                  <a:ea typeface="Montserrat Bold"/>
                  <a:cs typeface="Montserrat Bold"/>
                </a:rPr>
                <a:t>Atteindre Volume PS (6 609 T) &amp; SS ( </a:t>
              </a:r>
              <a:r>
                <a:rPr lang="fr-FR" sz="3200" dirty="0" err="1">
                  <a:solidFill>
                    <a:schemeClr val="bg2">
                      <a:lumMod val="10000"/>
                    </a:schemeClr>
                  </a:solidFill>
                  <a:latin typeface="Montserrat Bold"/>
                  <a:ea typeface="Montserrat Bold"/>
                  <a:cs typeface="Montserrat Bold"/>
                </a:rPr>
                <a:t>Tbc</a:t>
              </a:r>
              <a:r>
                <a:rPr lang="fr-FR" sz="3200" dirty="0">
                  <a:solidFill>
                    <a:schemeClr val="bg2">
                      <a:lumMod val="10000"/>
                    </a:schemeClr>
                  </a:solidFill>
                  <a:latin typeface="Montserrat Bold"/>
                  <a:ea typeface="Montserrat Bold"/>
                  <a:cs typeface="Montserrat Bold"/>
                </a:rPr>
                <a:t> ) sur Mars &amp; Avril 2023</a:t>
              </a:r>
            </a:p>
            <a:p>
              <a:pPr marL="285750" indent="-285750" algn="just" defTabSz="914400" eaLnBrk="1" fontAlgn="auto" hangingPunct="1">
                <a:spcBef>
                  <a:spcPts val="0"/>
                </a:spcBef>
                <a:spcAft>
                  <a:spcPts val="0"/>
                </a:spcAft>
                <a:buFont typeface="Courier New" panose="02070309020205020404" pitchFamily="49" charset="0"/>
                <a:buChar char="o"/>
                <a:defRPr/>
              </a:pPr>
              <a:endParaRPr lang="fr-FR" sz="3200" dirty="0">
                <a:solidFill>
                  <a:schemeClr val="bg2">
                    <a:lumMod val="10000"/>
                  </a:schemeClr>
                </a:solidFill>
                <a:latin typeface="Montserrat Bold"/>
                <a:ea typeface="Montserrat Bold"/>
                <a:cs typeface="Montserrat Bold"/>
              </a:endParaRPr>
            </a:p>
            <a:p>
              <a:pPr marL="285750" indent="-285750" algn="just" defTabSz="914400" eaLnBrk="1" fontAlgn="auto" hangingPunct="1">
                <a:spcBef>
                  <a:spcPts val="0"/>
                </a:spcBef>
                <a:spcAft>
                  <a:spcPts val="0"/>
                </a:spcAft>
                <a:buFont typeface="Courier New" panose="02070309020205020404" pitchFamily="49" charset="0"/>
                <a:buChar char="o"/>
                <a:defRPr/>
              </a:pPr>
              <a:r>
                <a:rPr lang="fr-FR" sz="3200" dirty="0">
                  <a:solidFill>
                    <a:schemeClr val="bg2">
                      <a:lumMod val="10000"/>
                    </a:schemeClr>
                  </a:solidFill>
                  <a:latin typeface="Montserrat Bold"/>
                  <a:ea typeface="Montserrat Bold"/>
                  <a:cs typeface="Montserrat Bold"/>
                </a:rPr>
                <a:t> Accroitre la part de marché de la catégorie 50% à Q2 23 VS 42% Q4 22 </a:t>
              </a:r>
            </a:p>
          </p:txBody>
        </p:sp>
        <p:grpSp>
          <p:nvGrpSpPr>
            <p:cNvPr id="31" name="Groupe 19"/>
            <p:cNvGrpSpPr>
              <a:grpSpLocks/>
            </p:cNvGrpSpPr>
            <p:nvPr/>
          </p:nvGrpSpPr>
          <p:grpSpPr bwMode="auto">
            <a:xfrm>
              <a:off x="8350998" y="2606091"/>
              <a:ext cx="2556366" cy="1713298"/>
              <a:chOff x="4193238" y="2627384"/>
              <a:chExt cx="2556366" cy="1713298"/>
            </a:xfrm>
          </p:grpSpPr>
          <p:sp>
            <p:nvSpPr>
              <p:cNvPr id="32" name="Rectangle à coins arrondis 31"/>
              <p:cNvSpPr/>
              <p:nvPr/>
            </p:nvSpPr>
            <p:spPr>
              <a:xfrm flipV="1">
                <a:off x="4193294" y="4032501"/>
                <a:ext cx="2555875" cy="308440"/>
              </a:xfrm>
              <a:prstGeom prst="roundRect">
                <a:avLst/>
              </a:prstGeom>
              <a:solidFill>
                <a:srgbClr val="F7941E"/>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fr-FR" sz="1800">
                  <a:solidFill>
                    <a:srgbClr val="E14B3C"/>
                  </a:solidFill>
                  <a:latin typeface="Calibri" panose="020F0502020204030204"/>
                  <a:ea typeface="+mn-ea"/>
                  <a:cs typeface="+mn-cs"/>
                </a:endParaRPr>
              </a:p>
            </p:txBody>
          </p:sp>
          <p:sp>
            <p:nvSpPr>
              <p:cNvPr id="33" name="Titre 1"/>
              <p:cNvSpPr txBox="1">
                <a:spLocks/>
              </p:cNvSpPr>
              <p:nvPr/>
            </p:nvSpPr>
            <p:spPr bwMode="auto">
              <a:xfrm>
                <a:off x="4280237" y="3997635"/>
                <a:ext cx="2023634" cy="30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400">
                    <a:solidFill>
                      <a:srgbClr val="5E5E5E"/>
                    </a:solidFill>
                    <a:latin typeface="Helvetica Neue"/>
                    <a:ea typeface="Helvetica Neue"/>
                    <a:cs typeface="Helvetica Neue"/>
                    <a:sym typeface="Helvetica Neue"/>
                  </a:defRPr>
                </a:lvl1pPr>
                <a:lvl2pPr algn="ctr">
                  <a:defRPr sz="2400">
                    <a:solidFill>
                      <a:srgbClr val="5E5E5E"/>
                    </a:solidFill>
                    <a:latin typeface="Helvetica Neue"/>
                    <a:ea typeface="Helvetica Neue"/>
                    <a:cs typeface="Helvetica Neue"/>
                    <a:sym typeface="Helvetica Neue"/>
                  </a:defRPr>
                </a:lvl2pPr>
                <a:lvl3pPr algn="ctr">
                  <a:defRPr sz="2400">
                    <a:solidFill>
                      <a:srgbClr val="5E5E5E"/>
                    </a:solidFill>
                    <a:latin typeface="Helvetica Neue"/>
                    <a:ea typeface="Helvetica Neue"/>
                    <a:cs typeface="Helvetica Neue"/>
                    <a:sym typeface="Helvetica Neue"/>
                  </a:defRPr>
                </a:lvl3pPr>
                <a:lvl4pPr algn="ctr">
                  <a:defRPr sz="2400">
                    <a:solidFill>
                      <a:srgbClr val="5E5E5E"/>
                    </a:solidFill>
                    <a:latin typeface="Helvetica Neue"/>
                    <a:ea typeface="Helvetica Neue"/>
                    <a:cs typeface="Helvetica Neue"/>
                    <a:sym typeface="Helvetica Neue"/>
                  </a:defRPr>
                </a:lvl4pPr>
                <a:lvl5pPr algn="ctr">
                  <a:defRPr sz="2400">
                    <a:solidFill>
                      <a:srgbClr val="5E5E5E"/>
                    </a:solidFill>
                    <a:latin typeface="Helvetica Neue"/>
                    <a:ea typeface="Helvetica Neue"/>
                    <a:cs typeface="Helvetica Neue"/>
                    <a:sym typeface="Helvetica Neue"/>
                  </a:defRPr>
                </a:lvl5pPr>
                <a:lvl6pPr marL="4572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6pPr>
                <a:lvl7pPr marL="9144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7pPr>
                <a:lvl8pPr marL="13716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8pPr>
                <a:lvl9pPr marL="18288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9pPr>
              </a:lstStyle>
              <a:p>
                <a:pPr defTabSz="914400" eaLnBrk="1" hangingPunct="1">
                  <a:lnSpc>
                    <a:spcPct val="90000"/>
                  </a:lnSpc>
                </a:pPr>
                <a:r>
                  <a:rPr lang="fr-FR" sz="4000" b="1">
                    <a:solidFill>
                      <a:schemeClr val="bg1"/>
                    </a:solidFill>
                    <a:latin typeface="Montserrat Bold"/>
                    <a:ea typeface="Montserrat Bold"/>
                    <a:cs typeface="Montserrat Bold"/>
                  </a:rPr>
                  <a:t>Business</a:t>
                </a:r>
              </a:p>
            </p:txBody>
          </p:sp>
          <p:sp>
            <p:nvSpPr>
              <p:cNvPr id="34" name="Picture 4" descr="Le Pass : Vente-Privée.com exploite une application Mobile to Store"/>
              <p:cNvSpPr>
                <a:spLocks noChangeAspect="1" noChangeArrowheads="1"/>
              </p:cNvSpPr>
              <p:nvPr/>
            </p:nvSpPr>
            <p:spPr bwMode="auto">
              <a:xfrm>
                <a:off x="4512217" y="2627384"/>
                <a:ext cx="1585844" cy="133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grpSp>
      <p:grpSp>
        <p:nvGrpSpPr>
          <p:cNvPr id="35" name="Groupe 29"/>
          <p:cNvGrpSpPr>
            <a:grpSpLocks/>
          </p:cNvGrpSpPr>
          <p:nvPr/>
        </p:nvGrpSpPr>
        <p:grpSpPr bwMode="auto">
          <a:xfrm>
            <a:off x="6090471" y="3549333"/>
            <a:ext cx="5901344" cy="6801744"/>
            <a:chOff x="6732254" y="148344"/>
            <a:chExt cx="2821563" cy="3252641"/>
          </a:xfrm>
        </p:grpSpPr>
        <p:sp>
          <p:nvSpPr>
            <p:cNvPr id="36" name="Rectangle 35"/>
            <p:cNvSpPr/>
            <p:nvPr/>
          </p:nvSpPr>
          <p:spPr>
            <a:xfrm>
              <a:off x="6732254" y="1708405"/>
              <a:ext cx="2821563" cy="1692580"/>
            </a:xfrm>
            <a:prstGeom prst="rect">
              <a:avLst/>
            </a:prstGeom>
          </p:spPr>
          <p:txBody>
            <a:bodyPr wrap="square">
              <a:spAutoFit/>
            </a:bodyPr>
            <a:lstStyle/>
            <a:p>
              <a:pPr marL="285750" indent="-285750" algn="just" defTabSz="914400" eaLnBrk="1" fontAlgn="auto" hangingPunct="1">
                <a:spcBef>
                  <a:spcPts val="0"/>
                </a:spcBef>
                <a:spcAft>
                  <a:spcPts val="0"/>
                </a:spcAft>
                <a:buFont typeface="Courier New" panose="02070309020205020404" pitchFamily="49" charset="0"/>
                <a:buChar char="o"/>
                <a:defRPr/>
              </a:pPr>
              <a:r>
                <a:rPr lang="fr-FR" sz="3200" dirty="0">
                  <a:solidFill>
                    <a:schemeClr val="bg2">
                      <a:lumMod val="10000"/>
                    </a:schemeClr>
                  </a:solidFill>
                  <a:latin typeface="Montserrat Bold"/>
                  <a:ea typeface="Montserrat Bold"/>
                  <a:cs typeface="Montserrat Bold"/>
                </a:rPr>
                <a:t>Stimuler la croissance de la pénétration sur la catégorie EVAP ( @60% à Q2 23 ) en baisse du faite du non </a:t>
              </a:r>
              <a:r>
                <a:rPr lang="fr-FR" sz="3200" dirty="0" err="1">
                  <a:solidFill>
                    <a:schemeClr val="bg2">
                      <a:lumMod val="10000"/>
                    </a:schemeClr>
                  </a:solidFill>
                  <a:latin typeface="Montserrat Bold"/>
                  <a:ea typeface="Montserrat Bold"/>
                  <a:cs typeface="Montserrat Bold"/>
                </a:rPr>
                <a:t>réachat</a:t>
              </a:r>
              <a:r>
                <a:rPr lang="fr-FR" sz="3200" dirty="0">
                  <a:solidFill>
                    <a:schemeClr val="bg2">
                      <a:lumMod val="10000"/>
                    </a:schemeClr>
                  </a:solidFill>
                  <a:latin typeface="Montserrat Bold"/>
                  <a:ea typeface="Montserrat Bold"/>
                  <a:cs typeface="Montserrat Bold"/>
                </a:rPr>
                <a:t> et de la non fidélisation à la</a:t>
              </a:r>
            </a:p>
            <a:p>
              <a:pPr marL="285750" indent="-285750" algn="just" defTabSz="914400" eaLnBrk="1" fontAlgn="auto" hangingPunct="1">
                <a:spcBef>
                  <a:spcPts val="0"/>
                </a:spcBef>
                <a:spcAft>
                  <a:spcPts val="0"/>
                </a:spcAft>
                <a:buFont typeface="Courier New" panose="02070309020205020404" pitchFamily="49" charset="0"/>
                <a:buChar char="o"/>
                <a:defRPr/>
              </a:pPr>
              <a:r>
                <a:rPr lang="fr-FR" sz="3200" dirty="0">
                  <a:solidFill>
                    <a:schemeClr val="bg2">
                      <a:lumMod val="10000"/>
                    </a:schemeClr>
                  </a:solidFill>
                  <a:latin typeface="Montserrat Bold"/>
                  <a:ea typeface="Montserrat Bold"/>
                  <a:cs typeface="Montserrat Bold"/>
                </a:rPr>
                <a:t>Marque  à 42% en Q4 22 </a:t>
              </a:r>
            </a:p>
          </p:txBody>
        </p:sp>
        <p:sp>
          <p:nvSpPr>
            <p:cNvPr id="37" name="Rectangle à coins arrondis 36"/>
            <p:cNvSpPr/>
            <p:nvPr/>
          </p:nvSpPr>
          <p:spPr>
            <a:xfrm flipV="1">
              <a:off x="7117076" y="1474585"/>
              <a:ext cx="2320321" cy="264185"/>
            </a:xfrm>
            <a:prstGeom prst="roundRect">
              <a:avLst/>
            </a:prstGeom>
            <a:solidFill>
              <a:srgbClr val="F7941E"/>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fr-FR" sz="1800">
                <a:solidFill>
                  <a:srgbClr val="E14B3C"/>
                </a:solidFill>
                <a:latin typeface="Calibri" panose="020F0502020204030204"/>
                <a:ea typeface="+mn-ea"/>
                <a:cs typeface="+mn-cs"/>
              </a:endParaRPr>
            </a:p>
          </p:txBody>
        </p:sp>
        <p:sp>
          <p:nvSpPr>
            <p:cNvPr id="38" name="Titre 1"/>
            <p:cNvSpPr txBox="1">
              <a:spLocks/>
            </p:cNvSpPr>
            <p:nvPr/>
          </p:nvSpPr>
          <p:spPr bwMode="auto">
            <a:xfrm>
              <a:off x="7538638" y="1439805"/>
              <a:ext cx="1412599" cy="35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400">
                  <a:solidFill>
                    <a:srgbClr val="5E5E5E"/>
                  </a:solidFill>
                  <a:latin typeface="Helvetica Neue"/>
                  <a:ea typeface="Helvetica Neue"/>
                  <a:cs typeface="Helvetica Neue"/>
                  <a:sym typeface="Helvetica Neue"/>
                </a:defRPr>
              </a:lvl1pPr>
              <a:lvl2pPr algn="ctr">
                <a:defRPr sz="2400">
                  <a:solidFill>
                    <a:srgbClr val="5E5E5E"/>
                  </a:solidFill>
                  <a:latin typeface="Helvetica Neue"/>
                  <a:ea typeface="Helvetica Neue"/>
                  <a:cs typeface="Helvetica Neue"/>
                  <a:sym typeface="Helvetica Neue"/>
                </a:defRPr>
              </a:lvl2pPr>
              <a:lvl3pPr algn="ctr">
                <a:defRPr sz="2400">
                  <a:solidFill>
                    <a:srgbClr val="5E5E5E"/>
                  </a:solidFill>
                  <a:latin typeface="Helvetica Neue"/>
                  <a:ea typeface="Helvetica Neue"/>
                  <a:cs typeface="Helvetica Neue"/>
                  <a:sym typeface="Helvetica Neue"/>
                </a:defRPr>
              </a:lvl3pPr>
              <a:lvl4pPr algn="ctr">
                <a:defRPr sz="2400">
                  <a:solidFill>
                    <a:srgbClr val="5E5E5E"/>
                  </a:solidFill>
                  <a:latin typeface="Helvetica Neue"/>
                  <a:ea typeface="Helvetica Neue"/>
                  <a:cs typeface="Helvetica Neue"/>
                  <a:sym typeface="Helvetica Neue"/>
                </a:defRPr>
              </a:lvl4pPr>
              <a:lvl5pPr algn="ctr">
                <a:defRPr sz="2400">
                  <a:solidFill>
                    <a:srgbClr val="5E5E5E"/>
                  </a:solidFill>
                  <a:latin typeface="Helvetica Neue"/>
                  <a:ea typeface="Helvetica Neue"/>
                  <a:cs typeface="Helvetica Neue"/>
                  <a:sym typeface="Helvetica Neue"/>
                </a:defRPr>
              </a:lvl5pPr>
              <a:lvl6pPr marL="4572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6pPr>
              <a:lvl7pPr marL="9144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7pPr>
              <a:lvl8pPr marL="13716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8pPr>
              <a:lvl9pPr marL="1828800" indent="1828800" algn="ctr" eaLnBrk="0" fontAlgn="base" hangingPunct="0">
                <a:spcBef>
                  <a:spcPct val="0"/>
                </a:spcBef>
                <a:spcAft>
                  <a:spcPct val="0"/>
                </a:spcAft>
                <a:defRPr sz="2400">
                  <a:solidFill>
                    <a:srgbClr val="5E5E5E"/>
                  </a:solidFill>
                  <a:latin typeface="Helvetica Neue"/>
                  <a:ea typeface="Helvetica Neue"/>
                  <a:cs typeface="Helvetica Neue"/>
                  <a:sym typeface="Helvetica Neue"/>
                </a:defRPr>
              </a:lvl9pPr>
            </a:lstStyle>
            <a:p>
              <a:pPr defTabSz="914400" eaLnBrk="1" hangingPunct="1">
                <a:lnSpc>
                  <a:spcPct val="90000"/>
                </a:lnSpc>
              </a:pPr>
              <a:r>
                <a:rPr lang="fr-FR" sz="4000" b="1">
                  <a:solidFill>
                    <a:schemeClr val="bg1"/>
                  </a:solidFill>
                  <a:latin typeface="Montserrat Bold"/>
                  <a:ea typeface="Montserrat Bold"/>
                  <a:cs typeface="Montserrat Bold"/>
                </a:rPr>
                <a:t>Marketing</a:t>
              </a:r>
            </a:p>
          </p:txBody>
        </p:sp>
        <p:sp>
          <p:nvSpPr>
            <p:cNvPr id="39" name="Image 33"/>
            <p:cNvSpPr>
              <a:spLocks noChangeAspect="1"/>
            </p:cNvSpPr>
            <p:nvPr/>
          </p:nvSpPr>
          <p:spPr bwMode="auto">
            <a:xfrm>
              <a:off x="7610284" y="148344"/>
              <a:ext cx="1269306" cy="124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pic>
        <p:nvPicPr>
          <p:cNvPr id="3" name="Image 2"/>
          <p:cNvPicPr>
            <a:picLocks noChangeAspect="1"/>
          </p:cNvPicPr>
          <p:nvPr/>
        </p:nvPicPr>
        <p:blipFill>
          <a:blip r:embed="rId4" cstate="email">
            <a:extLst>
              <a:ext uri="{BEBA8EAE-BF5A-486C-A8C5-ECC9F3942E4B}">
                <a14:imgProps xmlns:a14="http://schemas.microsoft.com/office/drawing/2010/main">
                  <a14:imgLayer r:embed="rId5">
                    <a14:imgEffect>
                      <a14:backgroundRemoval t="2917" b="96583" l="3750" r="96417"/>
                    </a14:imgEffect>
                  </a14:imgLayer>
                </a14:imgProps>
              </a:ext>
              <a:ext uri="{28A0092B-C50C-407E-A947-70E740481C1C}">
                <a14:useLocalDpi xmlns:a14="http://schemas.microsoft.com/office/drawing/2010/main"/>
              </a:ext>
            </a:extLst>
          </a:blip>
          <a:stretch>
            <a:fillRect/>
          </a:stretch>
        </p:blipFill>
        <p:spPr>
          <a:xfrm>
            <a:off x="898160" y="2091210"/>
            <a:ext cx="3883320" cy="3883320"/>
          </a:xfrm>
          <a:prstGeom prst="rect">
            <a:avLst/>
          </a:prstGeom>
        </p:spPr>
      </p:pic>
      <p:pic>
        <p:nvPicPr>
          <p:cNvPr id="1026" name="Picture 2" descr="Objectifs marketing : pourquoi doivent-ils être ciblés et mesurables ?"/>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43629" y="2699143"/>
            <a:ext cx="3431077" cy="34310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Le choix média pour diffuser votre publicité TV, radio, cinéma, affichag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344285" y="2885500"/>
            <a:ext cx="3232474" cy="301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6272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a1f0250d-e64f-4960-a1e9-3ef867da388c-GettyImages-1215758851.jpeg" descr="a1f0250d-e64f-4960-a1e9-3ef867da388c-GettyImages-1215758851.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5632" y="-11483"/>
            <a:ext cx="12101471" cy="13738967"/>
          </a:xfrm>
          <a:prstGeom prst="rect">
            <a:avLst/>
          </a:prstGeom>
          <a:ln w="12700">
            <a:miter lim="400000"/>
          </a:ln>
        </p:spPr>
      </p:pic>
      <p:sp>
        <p:nvSpPr>
          <p:cNvPr id="158" name="Rectangle"/>
          <p:cNvSpPr/>
          <p:nvPr/>
        </p:nvSpPr>
        <p:spPr>
          <a:xfrm>
            <a:off x="-5653" y="-11483"/>
            <a:ext cx="12101471" cy="13738967"/>
          </a:xfrm>
          <a:prstGeom prst="rect">
            <a:avLst/>
          </a:prstGeom>
          <a:solidFill>
            <a:srgbClr val="000000">
              <a:alpha val="31578"/>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9" name="Diapo 1"/>
          <p:cNvSpPr txBox="1">
            <a:spLocks noGrp="1"/>
          </p:cNvSpPr>
          <p:nvPr>
            <p:ph type="ctrTitle"/>
          </p:nvPr>
        </p:nvSpPr>
        <p:spPr>
          <a:xfrm>
            <a:off x="13595684" y="807809"/>
            <a:ext cx="7494501" cy="2167900"/>
          </a:xfrm>
          <a:prstGeom prst="rect">
            <a:avLst/>
          </a:prstGeom>
        </p:spPr>
        <p:txBody>
          <a:bodyPr/>
          <a:lstStyle>
            <a:lvl1pPr algn="ctr">
              <a:defRPr sz="10100" b="0" spc="-202">
                <a:solidFill>
                  <a:srgbClr val="E15B0F"/>
                </a:solidFill>
                <a:latin typeface="Montserrat Bold"/>
                <a:ea typeface="Montserrat Bold"/>
                <a:cs typeface="Montserrat Bold"/>
                <a:sym typeface="Montserrat Bold"/>
              </a:defRPr>
            </a:lvl1pPr>
          </a:lstStyle>
          <a:p>
            <a:r>
              <a:rPr lang="fr-CM" b="1" dirty="0"/>
              <a:t>sommaire</a:t>
            </a:r>
            <a:endParaRPr b="1" dirty="0"/>
          </a:p>
        </p:txBody>
      </p:sp>
      <p:pic>
        <p:nvPicPr>
          <p:cNvPr id="16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4152" y="11661189"/>
            <a:ext cx="3491337" cy="992697"/>
          </a:xfrm>
          <a:prstGeom prst="rect">
            <a:avLst/>
          </a:prstGeom>
          <a:ln w="12700">
            <a:miter lim="400000"/>
          </a:ln>
        </p:spPr>
      </p:pic>
      <p:pic>
        <p:nvPicPr>
          <p:cNvPr id="162"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16356" y="9550306"/>
            <a:ext cx="6690399" cy="4605741"/>
          </a:xfrm>
          <a:prstGeom prst="rect">
            <a:avLst/>
          </a:prstGeom>
          <a:ln w="12700">
            <a:miter lim="400000"/>
          </a:ln>
        </p:spPr>
      </p:pic>
      <p:sp>
        <p:nvSpPr>
          <p:cNvPr id="10" name="ZoneTexte 9"/>
          <p:cNvSpPr txBox="1"/>
          <p:nvPr/>
        </p:nvSpPr>
        <p:spPr>
          <a:xfrm>
            <a:off x="19413659" y="4436016"/>
            <a:ext cx="4613764" cy="1569660"/>
          </a:xfrm>
          <a:prstGeom prst="rect">
            <a:avLst/>
          </a:prstGeom>
          <a:noFill/>
        </p:spPr>
        <p:txBody>
          <a:bodyPr wrap="none" rtlCol="0">
            <a:spAutoFit/>
          </a:bodyPr>
          <a:lstStyle/>
          <a:p>
            <a:pPr defTabSz="685800" hangingPunct="1"/>
            <a:r>
              <a:rPr lang="fr-FR" sz="9600" b="1" kern="1200" dirty="0">
                <a:solidFill>
                  <a:schemeClr val="bg2">
                    <a:lumMod val="10000"/>
                  </a:schemeClr>
                </a:solidFill>
                <a:latin typeface="Montserrat" panose="00000500000000000000" pitchFamily="2" charset="0"/>
              </a:rPr>
              <a:t>p</a:t>
            </a:r>
            <a:r>
              <a:rPr lang="fr-FR" sz="7200" b="1" kern="1200" dirty="0">
                <a:solidFill>
                  <a:schemeClr val="bg2">
                    <a:lumMod val="10000"/>
                  </a:schemeClr>
                </a:solidFill>
                <a:latin typeface="Montserrat" panose="00000500000000000000" pitchFamily="2" charset="0"/>
              </a:rPr>
              <a:t>roposal</a:t>
            </a:r>
            <a:endParaRPr lang="fr-FR" sz="5400" b="1" kern="1200" dirty="0">
              <a:solidFill>
                <a:schemeClr val="bg2">
                  <a:lumMod val="10000"/>
                </a:schemeClr>
              </a:solidFill>
              <a:latin typeface="Montserrat" panose="00000500000000000000" pitchFamily="2" charset="0"/>
            </a:endParaRPr>
          </a:p>
        </p:txBody>
      </p:sp>
      <p:grpSp>
        <p:nvGrpSpPr>
          <p:cNvPr id="2" name="Groupe 1"/>
          <p:cNvGrpSpPr/>
          <p:nvPr/>
        </p:nvGrpSpPr>
        <p:grpSpPr>
          <a:xfrm>
            <a:off x="12711335" y="4663958"/>
            <a:ext cx="10961741" cy="4268386"/>
            <a:chOff x="12788349" y="3240778"/>
            <a:chExt cx="10961741" cy="4268386"/>
          </a:xfrm>
        </p:grpSpPr>
        <p:sp>
          <p:nvSpPr>
            <p:cNvPr id="8" name="ZoneTexte 7"/>
            <p:cNvSpPr txBox="1"/>
            <p:nvPr/>
          </p:nvSpPr>
          <p:spPr>
            <a:xfrm>
              <a:off x="12788349" y="3240778"/>
              <a:ext cx="4235455" cy="1569660"/>
            </a:xfrm>
            <a:prstGeom prst="rect">
              <a:avLst/>
            </a:prstGeom>
            <a:noFill/>
          </p:spPr>
          <p:txBody>
            <a:bodyPr wrap="none" rtlCol="0">
              <a:spAutoFit/>
            </a:bodyPr>
            <a:lstStyle/>
            <a:p>
              <a:pPr defTabSz="685800" hangingPunct="1"/>
              <a:r>
                <a:rPr lang="fr-FR" sz="9600" b="1" kern="1200" dirty="0">
                  <a:solidFill>
                    <a:schemeClr val="bg2">
                      <a:lumMod val="10000"/>
                    </a:schemeClr>
                  </a:solidFill>
                  <a:latin typeface="Montserrat" panose="00000500000000000000" pitchFamily="2" charset="0"/>
                </a:rPr>
                <a:t>A</a:t>
              </a:r>
              <a:r>
                <a:rPr lang="fr-FR" sz="7200" b="1" kern="1200" dirty="0">
                  <a:solidFill>
                    <a:schemeClr val="bg2">
                      <a:lumMod val="10000"/>
                    </a:schemeClr>
                  </a:solidFill>
                  <a:latin typeface="Montserrat" panose="00000500000000000000" pitchFamily="2" charset="0"/>
                </a:rPr>
                <a:t>nalyse</a:t>
              </a:r>
            </a:p>
          </p:txBody>
        </p:sp>
        <p:sp>
          <p:nvSpPr>
            <p:cNvPr id="9" name="Rectangle 8"/>
            <p:cNvSpPr/>
            <p:nvPr/>
          </p:nvSpPr>
          <p:spPr>
            <a:xfrm>
              <a:off x="13019175" y="4600353"/>
              <a:ext cx="10644389" cy="2908811"/>
            </a:xfrm>
            <a:prstGeom prst="rect">
              <a:avLst/>
            </a:prstGeom>
            <a:solidFill>
              <a:srgbClr val="A5A5A5">
                <a:lumMod val="20000"/>
                <a:lumOff val="80000"/>
                <a:alpha val="45000"/>
              </a:srgbClr>
            </a:solid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schemeClr val="bg2">
                    <a:lumMod val="10000"/>
                  </a:schemeClr>
                </a:solidFill>
                <a:effectLst/>
                <a:uLnTx/>
                <a:uFillTx/>
                <a:latin typeface="Calibri" panose="020F0502020204030204"/>
              </a:endParaRPr>
            </a:p>
          </p:txBody>
        </p:sp>
        <p:sp>
          <p:nvSpPr>
            <p:cNvPr id="11" name="ZoneTexte 10"/>
            <p:cNvSpPr txBox="1"/>
            <p:nvPr/>
          </p:nvSpPr>
          <p:spPr>
            <a:xfrm>
              <a:off x="13060838" y="4487331"/>
              <a:ext cx="3809056" cy="1015663"/>
            </a:xfrm>
            <a:prstGeom prst="rect">
              <a:avLst/>
            </a:prstGeom>
            <a:noFill/>
          </p:spPr>
          <p:txBody>
            <a:bodyPr wrap="none" rtlCol="0">
              <a:spAutoFit/>
            </a:bodyPr>
            <a:lstStyle/>
            <a:p>
              <a:pPr defTabSz="685800" hangingPunct="1"/>
              <a:r>
                <a:rPr lang="fr-FR" sz="6000" b="1" kern="1200" dirty="0">
                  <a:solidFill>
                    <a:schemeClr val="bg2">
                      <a:lumMod val="10000"/>
                    </a:schemeClr>
                  </a:solidFill>
                  <a:latin typeface="Tw Cen MT" panose="020B0602020104020603" pitchFamily="34" charset="0"/>
                </a:rPr>
                <a:t>E</a:t>
              </a:r>
              <a:r>
                <a:rPr lang="fr-FR" sz="4400" b="1" kern="1200" dirty="0">
                  <a:solidFill>
                    <a:schemeClr val="bg2">
                      <a:lumMod val="10000"/>
                    </a:schemeClr>
                  </a:solidFill>
                  <a:latin typeface="Tw Cen MT" panose="020B0602020104020603" pitchFamily="34" charset="0"/>
                </a:rPr>
                <a:t>nvironnement</a:t>
              </a:r>
            </a:p>
          </p:txBody>
        </p:sp>
        <p:sp>
          <p:nvSpPr>
            <p:cNvPr id="12" name="ZoneTexte 11"/>
            <p:cNvSpPr txBox="1"/>
            <p:nvPr/>
          </p:nvSpPr>
          <p:spPr>
            <a:xfrm>
              <a:off x="13019154" y="5164231"/>
              <a:ext cx="2408032" cy="1015663"/>
            </a:xfrm>
            <a:prstGeom prst="rect">
              <a:avLst/>
            </a:prstGeom>
            <a:noFill/>
          </p:spPr>
          <p:txBody>
            <a:bodyPr wrap="none" rtlCol="0">
              <a:spAutoFit/>
            </a:bodyPr>
            <a:lstStyle/>
            <a:p>
              <a:pPr defTabSz="685800" hangingPunct="1"/>
              <a:r>
                <a:rPr lang="fr-FR" sz="6000" b="1" kern="1200" dirty="0">
                  <a:solidFill>
                    <a:schemeClr val="bg2">
                      <a:lumMod val="10000"/>
                    </a:schemeClr>
                  </a:solidFill>
                  <a:latin typeface="Tw Cen MT" panose="020B0602020104020603" pitchFamily="34" charset="0"/>
                </a:rPr>
                <a:t>A</a:t>
              </a:r>
              <a:r>
                <a:rPr lang="fr-FR" sz="4400" b="1" kern="1200" dirty="0">
                  <a:solidFill>
                    <a:schemeClr val="bg2">
                      <a:lumMod val="10000"/>
                    </a:schemeClr>
                  </a:solidFill>
                  <a:latin typeface="Tw Cen MT" panose="020B0602020104020603" pitchFamily="34" charset="0"/>
                </a:rPr>
                <a:t>ttitudes</a:t>
              </a:r>
            </a:p>
          </p:txBody>
        </p:sp>
        <p:sp>
          <p:nvSpPr>
            <p:cNvPr id="13" name="ZoneTexte 12"/>
            <p:cNvSpPr txBox="1"/>
            <p:nvPr/>
          </p:nvSpPr>
          <p:spPr>
            <a:xfrm>
              <a:off x="12977366" y="5856787"/>
              <a:ext cx="4001416" cy="1015663"/>
            </a:xfrm>
            <a:prstGeom prst="rect">
              <a:avLst/>
            </a:prstGeom>
            <a:noFill/>
          </p:spPr>
          <p:txBody>
            <a:bodyPr wrap="none" rtlCol="0">
              <a:spAutoFit/>
            </a:bodyPr>
            <a:lstStyle/>
            <a:p>
              <a:pPr defTabSz="685800" hangingPunct="1"/>
              <a:r>
                <a:rPr lang="fr-FR" sz="6000" b="1" kern="1200" dirty="0">
                  <a:solidFill>
                    <a:schemeClr val="bg2">
                      <a:lumMod val="10000"/>
                    </a:schemeClr>
                  </a:solidFill>
                  <a:latin typeface="Tw Cen MT" panose="020B0602020104020603" pitchFamily="34" charset="0"/>
                </a:rPr>
                <a:t>P</a:t>
              </a:r>
              <a:r>
                <a:rPr lang="fr-FR" sz="4400" b="1" kern="1200" dirty="0">
                  <a:solidFill>
                    <a:schemeClr val="bg2">
                      <a:lumMod val="10000"/>
                    </a:schemeClr>
                  </a:solidFill>
                  <a:latin typeface="Tw Cen MT" panose="020B0602020104020603" pitchFamily="34" charset="0"/>
                </a:rPr>
                <a:t>oint de contact</a:t>
              </a:r>
              <a:endParaRPr lang="fr-FR" sz="3600" b="1" kern="1200" dirty="0">
                <a:solidFill>
                  <a:schemeClr val="bg2">
                    <a:lumMod val="10000"/>
                  </a:schemeClr>
                </a:solidFill>
                <a:latin typeface="Tw Cen MT" panose="020B0602020104020603" pitchFamily="34" charset="0"/>
              </a:endParaRPr>
            </a:p>
          </p:txBody>
        </p:sp>
        <p:sp>
          <p:nvSpPr>
            <p:cNvPr id="14" name="ZoneTexte 13"/>
            <p:cNvSpPr txBox="1"/>
            <p:nvPr/>
          </p:nvSpPr>
          <p:spPr>
            <a:xfrm>
              <a:off x="12932649" y="6493501"/>
              <a:ext cx="2316660" cy="1015663"/>
            </a:xfrm>
            <a:prstGeom prst="rect">
              <a:avLst/>
            </a:prstGeom>
            <a:noFill/>
          </p:spPr>
          <p:txBody>
            <a:bodyPr wrap="square" rtlCol="0">
              <a:spAutoFit/>
            </a:bodyPr>
            <a:lstStyle/>
            <a:p>
              <a:pPr defTabSz="685800" hangingPunct="1"/>
              <a:r>
                <a:rPr lang="fr-FR" sz="6000" b="1" kern="1200" dirty="0">
                  <a:solidFill>
                    <a:schemeClr val="bg2">
                      <a:lumMod val="10000"/>
                    </a:schemeClr>
                  </a:solidFill>
                  <a:latin typeface="Tw Cen MT" panose="020B0602020104020603" pitchFamily="34" charset="0"/>
                </a:rPr>
                <a:t>M</a:t>
              </a:r>
              <a:r>
                <a:rPr lang="fr-FR" sz="4400" b="1" kern="1200" dirty="0">
                  <a:solidFill>
                    <a:schemeClr val="bg2">
                      <a:lumMod val="10000"/>
                    </a:schemeClr>
                  </a:solidFill>
                  <a:latin typeface="Tw Cen MT" panose="020B0602020104020603" pitchFamily="34" charset="0"/>
                </a:rPr>
                <a:t>ission </a:t>
              </a:r>
            </a:p>
          </p:txBody>
        </p:sp>
        <p:sp>
          <p:nvSpPr>
            <p:cNvPr id="15" name="ZoneTexte 14"/>
            <p:cNvSpPr txBox="1"/>
            <p:nvPr/>
          </p:nvSpPr>
          <p:spPr>
            <a:xfrm>
              <a:off x="19880762" y="5434820"/>
              <a:ext cx="2388795" cy="1015663"/>
            </a:xfrm>
            <a:prstGeom prst="rect">
              <a:avLst/>
            </a:prstGeom>
            <a:noFill/>
          </p:spPr>
          <p:txBody>
            <a:bodyPr wrap="none" rtlCol="0">
              <a:spAutoFit/>
            </a:bodyPr>
            <a:lstStyle/>
            <a:p>
              <a:pPr defTabSz="685800" hangingPunct="1"/>
              <a:r>
                <a:rPr lang="fr-CM" sz="6000" b="1" kern="1200" dirty="0">
                  <a:solidFill>
                    <a:schemeClr val="bg2">
                      <a:lumMod val="10000"/>
                    </a:schemeClr>
                  </a:solidFill>
                  <a:latin typeface="Tw Cen MT" panose="020B0602020104020603" pitchFamily="34" charset="0"/>
                </a:rPr>
                <a:t>B</a:t>
              </a:r>
              <a:r>
                <a:rPr lang="fr-CM" sz="4400" b="1" kern="1200" dirty="0">
                  <a:solidFill>
                    <a:schemeClr val="bg2">
                      <a:lumMod val="10000"/>
                    </a:schemeClr>
                  </a:solidFill>
                  <a:latin typeface="Tw Cen MT" panose="020B0602020104020603" pitchFamily="34" charset="0"/>
                </a:rPr>
                <a:t>ig</a:t>
              </a:r>
              <a:r>
                <a:rPr lang="fr-CM" sz="6000" b="1" kern="1200" dirty="0">
                  <a:solidFill>
                    <a:schemeClr val="bg2">
                      <a:lumMod val="10000"/>
                    </a:schemeClr>
                  </a:solidFill>
                  <a:latin typeface="Tw Cen MT" panose="020B0602020104020603" pitchFamily="34" charset="0"/>
                </a:rPr>
                <a:t> I</a:t>
              </a:r>
              <a:r>
                <a:rPr lang="fr-CM" sz="4400" b="1" kern="1200" dirty="0">
                  <a:solidFill>
                    <a:schemeClr val="bg2">
                      <a:lumMod val="10000"/>
                    </a:schemeClr>
                  </a:solidFill>
                  <a:latin typeface="Tw Cen MT" panose="020B0602020104020603" pitchFamily="34" charset="0"/>
                </a:rPr>
                <a:t>dea</a:t>
              </a:r>
              <a:endParaRPr lang="fr-FR" sz="4400" b="1" kern="1200" dirty="0">
                <a:solidFill>
                  <a:schemeClr val="bg2">
                    <a:lumMod val="10000"/>
                  </a:schemeClr>
                </a:solidFill>
                <a:latin typeface="Tw Cen MT" panose="020B0602020104020603" pitchFamily="34" charset="0"/>
              </a:endParaRPr>
            </a:p>
          </p:txBody>
        </p:sp>
        <p:sp>
          <p:nvSpPr>
            <p:cNvPr id="16" name="ZoneTexte 15"/>
            <p:cNvSpPr txBox="1"/>
            <p:nvPr/>
          </p:nvSpPr>
          <p:spPr>
            <a:xfrm>
              <a:off x="19880762" y="6364618"/>
              <a:ext cx="3869328" cy="1015663"/>
            </a:xfrm>
            <a:prstGeom prst="rect">
              <a:avLst/>
            </a:prstGeom>
            <a:noFill/>
          </p:spPr>
          <p:txBody>
            <a:bodyPr wrap="none" rtlCol="0">
              <a:spAutoFit/>
            </a:bodyPr>
            <a:lstStyle/>
            <a:p>
              <a:pPr defTabSz="685800" hangingPunct="1"/>
              <a:r>
                <a:rPr lang="fr-FR" sz="6000" b="1" kern="1200" dirty="0">
                  <a:solidFill>
                    <a:schemeClr val="bg2">
                      <a:lumMod val="10000"/>
                    </a:schemeClr>
                  </a:solidFill>
                  <a:latin typeface="Tw Cen MT" panose="020B0602020104020603" pitchFamily="34" charset="0"/>
                </a:rPr>
                <a:t>P</a:t>
              </a:r>
              <a:r>
                <a:rPr lang="fr-FR" sz="4400" b="1" kern="1200" dirty="0">
                  <a:solidFill>
                    <a:schemeClr val="bg2">
                      <a:lumMod val="10000"/>
                    </a:schemeClr>
                  </a:solidFill>
                  <a:latin typeface="Tw Cen MT" panose="020B0602020104020603" pitchFamily="34" charset="0"/>
                </a:rPr>
                <a:t>istes créatives</a:t>
              </a:r>
            </a:p>
          </p:txBody>
        </p:sp>
        <p:sp>
          <p:nvSpPr>
            <p:cNvPr id="19" name="ZoneTexte 18"/>
            <p:cNvSpPr txBox="1"/>
            <p:nvPr/>
          </p:nvSpPr>
          <p:spPr>
            <a:xfrm>
              <a:off x="19880762" y="4580183"/>
              <a:ext cx="1814919" cy="1015663"/>
            </a:xfrm>
            <a:prstGeom prst="rect">
              <a:avLst/>
            </a:prstGeom>
            <a:noFill/>
          </p:spPr>
          <p:txBody>
            <a:bodyPr wrap="none" rtlCol="0">
              <a:spAutoFit/>
            </a:bodyPr>
            <a:lstStyle/>
            <a:p>
              <a:pPr defTabSz="685800" hangingPunct="1"/>
              <a:r>
                <a:rPr lang="fr-CM" sz="6000" b="1" kern="1200" dirty="0">
                  <a:solidFill>
                    <a:schemeClr val="bg2">
                      <a:lumMod val="10000"/>
                    </a:schemeClr>
                  </a:solidFill>
                  <a:latin typeface="Tw Cen MT" panose="020B0602020104020603" pitchFamily="34" charset="0"/>
                </a:rPr>
                <a:t>I</a:t>
              </a:r>
              <a:r>
                <a:rPr lang="fr-CM" sz="4400" b="1" kern="1200" dirty="0">
                  <a:solidFill>
                    <a:schemeClr val="bg2">
                      <a:lumMod val="10000"/>
                    </a:schemeClr>
                  </a:solidFill>
                  <a:latin typeface="Tw Cen MT" panose="020B0602020104020603" pitchFamily="34" charset="0"/>
                </a:rPr>
                <a:t>nsight</a:t>
              </a:r>
              <a:endParaRPr lang="fr-FR" sz="4400" b="1" kern="1200" dirty="0">
                <a:solidFill>
                  <a:schemeClr val="bg2">
                    <a:lumMod val="10000"/>
                  </a:schemeClr>
                </a:solidFill>
                <a:latin typeface="Tw Cen MT" panose="020B0602020104020603" pitchFamily="34" charset="0"/>
              </a:endParaRP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8" y="-34626"/>
            <a:ext cx="24467550" cy="13785252"/>
          </a:xfrm>
          <a:prstGeom prst="rect">
            <a:avLst/>
          </a:prstGeom>
          <a:ln w="12700">
            <a:miter lim="400000"/>
          </a:ln>
        </p:spPr>
      </p:pic>
      <p:sp>
        <p:nvSpPr>
          <p:cNvPr id="172" name="Diapo 3"/>
          <p:cNvSpPr txBox="1">
            <a:spLocks noGrp="1"/>
          </p:cNvSpPr>
          <p:nvPr>
            <p:ph type="ctrTitle"/>
          </p:nvPr>
        </p:nvSpPr>
        <p:spPr>
          <a:xfrm>
            <a:off x="7699238" y="1648373"/>
            <a:ext cx="11290095" cy="2167899"/>
          </a:xfrm>
          <a:prstGeom prst="rect">
            <a:avLst/>
          </a:prstGeom>
        </p:spPr>
        <p:txBody>
          <a:bodyPr>
            <a:normAutofit/>
          </a:bodyPr>
          <a:lstStyle>
            <a:lvl1pPr algn="ctr">
              <a:defRPr sz="10100" b="0" spc="-202">
                <a:solidFill>
                  <a:srgbClr val="CE6B26"/>
                </a:solidFill>
                <a:latin typeface="Montserrat Bold"/>
                <a:ea typeface="Montserrat Bold"/>
                <a:cs typeface="Montserrat Bold"/>
                <a:sym typeface="Montserrat Bold"/>
              </a:defRPr>
            </a:lvl1pPr>
          </a:lstStyle>
          <a:p>
            <a:r>
              <a:rPr lang="fr-CM" dirty="0"/>
              <a:t>Insight</a:t>
            </a:r>
            <a:endParaRPr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392133" y="1648373"/>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sp>
        <p:nvSpPr>
          <p:cNvPr id="9" name="Ellipse 8"/>
          <p:cNvSpPr/>
          <p:nvPr/>
        </p:nvSpPr>
        <p:spPr>
          <a:xfrm>
            <a:off x="1217130" y="79565"/>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1863524" y="1775156"/>
            <a:ext cx="3117800" cy="3117800"/>
          </a:xfrm>
          <a:prstGeom prst="rect">
            <a:avLst/>
          </a:prstGeom>
        </p:spPr>
      </p:pic>
      <p:sp>
        <p:nvSpPr>
          <p:cNvPr id="12" name="Sous-titre 2"/>
          <p:cNvSpPr txBox="1">
            <a:spLocks/>
          </p:cNvSpPr>
          <p:nvPr/>
        </p:nvSpPr>
        <p:spPr>
          <a:xfrm>
            <a:off x="5264016" y="4787996"/>
            <a:ext cx="18435225" cy="2663635"/>
          </a:xfrm>
          <a:prstGeom prst="rect">
            <a:avLst/>
          </a:prstGeom>
        </p:spPr>
        <p:txBody>
          <a:bodyPr lIns="121920" tIns="60960" rIns="121920" bIns="60960"/>
          <a:lstStyle>
            <a:lvl1pPr>
              <a:lnSpc>
                <a:spcPct val="90000"/>
              </a:lnSpc>
              <a:spcBef>
                <a:spcPts val="4500"/>
              </a:spcBef>
              <a:buSzPct val="123000"/>
              <a:buChar char="•"/>
              <a:defRPr sz="4800">
                <a:solidFill>
                  <a:srgbClr val="000000"/>
                </a:solidFill>
                <a:latin typeface="Helvetica Neue"/>
                <a:ea typeface="Helvetica Neue"/>
                <a:cs typeface="Helvetica Neue"/>
                <a:sym typeface="Helvetica Neue"/>
              </a:defRPr>
            </a:lvl1pPr>
            <a:lvl2pPr marL="457200">
              <a:lnSpc>
                <a:spcPct val="90000"/>
              </a:lnSpc>
              <a:spcBef>
                <a:spcPts val="4500"/>
              </a:spcBef>
              <a:buSzPct val="123000"/>
              <a:buChar char="•"/>
              <a:defRPr sz="4800">
                <a:solidFill>
                  <a:srgbClr val="000000"/>
                </a:solidFill>
                <a:latin typeface="Helvetica Neue"/>
                <a:ea typeface="Helvetica Neue"/>
                <a:cs typeface="Helvetica Neue"/>
                <a:sym typeface="Helvetica Neue"/>
              </a:defRPr>
            </a:lvl2pPr>
            <a:lvl3pPr marL="914400">
              <a:lnSpc>
                <a:spcPct val="90000"/>
              </a:lnSpc>
              <a:spcBef>
                <a:spcPts val="4500"/>
              </a:spcBef>
              <a:buSzPct val="123000"/>
              <a:buChar char="•"/>
              <a:defRPr sz="4800">
                <a:solidFill>
                  <a:srgbClr val="000000"/>
                </a:solidFill>
                <a:latin typeface="Helvetica Neue"/>
                <a:ea typeface="Helvetica Neue"/>
                <a:cs typeface="Helvetica Neue"/>
                <a:sym typeface="Helvetica Neue"/>
              </a:defRPr>
            </a:lvl3pPr>
            <a:lvl4pPr marL="1371600">
              <a:lnSpc>
                <a:spcPct val="90000"/>
              </a:lnSpc>
              <a:spcBef>
                <a:spcPts val="4500"/>
              </a:spcBef>
              <a:buSzPct val="123000"/>
              <a:buChar char="•"/>
              <a:defRPr sz="4800">
                <a:solidFill>
                  <a:srgbClr val="000000"/>
                </a:solidFill>
                <a:latin typeface="Helvetica Neue"/>
                <a:ea typeface="Helvetica Neue"/>
                <a:cs typeface="Helvetica Neue"/>
                <a:sym typeface="Helvetica Neue"/>
              </a:defRPr>
            </a:lvl4pPr>
            <a:lvl5pPr marL="1828800">
              <a:lnSpc>
                <a:spcPct val="90000"/>
              </a:lnSpc>
              <a:spcBef>
                <a:spcPts val="4500"/>
              </a:spcBef>
              <a:buSzPct val="123000"/>
              <a:buChar char="•"/>
              <a:defRPr sz="4800">
                <a:solidFill>
                  <a:srgbClr val="000000"/>
                </a:solidFill>
                <a:latin typeface="Helvetica Neue"/>
                <a:ea typeface="Helvetica Neue"/>
                <a:cs typeface="Helvetica Neue"/>
                <a:sym typeface="Helvetica Neue"/>
              </a:defRPr>
            </a:lvl5pPr>
            <a:lvl6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6pPr>
            <a:lvl7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7pPr>
            <a:lvl8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8pPr>
            <a:lvl9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9pPr>
          </a:lstStyle>
          <a:p>
            <a:pPr lvl="0" algn="l" defTabSz="914400" hangingPunct="1">
              <a:lnSpc>
                <a:spcPct val="100000"/>
              </a:lnSpc>
              <a:spcBef>
                <a:spcPct val="20000"/>
              </a:spcBef>
              <a:spcAft>
                <a:spcPts val="600"/>
              </a:spcAft>
              <a:buClr>
                <a:srgbClr val="D75626"/>
              </a:buClr>
              <a:buSzTx/>
              <a:buNone/>
            </a:pPr>
            <a:r>
              <a:rPr lang="fr-CM" sz="3600" dirty="0">
                <a:solidFill>
                  <a:srgbClr val="151515"/>
                </a:solidFill>
                <a:latin typeface="Montserrat Bold"/>
                <a:ea typeface="Montserrat Bold"/>
                <a:cs typeface="Montserrat Bold"/>
              </a:rPr>
              <a:t>Plus qu’une tradition, le RAMADAN est une occasion de </a:t>
            </a:r>
            <a:r>
              <a:rPr lang="fr-CM" sz="6600" b="1" dirty="0">
                <a:solidFill>
                  <a:schemeClr val="bg1"/>
                </a:solidFill>
                <a:latin typeface="Montserrat Bold"/>
                <a:ea typeface="Montserrat Bold"/>
                <a:cs typeface="Montserrat Bold"/>
              </a:rPr>
              <a:t>GRAND PARGTAGE;</a:t>
            </a:r>
            <a:r>
              <a:rPr lang="fr-FR" sz="3600" dirty="0">
                <a:solidFill>
                  <a:srgbClr val="151515"/>
                </a:solidFill>
                <a:latin typeface="Montserrat Bold"/>
                <a:ea typeface="Montserrat Bold"/>
                <a:cs typeface="Montserrat Bold"/>
              </a:rPr>
              <a:t> chaque instant compte, mais encore plus des instants </a:t>
            </a:r>
            <a:r>
              <a:rPr lang="fr-CM" sz="3600" dirty="0">
                <a:solidFill>
                  <a:srgbClr val="151515"/>
                </a:solidFill>
                <a:latin typeface="Montserrat Bold"/>
                <a:ea typeface="Montserrat Bold"/>
                <a:cs typeface="Montserrat Bold"/>
              </a:rPr>
              <a:t>pour </a:t>
            </a:r>
            <a:r>
              <a:rPr lang="fr-CM" sz="6600" b="1" dirty="0">
                <a:solidFill>
                  <a:srgbClr val="FFFFFF"/>
                </a:solidFill>
                <a:latin typeface="Montserrat Bold"/>
                <a:ea typeface="Montserrat Bold"/>
                <a:cs typeface="Montserrat Bold"/>
              </a:rPr>
              <a:t>CE QUI LES UNIT ET LES RÉUNIS</a:t>
            </a:r>
            <a:endParaRPr lang="fr-FR" sz="11500" b="1" dirty="0">
              <a:solidFill>
                <a:srgbClr val="FFFFFF"/>
              </a:solidFill>
              <a:latin typeface="Montserrat Bold"/>
              <a:ea typeface="Montserrat Bold"/>
              <a:cs typeface="Montserrat Bold"/>
            </a:endParaRPr>
          </a:p>
          <a:p>
            <a:pPr algn="l" defTabSz="914400" eaLnBrk="1" hangingPunct="1">
              <a:lnSpc>
                <a:spcPct val="100000"/>
              </a:lnSpc>
              <a:spcBef>
                <a:spcPct val="20000"/>
              </a:spcBef>
              <a:spcAft>
                <a:spcPts val="600"/>
              </a:spcAft>
              <a:buClr>
                <a:srgbClr val="D75626"/>
              </a:buClr>
              <a:buSzTx/>
              <a:buFontTx/>
              <a:buNone/>
            </a:pPr>
            <a:r>
              <a:rPr lang="fr-CM" sz="6600" b="1" dirty="0">
                <a:solidFill>
                  <a:schemeClr val="bg1"/>
                </a:solidFill>
                <a:latin typeface="Montserrat Bold"/>
                <a:ea typeface="Montserrat Bold"/>
                <a:cs typeface="Montserrat Bold"/>
              </a:rPr>
              <a:t> </a:t>
            </a:r>
            <a:endParaRPr lang="fr-FR" sz="6000" b="1" dirty="0">
              <a:solidFill>
                <a:schemeClr val="bg1"/>
              </a:solidFill>
              <a:latin typeface="Montserrat Bold"/>
              <a:ea typeface="Montserrat Bold"/>
              <a:cs typeface="Montserrat Bold"/>
            </a:endParaRPr>
          </a:p>
        </p:txBody>
      </p:sp>
    </p:spTree>
    <p:extLst>
      <p:ext uri="{BB962C8B-B14F-4D97-AF65-F5344CB8AC3E}">
        <p14:creationId xmlns:p14="http://schemas.microsoft.com/office/powerpoint/2010/main" val="22773320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252"/>
            <a:ext cx="24467550" cy="13785252"/>
          </a:xfrm>
          <a:prstGeom prst="rect">
            <a:avLst/>
          </a:prstGeom>
          <a:ln w="12700">
            <a:miter lim="400000"/>
          </a:ln>
        </p:spPr>
      </p:pic>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392133" y="1648373"/>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sp>
        <p:nvSpPr>
          <p:cNvPr id="9" name="Ellipse 8"/>
          <p:cNvSpPr/>
          <p:nvPr/>
        </p:nvSpPr>
        <p:spPr>
          <a:xfrm>
            <a:off x="1217130" y="79565"/>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1863524" y="1775156"/>
            <a:ext cx="3117800" cy="3117800"/>
          </a:xfrm>
          <a:prstGeom prst="rect">
            <a:avLst/>
          </a:prstGeom>
        </p:spPr>
      </p:pic>
      <p:sp>
        <p:nvSpPr>
          <p:cNvPr id="12" name="Sous-titre 2"/>
          <p:cNvSpPr txBox="1">
            <a:spLocks/>
          </p:cNvSpPr>
          <p:nvPr/>
        </p:nvSpPr>
        <p:spPr>
          <a:xfrm>
            <a:off x="2189747" y="6481763"/>
            <a:ext cx="20894223" cy="2663635"/>
          </a:xfrm>
          <a:prstGeom prst="rect">
            <a:avLst/>
          </a:prstGeom>
        </p:spPr>
        <p:txBody>
          <a:bodyPr lIns="121920" tIns="60960" rIns="121920" bIns="60960"/>
          <a:lstStyle>
            <a:lvl1pPr>
              <a:lnSpc>
                <a:spcPct val="90000"/>
              </a:lnSpc>
              <a:spcBef>
                <a:spcPts val="4500"/>
              </a:spcBef>
              <a:buSzPct val="123000"/>
              <a:buChar char="•"/>
              <a:defRPr sz="4800">
                <a:solidFill>
                  <a:srgbClr val="000000"/>
                </a:solidFill>
                <a:latin typeface="Helvetica Neue"/>
                <a:ea typeface="Helvetica Neue"/>
                <a:cs typeface="Helvetica Neue"/>
                <a:sym typeface="Helvetica Neue"/>
              </a:defRPr>
            </a:lvl1pPr>
            <a:lvl2pPr marL="457200">
              <a:lnSpc>
                <a:spcPct val="90000"/>
              </a:lnSpc>
              <a:spcBef>
                <a:spcPts val="4500"/>
              </a:spcBef>
              <a:buSzPct val="123000"/>
              <a:buChar char="•"/>
              <a:defRPr sz="4800">
                <a:solidFill>
                  <a:srgbClr val="000000"/>
                </a:solidFill>
                <a:latin typeface="Helvetica Neue"/>
                <a:ea typeface="Helvetica Neue"/>
                <a:cs typeface="Helvetica Neue"/>
                <a:sym typeface="Helvetica Neue"/>
              </a:defRPr>
            </a:lvl2pPr>
            <a:lvl3pPr marL="914400">
              <a:lnSpc>
                <a:spcPct val="90000"/>
              </a:lnSpc>
              <a:spcBef>
                <a:spcPts val="4500"/>
              </a:spcBef>
              <a:buSzPct val="123000"/>
              <a:buChar char="•"/>
              <a:defRPr sz="4800">
                <a:solidFill>
                  <a:srgbClr val="000000"/>
                </a:solidFill>
                <a:latin typeface="Helvetica Neue"/>
                <a:ea typeface="Helvetica Neue"/>
                <a:cs typeface="Helvetica Neue"/>
                <a:sym typeface="Helvetica Neue"/>
              </a:defRPr>
            </a:lvl3pPr>
            <a:lvl4pPr marL="1371600">
              <a:lnSpc>
                <a:spcPct val="90000"/>
              </a:lnSpc>
              <a:spcBef>
                <a:spcPts val="4500"/>
              </a:spcBef>
              <a:buSzPct val="123000"/>
              <a:buChar char="•"/>
              <a:defRPr sz="4800">
                <a:solidFill>
                  <a:srgbClr val="000000"/>
                </a:solidFill>
                <a:latin typeface="Helvetica Neue"/>
                <a:ea typeface="Helvetica Neue"/>
                <a:cs typeface="Helvetica Neue"/>
                <a:sym typeface="Helvetica Neue"/>
              </a:defRPr>
            </a:lvl4pPr>
            <a:lvl5pPr marL="1828800">
              <a:lnSpc>
                <a:spcPct val="90000"/>
              </a:lnSpc>
              <a:spcBef>
                <a:spcPts val="4500"/>
              </a:spcBef>
              <a:buSzPct val="123000"/>
              <a:buChar char="•"/>
              <a:defRPr sz="4800">
                <a:solidFill>
                  <a:srgbClr val="000000"/>
                </a:solidFill>
                <a:latin typeface="Helvetica Neue"/>
                <a:ea typeface="Helvetica Neue"/>
                <a:cs typeface="Helvetica Neue"/>
                <a:sym typeface="Helvetica Neue"/>
              </a:defRPr>
            </a:lvl5pPr>
            <a:lvl6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6pPr>
            <a:lvl7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7pPr>
            <a:lvl8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8pPr>
            <a:lvl9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9pPr>
          </a:lstStyle>
          <a:p>
            <a:pPr algn="l" defTabSz="914400" hangingPunct="1">
              <a:lnSpc>
                <a:spcPct val="100000"/>
              </a:lnSpc>
              <a:spcBef>
                <a:spcPct val="20000"/>
              </a:spcBef>
              <a:spcAft>
                <a:spcPts val="600"/>
              </a:spcAft>
              <a:buClr>
                <a:srgbClr val="D75626"/>
              </a:buClr>
              <a:buSzTx/>
              <a:buNone/>
            </a:pPr>
            <a:r>
              <a:rPr lang="fr-CM" sz="6600" dirty="0">
                <a:solidFill>
                  <a:srgbClr val="151515"/>
                </a:solidFill>
                <a:latin typeface="Montserrat Bold"/>
                <a:ea typeface="Montserrat Bold"/>
                <a:cs typeface="Montserrat Bold"/>
              </a:rPr>
              <a:t>Et s’il fallait leur apporter un </a:t>
            </a:r>
            <a:r>
              <a:rPr lang="fr-CM" sz="13800" b="1" dirty="0">
                <a:solidFill>
                  <a:schemeClr val="bg1"/>
                </a:solidFill>
                <a:latin typeface="Montserrat Bold"/>
                <a:ea typeface="Montserrat Bold"/>
                <a:cs typeface="Montserrat Bold"/>
              </a:rPr>
              <a:t>PLUS…</a:t>
            </a:r>
            <a:endParaRPr lang="fr-FR" sz="34400" b="1" dirty="0">
              <a:solidFill>
                <a:schemeClr val="bg1"/>
              </a:solidFill>
              <a:latin typeface="Montserrat Bold"/>
              <a:ea typeface="Montserrat Bold"/>
              <a:cs typeface="Montserrat Bold"/>
            </a:endParaRPr>
          </a:p>
        </p:txBody>
      </p:sp>
    </p:spTree>
    <p:extLst>
      <p:ext uri="{BB962C8B-B14F-4D97-AF65-F5344CB8AC3E}">
        <p14:creationId xmlns:p14="http://schemas.microsoft.com/office/powerpoint/2010/main" val="70643557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8" y="-34626"/>
            <a:ext cx="24467550" cy="13785252"/>
          </a:xfrm>
          <a:prstGeom prst="rect">
            <a:avLst/>
          </a:prstGeom>
          <a:ln w="12700">
            <a:miter lim="400000"/>
          </a:ln>
        </p:spPr>
      </p:pic>
      <p:sp>
        <p:nvSpPr>
          <p:cNvPr id="172" name="Diapo 3"/>
          <p:cNvSpPr txBox="1">
            <a:spLocks noGrp="1"/>
          </p:cNvSpPr>
          <p:nvPr>
            <p:ph type="ctrTitle"/>
          </p:nvPr>
        </p:nvSpPr>
        <p:spPr>
          <a:xfrm>
            <a:off x="7939188" y="1462759"/>
            <a:ext cx="11290095" cy="2167899"/>
          </a:xfrm>
          <a:prstGeom prst="rect">
            <a:avLst/>
          </a:prstGeom>
        </p:spPr>
        <p:txBody>
          <a:bodyPr>
            <a:normAutofit/>
          </a:bodyPr>
          <a:lstStyle>
            <a:lvl1pPr algn="ctr">
              <a:defRPr sz="10100" b="0" spc="-202">
                <a:solidFill>
                  <a:srgbClr val="CE6B26"/>
                </a:solidFill>
                <a:latin typeface="Montserrat Bold"/>
                <a:ea typeface="Montserrat Bold"/>
                <a:cs typeface="Montserrat Bold"/>
                <a:sym typeface="Montserrat Bold"/>
              </a:defRPr>
            </a:lvl1pPr>
          </a:lstStyle>
          <a:p>
            <a:r>
              <a:rPr lang="fr-CM" dirty="0"/>
              <a:t>BIG IDEA</a:t>
            </a:r>
            <a:endParaRPr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392133" y="1648373"/>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sp>
        <p:nvSpPr>
          <p:cNvPr id="9" name="Ellipse 8"/>
          <p:cNvSpPr/>
          <p:nvPr/>
        </p:nvSpPr>
        <p:spPr>
          <a:xfrm>
            <a:off x="1217130" y="79565"/>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1863524" y="1775156"/>
            <a:ext cx="3117800" cy="3117800"/>
          </a:xfrm>
          <a:prstGeom prst="rect">
            <a:avLst/>
          </a:prstGeom>
        </p:spPr>
      </p:pic>
      <p:sp>
        <p:nvSpPr>
          <p:cNvPr id="12" name="Sous-titre 2"/>
          <p:cNvSpPr txBox="1">
            <a:spLocks/>
          </p:cNvSpPr>
          <p:nvPr/>
        </p:nvSpPr>
        <p:spPr>
          <a:xfrm>
            <a:off x="3850105" y="4695189"/>
            <a:ext cx="18888147" cy="5651969"/>
          </a:xfrm>
          <a:prstGeom prst="rect">
            <a:avLst/>
          </a:prstGeom>
        </p:spPr>
        <p:txBody>
          <a:bodyPr lIns="121920" tIns="60960" rIns="121920" bIns="60960"/>
          <a:lstStyle>
            <a:lvl1pPr>
              <a:lnSpc>
                <a:spcPct val="90000"/>
              </a:lnSpc>
              <a:spcBef>
                <a:spcPts val="4500"/>
              </a:spcBef>
              <a:buSzPct val="123000"/>
              <a:buChar char="•"/>
              <a:defRPr sz="4800">
                <a:solidFill>
                  <a:srgbClr val="000000"/>
                </a:solidFill>
                <a:latin typeface="Helvetica Neue"/>
                <a:ea typeface="Helvetica Neue"/>
                <a:cs typeface="Helvetica Neue"/>
                <a:sym typeface="Helvetica Neue"/>
              </a:defRPr>
            </a:lvl1pPr>
            <a:lvl2pPr marL="457200">
              <a:lnSpc>
                <a:spcPct val="90000"/>
              </a:lnSpc>
              <a:spcBef>
                <a:spcPts val="4500"/>
              </a:spcBef>
              <a:buSzPct val="123000"/>
              <a:buChar char="•"/>
              <a:defRPr sz="4800">
                <a:solidFill>
                  <a:srgbClr val="000000"/>
                </a:solidFill>
                <a:latin typeface="Helvetica Neue"/>
                <a:ea typeface="Helvetica Neue"/>
                <a:cs typeface="Helvetica Neue"/>
                <a:sym typeface="Helvetica Neue"/>
              </a:defRPr>
            </a:lvl2pPr>
            <a:lvl3pPr marL="914400">
              <a:lnSpc>
                <a:spcPct val="90000"/>
              </a:lnSpc>
              <a:spcBef>
                <a:spcPts val="4500"/>
              </a:spcBef>
              <a:buSzPct val="123000"/>
              <a:buChar char="•"/>
              <a:defRPr sz="4800">
                <a:solidFill>
                  <a:srgbClr val="000000"/>
                </a:solidFill>
                <a:latin typeface="Helvetica Neue"/>
                <a:ea typeface="Helvetica Neue"/>
                <a:cs typeface="Helvetica Neue"/>
                <a:sym typeface="Helvetica Neue"/>
              </a:defRPr>
            </a:lvl3pPr>
            <a:lvl4pPr marL="1371600">
              <a:lnSpc>
                <a:spcPct val="90000"/>
              </a:lnSpc>
              <a:spcBef>
                <a:spcPts val="4500"/>
              </a:spcBef>
              <a:buSzPct val="123000"/>
              <a:buChar char="•"/>
              <a:defRPr sz="4800">
                <a:solidFill>
                  <a:srgbClr val="000000"/>
                </a:solidFill>
                <a:latin typeface="Helvetica Neue"/>
                <a:ea typeface="Helvetica Neue"/>
                <a:cs typeface="Helvetica Neue"/>
                <a:sym typeface="Helvetica Neue"/>
              </a:defRPr>
            </a:lvl4pPr>
            <a:lvl5pPr marL="1828800">
              <a:lnSpc>
                <a:spcPct val="90000"/>
              </a:lnSpc>
              <a:spcBef>
                <a:spcPts val="4500"/>
              </a:spcBef>
              <a:buSzPct val="123000"/>
              <a:buChar char="•"/>
              <a:defRPr sz="4800">
                <a:solidFill>
                  <a:srgbClr val="000000"/>
                </a:solidFill>
                <a:latin typeface="Helvetica Neue"/>
                <a:ea typeface="Helvetica Neue"/>
                <a:cs typeface="Helvetica Neue"/>
                <a:sym typeface="Helvetica Neue"/>
              </a:defRPr>
            </a:lvl5pPr>
            <a:lvl6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6pPr>
            <a:lvl7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7pPr>
            <a:lvl8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8pPr>
            <a:lvl9pPr eaLnBrk="0" fontAlgn="base" hangingPunct="0">
              <a:lnSpc>
                <a:spcPct val="90000"/>
              </a:lnSpc>
              <a:spcBef>
                <a:spcPts val="4500"/>
              </a:spcBef>
              <a:spcAft>
                <a:spcPct val="0"/>
              </a:spcAft>
              <a:buSzPct val="123000"/>
              <a:buChar char="•"/>
              <a:defRPr sz="4800">
                <a:solidFill>
                  <a:srgbClr val="000000"/>
                </a:solidFill>
                <a:latin typeface="Helvetica Neue"/>
                <a:ea typeface="Helvetica Neue"/>
                <a:cs typeface="Helvetica Neue"/>
                <a:sym typeface="Helvetica Neue"/>
              </a:defRPr>
            </a:lvl9pPr>
          </a:lstStyle>
          <a:p>
            <a:pPr algn="l" defTabSz="914400" hangingPunct="1">
              <a:lnSpc>
                <a:spcPct val="100000"/>
              </a:lnSpc>
              <a:spcBef>
                <a:spcPct val="20000"/>
              </a:spcBef>
              <a:spcAft>
                <a:spcPts val="600"/>
              </a:spcAft>
              <a:buClr>
                <a:srgbClr val="D75626"/>
              </a:buClr>
              <a:buSzTx/>
              <a:buNone/>
            </a:pPr>
            <a:r>
              <a:rPr lang="fr-CM" sz="11500" b="1" dirty="0">
                <a:solidFill>
                  <a:schemeClr val="bg1"/>
                </a:solidFill>
                <a:latin typeface="Montserrat Bold"/>
                <a:ea typeface="Montserrat Bold"/>
                <a:cs typeface="Montserrat Bold"/>
              </a:rPr>
              <a:t>Quelque chose en plus pour un RAMADAN « serein »</a:t>
            </a:r>
            <a:endParaRPr lang="fr-FR" sz="85700" b="1" dirty="0">
              <a:solidFill>
                <a:schemeClr val="bg1"/>
              </a:solidFill>
              <a:latin typeface="Montserrat Bold"/>
              <a:ea typeface="Montserrat Bold"/>
              <a:cs typeface="Montserrat Bold"/>
            </a:endParaRPr>
          </a:p>
        </p:txBody>
      </p:sp>
    </p:spTree>
    <p:extLst>
      <p:ext uri="{BB962C8B-B14F-4D97-AF65-F5344CB8AC3E}">
        <p14:creationId xmlns:p14="http://schemas.microsoft.com/office/powerpoint/2010/main" val="48367127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8" y="-34626"/>
            <a:ext cx="24467550" cy="13785252"/>
          </a:xfrm>
          <a:prstGeom prst="rect">
            <a:avLst/>
          </a:prstGeom>
          <a:ln w="12700">
            <a:miter lim="400000"/>
          </a:ln>
        </p:spPr>
      </p:pic>
      <p:sp>
        <p:nvSpPr>
          <p:cNvPr id="172" name="Diapo 3"/>
          <p:cNvSpPr txBox="1">
            <a:spLocks noGrp="1"/>
          </p:cNvSpPr>
          <p:nvPr>
            <p:ph type="ctrTitle"/>
          </p:nvPr>
        </p:nvSpPr>
        <p:spPr>
          <a:xfrm>
            <a:off x="4022433" y="5164593"/>
            <a:ext cx="19857508" cy="2167899"/>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CM" dirty="0"/>
              <a:t>Piste 1</a:t>
            </a:r>
            <a:br>
              <a:rPr lang="fr-CM" dirty="0"/>
            </a:br>
            <a:br>
              <a:rPr lang="fr-CM" dirty="0"/>
            </a:br>
            <a:r>
              <a:rPr lang="fr-CM" dirty="0">
                <a:solidFill>
                  <a:schemeClr val="bg1"/>
                </a:solidFill>
              </a:rPr>
              <a:t>Restez nourrit durant le RAMADAN</a:t>
            </a:r>
            <a:endParaRPr dirty="0">
              <a:solidFill>
                <a:schemeClr val="bg1"/>
              </a:solidFill>
            </a:endParaRPr>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392133" y="1648373"/>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sp>
        <p:nvSpPr>
          <p:cNvPr id="9" name="Ellipse 8"/>
          <p:cNvSpPr/>
          <p:nvPr/>
        </p:nvSpPr>
        <p:spPr>
          <a:xfrm>
            <a:off x="1217130" y="79565"/>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1863524" y="1775156"/>
            <a:ext cx="3117800" cy="3117800"/>
          </a:xfrm>
          <a:prstGeom prst="rect">
            <a:avLst/>
          </a:prstGeom>
        </p:spPr>
      </p:pic>
    </p:spTree>
    <p:extLst>
      <p:ext uri="{BB962C8B-B14F-4D97-AF65-F5344CB8AC3E}">
        <p14:creationId xmlns:p14="http://schemas.microsoft.com/office/powerpoint/2010/main" val="170858094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07860" y="582262"/>
            <a:ext cx="8067865"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Vidéo Script </a:t>
            </a:r>
            <a:endParaRPr sz="96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1" name="ZoneTexte 40">
            <a:extLst>
              <a:ext uri="{FF2B5EF4-FFF2-40B4-BE49-F238E27FC236}">
                <a16:creationId xmlns:a16="http://schemas.microsoft.com/office/drawing/2014/main" id="{9DC1A3A1-7100-C159-7EE9-33DB3BB3D7D5}"/>
              </a:ext>
            </a:extLst>
          </p:cNvPr>
          <p:cNvSpPr txBox="1"/>
          <p:nvPr/>
        </p:nvSpPr>
        <p:spPr>
          <a:xfrm>
            <a:off x="307860" y="2250385"/>
            <a:ext cx="18558304" cy="1631216"/>
          </a:xfrm>
          <a:prstGeom prst="rect">
            <a:avLst/>
          </a:prstGeom>
          <a:noFill/>
        </p:spPr>
        <p:txBody>
          <a:bodyPr wrap="square">
            <a:spAutoFit/>
          </a:bodyPr>
          <a:lstStyle/>
          <a:p>
            <a:pPr algn="just" defTabSz="457200" hangingPunct="1"/>
            <a:r>
              <a:rPr lang="fr-CM" sz="3600" b="1" dirty="0">
                <a:solidFill>
                  <a:srgbClr val="151515"/>
                </a:solidFill>
                <a:latin typeface="Montserrat Bold"/>
                <a:ea typeface="Montserrat Bold"/>
                <a:cs typeface="Montserrat Bold"/>
              </a:rPr>
              <a:t>CONTEXTE:   </a:t>
            </a:r>
            <a:r>
              <a:rPr lang="fr-CM" sz="3200" b="1" dirty="0">
                <a:solidFill>
                  <a:srgbClr val="151515"/>
                </a:solidFill>
                <a:latin typeface="Montserrat Bold"/>
                <a:ea typeface="Montserrat Bold"/>
                <a:cs typeface="Montserrat Bold"/>
              </a:rPr>
              <a:t>sous une sonorité de prière et des images qui rappellent la mosquée, la camera se balade auprès d’une petite famille qui s’apprête à prendre le petit déjeuner sur une natte</a:t>
            </a:r>
            <a:endParaRPr lang="fr-CM" sz="3600" b="1" dirty="0">
              <a:solidFill>
                <a:srgbClr val="151515"/>
              </a:solidFill>
              <a:latin typeface="Montserrat Bold"/>
              <a:ea typeface="Montserrat Bold"/>
              <a:cs typeface="Montserrat Bold"/>
            </a:endParaRPr>
          </a:p>
        </p:txBody>
      </p:sp>
      <p:sp>
        <p:nvSpPr>
          <p:cNvPr id="42" name="ZoneTexte 41">
            <a:extLst>
              <a:ext uri="{FF2B5EF4-FFF2-40B4-BE49-F238E27FC236}">
                <a16:creationId xmlns:a16="http://schemas.microsoft.com/office/drawing/2014/main" id="{F82513A9-9F66-F5DE-0192-B0F0B3A9DB60}"/>
              </a:ext>
            </a:extLst>
          </p:cNvPr>
          <p:cNvSpPr txBox="1"/>
          <p:nvPr/>
        </p:nvSpPr>
        <p:spPr>
          <a:xfrm>
            <a:off x="278268" y="3957432"/>
            <a:ext cx="18974915" cy="7451784"/>
          </a:xfrm>
          <a:prstGeom prst="rect">
            <a:avLst/>
          </a:prstGeom>
          <a:noFill/>
        </p:spPr>
        <p:txBody>
          <a:bodyPr wrap="square">
            <a:spAutoFit/>
          </a:bodyPr>
          <a:lstStyle/>
          <a:p>
            <a:pPr algn="l" defTabSz="457200" hangingPunct="1">
              <a:lnSpc>
                <a:spcPct val="150000"/>
              </a:lnSpc>
            </a:pPr>
            <a:r>
              <a:rPr lang="fr-CM" sz="2800" dirty="0">
                <a:solidFill>
                  <a:srgbClr val="151515"/>
                </a:solidFill>
                <a:latin typeface="Montserrat Bold"/>
                <a:ea typeface="Montserrat Bold"/>
                <a:cs typeface="Montserrat Bold"/>
              </a:rPr>
              <a:t>[ le spot s’ouvre avec un homme qui termine la prière du matin (au </a:t>
            </a:r>
            <a:r>
              <a:rPr lang="fr-CM" sz="2800" dirty="0" err="1">
                <a:solidFill>
                  <a:srgbClr val="151515"/>
                </a:solidFill>
                <a:latin typeface="Montserrat Bold"/>
                <a:ea typeface="Montserrat Bold"/>
                <a:cs typeface="Montserrat Bold"/>
              </a:rPr>
              <a:t>sahur</a:t>
            </a:r>
            <a:r>
              <a:rPr lang="fr-CM" sz="2800" dirty="0">
                <a:solidFill>
                  <a:srgbClr val="151515"/>
                </a:solidFill>
                <a:latin typeface="Montserrat Bold"/>
                <a:ea typeface="Montserrat Bold"/>
                <a:cs typeface="Montserrat Bold"/>
              </a:rPr>
              <a:t>) et se dirige vers la table à manger. La famille est donc réunie et la camera fait un tour de table pour presenter le petit déjeuné bien garni ] </a:t>
            </a:r>
          </a:p>
          <a:p>
            <a:pPr algn="l" defTabSz="457200" hangingPunct="1">
              <a:lnSpc>
                <a:spcPct val="150000"/>
              </a:lnSpc>
            </a:pPr>
            <a:r>
              <a:rPr lang="fr-CM" sz="2800" dirty="0">
                <a:solidFill>
                  <a:srgbClr val="151515"/>
                </a:solidFill>
                <a:latin typeface="Montserrat Bold"/>
                <a:ea typeface="Montserrat Bold"/>
                <a:cs typeface="Montserrat Bold"/>
              </a:rPr>
              <a:t>[Voix off]  « durant le ramadan, vous devez être fort spirituellement mais aussi physiquement   … Commencez votre journée avec Bonnet Rouge pour vous aider a rester nourrit toute la journée. Depuis plus de 100 ans, BONNET ROUGE vous accompagne et vous aide à observer le ramadan en toute sérénité. </a:t>
            </a:r>
          </a:p>
          <a:p>
            <a:pPr algn="l" defTabSz="457200" hangingPunct="1">
              <a:lnSpc>
                <a:spcPct val="150000"/>
              </a:lnSpc>
            </a:pPr>
            <a:r>
              <a:rPr lang="fr-CM" sz="2800" dirty="0">
                <a:solidFill>
                  <a:srgbClr val="151515"/>
                </a:solidFill>
                <a:latin typeface="Montserrat Bold"/>
                <a:ea typeface="Montserrat Bold"/>
                <a:cs typeface="Montserrat Bold"/>
              </a:rPr>
              <a:t>[focus camera sur la maman qui apporte sur un plateau plusieurs boites de lait BONNET ROUGE et le père s’empresse joyeusement de se servir et mélanger avec la bouillie ou le thé) </a:t>
            </a:r>
          </a:p>
          <a:p>
            <a:pPr algn="l" defTabSz="457200" hangingPunct="1">
              <a:lnSpc>
                <a:spcPct val="150000"/>
              </a:lnSpc>
              <a:spcAft>
                <a:spcPts val="800"/>
              </a:spcAft>
            </a:pPr>
            <a:r>
              <a:rPr lang="fr-CM" sz="2000"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Voix off] </a:t>
            </a:r>
          </a:p>
          <a:p>
            <a:pPr algn="l" defTabSz="457200" hangingPunct="1">
              <a:lnSpc>
                <a:spcPct val="150000"/>
              </a:lnSpc>
              <a:spcAft>
                <a:spcPts val="800"/>
              </a:spcAft>
            </a:pPr>
            <a:r>
              <a:rPr lang="fr-CM" sz="2000" kern="1200" dirty="0">
                <a:solidFill>
                  <a:srgbClr val="3F4043"/>
                </a:solidFill>
                <a:latin typeface="Calibri" panose="020F0502020204030204" pitchFamily="34" charset="0"/>
                <a:ea typeface="Calibri" panose="020F0502020204030204" pitchFamily="34" charset="0"/>
                <a:cs typeface="Times New Roman" panose="02020603050405020304" pitchFamily="18" charset="0"/>
              </a:rPr>
              <a:t>Restez nourrit durant tout le ramadan. </a:t>
            </a:r>
          </a:p>
          <a:p>
            <a:pPr algn="l" defTabSz="457200" hangingPunct="1">
              <a:lnSpc>
                <a:spcPct val="150000"/>
              </a:lnSpc>
              <a:spcAft>
                <a:spcPts val="800"/>
              </a:spcAft>
            </a:pPr>
            <a:r>
              <a:rPr lang="fr-CM" sz="2000"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BONNET ROUGE, RAMADAN KAREEM</a:t>
            </a:r>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41224" y="187664"/>
            <a:ext cx="5068355" cy="2115039"/>
          </a:xfrm>
          <a:prstGeom prst="rect">
            <a:avLst/>
          </a:prstGeom>
        </p:spPr>
      </p:pic>
      <p:sp>
        <p:nvSpPr>
          <p:cNvPr id="9" name="Ellipse 8"/>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0" name="Ellipse 9"/>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405550578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402910" y="240829"/>
            <a:ext cx="12482759" cy="146313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Vidéo Script </a:t>
            </a:r>
            <a:endParaRPr lang="fr-CM" sz="9600" b="1" dirty="0">
              <a:solidFill>
                <a:srgbClr val="0078BB"/>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42582" y="9306397"/>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1" name="ZoneTexte 40">
            <a:extLst>
              <a:ext uri="{FF2B5EF4-FFF2-40B4-BE49-F238E27FC236}">
                <a16:creationId xmlns:a16="http://schemas.microsoft.com/office/drawing/2014/main" id="{9DC1A3A1-7100-C159-7EE9-33DB3BB3D7D5}"/>
              </a:ext>
            </a:extLst>
          </p:cNvPr>
          <p:cNvSpPr txBox="1"/>
          <p:nvPr/>
        </p:nvSpPr>
        <p:spPr>
          <a:xfrm>
            <a:off x="236809" y="2208878"/>
            <a:ext cx="19408238" cy="1569660"/>
          </a:xfrm>
          <a:prstGeom prst="rect">
            <a:avLst/>
          </a:prstGeom>
          <a:noFill/>
        </p:spPr>
        <p:txBody>
          <a:bodyPr wrap="square">
            <a:spAutoFit/>
          </a:bodyPr>
          <a:lstStyle/>
          <a:p>
            <a:pPr algn="just" defTabSz="457200" hangingPunct="1"/>
            <a:r>
              <a:rPr lang="fr-CM" sz="3200" b="1" dirty="0">
                <a:solidFill>
                  <a:srgbClr val="151515"/>
                </a:solidFill>
                <a:latin typeface="Montserrat Bold"/>
                <a:ea typeface="Montserrat Bold"/>
                <a:cs typeface="Montserrat Bold"/>
              </a:rPr>
              <a:t>CONTEXTE:   </a:t>
            </a:r>
            <a:r>
              <a:rPr lang="fr-FR" sz="3200" dirty="0">
                <a:solidFill>
                  <a:srgbClr val="151515"/>
                </a:solidFill>
                <a:latin typeface="Montserrat Bold"/>
                <a:ea typeface="Montserrat Bold"/>
                <a:cs typeface="Montserrat Bold"/>
              </a:rPr>
              <a:t>sous une sonorité de prière et des images qui rappellent la mosquée, la camera se balade auprès d’une petite famille qui s’apprête à prendre le petit déjeuner sur une natte</a:t>
            </a:r>
          </a:p>
        </p:txBody>
      </p:sp>
      <p:sp>
        <p:nvSpPr>
          <p:cNvPr id="42" name="ZoneTexte 41">
            <a:extLst>
              <a:ext uri="{FF2B5EF4-FFF2-40B4-BE49-F238E27FC236}">
                <a16:creationId xmlns:a16="http://schemas.microsoft.com/office/drawing/2014/main" id="{F82513A9-9F66-F5DE-0192-B0F0B3A9DB60}"/>
              </a:ext>
            </a:extLst>
          </p:cNvPr>
          <p:cNvSpPr txBox="1"/>
          <p:nvPr/>
        </p:nvSpPr>
        <p:spPr>
          <a:xfrm>
            <a:off x="278268" y="4166660"/>
            <a:ext cx="19366779" cy="6805453"/>
          </a:xfrm>
          <a:prstGeom prst="rect">
            <a:avLst/>
          </a:prstGeom>
          <a:noFill/>
        </p:spPr>
        <p:txBody>
          <a:bodyPr wrap="square">
            <a:spAutoFit/>
          </a:bodyPr>
          <a:lstStyle/>
          <a:p>
            <a:pPr algn="l" defTabSz="457200" hangingPunct="1">
              <a:lnSpc>
                <a:spcPct val="150000"/>
              </a:lnSpc>
            </a:pPr>
            <a:r>
              <a:rPr lang="fr-FR" sz="2800" b="1" dirty="0">
                <a:solidFill>
                  <a:srgbClr val="151515"/>
                </a:solidFill>
                <a:latin typeface="Montserrat Bold"/>
                <a:ea typeface="Montserrat Bold"/>
                <a:cs typeface="Montserrat Bold"/>
              </a:rPr>
              <a:t>[ le spot s’ouvre avec un homme qui termine la prière du matin (au </a:t>
            </a:r>
            <a:r>
              <a:rPr lang="fr-FR" sz="2800" b="1" dirty="0" err="1">
                <a:solidFill>
                  <a:srgbClr val="151515"/>
                </a:solidFill>
                <a:latin typeface="Montserrat Bold"/>
                <a:ea typeface="Montserrat Bold"/>
                <a:cs typeface="Montserrat Bold"/>
              </a:rPr>
              <a:t>sahur</a:t>
            </a:r>
            <a:r>
              <a:rPr lang="fr-FR" sz="2800" b="1" dirty="0">
                <a:solidFill>
                  <a:srgbClr val="151515"/>
                </a:solidFill>
                <a:latin typeface="Montserrat Bold"/>
                <a:ea typeface="Montserrat Bold"/>
                <a:cs typeface="Montserrat Bold"/>
              </a:rPr>
              <a:t>) et se dirige vers la table à manger. La famille est donc réunie et la camera fait un tour de table pour présenter le petit déjeuné bien garni ] </a:t>
            </a:r>
          </a:p>
          <a:p>
            <a:pPr algn="l" defTabSz="457200" hangingPunct="1">
              <a:lnSpc>
                <a:spcPct val="150000"/>
              </a:lnSpc>
            </a:pPr>
            <a:r>
              <a:rPr lang="fr-FR" sz="2800" b="1" dirty="0">
                <a:solidFill>
                  <a:srgbClr val="151515"/>
                </a:solidFill>
                <a:latin typeface="Montserrat Bold"/>
                <a:ea typeface="Montserrat Bold"/>
                <a:cs typeface="Montserrat Bold"/>
              </a:rPr>
              <a:t>[Voix off]  </a:t>
            </a:r>
            <a:r>
              <a:rPr lang="fr-FR" sz="2800" dirty="0">
                <a:solidFill>
                  <a:srgbClr val="151515"/>
                </a:solidFill>
                <a:latin typeface="Montserrat Bold"/>
                <a:ea typeface="Montserrat Bold"/>
                <a:cs typeface="Montserrat Bold"/>
              </a:rPr>
              <a:t>« durant le ramadan, vous devez être fort spirituellement mais aussi physiquement   … Commencez votre journée avec Bonnet Rouge pour vous aider a rester nourrit toute la journée. Chaque année, le lait PEAK vous accompagne et vous aide à observer le ramadan en toute sérénité. </a:t>
            </a:r>
          </a:p>
          <a:p>
            <a:pPr algn="l" defTabSz="457200" hangingPunct="1">
              <a:lnSpc>
                <a:spcPct val="150000"/>
              </a:lnSpc>
            </a:pPr>
            <a:r>
              <a:rPr lang="fr-FR" sz="2800" b="1" dirty="0">
                <a:solidFill>
                  <a:srgbClr val="151515"/>
                </a:solidFill>
                <a:latin typeface="Montserrat Bold"/>
                <a:ea typeface="Montserrat Bold"/>
                <a:cs typeface="Montserrat Bold"/>
              </a:rPr>
              <a:t>[focus camera sur la maman qui apporte sur un plateau plusieurs boites de lait PEAK et le père s’empresse joyeusement de se servir et mélanger avec la bouillie ou le thé)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Voix off] </a:t>
            </a:r>
          </a:p>
          <a:p>
            <a:pPr algn="l" defTabSz="457200" hangingPunct="1">
              <a:lnSpc>
                <a:spcPct val="150000"/>
              </a:lnSpc>
              <a:spcAft>
                <a:spcPts val="800"/>
              </a:spcAft>
            </a:pPr>
            <a:r>
              <a:rPr lang="fr-CM" sz="2000" kern="1200" dirty="0">
                <a:solidFill>
                  <a:srgbClr val="3F4043"/>
                </a:solidFill>
                <a:latin typeface="Calibri" panose="020F0502020204030204" pitchFamily="34" charset="0"/>
                <a:ea typeface="Calibri" panose="020F0502020204030204" pitchFamily="34" charset="0"/>
                <a:cs typeface="Times New Roman" panose="02020603050405020304" pitchFamily="18" charset="0"/>
              </a:rPr>
              <a:t>Restez nourrit durant tout le ramadan.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PEAK, RAMADAN KAREEM</a:t>
            </a:r>
          </a:p>
        </p:txBody>
      </p:sp>
      <p:pic>
        <p:nvPicPr>
          <p:cNvPr id="43" name="Image 42">
            <a:extLst>
              <a:ext uri="{FF2B5EF4-FFF2-40B4-BE49-F238E27FC236}">
                <a16:creationId xmlns:a16="http://schemas.microsoft.com/office/drawing/2014/main" id="{6015D67F-F738-8166-16F2-B13C8CFA6C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67829" y="350482"/>
            <a:ext cx="3613261" cy="3168294"/>
          </a:xfrm>
          <a:prstGeom prst="rect">
            <a:avLst/>
          </a:prstGeom>
        </p:spPr>
      </p:pic>
      <p:sp>
        <p:nvSpPr>
          <p:cNvPr id="47" name="Ellipse 46"/>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48" name="Ellipse 47"/>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630860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236808" y="683895"/>
            <a:ext cx="7974217"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Vidéo Script</a:t>
            </a:r>
            <a:endParaRPr lang="fr-CM" sz="9600" b="1" dirty="0">
              <a:solidFill>
                <a:srgbClr val="00A3DA"/>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1" name="ZoneTexte 40">
            <a:extLst>
              <a:ext uri="{FF2B5EF4-FFF2-40B4-BE49-F238E27FC236}">
                <a16:creationId xmlns:a16="http://schemas.microsoft.com/office/drawing/2014/main" id="{9DC1A3A1-7100-C159-7EE9-33DB3BB3D7D5}"/>
              </a:ext>
            </a:extLst>
          </p:cNvPr>
          <p:cNvSpPr txBox="1"/>
          <p:nvPr/>
        </p:nvSpPr>
        <p:spPr>
          <a:xfrm>
            <a:off x="319728" y="2029089"/>
            <a:ext cx="17868196" cy="954107"/>
          </a:xfrm>
          <a:prstGeom prst="rect">
            <a:avLst/>
          </a:prstGeom>
          <a:noFill/>
        </p:spPr>
        <p:txBody>
          <a:bodyPr wrap="square">
            <a:spAutoFit/>
          </a:bodyPr>
          <a:lstStyle/>
          <a:p>
            <a:pPr algn="just" defTabSz="457200" hangingPunct="1"/>
            <a:r>
              <a:rPr lang="fr-CM" sz="2800" b="1" dirty="0">
                <a:solidFill>
                  <a:srgbClr val="151515"/>
                </a:solidFill>
                <a:latin typeface="Montserrat Bold"/>
                <a:ea typeface="Montserrat Bold"/>
                <a:cs typeface="Montserrat Bold"/>
              </a:rPr>
              <a:t>CONTEXTE:   </a:t>
            </a:r>
            <a:r>
              <a:rPr lang="fr-FR" sz="2800" dirty="0">
                <a:solidFill>
                  <a:srgbClr val="151515"/>
                </a:solidFill>
                <a:latin typeface="Montserrat Bold"/>
                <a:ea typeface="Montserrat Bold"/>
                <a:cs typeface="Montserrat Bold"/>
              </a:rPr>
              <a:t>sous une sonorité de prière et des images qui rappellent la mosquée, la camera se balade auprès d’une petite famille qui s’apprête à prendre le petit déjeuner sur une natte</a:t>
            </a:r>
          </a:p>
        </p:txBody>
      </p:sp>
      <p:sp>
        <p:nvSpPr>
          <p:cNvPr id="42" name="ZoneTexte 41">
            <a:extLst>
              <a:ext uri="{FF2B5EF4-FFF2-40B4-BE49-F238E27FC236}">
                <a16:creationId xmlns:a16="http://schemas.microsoft.com/office/drawing/2014/main" id="{F82513A9-9F66-F5DE-0192-B0F0B3A9DB60}"/>
              </a:ext>
            </a:extLst>
          </p:cNvPr>
          <p:cNvSpPr txBox="1"/>
          <p:nvPr/>
        </p:nvSpPr>
        <p:spPr>
          <a:xfrm>
            <a:off x="343792" y="3780093"/>
            <a:ext cx="19219555" cy="7451784"/>
          </a:xfrm>
          <a:prstGeom prst="rect">
            <a:avLst/>
          </a:prstGeom>
          <a:noFill/>
        </p:spPr>
        <p:txBody>
          <a:bodyPr wrap="square">
            <a:spAutoFit/>
          </a:bodyPr>
          <a:lstStyle/>
          <a:p>
            <a:pPr algn="l" defTabSz="457200" hangingPunct="1">
              <a:lnSpc>
                <a:spcPct val="150000"/>
              </a:lnSpc>
            </a:pPr>
            <a:r>
              <a:rPr lang="fr-FR" sz="2800" b="1" dirty="0">
                <a:solidFill>
                  <a:srgbClr val="151515"/>
                </a:solidFill>
                <a:latin typeface="Montserrat Bold"/>
                <a:ea typeface="Montserrat Bold"/>
                <a:cs typeface="Montserrat Bold"/>
              </a:rPr>
              <a:t>[ le spot s’ouvre avec un homme qui termine la prière du matin (au </a:t>
            </a:r>
            <a:r>
              <a:rPr lang="fr-FR" sz="2800" b="1" dirty="0" err="1">
                <a:solidFill>
                  <a:srgbClr val="151515"/>
                </a:solidFill>
                <a:latin typeface="Montserrat Bold"/>
                <a:ea typeface="Montserrat Bold"/>
                <a:cs typeface="Montserrat Bold"/>
              </a:rPr>
              <a:t>sahur</a:t>
            </a:r>
            <a:r>
              <a:rPr lang="fr-FR" sz="2800" b="1" dirty="0">
                <a:solidFill>
                  <a:srgbClr val="151515"/>
                </a:solidFill>
                <a:latin typeface="Montserrat Bold"/>
                <a:ea typeface="Montserrat Bold"/>
                <a:cs typeface="Montserrat Bold"/>
              </a:rPr>
              <a:t>) et se dirige vers la table à manger. La famille est donc réunie et la camera fait un tour de table pour présenter le petit déjeuné bien garni ] </a:t>
            </a:r>
          </a:p>
          <a:p>
            <a:pPr algn="l" defTabSz="457200" hangingPunct="1">
              <a:lnSpc>
                <a:spcPct val="150000"/>
              </a:lnSpc>
            </a:pPr>
            <a:r>
              <a:rPr lang="fr-FR" sz="2800" b="1" dirty="0">
                <a:solidFill>
                  <a:srgbClr val="151515"/>
                </a:solidFill>
                <a:latin typeface="Montserrat Bold"/>
                <a:ea typeface="Montserrat Bold"/>
                <a:cs typeface="Montserrat Bold"/>
              </a:rPr>
              <a:t>[Voix off]  </a:t>
            </a:r>
            <a:r>
              <a:rPr lang="fr-FR" sz="2800" dirty="0">
                <a:solidFill>
                  <a:srgbClr val="151515"/>
                </a:solidFill>
                <a:latin typeface="Montserrat Bold"/>
                <a:ea typeface="Montserrat Bold"/>
                <a:cs typeface="Montserrat Bold"/>
              </a:rPr>
              <a:t>« durant le ramadan, vous devez être fort spirituellement mais aussi physiquement   … Commencez votre journée avec Bonnet Rouge pour vous aider a rester nourrit toute la journée. Chaque année, le lait BELLE HOLANDAISE vous accompagne et vous aide à observer le ramadan en toute sérénité. </a:t>
            </a:r>
          </a:p>
          <a:p>
            <a:pPr algn="l" defTabSz="457200" hangingPunct="1">
              <a:lnSpc>
                <a:spcPct val="150000"/>
              </a:lnSpc>
            </a:pPr>
            <a:r>
              <a:rPr lang="fr-FR" sz="2800" b="1" dirty="0">
                <a:solidFill>
                  <a:srgbClr val="151515"/>
                </a:solidFill>
                <a:latin typeface="Montserrat Bold"/>
                <a:ea typeface="Montserrat Bold"/>
                <a:cs typeface="Montserrat Bold"/>
              </a:rPr>
              <a:t>[focus camera sur la maman qui apporte sur un plateau plusieurs boites de lait BELLE HOLLANDAISE et le père s’empresse joyeusement de se servir et mélanger avec la bouillie ou le thé)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Voix off] </a:t>
            </a:r>
          </a:p>
          <a:p>
            <a:pPr algn="l" defTabSz="457200" hangingPunct="1">
              <a:lnSpc>
                <a:spcPct val="150000"/>
              </a:lnSpc>
              <a:spcAft>
                <a:spcPts val="800"/>
              </a:spcAft>
            </a:pPr>
            <a:r>
              <a:rPr lang="fr-CM" sz="2000" kern="1200" dirty="0">
                <a:solidFill>
                  <a:srgbClr val="3F4043"/>
                </a:solidFill>
                <a:latin typeface="Calibri" panose="020F0502020204030204" pitchFamily="34" charset="0"/>
                <a:ea typeface="Calibri" panose="020F0502020204030204" pitchFamily="34" charset="0"/>
                <a:cs typeface="Times New Roman" panose="02020603050405020304" pitchFamily="18" charset="0"/>
              </a:rPr>
              <a:t>Restez nourrit durant tout le ramadan.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BELLE HOLLANDAISE, RAMADAN KAREEM</a:t>
            </a:r>
          </a:p>
        </p:txBody>
      </p:sp>
      <p:pic>
        <p:nvPicPr>
          <p:cNvPr id="9" name="Image 8">
            <a:extLst>
              <a:ext uri="{FF2B5EF4-FFF2-40B4-BE49-F238E27FC236}">
                <a16:creationId xmlns:a16="http://schemas.microsoft.com/office/drawing/2014/main" id="{27068290-5ADE-8E9A-8D70-DF9BA45A28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80502" y="234980"/>
            <a:ext cx="2983769" cy="2983769"/>
          </a:xfrm>
          <a:prstGeom prst="rect">
            <a:avLst/>
          </a:prstGeom>
        </p:spPr>
      </p:pic>
      <p:sp>
        <p:nvSpPr>
          <p:cNvPr id="10" name="Ellipse 9"/>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1" name="Ellipse 10"/>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044803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424825" y="1031452"/>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Radio Script</a:t>
            </a:r>
            <a:endParaRPr lang="fr-CM" sz="96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2" name="ZoneTexte 41">
            <a:extLst>
              <a:ext uri="{FF2B5EF4-FFF2-40B4-BE49-F238E27FC236}">
                <a16:creationId xmlns:a16="http://schemas.microsoft.com/office/drawing/2014/main" id="{F82513A9-9F66-F5DE-0192-B0F0B3A9DB60}"/>
              </a:ext>
            </a:extLst>
          </p:cNvPr>
          <p:cNvSpPr txBox="1"/>
          <p:nvPr/>
        </p:nvSpPr>
        <p:spPr>
          <a:xfrm>
            <a:off x="319728" y="4688175"/>
            <a:ext cx="15308199" cy="4339650"/>
          </a:xfrm>
          <a:prstGeom prst="rect">
            <a:avLst/>
          </a:prstGeom>
          <a:noFill/>
        </p:spPr>
        <p:txBody>
          <a:bodyPr wrap="square">
            <a:spAutoFit/>
          </a:bodyPr>
          <a:lstStyle/>
          <a:p>
            <a:pPr algn="just" defTabSz="457200" hangingPunct="1">
              <a:lnSpc>
                <a:spcPct val="150000"/>
              </a:lnSpc>
            </a:pPr>
            <a:r>
              <a:rPr lang="fr-FR" sz="3200" dirty="0">
                <a:solidFill>
                  <a:srgbClr val="151515"/>
                </a:solidFill>
                <a:latin typeface="Montserrat Bold"/>
                <a:ea typeface="Montserrat Bold"/>
                <a:cs typeface="Montserrat Bold"/>
              </a:rPr>
              <a:t>Durant le ramadan, vous devez être fort spirituellement, mais aussi physiquement. </a:t>
            </a:r>
          </a:p>
          <a:p>
            <a:pPr algn="just" defTabSz="457200" hangingPunct="1">
              <a:lnSpc>
                <a:spcPct val="150000"/>
              </a:lnSpc>
            </a:pPr>
            <a:r>
              <a:rPr lang="fr-FR" sz="3200" dirty="0">
                <a:solidFill>
                  <a:srgbClr val="151515"/>
                </a:solidFill>
                <a:latin typeface="Montserrat Bold"/>
                <a:ea typeface="Montserrat Bold"/>
                <a:cs typeface="Montserrat Bold"/>
              </a:rPr>
              <a:t>Depuis plus de 100 ans, le lait BONNET ROUGE vous accompagne et vous aide à observer le ramadan en toute sérénité. Commencez votre journée avec BONNET ROUGE et faites le plein d'énergie pour rester fort toute la journée…</a:t>
            </a:r>
          </a:p>
          <a:p>
            <a:pPr algn="just" defTabSz="457200" hangingPunct="1">
              <a:lnSpc>
                <a:spcPct val="150000"/>
              </a:lnSpc>
            </a:pPr>
            <a:r>
              <a:rPr lang="fr-FR" sz="3200" dirty="0">
                <a:solidFill>
                  <a:srgbClr val="151515"/>
                </a:solidFill>
                <a:latin typeface="Montserrat Bold"/>
                <a:ea typeface="Montserrat Bold"/>
                <a:cs typeface="Montserrat Bold"/>
              </a:rPr>
              <a:t>Au cœur de vos traditions pour vous assurer la forme au quotidien</a:t>
            </a:r>
          </a:p>
          <a:p>
            <a:pPr algn="just" defTabSz="457200" hangingPunct="1">
              <a:lnSpc>
                <a:spcPct val="150000"/>
              </a:lnSpc>
              <a:spcAft>
                <a:spcPts val="800"/>
              </a:spcAft>
            </a:pPr>
            <a:r>
              <a:rPr lang="fr-CM"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BONNET ROUGE, RAMADAN KAREEM</a:t>
            </a:r>
          </a:p>
        </p:txBody>
      </p:sp>
      <p:pic>
        <p:nvPicPr>
          <p:cNvPr id="10" name="Image 9" descr="Une image contenant équipement électronique, projecteur, appareil photo, lumière&#10;&#10;Description générée automatiquement">
            <a:extLst>
              <a:ext uri="{FF2B5EF4-FFF2-40B4-BE49-F238E27FC236}">
                <a16:creationId xmlns:a16="http://schemas.microsoft.com/office/drawing/2014/main" id="{5F22D722-561A-E55D-C06C-39CA703E3D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884268" y="3451241"/>
            <a:ext cx="4934289" cy="4740365"/>
          </a:xfrm>
          <a:prstGeom prst="rect">
            <a:avLst/>
          </a:prstGeom>
        </p:spPr>
      </p:pic>
      <p:sp>
        <p:nvSpPr>
          <p:cNvPr id="2" name="Rectangle 1"/>
          <p:cNvSpPr/>
          <p:nvPr/>
        </p:nvSpPr>
        <p:spPr>
          <a:xfrm>
            <a:off x="424825" y="3033880"/>
            <a:ext cx="15203102" cy="1618264"/>
          </a:xfrm>
          <a:prstGeom prst="rect">
            <a:avLst/>
          </a:prstGeom>
        </p:spPr>
        <p:txBody>
          <a:bodyPr wrap="square">
            <a:spAutoFit/>
          </a:bodyPr>
          <a:lstStyle/>
          <a:p>
            <a:pPr lvl="0" algn="l" defTabSz="457200" hangingPunct="1">
              <a:lnSpc>
                <a:spcPct val="107000"/>
              </a:lnSpc>
              <a:spcAft>
                <a:spcPts val="600"/>
              </a:spcAft>
              <a:defRPr/>
            </a:pPr>
            <a:r>
              <a:rPr lang="fr-CM" sz="44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[Sous une mélodie liée à la culture musulmane] </a:t>
            </a:r>
          </a:p>
          <a:p>
            <a:pPr lvl="0" algn="l" defTabSz="457200" hangingPunct="1">
              <a:lnSpc>
                <a:spcPct val="107000"/>
              </a:lnSpc>
              <a:spcAft>
                <a:spcPts val="600"/>
              </a:spcAft>
              <a:defRPr/>
            </a:pPr>
            <a:r>
              <a:rPr lang="fr-CM" sz="4400"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Voix off</a:t>
            </a:r>
          </a:p>
        </p:txBody>
      </p:sp>
      <p:pic>
        <p:nvPicPr>
          <p:cNvPr id="11" name="Image 10">
            <a:extLst>
              <a:ext uri="{FF2B5EF4-FFF2-40B4-BE49-F238E27FC236}">
                <a16:creationId xmlns:a16="http://schemas.microsoft.com/office/drawing/2014/main" id="{D6A37932-B583-B59E-4921-7A6ECD3F3E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12702" y="806592"/>
            <a:ext cx="3877423" cy="1618264"/>
          </a:xfrm>
          <a:prstGeom prst="rect">
            <a:avLst/>
          </a:prstGeom>
        </p:spPr>
      </p:pic>
      <p:sp>
        <p:nvSpPr>
          <p:cNvPr id="12" name="Ellipse 11"/>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3" name="Ellipse 12"/>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2921245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664457" y="585928"/>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Radio Script </a:t>
            </a:r>
            <a:endParaRPr lang="fr-CM" sz="9600" b="1" dirty="0">
              <a:solidFill>
                <a:srgbClr val="0078BB"/>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2" name="ZoneTexte 41">
            <a:extLst>
              <a:ext uri="{FF2B5EF4-FFF2-40B4-BE49-F238E27FC236}">
                <a16:creationId xmlns:a16="http://schemas.microsoft.com/office/drawing/2014/main" id="{F82513A9-9F66-F5DE-0192-B0F0B3A9DB60}"/>
              </a:ext>
            </a:extLst>
          </p:cNvPr>
          <p:cNvSpPr txBox="1"/>
          <p:nvPr/>
        </p:nvSpPr>
        <p:spPr>
          <a:xfrm>
            <a:off x="319728" y="5164553"/>
            <a:ext cx="15308199" cy="4339650"/>
          </a:xfrm>
          <a:prstGeom prst="rect">
            <a:avLst/>
          </a:prstGeom>
          <a:noFill/>
        </p:spPr>
        <p:txBody>
          <a:bodyPr wrap="square">
            <a:spAutoFit/>
          </a:bodyPr>
          <a:lstStyle/>
          <a:p>
            <a:pPr algn="just" defTabSz="457200" hangingPunct="1">
              <a:lnSpc>
                <a:spcPct val="150000"/>
              </a:lnSpc>
            </a:pPr>
            <a:r>
              <a:rPr lang="fr-FR" sz="3200" dirty="0">
                <a:solidFill>
                  <a:srgbClr val="151515"/>
                </a:solidFill>
                <a:latin typeface="Montserrat Bold"/>
                <a:ea typeface="Montserrat Bold"/>
                <a:cs typeface="Montserrat Bold"/>
              </a:rPr>
              <a:t>Durant le ramadan, vous devez être fort spirituellement, mais aussi physiquement. </a:t>
            </a:r>
          </a:p>
          <a:p>
            <a:pPr algn="just" defTabSz="457200" hangingPunct="1">
              <a:lnSpc>
                <a:spcPct val="150000"/>
              </a:lnSpc>
            </a:pPr>
            <a:r>
              <a:rPr lang="fr-FR" sz="3200" dirty="0">
                <a:solidFill>
                  <a:srgbClr val="151515"/>
                </a:solidFill>
                <a:latin typeface="Montserrat Bold"/>
                <a:ea typeface="Montserrat Bold"/>
                <a:cs typeface="Montserrat Bold"/>
              </a:rPr>
              <a:t>Chaque année, le lait PEAK vous accompagne et vous aide à observer le ramadan en toute sérénité. Commencez votre journée avec PEAK et faites le plein d'énergie pour rester fort toute la journée.. </a:t>
            </a:r>
          </a:p>
          <a:p>
            <a:pPr algn="just" defTabSz="457200" hangingPunct="1">
              <a:lnSpc>
                <a:spcPct val="150000"/>
              </a:lnSpc>
            </a:pPr>
            <a:r>
              <a:rPr lang="fr-FR" sz="3200" dirty="0">
                <a:solidFill>
                  <a:srgbClr val="151515"/>
                </a:solidFill>
                <a:latin typeface="Montserrat Bold"/>
                <a:ea typeface="Montserrat Bold"/>
                <a:cs typeface="Montserrat Bold"/>
              </a:rPr>
              <a:t>Au cœur de vos traditions pour vous assurer la forme au quotidien. </a:t>
            </a:r>
          </a:p>
          <a:p>
            <a:pPr algn="just" defTabSz="457200" hangingPunct="1">
              <a:lnSpc>
                <a:spcPct val="150000"/>
              </a:lnSpc>
              <a:spcAft>
                <a:spcPts val="800"/>
              </a:spcAft>
            </a:pPr>
            <a:r>
              <a:rPr lang="fr-CM"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PEAK, RAMADAN KAREEM</a:t>
            </a:r>
          </a:p>
        </p:txBody>
      </p:sp>
      <p:pic>
        <p:nvPicPr>
          <p:cNvPr id="10" name="Image 9" descr="Une image contenant équipement électronique, projecteur, appareil photo, lumière&#10;&#10;Description générée automatiquement">
            <a:extLst>
              <a:ext uri="{FF2B5EF4-FFF2-40B4-BE49-F238E27FC236}">
                <a16:creationId xmlns:a16="http://schemas.microsoft.com/office/drawing/2014/main" id="{5F22D722-561A-E55D-C06C-39CA703E3D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79719" y="3762571"/>
            <a:ext cx="4911554" cy="4718523"/>
          </a:xfrm>
          <a:prstGeom prst="rect">
            <a:avLst/>
          </a:prstGeom>
        </p:spPr>
      </p:pic>
      <p:sp>
        <p:nvSpPr>
          <p:cNvPr id="2" name="Rectangle 1"/>
          <p:cNvSpPr/>
          <p:nvPr/>
        </p:nvSpPr>
        <p:spPr>
          <a:xfrm>
            <a:off x="319728" y="2995702"/>
            <a:ext cx="15203102" cy="1618264"/>
          </a:xfrm>
          <a:prstGeom prst="rect">
            <a:avLst/>
          </a:prstGeom>
        </p:spPr>
        <p:txBody>
          <a:bodyPr wrap="square">
            <a:spAutoFit/>
          </a:bodyPr>
          <a:lstStyle/>
          <a:p>
            <a:pPr lvl="0" algn="l" defTabSz="457200" hangingPunct="1">
              <a:lnSpc>
                <a:spcPct val="107000"/>
              </a:lnSpc>
              <a:spcAft>
                <a:spcPts val="600"/>
              </a:spcAft>
              <a:defRPr/>
            </a:pPr>
            <a:r>
              <a:rPr lang="fr-CM" sz="44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[Sous une mélodie liée à la culture musulmane] </a:t>
            </a:r>
          </a:p>
          <a:p>
            <a:pPr lvl="0" algn="l" defTabSz="457200" hangingPunct="1">
              <a:lnSpc>
                <a:spcPct val="107000"/>
              </a:lnSpc>
              <a:spcAft>
                <a:spcPts val="600"/>
              </a:spcAft>
              <a:defRPr/>
            </a:pPr>
            <a:r>
              <a:rPr lang="fr-CM" sz="4400"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Voix off</a:t>
            </a:r>
          </a:p>
        </p:txBody>
      </p:sp>
      <p:pic>
        <p:nvPicPr>
          <p:cNvPr id="9" name="Image 8">
            <a:extLst>
              <a:ext uri="{FF2B5EF4-FFF2-40B4-BE49-F238E27FC236}">
                <a16:creationId xmlns:a16="http://schemas.microsoft.com/office/drawing/2014/main" id="{6015D67F-F738-8166-16F2-B13C8CFA6C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66065" y="585928"/>
            <a:ext cx="3321890" cy="2912805"/>
          </a:xfrm>
          <a:prstGeom prst="rect">
            <a:avLst/>
          </a:prstGeom>
        </p:spPr>
      </p:pic>
      <p:sp>
        <p:nvSpPr>
          <p:cNvPr id="12" name="Ellipse 11"/>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3" name="Ellipse 12"/>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48314741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19728" y="573034"/>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Radio Script </a:t>
            </a:r>
            <a:endParaRPr lang="fr-CM" sz="9600" b="1" dirty="0">
              <a:solidFill>
                <a:srgbClr val="00A3DA"/>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2" name="ZoneTexte 41">
            <a:extLst>
              <a:ext uri="{FF2B5EF4-FFF2-40B4-BE49-F238E27FC236}">
                <a16:creationId xmlns:a16="http://schemas.microsoft.com/office/drawing/2014/main" id="{F82513A9-9F66-F5DE-0192-B0F0B3A9DB60}"/>
              </a:ext>
            </a:extLst>
          </p:cNvPr>
          <p:cNvSpPr txBox="1"/>
          <p:nvPr/>
        </p:nvSpPr>
        <p:spPr>
          <a:xfrm>
            <a:off x="319728" y="4688175"/>
            <a:ext cx="15308199" cy="4339650"/>
          </a:xfrm>
          <a:prstGeom prst="rect">
            <a:avLst/>
          </a:prstGeom>
          <a:noFill/>
        </p:spPr>
        <p:txBody>
          <a:bodyPr wrap="square">
            <a:spAutoFit/>
          </a:bodyPr>
          <a:lstStyle/>
          <a:p>
            <a:pPr algn="just" defTabSz="457200" hangingPunct="1">
              <a:lnSpc>
                <a:spcPct val="150000"/>
              </a:lnSpc>
            </a:pPr>
            <a:r>
              <a:rPr lang="fr-FR" sz="3200" dirty="0">
                <a:solidFill>
                  <a:srgbClr val="151515"/>
                </a:solidFill>
                <a:latin typeface="Montserrat Bold"/>
                <a:ea typeface="Montserrat Bold"/>
                <a:cs typeface="Montserrat Bold"/>
              </a:rPr>
              <a:t>Durant le ramadan, vous devez être fort spirituellement, mais aussi physiquement. </a:t>
            </a:r>
          </a:p>
          <a:p>
            <a:pPr algn="just" defTabSz="457200" hangingPunct="1">
              <a:lnSpc>
                <a:spcPct val="150000"/>
              </a:lnSpc>
            </a:pPr>
            <a:r>
              <a:rPr lang="fr-FR" sz="3200" dirty="0">
                <a:solidFill>
                  <a:srgbClr val="151515"/>
                </a:solidFill>
                <a:latin typeface="Montserrat Bold"/>
                <a:ea typeface="Montserrat Bold"/>
                <a:cs typeface="Montserrat Bold"/>
              </a:rPr>
              <a:t>Chaque année, le lait BELLE HOLANDAISE vous accompagne et vous aide à observer le ramadan en toute sérénité. Commencez votre journée avec BELLE HOLANDAISE et faites le plein d'énergie pour rester fort toute la journée.. </a:t>
            </a:r>
          </a:p>
          <a:p>
            <a:pPr algn="just" defTabSz="457200" hangingPunct="1">
              <a:lnSpc>
                <a:spcPct val="150000"/>
              </a:lnSpc>
            </a:pPr>
            <a:r>
              <a:rPr lang="fr-FR" sz="3200" dirty="0">
                <a:solidFill>
                  <a:srgbClr val="151515"/>
                </a:solidFill>
                <a:latin typeface="Montserrat Bold"/>
                <a:ea typeface="Montserrat Bold"/>
                <a:cs typeface="Montserrat Bold"/>
              </a:rPr>
              <a:t>Au cœur de vos traditions pour vous assurer la forme au quotidien. </a:t>
            </a:r>
          </a:p>
          <a:p>
            <a:pPr algn="just" defTabSz="457200" hangingPunct="1">
              <a:lnSpc>
                <a:spcPct val="150000"/>
              </a:lnSpc>
              <a:spcAft>
                <a:spcPts val="800"/>
              </a:spcAft>
            </a:pPr>
            <a:r>
              <a:rPr lang="fr-CM"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BELLE HOLLANDAISE, RAMADAN KAREEM</a:t>
            </a:r>
          </a:p>
        </p:txBody>
      </p:sp>
      <p:pic>
        <p:nvPicPr>
          <p:cNvPr id="10" name="Image 9" descr="Une image contenant équipement électronique, projecteur, appareil photo, lumière&#10;&#10;Description générée automatiquement">
            <a:extLst>
              <a:ext uri="{FF2B5EF4-FFF2-40B4-BE49-F238E27FC236}">
                <a16:creationId xmlns:a16="http://schemas.microsoft.com/office/drawing/2014/main" id="{5F22D722-561A-E55D-C06C-39CA703E3D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160776" y="4663481"/>
            <a:ext cx="4248241" cy="4081279"/>
          </a:xfrm>
          <a:prstGeom prst="rect">
            <a:avLst/>
          </a:prstGeom>
        </p:spPr>
      </p:pic>
      <p:sp>
        <p:nvSpPr>
          <p:cNvPr id="2" name="Rectangle 1"/>
          <p:cNvSpPr/>
          <p:nvPr/>
        </p:nvSpPr>
        <p:spPr>
          <a:xfrm>
            <a:off x="424825" y="2572313"/>
            <a:ext cx="15203102" cy="1618264"/>
          </a:xfrm>
          <a:prstGeom prst="rect">
            <a:avLst/>
          </a:prstGeom>
        </p:spPr>
        <p:txBody>
          <a:bodyPr wrap="square">
            <a:spAutoFit/>
          </a:bodyPr>
          <a:lstStyle/>
          <a:p>
            <a:pPr lvl="0" algn="l" defTabSz="457200" hangingPunct="1">
              <a:lnSpc>
                <a:spcPct val="107000"/>
              </a:lnSpc>
              <a:spcAft>
                <a:spcPts val="600"/>
              </a:spcAft>
              <a:defRPr/>
            </a:pPr>
            <a:r>
              <a:rPr lang="fr-CM" sz="44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[Sous une mélodie liée à la culture musulmane] </a:t>
            </a:r>
          </a:p>
          <a:p>
            <a:pPr lvl="0" algn="l" defTabSz="457200" hangingPunct="1">
              <a:lnSpc>
                <a:spcPct val="107000"/>
              </a:lnSpc>
              <a:spcAft>
                <a:spcPts val="600"/>
              </a:spcAft>
              <a:defRPr/>
            </a:pPr>
            <a:r>
              <a:rPr lang="fr-CM" sz="4400"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Voix off</a:t>
            </a:r>
          </a:p>
        </p:txBody>
      </p:sp>
      <p:pic>
        <p:nvPicPr>
          <p:cNvPr id="11" name="Image 10">
            <a:extLst>
              <a:ext uri="{FF2B5EF4-FFF2-40B4-BE49-F238E27FC236}">
                <a16:creationId xmlns:a16="http://schemas.microsoft.com/office/drawing/2014/main" id="{27068290-5ADE-8E9A-8D70-DF9BA45A28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25360" y="829673"/>
            <a:ext cx="3012253" cy="3012253"/>
          </a:xfrm>
          <a:prstGeom prst="rect">
            <a:avLst/>
          </a:prstGeom>
        </p:spPr>
      </p:pic>
      <p:sp>
        <p:nvSpPr>
          <p:cNvPr id="12" name="Ellipse 11"/>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3" name="Ellipse 12"/>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0952343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8" y="-69252"/>
            <a:ext cx="24467550" cy="13785252"/>
          </a:xfrm>
          <a:prstGeom prst="rect">
            <a:avLst/>
          </a:prstGeom>
          <a:ln w="12700">
            <a:miter lim="400000"/>
          </a:ln>
        </p:spPr>
      </p:pic>
      <p:sp>
        <p:nvSpPr>
          <p:cNvPr id="172" name="Diapo 3"/>
          <p:cNvSpPr txBox="1">
            <a:spLocks noGrp="1"/>
          </p:cNvSpPr>
          <p:nvPr>
            <p:ph type="ctrTitle"/>
          </p:nvPr>
        </p:nvSpPr>
        <p:spPr>
          <a:xfrm>
            <a:off x="5069556" y="5608513"/>
            <a:ext cx="19292702" cy="2167899"/>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15000" dirty="0"/>
              <a:t>Environnement</a:t>
            </a:r>
            <a:endParaRPr sz="150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392133" y="4225319"/>
            <a:ext cx="4934288" cy="4934288"/>
          </a:xfrm>
          <a:prstGeom prst="ellipse">
            <a:avLst/>
          </a:prstGeom>
          <a:noFill/>
          <a:ln w="12700" cap="flat" cmpd="sng" algn="ctr">
            <a:solidFill>
              <a:schemeClr val="bg1"/>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9" name="Ellipse 8"/>
          <p:cNvSpPr/>
          <p:nvPr/>
        </p:nvSpPr>
        <p:spPr>
          <a:xfrm>
            <a:off x="1217130" y="2656511"/>
            <a:ext cx="4934288" cy="4934288"/>
          </a:xfrm>
          <a:prstGeom prst="ellipse">
            <a:avLst/>
          </a:prstGeom>
          <a:noFill/>
          <a:ln w="12700" cap="flat" cmpd="sng" algn="ctr">
            <a:solidFill>
              <a:schemeClr val="bg1"/>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1863524" y="4352102"/>
            <a:ext cx="3117800" cy="3117800"/>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 y="-1"/>
            <a:ext cx="24405021" cy="13915416"/>
          </a:xfrm>
          <a:prstGeom prst="rect">
            <a:avLst/>
          </a:prstGeom>
        </p:spPr>
      </p:pic>
      <p:sp>
        <p:nvSpPr>
          <p:cNvPr id="177" name="Diapo 4"/>
          <p:cNvSpPr txBox="1">
            <a:spLocks noGrp="1"/>
          </p:cNvSpPr>
          <p:nvPr>
            <p:ph type="ctrTitle"/>
          </p:nvPr>
        </p:nvSpPr>
        <p:spPr>
          <a:xfrm>
            <a:off x="531694" y="638142"/>
            <a:ext cx="16432832" cy="2393815"/>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11500" b="1" dirty="0">
                <a:solidFill>
                  <a:schemeClr val="bg1"/>
                </a:solidFill>
              </a:rPr>
              <a:t>Campagne Digitale</a:t>
            </a:r>
          </a:p>
        </p:txBody>
      </p:sp>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Tree>
    <p:extLst>
      <p:ext uri="{BB962C8B-B14F-4D97-AF65-F5344CB8AC3E}">
        <p14:creationId xmlns:p14="http://schemas.microsoft.com/office/powerpoint/2010/main" val="90338613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1135879" y="607569"/>
            <a:ext cx="17408567"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Notre campagne doit être…</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7" name="object 3"/>
          <p:cNvSpPr/>
          <p:nvPr/>
        </p:nvSpPr>
        <p:spPr>
          <a:xfrm>
            <a:off x="2078653" y="4255901"/>
            <a:ext cx="3543300" cy="1543050"/>
          </a:xfrm>
          <a:custGeom>
            <a:avLst/>
            <a:gdLst/>
            <a:ahLst/>
            <a:cxnLst/>
            <a:rect l="l" t="t" r="r" b="b"/>
            <a:pathLst>
              <a:path w="3543300" h="1543050">
                <a:moveTo>
                  <a:pt x="3057116" y="1543048"/>
                </a:moveTo>
                <a:lnTo>
                  <a:pt x="486182" y="1543048"/>
                </a:lnTo>
                <a:lnTo>
                  <a:pt x="438129" y="1540671"/>
                </a:lnTo>
                <a:lnTo>
                  <a:pt x="390890" y="1533627"/>
                </a:lnTo>
                <a:lnTo>
                  <a:pt x="344783" y="1522050"/>
                </a:lnTo>
                <a:lnTo>
                  <a:pt x="300128" y="1506070"/>
                </a:lnTo>
                <a:lnTo>
                  <a:pt x="257243" y="1485820"/>
                </a:lnTo>
                <a:lnTo>
                  <a:pt x="216448" y="1461432"/>
                </a:lnTo>
                <a:lnTo>
                  <a:pt x="178060" y="1433037"/>
                </a:lnTo>
                <a:lnTo>
                  <a:pt x="142399" y="1400768"/>
                </a:lnTo>
                <a:lnTo>
                  <a:pt x="110103" y="1365136"/>
                </a:lnTo>
                <a:lnTo>
                  <a:pt x="81684" y="1326781"/>
                </a:lnTo>
                <a:lnTo>
                  <a:pt x="57275" y="1286020"/>
                </a:lnTo>
                <a:lnTo>
                  <a:pt x="37008" y="1243171"/>
                </a:lnTo>
                <a:lnTo>
                  <a:pt x="21015" y="1198553"/>
                </a:lnTo>
                <a:lnTo>
                  <a:pt x="9428" y="1152486"/>
                </a:lnTo>
                <a:lnTo>
                  <a:pt x="2379" y="1105286"/>
                </a:lnTo>
                <a:lnTo>
                  <a:pt x="0" y="1057273"/>
                </a:lnTo>
                <a:lnTo>
                  <a:pt x="0" y="485774"/>
                </a:lnTo>
                <a:lnTo>
                  <a:pt x="2379" y="437761"/>
                </a:lnTo>
                <a:lnTo>
                  <a:pt x="9428" y="390561"/>
                </a:lnTo>
                <a:lnTo>
                  <a:pt x="21015" y="344494"/>
                </a:lnTo>
                <a:lnTo>
                  <a:pt x="37008" y="299876"/>
                </a:lnTo>
                <a:lnTo>
                  <a:pt x="57275" y="257027"/>
                </a:lnTo>
                <a:lnTo>
                  <a:pt x="81684" y="216266"/>
                </a:lnTo>
                <a:lnTo>
                  <a:pt x="110103" y="177911"/>
                </a:lnTo>
                <a:lnTo>
                  <a:pt x="142399" y="142280"/>
                </a:lnTo>
                <a:lnTo>
                  <a:pt x="178060" y="110010"/>
                </a:lnTo>
                <a:lnTo>
                  <a:pt x="216448" y="81615"/>
                </a:lnTo>
                <a:lnTo>
                  <a:pt x="257243" y="57227"/>
                </a:lnTo>
                <a:lnTo>
                  <a:pt x="300128" y="36977"/>
                </a:lnTo>
                <a:lnTo>
                  <a:pt x="344783" y="20997"/>
                </a:lnTo>
                <a:lnTo>
                  <a:pt x="390890" y="9420"/>
                </a:lnTo>
                <a:lnTo>
                  <a:pt x="438129" y="2377"/>
                </a:lnTo>
                <a:lnTo>
                  <a:pt x="486182" y="0"/>
                </a:lnTo>
                <a:lnTo>
                  <a:pt x="3057116" y="0"/>
                </a:lnTo>
                <a:lnTo>
                  <a:pt x="3105170" y="2377"/>
                </a:lnTo>
                <a:lnTo>
                  <a:pt x="3152409" y="9420"/>
                </a:lnTo>
                <a:lnTo>
                  <a:pt x="3198516" y="20997"/>
                </a:lnTo>
                <a:lnTo>
                  <a:pt x="3243171" y="36977"/>
                </a:lnTo>
                <a:lnTo>
                  <a:pt x="3286055" y="57227"/>
                </a:lnTo>
                <a:lnTo>
                  <a:pt x="3326851" y="81615"/>
                </a:lnTo>
                <a:lnTo>
                  <a:pt x="3365239" y="110010"/>
                </a:lnTo>
                <a:lnTo>
                  <a:pt x="3400900" y="142280"/>
                </a:lnTo>
                <a:lnTo>
                  <a:pt x="3433196" y="177911"/>
                </a:lnTo>
                <a:lnTo>
                  <a:pt x="3461615" y="216266"/>
                </a:lnTo>
                <a:lnTo>
                  <a:pt x="3486024" y="257027"/>
                </a:lnTo>
                <a:lnTo>
                  <a:pt x="3506291" y="299876"/>
                </a:lnTo>
                <a:lnTo>
                  <a:pt x="3522284" y="344494"/>
                </a:lnTo>
                <a:lnTo>
                  <a:pt x="3533871" y="390561"/>
                </a:lnTo>
                <a:lnTo>
                  <a:pt x="3540920" y="437761"/>
                </a:lnTo>
                <a:lnTo>
                  <a:pt x="3543299" y="485774"/>
                </a:lnTo>
                <a:lnTo>
                  <a:pt x="3543299" y="1057273"/>
                </a:lnTo>
                <a:lnTo>
                  <a:pt x="3540920" y="1105286"/>
                </a:lnTo>
                <a:lnTo>
                  <a:pt x="3533871" y="1152486"/>
                </a:lnTo>
                <a:lnTo>
                  <a:pt x="3522284" y="1198553"/>
                </a:lnTo>
                <a:lnTo>
                  <a:pt x="3506291" y="1243171"/>
                </a:lnTo>
                <a:lnTo>
                  <a:pt x="3486024" y="1286020"/>
                </a:lnTo>
                <a:lnTo>
                  <a:pt x="3461615" y="1326781"/>
                </a:lnTo>
                <a:lnTo>
                  <a:pt x="3433196" y="1365136"/>
                </a:lnTo>
                <a:lnTo>
                  <a:pt x="3400900" y="1400768"/>
                </a:lnTo>
                <a:lnTo>
                  <a:pt x="3365239" y="1433037"/>
                </a:lnTo>
                <a:lnTo>
                  <a:pt x="3326851" y="1461432"/>
                </a:lnTo>
                <a:lnTo>
                  <a:pt x="3286055" y="1485820"/>
                </a:lnTo>
                <a:lnTo>
                  <a:pt x="3243171" y="1506070"/>
                </a:lnTo>
                <a:lnTo>
                  <a:pt x="3198516" y="1522050"/>
                </a:lnTo>
                <a:lnTo>
                  <a:pt x="3152409" y="1533627"/>
                </a:lnTo>
                <a:lnTo>
                  <a:pt x="3105170" y="1540671"/>
                </a:lnTo>
                <a:lnTo>
                  <a:pt x="3057116" y="1543048"/>
                </a:lnTo>
                <a:close/>
              </a:path>
            </a:pathLst>
          </a:custGeom>
          <a:solidFill>
            <a:schemeClr val="accent1">
              <a:lumMod val="60000"/>
              <a:lumOff val="40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4"/>
          <p:cNvSpPr txBox="1"/>
          <p:nvPr/>
        </p:nvSpPr>
        <p:spPr>
          <a:xfrm>
            <a:off x="2507858" y="4713164"/>
            <a:ext cx="2569845" cy="566822"/>
          </a:xfrm>
          <a:prstGeom prst="rect">
            <a:avLst/>
          </a:prstGeom>
        </p:spPr>
        <p:txBody>
          <a:bodyPr vert="horz" wrap="square" lIns="0" tIns="12700" rIns="0" bIns="0" rtlCol="0">
            <a:spAutoFit/>
          </a:bodyPr>
          <a:lstStyle/>
          <a:p>
            <a:pPr marL="12700" defTabSz="914400" hangingPunct="1">
              <a:spcBef>
                <a:spcPts val="100"/>
              </a:spcBef>
            </a:pPr>
            <a:r>
              <a:rPr sz="3600" b="1" dirty="0">
                <a:solidFill>
                  <a:schemeClr val="bg1"/>
                </a:solidFill>
                <a:latin typeface="Montserrat Bold"/>
                <a:ea typeface="Montserrat Bold"/>
                <a:cs typeface="Montserrat Bold"/>
              </a:rPr>
              <a:t>MODERNE</a:t>
            </a:r>
          </a:p>
        </p:txBody>
      </p:sp>
      <p:sp>
        <p:nvSpPr>
          <p:cNvPr id="10" name="object 7"/>
          <p:cNvSpPr/>
          <p:nvPr/>
        </p:nvSpPr>
        <p:spPr>
          <a:xfrm>
            <a:off x="10395682" y="4230300"/>
            <a:ext cx="3543300" cy="1543050"/>
          </a:xfrm>
          <a:custGeom>
            <a:avLst/>
            <a:gdLst/>
            <a:ahLst/>
            <a:cxnLst/>
            <a:rect l="l" t="t" r="r" b="b"/>
            <a:pathLst>
              <a:path w="3543300" h="1543050">
                <a:moveTo>
                  <a:pt x="3057116" y="1543048"/>
                </a:moveTo>
                <a:lnTo>
                  <a:pt x="486182" y="1543048"/>
                </a:lnTo>
                <a:lnTo>
                  <a:pt x="438129" y="1540671"/>
                </a:lnTo>
                <a:lnTo>
                  <a:pt x="390890" y="1533627"/>
                </a:lnTo>
                <a:lnTo>
                  <a:pt x="344783" y="1522050"/>
                </a:lnTo>
                <a:lnTo>
                  <a:pt x="300128" y="1506070"/>
                </a:lnTo>
                <a:lnTo>
                  <a:pt x="257243" y="1485820"/>
                </a:lnTo>
                <a:lnTo>
                  <a:pt x="216448" y="1461432"/>
                </a:lnTo>
                <a:lnTo>
                  <a:pt x="178060" y="1433037"/>
                </a:lnTo>
                <a:lnTo>
                  <a:pt x="142399" y="1400768"/>
                </a:lnTo>
                <a:lnTo>
                  <a:pt x="110103" y="1365136"/>
                </a:lnTo>
                <a:lnTo>
                  <a:pt x="81684" y="1326781"/>
                </a:lnTo>
                <a:lnTo>
                  <a:pt x="57275" y="1286020"/>
                </a:lnTo>
                <a:lnTo>
                  <a:pt x="37008" y="1243171"/>
                </a:lnTo>
                <a:lnTo>
                  <a:pt x="21015" y="1198553"/>
                </a:lnTo>
                <a:lnTo>
                  <a:pt x="9428" y="1152486"/>
                </a:lnTo>
                <a:lnTo>
                  <a:pt x="2379" y="1105286"/>
                </a:lnTo>
                <a:lnTo>
                  <a:pt x="0" y="1057273"/>
                </a:lnTo>
                <a:lnTo>
                  <a:pt x="0" y="485774"/>
                </a:lnTo>
                <a:lnTo>
                  <a:pt x="2379" y="437761"/>
                </a:lnTo>
                <a:lnTo>
                  <a:pt x="9428" y="390561"/>
                </a:lnTo>
                <a:lnTo>
                  <a:pt x="21015" y="344494"/>
                </a:lnTo>
                <a:lnTo>
                  <a:pt x="37008" y="299876"/>
                </a:lnTo>
                <a:lnTo>
                  <a:pt x="57275" y="257027"/>
                </a:lnTo>
                <a:lnTo>
                  <a:pt x="81684" y="216266"/>
                </a:lnTo>
                <a:lnTo>
                  <a:pt x="110103" y="177911"/>
                </a:lnTo>
                <a:lnTo>
                  <a:pt x="142399" y="142280"/>
                </a:lnTo>
                <a:lnTo>
                  <a:pt x="178060" y="110010"/>
                </a:lnTo>
                <a:lnTo>
                  <a:pt x="216448" y="81615"/>
                </a:lnTo>
                <a:lnTo>
                  <a:pt x="257243" y="57227"/>
                </a:lnTo>
                <a:lnTo>
                  <a:pt x="300128" y="36977"/>
                </a:lnTo>
                <a:lnTo>
                  <a:pt x="344783" y="20997"/>
                </a:lnTo>
                <a:lnTo>
                  <a:pt x="390890" y="9420"/>
                </a:lnTo>
                <a:lnTo>
                  <a:pt x="438129" y="2377"/>
                </a:lnTo>
                <a:lnTo>
                  <a:pt x="486182" y="0"/>
                </a:lnTo>
                <a:lnTo>
                  <a:pt x="3057116" y="0"/>
                </a:lnTo>
                <a:lnTo>
                  <a:pt x="3105170" y="2377"/>
                </a:lnTo>
                <a:lnTo>
                  <a:pt x="3152409" y="9420"/>
                </a:lnTo>
                <a:lnTo>
                  <a:pt x="3198516" y="20997"/>
                </a:lnTo>
                <a:lnTo>
                  <a:pt x="3243171" y="36977"/>
                </a:lnTo>
                <a:lnTo>
                  <a:pt x="3286055" y="57227"/>
                </a:lnTo>
                <a:lnTo>
                  <a:pt x="3326851" y="81615"/>
                </a:lnTo>
                <a:lnTo>
                  <a:pt x="3365239" y="110010"/>
                </a:lnTo>
                <a:lnTo>
                  <a:pt x="3400900" y="142280"/>
                </a:lnTo>
                <a:lnTo>
                  <a:pt x="3433196" y="177911"/>
                </a:lnTo>
                <a:lnTo>
                  <a:pt x="3461615" y="216266"/>
                </a:lnTo>
                <a:lnTo>
                  <a:pt x="3486024" y="257027"/>
                </a:lnTo>
                <a:lnTo>
                  <a:pt x="3506291" y="299876"/>
                </a:lnTo>
                <a:lnTo>
                  <a:pt x="3522284" y="344494"/>
                </a:lnTo>
                <a:lnTo>
                  <a:pt x="3533871" y="390561"/>
                </a:lnTo>
                <a:lnTo>
                  <a:pt x="3540920" y="437761"/>
                </a:lnTo>
                <a:lnTo>
                  <a:pt x="3543299" y="485774"/>
                </a:lnTo>
                <a:lnTo>
                  <a:pt x="3543299" y="1057273"/>
                </a:lnTo>
                <a:lnTo>
                  <a:pt x="3540920" y="1105286"/>
                </a:lnTo>
                <a:lnTo>
                  <a:pt x="3533871" y="1152486"/>
                </a:lnTo>
                <a:lnTo>
                  <a:pt x="3522284" y="1198553"/>
                </a:lnTo>
                <a:lnTo>
                  <a:pt x="3506291" y="1243171"/>
                </a:lnTo>
                <a:lnTo>
                  <a:pt x="3486024" y="1286020"/>
                </a:lnTo>
                <a:lnTo>
                  <a:pt x="3461615" y="1326781"/>
                </a:lnTo>
                <a:lnTo>
                  <a:pt x="3433196" y="1365136"/>
                </a:lnTo>
                <a:lnTo>
                  <a:pt x="3400900" y="1400768"/>
                </a:lnTo>
                <a:lnTo>
                  <a:pt x="3365239" y="1433037"/>
                </a:lnTo>
                <a:lnTo>
                  <a:pt x="3326851" y="1461432"/>
                </a:lnTo>
                <a:lnTo>
                  <a:pt x="3286055" y="1485820"/>
                </a:lnTo>
                <a:lnTo>
                  <a:pt x="3243171" y="1506070"/>
                </a:lnTo>
                <a:lnTo>
                  <a:pt x="3198516" y="1522050"/>
                </a:lnTo>
                <a:lnTo>
                  <a:pt x="3152409" y="1533627"/>
                </a:lnTo>
                <a:lnTo>
                  <a:pt x="3105170" y="1540671"/>
                </a:lnTo>
                <a:lnTo>
                  <a:pt x="3057116" y="1543048"/>
                </a:lnTo>
                <a:close/>
              </a:path>
            </a:pathLst>
          </a:custGeom>
          <a:solidFill>
            <a:srgbClr val="D4571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8"/>
          <p:cNvSpPr txBox="1"/>
          <p:nvPr/>
        </p:nvSpPr>
        <p:spPr>
          <a:xfrm>
            <a:off x="11054082" y="4687563"/>
            <a:ext cx="2111375" cy="566822"/>
          </a:xfrm>
          <a:prstGeom prst="rect">
            <a:avLst/>
          </a:prstGeom>
        </p:spPr>
        <p:txBody>
          <a:bodyPr vert="horz" wrap="square" lIns="0" tIns="12700" rIns="0" bIns="0" rtlCol="0">
            <a:spAutoFit/>
          </a:bodyPr>
          <a:lstStyle/>
          <a:p>
            <a:pPr marL="12700" defTabSz="914400" hangingPunct="1">
              <a:spcBef>
                <a:spcPts val="100"/>
              </a:spcBef>
            </a:pPr>
            <a:r>
              <a:rPr sz="3600" b="1" dirty="0">
                <a:solidFill>
                  <a:schemeClr val="bg1"/>
                </a:solidFill>
                <a:latin typeface="Montserrat Bold"/>
                <a:ea typeface="Montserrat Bold"/>
                <a:cs typeface="Montserrat Bold"/>
              </a:rPr>
              <a:t>PROCHE</a:t>
            </a:r>
          </a:p>
        </p:txBody>
      </p:sp>
      <p:sp>
        <p:nvSpPr>
          <p:cNvPr id="12" name="object 9"/>
          <p:cNvSpPr/>
          <p:nvPr/>
        </p:nvSpPr>
        <p:spPr>
          <a:xfrm>
            <a:off x="18467254" y="4230300"/>
            <a:ext cx="3543300" cy="1543050"/>
          </a:xfrm>
          <a:custGeom>
            <a:avLst/>
            <a:gdLst/>
            <a:ahLst/>
            <a:cxnLst/>
            <a:rect l="l" t="t" r="r" b="b"/>
            <a:pathLst>
              <a:path w="3543300" h="1543050">
                <a:moveTo>
                  <a:pt x="3057116" y="1543048"/>
                </a:moveTo>
                <a:lnTo>
                  <a:pt x="486182" y="1543048"/>
                </a:lnTo>
                <a:lnTo>
                  <a:pt x="438129" y="1540671"/>
                </a:lnTo>
                <a:lnTo>
                  <a:pt x="390890" y="1533627"/>
                </a:lnTo>
                <a:lnTo>
                  <a:pt x="344783" y="1522050"/>
                </a:lnTo>
                <a:lnTo>
                  <a:pt x="300128" y="1506070"/>
                </a:lnTo>
                <a:lnTo>
                  <a:pt x="257243" y="1485820"/>
                </a:lnTo>
                <a:lnTo>
                  <a:pt x="216448" y="1461432"/>
                </a:lnTo>
                <a:lnTo>
                  <a:pt x="178060" y="1433037"/>
                </a:lnTo>
                <a:lnTo>
                  <a:pt x="142399" y="1400768"/>
                </a:lnTo>
                <a:lnTo>
                  <a:pt x="110103" y="1365136"/>
                </a:lnTo>
                <a:lnTo>
                  <a:pt x="81684" y="1326781"/>
                </a:lnTo>
                <a:lnTo>
                  <a:pt x="57275" y="1286020"/>
                </a:lnTo>
                <a:lnTo>
                  <a:pt x="37008" y="1243171"/>
                </a:lnTo>
                <a:lnTo>
                  <a:pt x="21015" y="1198553"/>
                </a:lnTo>
                <a:lnTo>
                  <a:pt x="9428" y="1152486"/>
                </a:lnTo>
                <a:lnTo>
                  <a:pt x="2379" y="1105286"/>
                </a:lnTo>
                <a:lnTo>
                  <a:pt x="0" y="1057273"/>
                </a:lnTo>
                <a:lnTo>
                  <a:pt x="0" y="485774"/>
                </a:lnTo>
                <a:lnTo>
                  <a:pt x="2379" y="437761"/>
                </a:lnTo>
                <a:lnTo>
                  <a:pt x="9428" y="390561"/>
                </a:lnTo>
                <a:lnTo>
                  <a:pt x="21015" y="344494"/>
                </a:lnTo>
                <a:lnTo>
                  <a:pt x="37008" y="299876"/>
                </a:lnTo>
                <a:lnTo>
                  <a:pt x="57275" y="257027"/>
                </a:lnTo>
                <a:lnTo>
                  <a:pt x="81684" y="216266"/>
                </a:lnTo>
                <a:lnTo>
                  <a:pt x="110103" y="177911"/>
                </a:lnTo>
                <a:lnTo>
                  <a:pt x="142399" y="142280"/>
                </a:lnTo>
                <a:lnTo>
                  <a:pt x="178060" y="110010"/>
                </a:lnTo>
                <a:lnTo>
                  <a:pt x="216448" y="81615"/>
                </a:lnTo>
                <a:lnTo>
                  <a:pt x="257243" y="57227"/>
                </a:lnTo>
                <a:lnTo>
                  <a:pt x="300128" y="36977"/>
                </a:lnTo>
                <a:lnTo>
                  <a:pt x="344783" y="20997"/>
                </a:lnTo>
                <a:lnTo>
                  <a:pt x="390890" y="9420"/>
                </a:lnTo>
                <a:lnTo>
                  <a:pt x="438129" y="2377"/>
                </a:lnTo>
                <a:lnTo>
                  <a:pt x="486182" y="0"/>
                </a:lnTo>
                <a:lnTo>
                  <a:pt x="3057116" y="0"/>
                </a:lnTo>
                <a:lnTo>
                  <a:pt x="3105170" y="2377"/>
                </a:lnTo>
                <a:lnTo>
                  <a:pt x="3152409" y="9420"/>
                </a:lnTo>
                <a:lnTo>
                  <a:pt x="3198516" y="20997"/>
                </a:lnTo>
                <a:lnTo>
                  <a:pt x="3243171" y="36977"/>
                </a:lnTo>
                <a:lnTo>
                  <a:pt x="3286055" y="57227"/>
                </a:lnTo>
                <a:lnTo>
                  <a:pt x="3326851" y="81615"/>
                </a:lnTo>
                <a:lnTo>
                  <a:pt x="3365239" y="110010"/>
                </a:lnTo>
                <a:lnTo>
                  <a:pt x="3400900" y="142280"/>
                </a:lnTo>
                <a:lnTo>
                  <a:pt x="3433196" y="177911"/>
                </a:lnTo>
                <a:lnTo>
                  <a:pt x="3461615" y="216266"/>
                </a:lnTo>
                <a:lnTo>
                  <a:pt x="3486024" y="257027"/>
                </a:lnTo>
                <a:lnTo>
                  <a:pt x="3506291" y="299876"/>
                </a:lnTo>
                <a:lnTo>
                  <a:pt x="3522284" y="344494"/>
                </a:lnTo>
                <a:lnTo>
                  <a:pt x="3533871" y="390561"/>
                </a:lnTo>
                <a:lnTo>
                  <a:pt x="3540920" y="437761"/>
                </a:lnTo>
                <a:lnTo>
                  <a:pt x="3543299" y="485774"/>
                </a:lnTo>
                <a:lnTo>
                  <a:pt x="3543299" y="1057273"/>
                </a:lnTo>
                <a:lnTo>
                  <a:pt x="3540920" y="1105286"/>
                </a:lnTo>
                <a:lnTo>
                  <a:pt x="3533871" y="1152486"/>
                </a:lnTo>
                <a:lnTo>
                  <a:pt x="3522284" y="1198553"/>
                </a:lnTo>
                <a:lnTo>
                  <a:pt x="3506291" y="1243171"/>
                </a:lnTo>
                <a:lnTo>
                  <a:pt x="3486024" y="1286020"/>
                </a:lnTo>
                <a:lnTo>
                  <a:pt x="3461615" y="1326781"/>
                </a:lnTo>
                <a:lnTo>
                  <a:pt x="3433196" y="1365136"/>
                </a:lnTo>
                <a:lnTo>
                  <a:pt x="3400900" y="1400768"/>
                </a:lnTo>
                <a:lnTo>
                  <a:pt x="3365239" y="1433037"/>
                </a:lnTo>
                <a:lnTo>
                  <a:pt x="3326851" y="1461432"/>
                </a:lnTo>
                <a:lnTo>
                  <a:pt x="3286055" y="1485820"/>
                </a:lnTo>
                <a:lnTo>
                  <a:pt x="3243171" y="1506070"/>
                </a:lnTo>
                <a:lnTo>
                  <a:pt x="3198516" y="1522050"/>
                </a:lnTo>
                <a:lnTo>
                  <a:pt x="3152409" y="1533627"/>
                </a:lnTo>
                <a:lnTo>
                  <a:pt x="3105170" y="1540671"/>
                </a:lnTo>
                <a:lnTo>
                  <a:pt x="3057116" y="1543048"/>
                </a:lnTo>
                <a:close/>
              </a:path>
            </a:pathLst>
          </a:custGeom>
          <a:solidFill>
            <a:srgbClr val="C226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0"/>
          <p:cNvSpPr txBox="1"/>
          <p:nvPr/>
        </p:nvSpPr>
        <p:spPr>
          <a:xfrm>
            <a:off x="19120446" y="4687563"/>
            <a:ext cx="2233930" cy="566822"/>
          </a:xfrm>
          <a:prstGeom prst="rect">
            <a:avLst/>
          </a:prstGeom>
        </p:spPr>
        <p:txBody>
          <a:bodyPr vert="horz" wrap="square" lIns="0" tIns="12700" rIns="0" bIns="0" rtlCol="0">
            <a:spAutoFit/>
          </a:bodyPr>
          <a:lstStyle/>
          <a:p>
            <a:pPr marL="12700" defTabSz="914400" hangingPunct="1">
              <a:spcBef>
                <a:spcPts val="100"/>
              </a:spcBef>
            </a:pPr>
            <a:r>
              <a:rPr sz="3600" b="1" dirty="0">
                <a:solidFill>
                  <a:schemeClr val="bg1"/>
                </a:solidFill>
                <a:latin typeface="Montserrat Bold"/>
                <a:ea typeface="Montserrat Bold"/>
                <a:cs typeface="Montserrat Bold"/>
              </a:rPr>
              <a:t>VIVANTE</a:t>
            </a:r>
          </a:p>
        </p:txBody>
      </p:sp>
      <p:sp>
        <p:nvSpPr>
          <p:cNvPr id="15" name="object 11"/>
          <p:cNvSpPr txBox="1"/>
          <p:nvPr/>
        </p:nvSpPr>
        <p:spPr>
          <a:xfrm>
            <a:off x="1664736" y="6234965"/>
            <a:ext cx="4371134" cy="1754711"/>
          </a:xfrm>
          <a:prstGeom prst="rect">
            <a:avLst/>
          </a:prstGeom>
        </p:spPr>
        <p:txBody>
          <a:bodyPr vert="horz" wrap="square" lIns="0" tIns="11430" rIns="0" bIns="0" rtlCol="0">
            <a:spAutoFit/>
          </a:bodyPr>
          <a:lstStyle/>
          <a:p>
            <a:pPr marL="12065" marR="5080" defTabSz="914400" hangingPunct="1">
              <a:lnSpc>
                <a:spcPct val="117900"/>
              </a:lnSpc>
              <a:spcBef>
                <a:spcPts val="90"/>
              </a:spcBef>
            </a:pPr>
            <a:r>
              <a:rPr sz="3200" dirty="0">
                <a:solidFill>
                  <a:srgbClr val="151515"/>
                </a:solidFill>
                <a:latin typeface="Montserrat Bold"/>
                <a:ea typeface="Montserrat Bold"/>
                <a:cs typeface="Montserrat Bold"/>
              </a:rPr>
              <a:t>Avoir un contenu </a:t>
            </a:r>
            <a:r>
              <a:rPr sz="3200" dirty="0" err="1">
                <a:solidFill>
                  <a:srgbClr val="151515"/>
                </a:solidFill>
                <a:latin typeface="Montserrat Bold"/>
                <a:ea typeface="Montserrat Bold"/>
                <a:cs typeface="Montserrat Bold"/>
              </a:rPr>
              <a:t>dynamique</a:t>
            </a:r>
            <a:r>
              <a:rPr sz="3200" dirty="0">
                <a:solidFill>
                  <a:srgbClr val="151515"/>
                </a:solidFill>
                <a:latin typeface="Montserrat Bold"/>
                <a:ea typeface="Montserrat Bold"/>
                <a:cs typeface="Montserrat Bold"/>
              </a:rPr>
              <a:t> </a:t>
            </a:r>
            <a:r>
              <a:rPr sz="3200" dirty="0" err="1">
                <a:solidFill>
                  <a:srgbClr val="151515"/>
                </a:solidFill>
                <a:latin typeface="Montserrat Bold"/>
                <a:ea typeface="Montserrat Bold"/>
                <a:cs typeface="Montserrat Bold"/>
              </a:rPr>
              <a:t>animé</a:t>
            </a:r>
            <a:r>
              <a:rPr lang="fr-CM" sz="3200" dirty="0">
                <a:solidFill>
                  <a:srgbClr val="151515"/>
                </a:solidFill>
                <a:latin typeface="Montserrat Bold"/>
                <a:ea typeface="Montserrat Bold"/>
                <a:cs typeface="Montserrat Bold"/>
              </a:rPr>
              <a:t> et</a:t>
            </a:r>
            <a:r>
              <a:rPr sz="3200" dirty="0">
                <a:solidFill>
                  <a:srgbClr val="151515"/>
                </a:solidFill>
                <a:latin typeface="Montserrat Bold"/>
                <a:ea typeface="Montserrat Bold"/>
                <a:cs typeface="Montserrat Bold"/>
              </a:rPr>
              <a:t> </a:t>
            </a:r>
            <a:r>
              <a:rPr sz="3200" dirty="0" err="1">
                <a:solidFill>
                  <a:srgbClr val="151515"/>
                </a:solidFill>
                <a:latin typeface="Montserrat Bold"/>
                <a:ea typeface="Montserrat Bold"/>
                <a:cs typeface="Montserrat Bold"/>
              </a:rPr>
              <a:t>tendance</a:t>
            </a:r>
            <a:endParaRPr sz="3200" dirty="0">
              <a:solidFill>
                <a:srgbClr val="151515"/>
              </a:solidFill>
              <a:latin typeface="Montserrat Bold"/>
              <a:ea typeface="Montserrat Bold"/>
              <a:cs typeface="Montserrat Bold"/>
            </a:endParaRPr>
          </a:p>
        </p:txBody>
      </p:sp>
      <p:sp>
        <p:nvSpPr>
          <p:cNvPr id="16" name="object 12"/>
          <p:cNvSpPr txBox="1"/>
          <p:nvPr/>
        </p:nvSpPr>
        <p:spPr>
          <a:xfrm>
            <a:off x="9941288" y="6230613"/>
            <a:ext cx="4697741" cy="2337050"/>
          </a:xfrm>
          <a:prstGeom prst="rect">
            <a:avLst/>
          </a:prstGeom>
        </p:spPr>
        <p:txBody>
          <a:bodyPr vert="horz" wrap="square" lIns="0" tIns="12700" rIns="0" bIns="0" rtlCol="0">
            <a:spAutoFit/>
          </a:bodyPr>
          <a:lstStyle/>
          <a:p>
            <a:pPr marL="12065" marR="5080" defTabSz="914400" hangingPunct="1">
              <a:lnSpc>
                <a:spcPct val="117900"/>
              </a:lnSpc>
              <a:spcBef>
                <a:spcPts val="90"/>
              </a:spcBef>
            </a:pPr>
            <a:r>
              <a:rPr sz="3200" dirty="0">
                <a:solidFill>
                  <a:srgbClr val="151515"/>
                </a:solidFill>
                <a:latin typeface="Montserrat Bold"/>
                <a:ea typeface="Montserrat Bold"/>
                <a:cs typeface="Montserrat Bold"/>
              </a:rPr>
              <a:t>Célébrer ensemble, partager ensemble et </a:t>
            </a:r>
            <a:r>
              <a:rPr sz="3200" dirty="0" err="1">
                <a:solidFill>
                  <a:srgbClr val="151515"/>
                </a:solidFill>
                <a:latin typeface="Montserrat Bold"/>
                <a:ea typeface="Montserrat Bold"/>
                <a:cs typeface="Montserrat Bold"/>
              </a:rPr>
              <a:t>mettre</a:t>
            </a:r>
            <a:r>
              <a:rPr lang="fr-CM" sz="3200" dirty="0">
                <a:solidFill>
                  <a:srgbClr val="151515"/>
                </a:solidFill>
                <a:latin typeface="Montserrat Bold"/>
                <a:ea typeface="Montserrat Bold"/>
                <a:cs typeface="Montserrat Bold"/>
              </a:rPr>
              <a:t> la cible</a:t>
            </a:r>
            <a:r>
              <a:rPr sz="3200" dirty="0">
                <a:solidFill>
                  <a:srgbClr val="151515"/>
                </a:solidFill>
                <a:latin typeface="Montserrat Bold"/>
                <a:ea typeface="Montserrat Bold"/>
                <a:cs typeface="Montserrat Bold"/>
              </a:rPr>
              <a:t> au centre de nos prises de paroles</a:t>
            </a:r>
          </a:p>
        </p:txBody>
      </p:sp>
      <p:sp>
        <p:nvSpPr>
          <p:cNvPr id="17" name="object 13"/>
          <p:cNvSpPr txBox="1"/>
          <p:nvPr/>
        </p:nvSpPr>
        <p:spPr>
          <a:xfrm>
            <a:off x="18126931" y="6233682"/>
            <a:ext cx="4220960" cy="1755994"/>
          </a:xfrm>
          <a:prstGeom prst="rect">
            <a:avLst/>
          </a:prstGeom>
        </p:spPr>
        <p:txBody>
          <a:bodyPr vert="horz" wrap="square" lIns="0" tIns="12700" rIns="0" bIns="0" rtlCol="0">
            <a:spAutoFit/>
          </a:bodyPr>
          <a:lstStyle/>
          <a:p>
            <a:pPr marL="12065" marR="5080" defTabSz="914400" hangingPunct="1">
              <a:lnSpc>
                <a:spcPct val="117900"/>
              </a:lnSpc>
              <a:spcBef>
                <a:spcPts val="90"/>
              </a:spcBef>
            </a:pPr>
            <a:r>
              <a:rPr sz="3200" dirty="0">
                <a:solidFill>
                  <a:srgbClr val="151515"/>
                </a:solidFill>
                <a:latin typeface="Montserrat Bold"/>
                <a:ea typeface="Montserrat Bold"/>
                <a:cs typeface="Montserrat Bold"/>
              </a:rPr>
              <a:t>Proposer des </a:t>
            </a:r>
            <a:r>
              <a:rPr sz="3200" dirty="0" err="1">
                <a:solidFill>
                  <a:srgbClr val="151515"/>
                </a:solidFill>
                <a:latin typeface="Montserrat Bold"/>
                <a:ea typeface="Montserrat Bold"/>
                <a:cs typeface="Montserrat Bold"/>
              </a:rPr>
              <a:t>expériences</a:t>
            </a:r>
            <a:r>
              <a:rPr sz="3200" dirty="0">
                <a:solidFill>
                  <a:srgbClr val="151515"/>
                </a:solidFill>
                <a:latin typeface="Montserrat Bold"/>
                <a:ea typeface="Montserrat Bold"/>
                <a:cs typeface="Montserrat Bold"/>
              </a:rPr>
              <a:t> </a:t>
            </a:r>
            <a:r>
              <a:rPr sz="3200" dirty="0" err="1">
                <a:solidFill>
                  <a:srgbClr val="151515"/>
                </a:solidFill>
                <a:latin typeface="Montserrat Bold"/>
                <a:ea typeface="Montserrat Bold"/>
                <a:cs typeface="Montserrat Bold"/>
              </a:rPr>
              <a:t>remplies</a:t>
            </a:r>
            <a:r>
              <a:rPr sz="3200" dirty="0">
                <a:solidFill>
                  <a:srgbClr val="151515"/>
                </a:solidFill>
                <a:latin typeface="Montserrat Bold"/>
                <a:ea typeface="Montserrat Bold"/>
                <a:cs typeface="Montserrat Bold"/>
              </a:rPr>
              <a:t> de bons souvenirs</a:t>
            </a:r>
          </a:p>
        </p:txBody>
      </p:sp>
    </p:spTree>
    <p:extLst>
      <p:ext uri="{BB962C8B-B14F-4D97-AF65-F5344CB8AC3E}">
        <p14:creationId xmlns:p14="http://schemas.microsoft.com/office/powerpoint/2010/main" val="137653599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919099" y="1420195"/>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FR" sz="8000" b="1" dirty="0"/>
              <a:t>Création de contenu sur les réseaux sociaux</a:t>
            </a:r>
            <a:endParaRPr lang="fr-CM" sz="80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2" name="Rectangle 1"/>
          <p:cNvSpPr/>
          <p:nvPr/>
        </p:nvSpPr>
        <p:spPr>
          <a:xfrm>
            <a:off x="205183" y="8418113"/>
            <a:ext cx="6821260" cy="2650940"/>
          </a:xfrm>
          <a:prstGeom prst="rect">
            <a:avLst/>
          </a:prstGeom>
        </p:spPr>
        <p:txBody>
          <a:bodyPr wrap="square">
            <a:spAutoFit/>
          </a:bodyPr>
          <a:lstStyle/>
          <a:p>
            <a:pPr lvl="0" algn="just" defTabSz="457200" hangingPunct="1">
              <a:buFont typeface="Arial" panose="020B0604020202020204" pitchFamily="34" charset="0"/>
              <a:buChar char="•"/>
            </a:pPr>
            <a:r>
              <a:rPr lang="fr-FR" sz="3200" dirty="0">
                <a:solidFill>
                  <a:srgbClr val="151515"/>
                </a:solidFill>
                <a:latin typeface="Montserrat Bold"/>
                <a:ea typeface="Montserrat Bold"/>
                <a:cs typeface="Montserrat Bold"/>
              </a:rPr>
              <a:t>Partager des recettes saines et riches en protéines pour le petit déjeuner et le dîner, qui peuvent inclure du lait Bonnet Rouge.</a:t>
            </a:r>
          </a:p>
        </p:txBody>
      </p:sp>
      <p:sp>
        <p:nvSpPr>
          <p:cNvPr id="3" name="Rectangle 2"/>
          <p:cNvSpPr/>
          <p:nvPr/>
        </p:nvSpPr>
        <p:spPr>
          <a:xfrm>
            <a:off x="8507040" y="4226154"/>
            <a:ext cx="7010686" cy="2554545"/>
          </a:xfrm>
          <a:prstGeom prst="rect">
            <a:avLst/>
          </a:prstGeom>
        </p:spPr>
        <p:txBody>
          <a:bodyPr wrap="square">
            <a:spAutoFit/>
          </a:bodyPr>
          <a:lstStyle/>
          <a:p>
            <a:pPr algn="just" defTabSz="457200" hangingPunct="1">
              <a:buFont typeface="Arial" panose="020B0604020202020204" pitchFamily="34" charset="0"/>
              <a:buChar char="•"/>
            </a:pPr>
            <a:r>
              <a:rPr lang="fr-FR" sz="3200" dirty="0">
                <a:solidFill>
                  <a:srgbClr val="151515"/>
                </a:solidFill>
                <a:latin typeface="Montserrat Bold"/>
                <a:ea typeface="Montserrat Bold"/>
                <a:cs typeface="Montserrat Bold"/>
              </a:rPr>
              <a:t>Publiez des astuces pour maintenir une forme physique optimale durant le Ramadan, en mettant en valeur les avantages du lait pour la santé.</a:t>
            </a:r>
          </a:p>
        </p:txBody>
      </p:sp>
      <p:sp>
        <p:nvSpPr>
          <p:cNvPr id="4" name="Rectangle 3"/>
          <p:cNvSpPr/>
          <p:nvPr/>
        </p:nvSpPr>
        <p:spPr>
          <a:xfrm>
            <a:off x="16839307" y="6921849"/>
            <a:ext cx="7567448" cy="2062103"/>
          </a:xfrm>
          <a:prstGeom prst="rect">
            <a:avLst/>
          </a:prstGeom>
        </p:spPr>
        <p:txBody>
          <a:bodyPr wrap="square">
            <a:spAutoFit/>
          </a:bodyPr>
          <a:lstStyle/>
          <a:p>
            <a:pPr lvl="0" algn="just" defTabSz="457200" hangingPunct="1">
              <a:buFont typeface="Arial" panose="020B0604020202020204" pitchFamily="34" charset="0"/>
              <a:buChar char="•"/>
            </a:pPr>
            <a:r>
              <a:rPr lang="fr-FR" sz="3200" dirty="0">
                <a:solidFill>
                  <a:srgbClr val="151515"/>
                </a:solidFill>
                <a:latin typeface="Montserrat Bold"/>
                <a:ea typeface="Montserrat Bold"/>
                <a:cs typeface="Montserrat Bold"/>
              </a:rPr>
              <a:t>Créer des petites capsules de personnes qui jeûnent et qui consomment du lait Bonnet Rouge pour rester en forme.</a:t>
            </a:r>
          </a:p>
        </p:txBody>
      </p:sp>
      <p:pic>
        <p:nvPicPr>
          <p:cNvPr id="5" name="Image 4"/>
          <p:cNvPicPr>
            <a:picLocks noChangeAspect="1"/>
          </p:cNvPicPr>
          <p:nvPr/>
        </p:nvPicPr>
        <p:blipFill>
          <a:blip r:embed="rId4"/>
          <a:stretch>
            <a:fillRect/>
          </a:stretch>
        </p:blipFill>
        <p:spPr>
          <a:xfrm>
            <a:off x="578140" y="3653340"/>
            <a:ext cx="4764773" cy="4764773"/>
          </a:xfrm>
          <a:prstGeom prst="flowChartConnector">
            <a:avLst/>
          </a:prstGeom>
        </p:spPr>
      </p:pic>
      <p:pic>
        <p:nvPicPr>
          <p:cNvPr id="7" name="Image 6"/>
          <p:cNvPicPr>
            <a:picLocks noChangeAspect="1"/>
          </p:cNvPicPr>
          <p:nvPr/>
        </p:nvPicPr>
        <p:blipFill>
          <a:blip r:embed="rId5"/>
          <a:stretch>
            <a:fillRect/>
          </a:stretch>
        </p:blipFill>
        <p:spPr>
          <a:xfrm>
            <a:off x="16839307" y="2028404"/>
            <a:ext cx="7155931" cy="4007322"/>
          </a:xfrm>
          <a:prstGeom prst="rect">
            <a:avLst/>
          </a:prstGeom>
        </p:spPr>
      </p:pic>
      <p:pic>
        <p:nvPicPr>
          <p:cNvPr id="8" name="Image 7"/>
          <p:cNvPicPr>
            <a:picLocks noChangeAspect="1"/>
          </p:cNvPicPr>
          <p:nvPr/>
        </p:nvPicPr>
        <p:blipFill>
          <a:blip r:embed="rId6"/>
          <a:stretch>
            <a:fillRect/>
          </a:stretch>
        </p:blipFill>
        <p:spPr>
          <a:xfrm>
            <a:off x="9443791" y="7145604"/>
            <a:ext cx="5496418" cy="5496418"/>
          </a:xfrm>
          <a:prstGeom prst="flowChartConnector">
            <a:avLst/>
          </a:prstGeom>
        </p:spPr>
      </p:pic>
    </p:spTree>
    <p:extLst>
      <p:ext uri="{BB962C8B-B14F-4D97-AF65-F5344CB8AC3E}">
        <p14:creationId xmlns:p14="http://schemas.microsoft.com/office/powerpoint/2010/main" val="218517589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443710" y="1488977"/>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FR" sz="8800" b="1" dirty="0"/>
              <a:t>Campagne de publicité en ligne</a:t>
            </a:r>
            <a:endParaRPr lang="fr-CM" sz="88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2" name="Rectangle 1"/>
          <p:cNvSpPr/>
          <p:nvPr/>
        </p:nvSpPr>
        <p:spPr>
          <a:xfrm>
            <a:off x="279446" y="3138254"/>
            <a:ext cx="10228148" cy="4401205"/>
          </a:xfrm>
          <a:prstGeom prst="rect">
            <a:avLst/>
          </a:prstGeom>
        </p:spPr>
        <p:txBody>
          <a:bodyPr wrap="square">
            <a:spAutoFit/>
          </a:bodyPr>
          <a:lstStyle/>
          <a:p>
            <a:pPr lvl="0" algn="just" defTabSz="457200" hangingPunct="1">
              <a:buFont typeface="Arial" panose="020B0604020202020204" pitchFamily="34" charset="0"/>
              <a:buChar char="•"/>
            </a:pPr>
            <a:r>
              <a:rPr lang="fr-FR" sz="4000" dirty="0">
                <a:solidFill>
                  <a:srgbClr val="151515"/>
                </a:solidFill>
                <a:latin typeface="Montserrat Bold"/>
                <a:ea typeface="Montserrat Bold"/>
                <a:cs typeface="Montserrat Bold"/>
              </a:rPr>
              <a:t>Ciblez les consommateurs musulmans en utilisant des annonces en ligne sur des sites web et des réseaux sociaux populaires parmi eux.</a:t>
            </a:r>
          </a:p>
          <a:p>
            <a:pPr lvl="0" algn="just" defTabSz="457200" hangingPunct="1">
              <a:buFont typeface="Arial" panose="020B0604020202020204" pitchFamily="34" charset="0"/>
              <a:buChar char="•"/>
            </a:pPr>
            <a:endParaRPr lang="fr-FR" sz="4000" dirty="0">
              <a:solidFill>
                <a:srgbClr val="151515"/>
              </a:solidFill>
              <a:latin typeface="Montserrat Bold"/>
              <a:ea typeface="Montserrat Bold"/>
              <a:cs typeface="Montserrat Bold"/>
            </a:endParaRPr>
          </a:p>
          <a:p>
            <a:pPr lvl="0" algn="just" defTabSz="457200" hangingPunct="1">
              <a:buFont typeface="Arial" panose="020B0604020202020204" pitchFamily="34" charset="0"/>
              <a:buChar char="•"/>
            </a:pPr>
            <a:r>
              <a:rPr lang="fr-FR" sz="4000" dirty="0">
                <a:solidFill>
                  <a:srgbClr val="151515"/>
                </a:solidFill>
                <a:latin typeface="Montserrat Bold"/>
                <a:ea typeface="Montserrat Bold"/>
                <a:cs typeface="Montserrat Bold"/>
              </a:rPr>
              <a:t>Déclinaison de la campagne </a:t>
            </a:r>
            <a:r>
              <a:rPr lang="fr-FR" sz="4000" dirty="0" err="1">
                <a:solidFill>
                  <a:srgbClr val="151515"/>
                </a:solidFill>
                <a:latin typeface="Montserrat Bold"/>
                <a:ea typeface="Montserrat Bold"/>
                <a:cs typeface="Montserrat Bold"/>
              </a:rPr>
              <a:t>outdoor</a:t>
            </a:r>
            <a:r>
              <a:rPr lang="fr-FR" sz="4000" dirty="0">
                <a:solidFill>
                  <a:srgbClr val="151515"/>
                </a:solidFill>
                <a:latin typeface="Montserrat Bold"/>
                <a:ea typeface="Montserrat Bold"/>
                <a:cs typeface="Montserrat Bold"/>
              </a:rPr>
              <a:t> sur le digital et sur le display.</a:t>
            </a:r>
          </a:p>
        </p:txBody>
      </p:sp>
      <p:pic>
        <p:nvPicPr>
          <p:cNvPr id="4" name="Image 3"/>
          <p:cNvPicPr>
            <a:picLocks noChangeAspect="1"/>
          </p:cNvPicPr>
          <p:nvPr/>
        </p:nvPicPr>
        <p:blipFill>
          <a:blip r:embed="rId4"/>
          <a:stretch>
            <a:fillRect/>
          </a:stretch>
        </p:blipFill>
        <p:spPr>
          <a:xfrm>
            <a:off x="14904160" y="2139592"/>
            <a:ext cx="7981870" cy="7981870"/>
          </a:xfrm>
          <a:prstGeom prst="flowChartConnector">
            <a:avLst/>
          </a:prstGeom>
        </p:spPr>
      </p:pic>
      <p:grpSp>
        <p:nvGrpSpPr>
          <p:cNvPr id="9" name="Groupe 8"/>
          <p:cNvGrpSpPr/>
          <p:nvPr/>
        </p:nvGrpSpPr>
        <p:grpSpPr>
          <a:xfrm rot="965549">
            <a:off x="12329525" y="2199718"/>
            <a:ext cx="752703" cy="6332322"/>
            <a:chOff x="5673396" y="115518"/>
            <a:chExt cx="251149" cy="6713387"/>
          </a:xfrm>
          <a:solidFill>
            <a:srgbClr val="D45710"/>
          </a:solidFill>
        </p:grpSpPr>
        <p:sp>
          <p:nvSpPr>
            <p:cNvPr id="10" name="Rectangle 9"/>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1" name="Rectangle 10"/>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2" name="Rectangle 11"/>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spTree>
    <p:extLst>
      <p:ext uri="{BB962C8B-B14F-4D97-AF65-F5344CB8AC3E}">
        <p14:creationId xmlns:p14="http://schemas.microsoft.com/office/powerpoint/2010/main" val="111101914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114306" y="1235989"/>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FR" sz="8000" b="1" dirty="0"/>
              <a:t>Campagne d'influenceurs</a:t>
            </a:r>
            <a:endParaRPr lang="fr-CM" sz="80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2" name="Rectangle 1"/>
          <p:cNvSpPr/>
          <p:nvPr/>
        </p:nvSpPr>
        <p:spPr>
          <a:xfrm>
            <a:off x="45496" y="3152963"/>
            <a:ext cx="11006834" cy="7478970"/>
          </a:xfrm>
          <a:prstGeom prst="rect">
            <a:avLst/>
          </a:prstGeom>
        </p:spPr>
        <p:txBody>
          <a:bodyPr wrap="square">
            <a:spAutoFit/>
          </a:bodyPr>
          <a:lstStyle/>
          <a:p>
            <a:pPr lvl="0" algn="just" defTabSz="457200" hangingPunct="1">
              <a:buFont typeface="Arial" panose="020B0604020202020204" pitchFamily="34" charset="0"/>
              <a:buChar char="•"/>
            </a:pPr>
            <a:r>
              <a:rPr lang="fr-FR" sz="4000" dirty="0">
                <a:solidFill>
                  <a:srgbClr val="151515"/>
                </a:solidFill>
                <a:latin typeface="Montserrat Bold"/>
                <a:ea typeface="Montserrat Bold"/>
                <a:cs typeface="Montserrat Bold"/>
              </a:rPr>
              <a:t>Collaboration avec des influenceurs populaires dans la communauté musulmane pour promouvoir le message de la campagne sur leurs réseaux sociaux .</a:t>
            </a:r>
          </a:p>
          <a:p>
            <a:pPr lvl="0" algn="just" defTabSz="457200" hangingPunct="1">
              <a:buFont typeface="Arial" panose="020B0604020202020204" pitchFamily="34" charset="0"/>
              <a:buChar char="•"/>
            </a:pPr>
            <a:endParaRPr lang="fr-FR" sz="4000" dirty="0">
              <a:solidFill>
                <a:srgbClr val="151515"/>
              </a:solidFill>
              <a:latin typeface="Montserrat Bold"/>
              <a:ea typeface="Montserrat Bold"/>
              <a:cs typeface="Montserrat Bold"/>
            </a:endParaRPr>
          </a:p>
          <a:p>
            <a:pPr lvl="0" algn="just" defTabSz="457200" hangingPunct="1">
              <a:buFont typeface="Arial" panose="020B0604020202020204" pitchFamily="34" charset="0"/>
              <a:buChar char="•"/>
            </a:pPr>
            <a:r>
              <a:rPr lang="fr-FR" sz="4000" dirty="0">
                <a:solidFill>
                  <a:srgbClr val="151515"/>
                </a:solidFill>
                <a:latin typeface="Montserrat Bold"/>
                <a:ea typeface="Montserrat Bold"/>
                <a:cs typeface="Montserrat Bold"/>
              </a:rPr>
              <a:t>Les influenceurs peuvent partager leurs propres routines alimentaires durant le Ramadan et comment le lait Bonnet Rouge en fait partie.</a:t>
            </a:r>
          </a:p>
          <a:p>
            <a:pPr lvl="0" algn="just" defTabSz="457200" hangingPunct="1">
              <a:buFont typeface="Arial" panose="020B0604020202020204" pitchFamily="34" charset="0"/>
              <a:buChar char="•"/>
            </a:pPr>
            <a:endParaRPr lang="fr-FR" sz="4000" dirty="0">
              <a:solidFill>
                <a:srgbClr val="151515"/>
              </a:solidFill>
              <a:latin typeface="Montserrat Bold"/>
              <a:ea typeface="Montserrat Bold"/>
              <a:cs typeface="Montserrat Bold"/>
            </a:endParaRPr>
          </a:p>
          <a:p>
            <a:pPr lvl="0" algn="just" defTabSz="457200" hangingPunct="1">
              <a:buFont typeface="Arial" panose="020B0604020202020204" pitchFamily="34" charset="0"/>
              <a:buChar char="•"/>
            </a:pPr>
            <a:r>
              <a:rPr lang="fr-FR" sz="4000" dirty="0">
                <a:solidFill>
                  <a:srgbClr val="151515"/>
                </a:solidFill>
                <a:latin typeface="Montserrat Bold"/>
                <a:ea typeface="Montserrat Bold"/>
                <a:cs typeface="Montserrat Bold"/>
              </a:rPr>
              <a:t>NB: Il est question de contenu libre non sponsorisé de manière explicite.</a:t>
            </a:r>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74705" y="2057097"/>
            <a:ext cx="8499695" cy="8574836"/>
          </a:xfrm>
          <a:prstGeom prst="flowChartConnector">
            <a:avLst/>
          </a:prstGeom>
        </p:spPr>
      </p:pic>
      <p:grpSp>
        <p:nvGrpSpPr>
          <p:cNvPr id="12" name="Groupe 11"/>
          <p:cNvGrpSpPr/>
          <p:nvPr/>
        </p:nvGrpSpPr>
        <p:grpSpPr>
          <a:xfrm rot="965549">
            <a:off x="12205273" y="3779807"/>
            <a:ext cx="752703" cy="6332322"/>
            <a:chOff x="5673396" y="115518"/>
            <a:chExt cx="251149" cy="6713387"/>
          </a:xfrm>
          <a:solidFill>
            <a:srgbClr val="D45710"/>
          </a:solidFill>
        </p:grpSpPr>
        <p:sp>
          <p:nvSpPr>
            <p:cNvPr id="13" name="Rectangle 12"/>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4" name="Rectangle 13"/>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5" name="Rectangle 14"/>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spTree>
    <p:extLst>
      <p:ext uri="{BB962C8B-B14F-4D97-AF65-F5344CB8AC3E}">
        <p14:creationId xmlns:p14="http://schemas.microsoft.com/office/powerpoint/2010/main" val="134638976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51040" y="1198759"/>
            <a:ext cx="58566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1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9" name="ZoneTexte 8">
            <a:extLst>
              <a:ext uri="{FF2B5EF4-FFF2-40B4-BE49-F238E27FC236}">
                <a16:creationId xmlns:a16="http://schemas.microsoft.com/office/drawing/2014/main" id="{0B4E11B6-E952-AB12-7AE9-721EE6FFC3D2}"/>
              </a:ext>
            </a:extLst>
          </p:cNvPr>
          <p:cNvSpPr txBox="1"/>
          <p:nvPr/>
        </p:nvSpPr>
        <p:spPr>
          <a:xfrm>
            <a:off x="28560" y="4362755"/>
            <a:ext cx="6179140" cy="3908762"/>
          </a:xfrm>
          <a:prstGeom prst="rect">
            <a:avLst/>
          </a:prstGeom>
          <a:noFill/>
        </p:spPr>
        <p:txBody>
          <a:bodyPr wrap="square">
            <a:spAutoFit/>
          </a:bodyPr>
          <a:lstStyle/>
          <a:p>
            <a:pPr algn="l" defTabSz="457200" hangingPunct="1"/>
            <a:r>
              <a:rPr lang="fr-CM" sz="5400" b="1" kern="1200" dirty="0">
                <a:solidFill>
                  <a:srgbClr val="D45710"/>
                </a:solidFill>
                <a:latin typeface="Verdana"/>
              </a:rPr>
              <a:t>Concept Créatif</a:t>
            </a:r>
          </a:p>
          <a:p>
            <a:pPr algn="l" defTabSz="457200" hangingPunct="1"/>
            <a:r>
              <a:rPr lang="fr-CM" sz="5400" b="1" kern="1200" dirty="0">
                <a:solidFill>
                  <a:srgbClr val="3F4043"/>
                </a:solidFill>
                <a:latin typeface="Verdana"/>
              </a:rPr>
              <a:t>Le message :</a:t>
            </a:r>
          </a:p>
          <a:p>
            <a:pPr algn="l" defTabSz="457200" hangingPunct="1"/>
            <a:endParaRPr lang="fr-CM" kern="1200" dirty="0">
              <a:solidFill>
                <a:srgbClr val="3F4043"/>
              </a:solidFill>
              <a:latin typeface="Verdana"/>
            </a:endParaRPr>
          </a:p>
          <a:p>
            <a:pPr algn="l" defTabSz="457200" hangingPunct="1"/>
            <a:r>
              <a:rPr lang="fr-CM" kern="1200" dirty="0">
                <a:solidFill>
                  <a:srgbClr val="3F4043"/>
                </a:solidFill>
                <a:latin typeface="Verdana"/>
              </a:rPr>
              <a:t>1 - «  </a:t>
            </a:r>
            <a:r>
              <a:rPr lang="fr-CM" b="1" kern="1200" dirty="0">
                <a:solidFill>
                  <a:srgbClr val="3F4043"/>
                </a:solidFill>
                <a:highlight>
                  <a:srgbClr val="FFFF00"/>
                </a:highlight>
                <a:latin typeface="Verdana"/>
              </a:rPr>
              <a:t>RESTEZ EN FORME DURANT LE RAMADAN</a:t>
            </a:r>
            <a:r>
              <a:rPr lang="fr-CM" kern="1200" dirty="0">
                <a:solidFill>
                  <a:srgbClr val="3F4043"/>
                </a:solidFill>
                <a:latin typeface="Verdana"/>
              </a:rPr>
              <a:t>»</a:t>
            </a:r>
          </a:p>
          <a:p>
            <a:pPr algn="l" defTabSz="457200" hangingPunct="1"/>
            <a:endParaRPr lang="fr-CM" kern="1200" dirty="0">
              <a:solidFill>
                <a:srgbClr val="3F4043"/>
              </a:solidFill>
              <a:latin typeface="Verdana"/>
            </a:endParaRPr>
          </a:p>
          <a:p>
            <a:pPr algn="l" defTabSz="457200" hangingPunct="1"/>
            <a:r>
              <a:rPr lang="fr-CM" kern="1200" dirty="0">
                <a:solidFill>
                  <a:srgbClr val="3F4043"/>
                </a:solidFill>
                <a:latin typeface="Verdana"/>
              </a:rPr>
              <a:t>2- </a:t>
            </a:r>
            <a:r>
              <a:rPr lang="fr-CM" b="1" kern="1200" dirty="0">
                <a:solidFill>
                  <a:srgbClr val="3F4043"/>
                </a:solidFill>
                <a:highlight>
                  <a:srgbClr val="FFFF00"/>
                </a:highlight>
                <a:latin typeface="Verdana"/>
              </a:rPr>
              <a:t>RAMADAN KARREM</a:t>
            </a:r>
          </a:p>
          <a:p>
            <a:pPr algn="l" defTabSz="457200" hangingPunct="1"/>
            <a:endParaRPr lang="fr-CM" sz="2000" b="1" kern="1200" dirty="0">
              <a:solidFill>
                <a:srgbClr val="3F4043"/>
              </a:solidFill>
              <a:latin typeface="Verdana"/>
            </a:endParaRPr>
          </a:p>
        </p:txBody>
      </p:sp>
      <p:pic>
        <p:nvPicPr>
          <p:cNvPr id="3" name="Image 2" descr="Une image contenant texte, bidon, boisson&#10;&#10;Description générée automatiquement">
            <a:extLst>
              <a:ext uri="{FF2B5EF4-FFF2-40B4-BE49-F238E27FC236}">
                <a16:creationId xmlns:a16="http://schemas.microsoft.com/office/drawing/2014/main" id="{CFEC70B9-125D-BD7E-6AD5-24CBF11C5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552" y="688875"/>
            <a:ext cx="16340889" cy="12255667"/>
          </a:xfrm>
          <a:prstGeom prst="rect">
            <a:avLst/>
          </a:prstGeom>
        </p:spPr>
      </p:pic>
    </p:spTree>
    <p:extLst>
      <p:ext uri="{BB962C8B-B14F-4D97-AF65-F5344CB8AC3E}">
        <p14:creationId xmlns:p14="http://schemas.microsoft.com/office/powerpoint/2010/main" val="263518006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51040" y="1500267"/>
            <a:ext cx="58566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1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14" name="Image 13" descr="Une image contenant texte, boisson, bidon&#10;&#10;Description générée automatiquement">
            <a:extLst>
              <a:ext uri="{FF2B5EF4-FFF2-40B4-BE49-F238E27FC236}">
                <a16:creationId xmlns:a16="http://schemas.microsoft.com/office/drawing/2014/main" id="{0482E225-A654-E980-6BBC-E4D2506430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7646" y="400118"/>
            <a:ext cx="16942676" cy="12707007"/>
          </a:xfrm>
          <a:prstGeom prst="rect">
            <a:avLst/>
          </a:prstGeom>
        </p:spPr>
      </p:pic>
    </p:spTree>
    <p:extLst>
      <p:ext uri="{BB962C8B-B14F-4D97-AF65-F5344CB8AC3E}">
        <p14:creationId xmlns:p14="http://schemas.microsoft.com/office/powerpoint/2010/main" val="166107317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75071" y="1130456"/>
            <a:ext cx="592884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1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3" name="Image 2" descr="Une image contenant texte&#10;&#10;Description générée automatiquement">
            <a:extLst>
              <a:ext uri="{FF2B5EF4-FFF2-40B4-BE49-F238E27FC236}">
                <a16:creationId xmlns:a16="http://schemas.microsoft.com/office/drawing/2014/main" id="{C685D4D1-131E-6730-46CC-FA4ADA2D7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3919" y="161488"/>
            <a:ext cx="17302661" cy="12976996"/>
          </a:xfrm>
          <a:prstGeom prst="rect">
            <a:avLst/>
          </a:prstGeom>
        </p:spPr>
      </p:pic>
    </p:spTree>
    <p:extLst>
      <p:ext uri="{BB962C8B-B14F-4D97-AF65-F5344CB8AC3E}">
        <p14:creationId xmlns:p14="http://schemas.microsoft.com/office/powerpoint/2010/main" val="187903207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75071" y="1130456"/>
            <a:ext cx="592884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1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6" name="Image 5" descr="Une image contenant texte&#10;&#10;Description générée automatiquement">
            <a:extLst>
              <a:ext uri="{FF2B5EF4-FFF2-40B4-BE49-F238E27FC236}">
                <a16:creationId xmlns:a16="http://schemas.microsoft.com/office/drawing/2014/main" id="{9E7A6C99-45CE-92FA-CBB7-A4A7E3B156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07023" y="504496"/>
            <a:ext cx="16942676" cy="12707007"/>
          </a:xfrm>
          <a:prstGeom prst="rect">
            <a:avLst/>
          </a:prstGeom>
        </p:spPr>
      </p:pic>
    </p:spTree>
    <p:extLst>
      <p:ext uri="{BB962C8B-B14F-4D97-AF65-F5344CB8AC3E}">
        <p14:creationId xmlns:p14="http://schemas.microsoft.com/office/powerpoint/2010/main" val="42760650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279447" y="1497764"/>
            <a:ext cx="6337922"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1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4" name="Image 3" descr="Une image contenant texte, livre, bidon&#10;&#10;Description générée automatiquement">
            <a:extLst>
              <a:ext uri="{FF2B5EF4-FFF2-40B4-BE49-F238E27FC236}">
                <a16:creationId xmlns:a16="http://schemas.microsoft.com/office/drawing/2014/main" id="{9EC7EC90-EF55-3F15-8592-49ABE9D96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1593" y="165674"/>
            <a:ext cx="16872450" cy="12654338"/>
          </a:xfrm>
          <a:prstGeom prst="rect">
            <a:avLst/>
          </a:prstGeom>
        </p:spPr>
      </p:pic>
    </p:spTree>
    <p:extLst>
      <p:ext uri="{BB962C8B-B14F-4D97-AF65-F5344CB8AC3E}">
        <p14:creationId xmlns:p14="http://schemas.microsoft.com/office/powerpoint/2010/main" val="1345247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405077" y="0"/>
            <a:ext cx="14766590" cy="2890001"/>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16600" b="1" dirty="0"/>
              <a:t>Contexte</a:t>
            </a:r>
            <a:endParaRPr sz="166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4" name="ZoneTexte 13"/>
          <p:cNvSpPr txBox="1"/>
          <p:nvPr/>
        </p:nvSpPr>
        <p:spPr>
          <a:xfrm>
            <a:off x="405077" y="3826401"/>
            <a:ext cx="12565433" cy="6063198"/>
          </a:xfrm>
          <a:prstGeom prst="rect">
            <a:avLst/>
          </a:prstGeom>
          <a:noFill/>
        </p:spPr>
        <p:txBody>
          <a:bodyPr wrap="square" rtlCol="0">
            <a:spAutoFit/>
          </a:bodyPr>
          <a:lstStyle/>
          <a:p>
            <a:pPr algn="just" defTabSz="685800" hangingPunct="1"/>
            <a:r>
              <a:rPr lang="fr-FR" sz="3600" dirty="0">
                <a:solidFill>
                  <a:schemeClr val="bg2">
                    <a:lumMod val="10000"/>
                  </a:schemeClr>
                </a:solidFill>
                <a:latin typeface="Montserrat Bold"/>
                <a:ea typeface="Montserrat Bold"/>
                <a:cs typeface="Montserrat Bold"/>
                <a:sym typeface="Montserrat Bold"/>
              </a:rPr>
              <a:t>L’un des plus grands rendez-vous avec la masse populaire de la communauté musulmane c’est le RAMADAN. En cette période spéciale, trois choses priment: Spiritualité; Partage et Famille.</a:t>
            </a:r>
          </a:p>
          <a:p>
            <a:pPr algn="just" defTabSz="685800" hangingPunct="1"/>
            <a:endParaRPr lang="fr-CM" sz="2800" b="1" kern="1200" dirty="0">
              <a:solidFill>
                <a:srgbClr val="6DC2E7"/>
              </a:solidFill>
              <a:latin typeface="Tw Cen MT" panose="020B0602020104020603" pitchFamily="34" charset="0"/>
            </a:endParaRPr>
          </a:p>
          <a:p>
            <a:pPr algn="just" defTabSz="685800" hangingPunct="1"/>
            <a:r>
              <a:rPr lang="fr-CM" sz="3600" dirty="0">
                <a:solidFill>
                  <a:schemeClr val="bg2">
                    <a:lumMod val="10000"/>
                  </a:schemeClr>
                </a:solidFill>
                <a:latin typeface="Montserrat Bold"/>
                <a:ea typeface="Montserrat Bold"/>
                <a:cs typeface="Montserrat Bold"/>
              </a:rPr>
              <a:t>L’agence est sollicitée afin de recommander un axe de communication qui positionne la marque comme </a:t>
            </a:r>
            <a:r>
              <a:rPr lang="fr-CM" sz="3600" b="1" dirty="0">
                <a:solidFill>
                  <a:srgbClr val="D45710"/>
                </a:solidFill>
                <a:latin typeface="Montserrat Bold"/>
                <a:ea typeface="Montserrat Bold"/>
                <a:cs typeface="Montserrat Bold"/>
              </a:rPr>
              <a:t>CE QU’IL Y’A D’IDEAL durant le RAMADAN </a:t>
            </a:r>
            <a:r>
              <a:rPr lang="fr-CM" sz="3600" dirty="0">
                <a:solidFill>
                  <a:schemeClr val="bg2">
                    <a:lumMod val="10000"/>
                  </a:schemeClr>
                </a:solidFill>
                <a:latin typeface="Montserrat Bold"/>
                <a:ea typeface="Montserrat Bold"/>
                <a:cs typeface="Montserrat Bold"/>
              </a:rPr>
              <a:t>où le rythme de consommation (</a:t>
            </a:r>
            <a:r>
              <a:rPr lang="fr-FR" sz="3600" dirty="0">
                <a:solidFill>
                  <a:schemeClr val="bg2">
                    <a:lumMod val="10000"/>
                  </a:schemeClr>
                </a:solidFill>
                <a:latin typeface="Montserrat Bold"/>
                <a:ea typeface="Montserrat Bold"/>
                <a:cs typeface="Montserrat Bold"/>
              </a:rPr>
              <a:t>bouillies , boissons chaudes [ Thé ,café ] lors des ruptures et différents repas) est impressionnant.</a:t>
            </a:r>
          </a:p>
        </p:txBody>
      </p:sp>
      <p:pic>
        <p:nvPicPr>
          <p:cNvPr id="15" name="Imag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197678" y="1577352"/>
            <a:ext cx="9844965" cy="9481177"/>
          </a:xfrm>
          <a:prstGeom prst="flowChartConnector">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279447" y="1497764"/>
            <a:ext cx="6337922"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1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2" name="Image 1"/>
          <p:cNvPicPr>
            <a:picLocks noChangeAspect="1"/>
          </p:cNvPicPr>
          <p:nvPr/>
        </p:nvPicPr>
        <p:blipFill>
          <a:blip r:embed="rId4"/>
          <a:stretch>
            <a:fillRect/>
          </a:stretch>
        </p:blipFill>
        <p:spPr>
          <a:xfrm>
            <a:off x="6667646" y="456746"/>
            <a:ext cx="17070011" cy="12802508"/>
          </a:xfrm>
          <a:prstGeom prst="rect">
            <a:avLst/>
          </a:prstGeom>
        </p:spPr>
      </p:pic>
    </p:spTree>
    <p:extLst>
      <p:ext uri="{BB962C8B-B14F-4D97-AF65-F5344CB8AC3E}">
        <p14:creationId xmlns:p14="http://schemas.microsoft.com/office/powerpoint/2010/main" val="91424100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93266" y="1404106"/>
            <a:ext cx="6097291"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b="1" dirty="0"/>
              <a:t>Piste 1 </a:t>
            </a:r>
            <a:br>
              <a:rPr lang="fr-CM" b="1" dirty="0"/>
            </a:br>
            <a:r>
              <a:rPr lang="fr-CM"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3" name="Image 2"/>
          <p:cNvPicPr>
            <a:picLocks noChangeAspect="1"/>
          </p:cNvPicPr>
          <p:nvPr/>
        </p:nvPicPr>
        <p:blipFill>
          <a:blip r:embed="rId4"/>
          <a:stretch>
            <a:fillRect/>
          </a:stretch>
        </p:blipFill>
        <p:spPr>
          <a:xfrm>
            <a:off x="7095368" y="799893"/>
            <a:ext cx="16895366" cy="12675476"/>
          </a:xfrm>
          <a:prstGeom prst="rect">
            <a:avLst/>
          </a:prstGeom>
        </p:spPr>
      </p:pic>
    </p:spTree>
    <p:extLst>
      <p:ext uri="{BB962C8B-B14F-4D97-AF65-F5344CB8AC3E}">
        <p14:creationId xmlns:p14="http://schemas.microsoft.com/office/powerpoint/2010/main" val="52728958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248164" y="489706"/>
            <a:ext cx="6001038"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b="1" dirty="0"/>
              <a:t>Piste 1 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2" name="Image 1"/>
          <p:cNvPicPr>
            <a:picLocks noChangeAspect="1"/>
          </p:cNvPicPr>
          <p:nvPr/>
        </p:nvPicPr>
        <p:blipFill>
          <a:blip r:embed="rId4"/>
          <a:stretch>
            <a:fillRect/>
          </a:stretch>
        </p:blipFill>
        <p:spPr>
          <a:xfrm>
            <a:off x="6456394" y="532500"/>
            <a:ext cx="16981611" cy="12716012"/>
          </a:xfrm>
          <a:prstGeom prst="rect">
            <a:avLst/>
          </a:prstGeom>
        </p:spPr>
      </p:pic>
    </p:spTree>
    <p:extLst>
      <p:ext uri="{BB962C8B-B14F-4D97-AF65-F5344CB8AC3E}">
        <p14:creationId xmlns:p14="http://schemas.microsoft.com/office/powerpoint/2010/main" val="59782607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51636" y="361659"/>
            <a:ext cx="5760407"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b="1" dirty="0"/>
              <a:t>Piste 1 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3" name="Image 2"/>
          <p:cNvPicPr>
            <a:picLocks noChangeAspect="1"/>
          </p:cNvPicPr>
          <p:nvPr/>
        </p:nvPicPr>
        <p:blipFill>
          <a:blip r:embed="rId4"/>
          <a:stretch>
            <a:fillRect/>
          </a:stretch>
        </p:blipFill>
        <p:spPr>
          <a:xfrm>
            <a:off x="6629670" y="495687"/>
            <a:ext cx="16986983" cy="12724625"/>
          </a:xfrm>
          <a:prstGeom prst="rect">
            <a:avLst/>
          </a:prstGeom>
        </p:spPr>
      </p:pic>
    </p:spTree>
    <p:extLst>
      <p:ext uri="{BB962C8B-B14F-4D97-AF65-F5344CB8AC3E}">
        <p14:creationId xmlns:p14="http://schemas.microsoft.com/office/powerpoint/2010/main" val="15577572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8" y="-34626"/>
            <a:ext cx="24467550" cy="13785252"/>
          </a:xfrm>
          <a:prstGeom prst="rect">
            <a:avLst/>
          </a:prstGeom>
          <a:ln w="12700">
            <a:miter lim="400000"/>
          </a:ln>
        </p:spPr>
      </p:pic>
      <p:sp>
        <p:nvSpPr>
          <p:cNvPr id="172" name="Diapo 3"/>
          <p:cNvSpPr txBox="1">
            <a:spLocks noGrp="1"/>
          </p:cNvSpPr>
          <p:nvPr>
            <p:ph type="ctrTitle"/>
          </p:nvPr>
        </p:nvSpPr>
        <p:spPr>
          <a:xfrm>
            <a:off x="4022433" y="5164593"/>
            <a:ext cx="19857508" cy="2167899"/>
          </a:xfrm>
          <a:prstGeom prst="rect">
            <a:avLst/>
          </a:prstGeom>
        </p:spPr>
        <p:txBody>
          <a:bodyPr>
            <a:normAutofit fontScale="90000"/>
          </a:bodyPr>
          <a:lstStyle>
            <a:lvl1pPr algn="ctr">
              <a:defRPr sz="10100" b="0" spc="-202">
                <a:solidFill>
                  <a:srgbClr val="CE6B26"/>
                </a:solidFill>
                <a:latin typeface="Montserrat Bold"/>
                <a:ea typeface="Montserrat Bold"/>
                <a:cs typeface="Montserrat Bold"/>
                <a:sym typeface="Montserrat Bold"/>
              </a:defRPr>
            </a:lvl1pPr>
          </a:lstStyle>
          <a:p>
            <a:r>
              <a:rPr lang="fr-CM" dirty="0"/>
              <a:t>Piste 2</a:t>
            </a:r>
            <a:br>
              <a:rPr lang="fr-CM" dirty="0"/>
            </a:br>
            <a:br>
              <a:rPr lang="fr-CM" dirty="0"/>
            </a:br>
            <a:r>
              <a:rPr lang="fr-CM" sz="15300" dirty="0">
                <a:solidFill>
                  <a:schemeClr val="bg1"/>
                </a:solidFill>
              </a:rPr>
              <a:t>Le Partage</a:t>
            </a:r>
            <a:endParaRPr sz="15300" dirty="0">
              <a:solidFill>
                <a:schemeClr val="bg1"/>
              </a:solidFill>
            </a:endParaRPr>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1830" y="9145398"/>
            <a:ext cx="6690428" cy="460574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16" y="11655834"/>
            <a:ext cx="3529008" cy="1003408"/>
          </a:xfrm>
          <a:prstGeom prst="rect">
            <a:avLst/>
          </a:prstGeom>
          <a:ln w="12700">
            <a:miter lim="400000"/>
          </a:ln>
        </p:spPr>
      </p:pic>
      <p:sp>
        <p:nvSpPr>
          <p:cNvPr id="8" name="Ellipse 7"/>
          <p:cNvSpPr/>
          <p:nvPr/>
        </p:nvSpPr>
        <p:spPr>
          <a:xfrm>
            <a:off x="392133" y="1648373"/>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sp>
        <p:nvSpPr>
          <p:cNvPr id="9" name="Ellipse 8"/>
          <p:cNvSpPr/>
          <p:nvPr/>
        </p:nvSpPr>
        <p:spPr>
          <a:xfrm>
            <a:off x="1217130" y="79565"/>
            <a:ext cx="4934288" cy="4934288"/>
          </a:xfrm>
          <a:prstGeom prst="ellipse">
            <a:avLst/>
          </a:prstGeom>
          <a:noFill/>
          <a:ln w="12700" cap="flat" cmpd="sng" algn="ctr">
            <a:solidFill>
              <a:schemeClr val="bg1"/>
            </a:solidFill>
            <a:prstDash val="lgDashDot"/>
            <a:miter lim="800000"/>
          </a:ln>
          <a:effectLst/>
        </p:spPr>
        <p:txBody>
          <a:bodyPr rtlCol="0" anchor="ctr"/>
          <a:lstStyle/>
          <a:p>
            <a:pPr defTabSz="685800" hangingPunct="1"/>
            <a:endParaRPr lang="fr-FR" sz="1350" kern="1200">
              <a:solidFill>
                <a:prstClr val="white"/>
              </a:solidFill>
              <a:latin typeface="Calibri" panose="020F0502020204030204"/>
            </a:endParaRPr>
          </a:p>
        </p:txBody>
      </p:sp>
      <p:pic>
        <p:nvPicPr>
          <p:cNvPr id="10" name="Image 9"/>
          <p:cNvPicPr>
            <a:picLocks noChangeAspect="1"/>
          </p:cNvPicPr>
          <p:nvPr/>
        </p:nvPicPr>
        <p:blipFill>
          <a:blip r:embed="rId5" cstate="email">
            <a:extLst>
              <a:ext uri="{BEBA8EAE-BF5A-486C-A8C5-ECC9F3942E4B}">
                <a14:imgProps xmlns:a14="http://schemas.microsoft.com/office/drawing/2010/main">
                  <a14:imgLayer r:embed="rId6">
                    <a14:imgEffect>
                      <a14:backgroundRemoval t="3833" b="90000" l="10000" r="90000"/>
                    </a14:imgEffect>
                  </a14:imgLayer>
                </a14:imgProps>
              </a:ext>
              <a:ext uri="{28A0092B-C50C-407E-A947-70E740481C1C}">
                <a14:useLocalDpi xmlns:a14="http://schemas.microsoft.com/office/drawing/2010/main"/>
              </a:ext>
            </a:extLst>
          </a:blip>
          <a:stretch>
            <a:fillRect/>
          </a:stretch>
        </p:blipFill>
        <p:spPr>
          <a:xfrm>
            <a:off x="1863524" y="1775156"/>
            <a:ext cx="3117800" cy="3117800"/>
          </a:xfrm>
          <a:prstGeom prst="rect">
            <a:avLst/>
          </a:prstGeom>
        </p:spPr>
      </p:pic>
    </p:spTree>
    <p:extLst>
      <p:ext uri="{BB962C8B-B14F-4D97-AF65-F5344CB8AC3E}">
        <p14:creationId xmlns:p14="http://schemas.microsoft.com/office/powerpoint/2010/main" val="106347747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66388" y="606224"/>
            <a:ext cx="8585107"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Vidéo Script</a:t>
            </a:r>
            <a:endParaRPr sz="96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1" name="ZoneTexte 40">
            <a:extLst>
              <a:ext uri="{FF2B5EF4-FFF2-40B4-BE49-F238E27FC236}">
                <a16:creationId xmlns:a16="http://schemas.microsoft.com/office/drawing/2014/main" id="{9DC1A3A1-7100-C159-7EE9-33DB3BB3D7D5}"/>
              </a:ext>
            </a:extLst>
          </p:cNvPr>
          <p:cNvSpPr txBox="1"/>
          <p:nvPr/>
        </p:nvSpPr>
        <p:spPr>
          <a:xfrm>
            <a:off x="82920" y="2041882"/>
            <a:ext cx="18373522" cy="1569660"/>
          </a:xfrm>
          <a:prstGeom prst="rect">
            <a:avLst/>
          </a:prstGeom>
          <a:noFill/>
        </p:spPr>
        <p:txBody>
          <a:bodyPr wrap="square">
            <a:spAutoFit/>
          </a:bodyPr>
          <a:lstStyle/>
          <a:p>
            <a:pPr algn="just" defTabSz="457200" hangingPunct="1"/>
            <a:r>
              <a:rPr lang="fr-CM" sz="3200" b="1" dirty="0">
                <a:solidFill>
                  <a:srgbClr val="151515"/>
                </a:solidFill>
                <a:latin typeface="Montserrat Bold"/>
                <a:ea typeface="Montserrat Bold"/>
                <a:cs typeface="Montserrat Bold"/>
              </a:rPr>
              <a:t>CONTEXTE:   </a:t>
            </a:r>
            <a:r>
              <a:rPr lang="fr-FR" sz="3200" dirty="0">
                <a:solidFill>
                  <a:srgbClr val="151515"/>
                </a:solidFill>
                <a:latin typeface="Montserrat Bold"/>
                <a:ea typeface="Montserrat Bold"/>
                <a:cs typeface="Montserrat Bold"/>
              </a:rPr>
              <a:t>sous une sonorité de prière et des images qui rappellent la mosquée, la camera se balade auprès d’une grande famille (y compris les grands parents) qui s’apprête à prendre le petit déjeuner sur une natte</a:t>
            </a:r>
          </a:p>
        </p:txBody>
      </p:sp>
      <p:sp>
        <p:nvSpPr>
          <p:cNvPr id="42" name="ZoneTexte 41">
            <a:extLst>
              <a:ext uri="{FF2B5EF4-FFF2-40B4-BE49-F238E27FC236}">
                <a16:creationId xmlns:a16="http://schemas.microsoft.com/office/drawing/2014/main" id="{F82513A9-9F66-F5DE-0192-B0F0B3A9DB60}"/>
              </a:ext>
            </a:extLst>
          </p:cNvPr>
          <p:cNvSpPr txBox="1"/>
          <p:nvPr/>
        </p:nvSpPr>
        <p:spPr>
          <a:xfrm>
            <a:off x="311460" y="4054905"/>
            <a:ext cx="18144982" cy="7174785"/>
          </a:xfrm>
          <a:prstGeom prst="rect">
            <a:avLst/>
          </a:prstGeom>
          <a:noFill/>
        </p:spPr>
        <p:txBody>
          <a:bodyPr wrap="square">
            <a:spAutoFit/>
          </a:bodyPr>
          <a:lstStyle/>
          <a:p>
            <a:pPr algn="l" defTabSz="457200" hangingPunct="1">
              <a:lnSpc>
                <a:spcPct val="150000"/>
              </a:lnSpc>
            </a:pPr>
            <a:r>
              <a:rPr lang="fr-FR" b="1" dirty="0">
                <a:solidFill>
                  <a:srgbClr val="151515"/>
                </a:solidFill>
                <a:latin typeface="Montserrat Bold"/>
                <a:ea typeface="Montserrat Bold"/>
                <a:cs typeface="Montserrat Bold"/>
              </a:rPr>
              <a:t>[ le spot s’ouvre les membres de famille qui visiblement reviennent de la petite prière du matin. Certains rangent leur natte pour se mettre à table et on aperçoit un des enfants qui partage une assiste de date avec son grand père qui lui fait un baiser au front]  </a:t>
            </a:r>
            <a:endParaRPr lang="fr-FR" dirty="0">
              <a:solidFill>
                <a:srgbClr val="151515"/>
              </a:solidFill>
              <a:latin typeface="Montserrat Bold"/>
              <a:ea typeface="Montserrat Bold"/>
              <a:cs typeface="Montserrat Bold"/>
            </a:endParaRPr>
          </a:p>
          <a:p>
            <a:pPr algn="l" defTabSz="457200" hangingPunct="1">
              <a:lnSpc>
                <a:spcPct val="150000"/>
              </a:lnSpc>
            </a:pPr>
            <a:r>
              <a:rPr lang="fr-FR" b="1" dirty="0">
                <a:solidFill>
                  <a:srgbClr val="151515"/>
                </a:solidFill>
                <a:latin typeface="Montserrat Bold"/>
                <a:ea typeface="Montserrat Bold"/>
                <a:cs typeface="Montserrat Bold"/>
              </a:rPr>
              <a:t>[Voix off] </a:t>
            </a:r>
            <a:r>
              <a:rPr lang="fr-FR" dirty="0">
                <a:solidFill>
                  <a:srgbClr val="151515"/>
                </a:solidFill>
                <a:latin typeface="Montserrat Bold"/>
                <a:ea typeface="Montserrat Bold"/>
                <a:cs typeface="Montserrat Bold"/>
              </a:rPr>
              <a:t>« Le ramadan est l’occasion d'être plus fort spirituellement, d’encourager les actes de bonté, d’amour et de fraternité autour de vous mais surtout de partager des moments inoubliables en famille. BONNET ROUGE vous aide à passer le ramadan en toute sérénité.</a:t>
            </a:r>
          </a:p>
          <a:p>
            <a:pPr algn="l" defTabSz="457200" hangingPunct="1">
              <a:lnSpc>
                <a:spcPct val="150000"/>
              </a:lnSpc>
            </a:pPr>
            <a:r>
              <a:rPr lang="fr-FR" dirty="0">
                <a:solidFill>
                  <a:srgbClr val="151515"/>
                </a:solidFill>
                <a:latin typeface="Montserrat Bold"/>
                <a:ea typeface="Montserrat Bold"/>
                <a:cs typeface="Montserrat Bold"/>
              </a:rPr>
              <a:t>…. Commencez votre journée avec le </a:t>
            </a:r>
            <a:r>
              <a:rPr lang="fr-FR" sz="2000" dirty="0">
                <a:solidFill>
                  <a:srgbClr val="151515"/>
                </a:solidFill>
                <a:latin typeface="Montserrat Bold"/>
                <a:ea typeface="Montserrat Bold"/>
                <a:cs typeface="Montserrat Bold"/>
              </a:rPr>
              <a:t>lait</a:t>
            </a:r>
            <a:r>
              <a:rPr lang="fr-FR" dirty="0">
                <a:solidFill>
                  <a:srgbClr val="151515"/>
                </a:solidFill>
                <a:latin typeface="Montserrat Bold"/>
                <a:ea typeface="Montserrat Bold"/>
                <a:cs typeface="Montserrat Bold"/>
              </a:rPr>
              <a:t> BONNET ROUGE et restez bien nourrit toute la journée</a:t>
            </a:r>
          </a:p>
          <a:p>
            <a:pPr algn="l" defTabSz="457200" hangingPunct="1">
              <a:lnSpc>
                <a:spcPct val="150000"/>
              </a:lnSpc>
            </a:pPr>
            <a:r>
              <a:rPr lang="fr-FR" b="1" dirty="0">
                <a:solidFill>
                  <a:srgbClr val="151515"/>
                </a:solidFill>
                <a:latin typeface="Montserrat Bold"/>
                <a:ea typeface="Montserrat Bold"/>
                <a:cs typeface="Montserrat Bold"/>
              </a:rPr>
              <a:t>[Focus camera sur les différents membres de famille qui consomment chacun leur lait indiqué. Les grands parents prennent le BR BLEU dans le the, les parents prennent le BR ROUGE dans la bouillie et le jeune garçon boit le BR GOLD directement à la canette)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Voix off] </a:t>
            </a:r>
          </a:p>
          <a:p>
            <a:pPr algn="l" defTabSz="457200" hangingPunct="1">
              <a:lnSpc>
                <a:spcPct val="150000"/>
              </a:lnSpc>
              <a:spcAft>
                <a:spcPts val="800"/>
              </a:spcAft>
            </a:pPr>
            <a:r>
              <a:rPr lang="fr-CM" sz="2000" kern="1200" dirty="0">
                <a:solidFill>
                  <a:srgbClr val="3F4043"/>
                </a:solidFill>
                <a:latin typeface="Calibri" panose="020F0502020204030204" pitchFamily="34" charset="0"/>
                <a:ea typeface="Calibri" panose="020F0502020204030204" pitchFamily="34" charset="0"/>
                <a:cs typeface="Times New Roman" panose="02020603050405020304" pitchFamily="18" charset="0"/>
              </a:rPr>
              <a:t>Restez nourrit durant tout le ramadan.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BONNET ROUGE, RAMADAN KAREEM</a:t>
            </a:r>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30910" y="573209"/>
            <a:ext cx="4805895" cy="2005514"/>
          </a:xfrm>
          <a:prstGeom prst="rect">
            <a:avLst/>
          </a:prstGeom>
        </p:spPr>
      </p:pic>
      <p:sp>
        <p:nvSpPr>
          <p:cNvPr id="11" name="Ellipse 10"/>
          <p:cNvSpPr/>
          <p:nvPr/>
        </p:nvSpPr>
        <p:spPr>
          <a:xfrm>
            <a:off x="18033889" y="8641179"/>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2" name="Ellipse 11"/>
          <p:cNvSpPr/>
          <p:nvPr/>
        </p:nvSpPr>
        <p:spPr>
          <a:xfrm>
            <a:off x="19542303" y="8113503"/>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417919109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07860" y="582262"/>
            <a:ext cx="10929635"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8800" b="1" dirty="0"/>
              <a:t>STORYBOARD </a:t>
            </a:r>
            <a:endParaRPr sz="88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74425" y="312773"/>
            <a:ext cx="4091803" cy="1707521"/>
          </a:xfrm>
          <a:prstGeom prst="rect">
            <a:avLst/>
          </a:prstGeom>
        </p:spPr>
      </p:pic>
      <p:sp>
        <p:nvSpPr>
          <p:cNvPr id="9" name="Ellipse 8"/>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0" name="Ellipse 9"/>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pic>
        <p:nvPicPr>
          <p:cNvPr id="6" name="Image 5" descr="Une image contenant texte&#10;&#10;Description générée automatiquement">
            <a:extLst>
              <a:ext uri="{FF2B5EF4-FFF2-40B4-BE49-F238E27FC236}">
                <a16:creationId xmlns:a16="http://schemas.microsoft.com/office/drawing/2014/main" id="{2DB11045-99BD-6914-3935-72D150928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812" y="2980629"/>
            <a:ext cx="7879053" cy="6664411"/>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33DA12FA-F5F8-B5E9-B36D-D8DC227ED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16295" y="2973908"/>
            <a:ext cx="7879055" cy="6664412"/>
          </a:xfrm>
          <a:prstGeom prst="rect">
            <a:avLst/>
          </a:prstGeom>
        </p:spPr>
      </p:pic>
      <p:pic>
        <p:nvPicPr>
          <p:cNvPr id="12" name="Image 11">
            <a:extLst>
              <a:ext uri="{FF2B5EF4-FFF2-40B4-BE49-F238E27FC236}">
                <a16:creationId xmlns:a16="http://schemas.microsoft.com/office/drawing/2014/main" id="{00555E20-9E50-D275-7424-FAB3024B7C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2864" y="2980629"/>
            <a:ext cx="7879053" cy="6664410"/>
          </a:xfrm>
          <a:prstGeom prst="rect">
            <a:avLst/>
          </a:prstGeom>
        </p:spPr>
      </p:pic>
    </p:spTree>
    <p:extLst>
      <p:ext uri="{BB962C8B-B14F-4D97-AF65-F5344CB8AC3E}">
        <p14:creationId xmlns:p14="http://schemas.microsoft.com/office/powerpoint/2010/main" val="222568330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07860" y="582262"/>
            <a:ext cx="10929635"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8800" b="1" dirty="0"/>
              <a:t>STORYBOARD </a:t>
            </a:r>
            <a:endParaRPr sz="88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74425" y="312773"/>
            <a:ext cx="4091803" cy="1707521"/>
          </a:xfrm>
          <a:prstGeom prst="rect">
            <a:avLst/>
          </a:prstGeom>
        </p:spPr>
      </p:pic>
      <p:sp>
        <p:nvSpPr>
          <p:cNvPr id="9" name="Ellipse 8"/>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0" name="Ellipse 9"/>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pic>
        <p:nvPicPr>
          <p:cNvPr id="4" name="Image 3">
            <a:extLst>
              <a:ext uri="{FF2B5EF4-FFF2-40B4-BE49-F238E27FC236}">
                <a16:creationId xmlns:a16="http://schemas.microsoft.com/office/drawing/2014/main" id="{04AAB6A5-CBD2-A508-E80C-BE6F1A2E92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32" y="2932410"/>
            <a:ext cx="7965863" cy="6737838"/>
          </a:xfrm>
          <a:prstGeom prst="rect">
            <a:avLst/>
          </a:prstGeom>
        </p:spPr>
      </p:pic>
      <p:pic>
        <p:nvPicPr>
          <p:cNvPr id="7" name="Image 6">
            <a:extLst>
              <a:ext uri="{FF2B5EF4-FFF2-40B4-BE49-F238E27FC236}">
                <a16:creationId xmlns:a16="http://schemas.microsoft.com/office/drawing/2014/main" id="{9F0B3F12-C146-2353-26A3-36ED84A3D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1651" y="2932410"/>
            <a:ext cx="7987321" cy="6755988"/>
          </a:xfrm>
          <a:prstGeom prst="rect">
            <a:avLst/>
          </a:prstGeom>
        </p:spPr>
      </p:pic>
      <p:pic>
        <p:nvPicPr>
          <p:cNvPr id="13" name="Image 12">
            <a:extLst>
              <a:ext uri="{FF2B5EF4-FFF2-40B4-BE49-F238E27FC236}">
                <a16:creationId xmlns:a16="http://schemas.microsoft.com/office/drawing/2014/main" id="{5AC83E4F-B3CE-A569-6C75-53848A6D15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70442" y="2932410"/>
            <a:ext cx="7987322" cy="6755988"/>
          </a:xfrm>
          <a:prstGeom prst="rect">
            <a:avLst/>
          </a:prstGeom>
        </p:spPr>
      </p:pic>
    </p:spTree>
    <p:extLst>
      <p:ext uri="{BB962C8B-B14F-4D97-AF65-F5344CB8AC3E}">
        <p14:creationId xmlns:p14="http://schemas.microsoft.com/office/powerpoint/2010/main" val="343091312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07860" y="582262"/>
            <a:ext cx="10929635"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8800" b="1" dirty="0"/>
              <a:t>STORYBOARD </a:t>
            </a:r>
            <a:endParaRPr sz="88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74425" y="312773"/>
            <a:ext cx="4091803" cy="1707521"/>
          </a:xfrm>
          <a:prstGeom prst="rect">
            <a:avLst/>
          </a:prstGeom>
        </p:spPr>
      </p:pic>
      <p:sp>
        <p:nvSpPr>
          <p:cNvPr id="9" name="Ellipse 8"/>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0" name="Ellipse 9"/>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pic>
        <p:nvPicPr>
          <p:cNvPr id="4" name="Image 3" descr="Une image contenant texte&#10;&#10;Description générée automatiquement">
            <a:extLst>
              <a:ext uri="{FF2B5EF4-FFF2-40B4-BE49-F238E27FC236}">
                <a16:creationId xmlns:a16="http://schemas.microsoft.com/office/drawing/2014/main" id="{7BC31C51-7CFF-3DD4-3C57-33E2D0F51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93" y="2338468"/>
            <a:ext cx="7697007" cy="6510429"/>
          </a:xfrm>
          <a:prstGeom prst="rect">
            <a:avLst/>
          </a:prstGeom>
        </p:spPr>
      </p:pic>
      <p:pic>
        <p:nvPicPr>
          <p:cNvPr id="6" name="Image 5">
            <a:extLst>
              <a:ext uri="{FF2B5EF4-FFF2-40B4-BE49-F238E27FC236}">
                <a16:creationId xmlns:a16="http://schemas.microsoft.com/office/drawing/2014/main" id="{677E763D-332C-7D71-438D-24AA7DF865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4877" y="2338468"/>
            <a:ext cx="8180183" cy="6919118"/>
          </a:xfrm>
          <a:prstGeom prst="rect">
            <a:avLst/>
          </a:prstGeom>
        </p:spPr>
      </p:pic>
      <p:pic>
        <p:nvPicPr>
          <p:cNvPr id="8" name="Image 7">
            <a:extLst>
              <a:ext uri="{FF2B5EF4-FFF2-40B4-BE49-F238E27FC236}">
                <a16:creationId xmlns:a16="http://schemas.microsoft.com/office/drawing/2014/main" id="{8EFB9CD5-78AA-EBB4-4675-96B4414CF1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28424" y="2390556"/>
            <a:ext cx="8180183" cy="6919118"/>
          </a:xfrm>
          <a:prstGeom prst="rect">
            <a:avLst/>
          </a:prstGeom>
        </p:spPr>
      </p:pic>
    </p:spTree>
    <p:extLst>
      <p:ext uri="{BB962C8B-B14F-4D97-AF65-F5344CB8AC3E}">
        <p14:creationId xmlns:p14="http://schemas.microsoft.com/office/powerpoint/2010/main" val="144721367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07860" y="582262"/>
            <a:ext cx="10929635"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8800" b="1" dirty="0"/>
              <a:t>STORYBOARD </a:t>
            </a:r>
            <a:endParaRPr sz="88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74425" y="312773"/>
            <a:ext cx="4091803" cy="1707521"/>
          </a:xfrm>
          <a:prstGeom prst="rect">
            <a:avLst/>
          </a:prstGeom>
        </p:spPr>
      </p:pic>
      <p:sp>
        <p:nvSpPr>
          <p:cNvPr id="9" name="Ellipse 8"/>
          <p:cNvSpPr/>
          <p:nvPr/>
        </p:nvSpPr>
        <p:spPr>
          <a:xfrm>
            <a:off x="17744769" y="8243556"/>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0" name="Ellipse 9"/>
          <p:cNvSpPr/>
          <p:nvPr/>
        </p:nvSpPr>
        <p:spPr>
          <a:xfrm>
            <a:off x="19253183" y="771588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pic>
        <p:nvPicPr>
          <p:cNvPr id="5" name="Image 4">
            <a:extLst>
              <a:ext uri="{FF2B5EF4-FFF2-40B4-BE49-F238E27FC236}">
                <a16:creationId xmlns:a16="http://schemas.microsoft.com/office/drawing/2014/main" id="{C36F5566-E9C3-E783-C5A6-D259241E2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9801" y="2328918"/>
            <a:ext cx="10975642" cy="9283626"/>
          </a:xfrm>
          <a:prstGeom prst="rect">
            <a:avLst/>
          </a:prstGeom>
        </p:spPr>
      </p:pic>
    </p:spTree>
    <p:extLst>
      <p:ext uri="{BB962C8B-B14F-4D97-AF65-F5344CB8AC3E}">
        <p14:creationId xmlns:p14="http://schemas.microsoft.com/office/powerpoint/2010/main" val="72366977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DB90D5E-3F38-E120-E069-2212D4F1C7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90947" y="2254376"/>
            <a:ext cx="12856439" cy="8576468"/>
          </a:xfrm>
          <a:prstGeom prst="rect">
            <a:avLst/>
          </a:prstGeom>
        </p:spPr>
      </p:pic>
      <p:sp>
        <p:nvSpPr>
          <p:cNvPr id="177" name="Diapo 4"/>
          <p:cNvSpPr txBox="1">
            <a:spLocks noGrp="1"/>
          </p:cNvSpPr>
          <p:nvPr>
            <p:ph type="ctrTitle"/>
          </p:nvPr>
        </p:nvSpPr>
        <p:spPr>
          <a:xfrm>
            <a:off x="279446" y="711251"/>
            <a:ext cx="14766590" cy="2385335"/>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16600" b="1" dirty="0"/>
              <a:t>Contexte</a:t>
            </a:r>
            <a:endParaRPr sz="16600" b="1" dirty="0"/>
          </a:p>
        </p:txBody>
      </p:sp>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4" name="ZoneTexte 13"/>
          <p:cNvSpPr txBox="1"/>
          <p:nvPr/>
        </p:nvSpPr>
        <p:spPr>
          <a:xfrm>
            <a:off x="531517" y="4400539"/>
            <a:ext cx="11660483" cy="4401205"/>
          </a:xfrm>
          <a:prstGeom prst="rect">
            <a:avLst/>
          </a:prstGeom>
          <a:noFill/>
        </p:spPr>
        <p:txBody>
          <a:bodyPr wrap="square" rtlCol="0">
            <a:spAutoFit/>
          </a:bodyPr>
          <a:lstStyle/>
          <a:p>
            <a:pPr algn="just" defTabSz="685800" hangingPunct="1"/>
            <a:r>
              <a:rPr lang="fr-FR" sz="4000" dirty="0">
                <a:solidFill>
                  <a:schemeClr val="bg2">
                    <a:lumMod val="10000"/>
                  </a:schemeClr>
                </a:solidFill>
                <a:latin typeface="Montserrat Bold"/>
                <a:ea typeface="Montserrat Bold"/>
                <a:cs typeface="Montserrat Bold"/>
                <a:sym typeface="Montserrat Bold"/>
              </a:rPr>
              <a:t>En Effet , Les repas ( 3 repas clés ) sont l'occasion pour les musulmans de se réunir avec d'autres membres de la communauté et de rompre le jeûne ensemble , mais aussi de partager avec amis , parents et connaissances , bouillies , beignets ayant servis pour la rupture</a:t>
            </a:r>
            <a:r>
              <a:rPr lang="fr-FR" sz="4000" dirty="0">
                <a:solidFill>
                  <a:schemeClr val="bg2">
                    <a:lumMod val="10000"/>
                  </a:schemeClr>
                </a:solidFill>
                <a:latin typeface="Montserrat Bold"/>
                <a:ea typeface="Montserrat Bold"/>
                <a:cs typeface="Montserrat Bold"/>
              </a:rPr>
              <a:t>.</a:t>
            </a:r>
          </a:p>
        </p:txBody>
      </p:sp>
    </p:spTree>
    <p:extLst>
      <p:ext uri="{BB962C8B-B14F-4D97-AF65-F5344CB8AC3E}">
        <p14:creationId xmlns:p14="http://schemas.microsoft.com/office/powerpoint/2010/main" val="35239967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658189" y="337236"/>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Mini Vidéo Script </a:t>
            </a:r>
            <a:endParaRPr lang="fr-CM" sz="96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1" name="ZoneTexte 40">
            <a:extLst>
              <a:ext uri="{FF2B5EF4-FFF2-40B4-BE49-F238E27FC236}">
                <a16:creationId xmlns:a16="http://schemas.microsoft.com/office/drawing/2014/main" id="{9DC1A3A1-7100-C159-7EE9-33DB3BB3D7D5}"/>
              </a:ext>
            </a:extLst>
          </p:cNvPr>
          <p:cNvSpPr txBox="1"/>
          <p:nvPr/>
        </p:nvSpPr>
        <p:spPr>
          <a:xfrm>
            <a:off x="658189" y="2637108"/>
            <a:ext cx="14568552" cy="1323439"/>
          </a:xfrm>
          <a:prstGeom prst="rect">
            <a:avLst/>
          </a:prstGeom>
          <a:noFill/>
        </p:spPr>
        <p:txBody>
          <a:bodyPr wrap="square">
            <a:spAutoFit/>
          </a:bodyPr>
          <a:lstStyle/>
          <a:p>
            <a:pPr algn="just" defTabSz="457200" hangingPunct="1"/>
            <a:r>
              <a:rPr lang="fr-CM" sz="4000" b="1" dirty="0">
                <a:solidFill>
                  <a:srgbClr val="151515"/>
                </a:solidFill>
                <a:latin typeface="Montserrat Bold"/>
                <a:ea typeface="Montserrat Bold"/>
                <a:cs typeface="Montserrat Bold"/>
              </a:rPr>
              <a:t>CONTEXTE:   </a:t>
            </a:r>
            <a:r>
              <a:rPr lang="fr-FR" sz="4000" dirty="0">
                <a:solidFill>
                  <a:srgbClr val="151515"/>
                </a:solidFill>
                <a:latin typeface="Montserrat Bold"/>
                <a:ea typeface="Montserrat Bold"/>
                <a:cs typeface="Montserrat Bold"/>
              </a:rPr>
              <a:t>mini capsule vidéo de 10 s pour mettre en avant le lait BR BLEU. </a:t>
            </a:r>
          </a:p>
        </p:txBody>
      </p:sp>
      <p:sp>
        <p:nvSpPr>
          <p:cNvPr id="42" name="ZoneTexte 41">
            <a:extLst>
              <a:ext uri="{FF2B5EF4-FFF2-40B4-BE49-F238E27FC236}">
                <a16:creationId xmlns:a16="http://schemas.microsoft.com/office/drawing/2014/main" id="{F82513A9-9F66-F5DE-0192-B0F0B3A9DB60}"/>
              </a:ext>
            </a:extLst>
          </p:cNvPr>
          <p:cNvSpPr txBox="1"/>
          <p:nvPr/>
        </p:nvSpPr>
        <p:spPr>
          <a:xfrm>
            <a:off x="491556" y="4715347"/>
            <a:ext cx="16572609" cy="6159122"/>
          </a:xfrm>
          <a:prstGeom prst="rect">
            <a:avLst/>
          </a:prstGeom>
          <a:noFill/>
        </p:spPr>
        <p:txBody>
          <a:bodyPr wrap="square">
            <a:spAutoFit/>
          </a:bodyPr>
          <a:lstStyle/>
          <a:p>
            <a:pPr algn="l" defTabSz="457200" hangingPunct="1">
              <a:lnSpc>
                <a:spcPct val="150000"/>
              </a:lnSpc>
            </a:pPr>
            <a:r>
              <a:rPr lang="fr-FR" sz="2800" b="1" dirty="0">
                <a:solidFill>
                  <a:srgbClr val="151515"/>
                </a:solidFill>
                <a:latin typeface="Montserrat Bold"/>
                <a:ea typeface="Montserrat Bold"/>
                <a:cs typeface="Montserrat Bold"/>
              </a:rPr>
              <a:t>[ le spot s’ouvre avec les grand parents qui se dirige vers la table a manger et le rester de la famille est suggéré dans le plan visuel.] </a:t>
            </a:r>
          </a:p>
          <a:p>
            <a:pPr algn="l" defTabSz="457200" hangingPunct="1">
              <a:lnSpc>
                <a:spcPct val="150000"/>
              </a:lnSpc>
            </a:pPr>
            <a:r>
              <a:rPr lang="fr-FR" sz="2800" b="1" dirty="0">
                <a:solidFill>
                  <a:srgbClr val="151515"/>
                </a:solidFill>
                <a:latin typeface="Montserrat Bold"/>
                <a:ea typeface="Montserrat Bold"/>
                <a:cs typeface="Montserrat Bold"/>
              </a:rPr>
              <a:t>[Voix off] </a:t>
            </a:r>
            <a:r>
              <a:rPr lang="fr-FR" sz="2800" dirty="0">
                <a:solidFill>
                  <a:srgbClr val="151515"/>
                </a:solidFill>
                <a:latin typeface="Montserrat Bold"/>
                <a:ea typeface="Montserrat Bold"/>
                <a:cs typeface="Montserrat Bold"/>
              </a:rPr>
              <a:t>« parce que le ramadan compte beaucoup pour vous, BONNET ROUGE vous aide à le passer en toute sérénité.</a:t>
            </a:r>
          </a:p>
          <a:p>
            <a:pPr algn="l" defTabSz="457200" hangingPunct="1">
              <a:lnSpc>
                <a:spcPct val="150000"/>
              </a:lnSpc>
            </a:pPr>
            <a:r>
              <a:rPr lang="fr-FR" sz="2800" dirty="0">
                <a:solidFill>
                  <a:srgbClr val="151515"/>
                </a:solidFill>
                <a:latin typeface="Montserrat Bold"/>
                <a:ea typeface="Montserrat Bold"/>
                <a:cs typeface="Montserrat Bold"/>
              </a:rPr>
              <a:t>…. Commencez votre journée avec le lait BONNET ROUGE et restez bien nourrit toute la journée</a:t>
            </a:r>
          </a:p>
          <a:p>
            <a:pPr algn="l" defTabSz="457200" hangingPunct="1">
              <a:lnSpc>
                <a:spcPct val="150000"/>
              </a:lnSpc>
            </a:pPr>
            <a:r>
              <a:rPr lang="fr-FR" sz="2800" b="1" dirty="0">
                <a:solidFill>
                  <a:srgbClr val="151515"/>
                </a:solidFill>
                <a:latin typeface="Montserrat Bold"/>
                <a:ea typeface="Montserrat Bold"/>
                <a:cs typeface="Montserrat Bold"/>
              </a:rPr>
              <a:t>[Focus camera sur le grand père qui prend le BR BLEU et verse dans sa tasse de thé  )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Voix off] </a:t>
            </a:r>
          </a:p>
          <a:p>
            <a:pPr algn="l" defTabSz="457200" hangingPunct="1">
              <a:lnSpc>
                <a:spcPct val="150000"/>
              </a:lnSpc>
              <a:spcAft>
                <a:spcPts val="800"/>
              </a:spcAft>
            </a:pPr>
            <a:r>
              <a:rPr lang="fr-CM" sz="2000" kern="1200" dirty="0">
                <a:solidFill>
                  <a:srgbClr val="3F4043"/>
                </a:solidFill>
                <a:latin typeface="Calibri" panose="020F0502020204030204" pitchFamily="34" charset="0"/>
                <a:ea typeface="Calibri" panose="020F0502020204030204" pitchFamily="34" charset="0"/>
                <a:cs typeface="Times New Roman" panose="02020603050405020304" pitchFamily="18" charset="0"/>
              </a:rPr>
              <a:t>Restez nourrit durant tout le ramadan.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BONNET ROUGE, RAMADAN KAREEM</a:t>
            </a:r>
          </a:p>
        </p:txBody>
      </p:sp>
      <p:pic>
        <p:nvPicPr>
          <p:cNvPr id="9" name="Imag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88172" y="588142"/>
            <a:ext cx="4937639" cy="2060491"/>
          </a:xfrm>
          <a:prstGeom prst="rect">
            <a:avLst/>
          </a:prstGeom>
        </p:spPr>
      </p:pic>
      <p:pic>
        <p:nvPicPr>
          <p:cNvPr id="10" name="Image 9">
            <a:extLst>
              <a:ext uri="{FF2B5EF4-FFF2-40B4-BE49-F238E27FC236}">
                <a16:creationId xmlns:a16="http://schemas.microsoft.com/office/drawing/2014/main" id="{C23671AB-5C86-183B-2A64-BA29B0ADF3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16355" y="9106353"/>
            <a:ext cx="3268577" cy="2311398"/>
          </a:xfrm>
          <a:prstGeom prst="rect">
            <a:avLst/>
          </a:prstGeom>
        </p:spPr>
      </p:pic>
      <p:sp>
        <p:nvSpPr>
          <p:cNvPr id="12" name="Ellipse 11"/>
          <p:cNvSpPr/>
          <p:nvPr/>
        </p:nvSpPr>
        <p:spPr>
          <a:xfrm>
            <a:off x="17064165" y="7794908"/>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34558019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478396" y="489706"/>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MINI Vidéo Script </a:t>
            </a:r>
            <a:endParaRPr lang="fr-CM" sz="96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1" name="ZoneTexte 40">
            <a:extLst>
              <a:ext uri="{FF2B5EF4-FFF2-40B4-BE49-F238E27FC236}">
                <a16:creationId xmlns:a16="http://schemas.microsoft.com/office/drawing/2014/main" id="{9DC1A3A1-7100-C159-7EE9-33DB3BB3D7D5}"/>
              </a:ext>
            </a:extLst>
          </p:cNvPr>
          <p:cNvSpPr txBox="1"/>
          <p:nvPr/>
        </p:nvSpPr>
        <p:spPr>
          <a:xfrm>
            <a:off x="478396" y="2411454"/>
            <a:ext cx="15774701" cy="1200329"/>
          </a:xfrm>
          <a:prstGeom prst="rect">
            <a:avLst/>
          </a:prstGeom>
          <a:noFill/>
        </p:spPr>
        <p:txBody>
          <a:bodyPr wrap="square">
            <a:spAutoFit/>
          </a:bodyPr>
          <a:lstStyle/>
          <a:p>
            <a:pPr algn="just" defTabSz="457200" hangingPunct="1"/>
            <a:r>
              <a:rPr lang="fr-CM" sz="3600" b="1" dirty="0">
                <a:solidFill>
                  <a:srgbClr val="151515"/>
                </a:solidFill>
                <a:latin typeface="Montserrat Bold"/>
                <a:ea typeface="Montserrat Bold"/>
                <a:cs typeface="Montserrat Bold"/>
              </a:rPr>
              <a:t>CONTEXTE:   </a:t>
            </a:r>
            <a:r>
              <a:rPr lang="fr-FR" sz="3600" dirty="0">
                <a:solidFill>
                  <a:srgbClr val="151515"/>
                </a:solidFill>
                <a:latin typeface="Montserrat Bold"/>
                <a:ea typeface="Montserrat Bold"/>
                <a:cs typeface="Montserrat Bold"/>
              </a:rPr>
              <a:t>mini capsule vidéo de 10s pour mettre en avant le lait BR ROUGE. </a:t>
            </a:r>
          </a:p>
        </p:txBody>
      </p:sp>
      <p:sp>
        <p:nvSpPr>
          <p:cNvPr id="42" name="ZoneTexte 41">
            <a:extLst>
              <a:ext uri="{FF2B5EF4-FFF2-40B4-BE49-F238E27FC236}">
                <a16:creationId xmlns:a16="http://schemas.microsoft.com/office/drawing/2014/main" id="{F82513A9-9F66-F5DE-0192-B0F0B3A9DB60}"/>
              </a:ext>
            </a:extLst>
          </p:cNvPr>
          <p:cNvSpPr txBox="1"/>
          <p:nvPr/>
        </p:nvSpPr>
        <p:spPr>
          <a:xfrm>
            <a:off x="422857" y="4075255"/>
            <a:ext cx="16596672" cy="6805453"/>
          </a:xfrm>
          <a:prstGeom prst="rect">
            <a:avLst/>
          </a:prstGeom>
          <a:noFill/>
        </p:spPr>
        <p:txBody>
          <a:bodyPr wrap="square">
            <a:spAutoFit/>
          </a:bodyPr>
          <a:lstStyle/>
          <a:p>
            <a:pPr algn="l" defTabSz="457200" hangingPunct="1">
              <a:lnSpc>
                <a:spcPct val="150000"/>
              </a:lnSpc>
            </a:pPr>
            <a:r>
              <a:rPr lang="fr-FR" sz="2800" b="1" dirty="0">
                <a:solidFill>
                  <a:srgbClr val="151515"/>
                </a:solidFill>
                <a:latin typeface="Montserrat Bold"/>
                <a:ea typeface="Montserrat Bold"/>
                <a:cs typeface="Montserrat Bold"/>
              </a:rPr>
              <a:t>[ le spot s’ouvre avec le père qui se dirige vers la table à manger et le rester de la famille est suggéré dans le plan visuel.] </a:t>
            </a:r>
          </a:p>
          <a:p>
            <a:pPr algn="l" defTabSz="457200" hangingPunct="1">
              <a:lnSpc>
                <a:spcPct val="150000"/>
              </a:lnSpc>
            </a:pPr>
            <a:endParaRPr lang="fr-FR" sz="2800" dirty="0">
              <a:solidFill>
                <a:srgbClr val="151515"/>
              </a:solidFill>
              <a:latin typeface="Montserrat Bold"/>
              <a:ea typeface="Montserrat Bold"/>
              <a:cs typeface="Montserrat Bold"/>
            </a:endParaRPr>
          </a:p>
          <a:p>
            <a:pPr algn="l" defTabSz="457200" hangingPunct="1">
              <a:lnSpc>
                <a:spcPct val="150000"/>
              </a:lnSpc>
            </a:pPr>
            <a:r>
              <a:rPr lang="fr-FR" sz="2800" b="1" dirty="0">
                <a:solidFill>
                  <a:srgbClr val="151515"/>
                </a:solidFill>
                <a:latin typeface="Montserrat Bold"/>
                <a:ea typeface="Montserrat Bold"/>
                <a:cs typeface="Montserrat Bold"/>
              </a:rPr>
              <a:t>[Voix off] </a:t>
            </a:r>
            <a:r>
              <a:rPr lang="fr-FR" sz="2800" dirty="0">
                <a:solidFill>
                  <a:srgbClr val="151515"/>
                </a:solidFill>
                <a:latin typeface="Montserrat Bold"/>
                <a:ea typeface="Montserrat Bold"/>
                <a:cs typeface="Montserrat Bold"/>
              </a:rPr>
              <a:t>« parce que le ramadan compte beaucoup pour vous, BONNET ROUGE vous aide à le passer en toute sérénité.</a:t>
            </a:r>
          </a:p>
          <a:p>
            <a:pPr algn="l" defTabSz="457200" hangingPunct="1">
              <a:lnSpc>
                <a:spcPct val="150000"/>
              </a:lnSpc>
            </a:pPr>
            <a:r>
              <a:rPr lang="fr-FR" sz="2800" dirty="0">
                <a:solidFill>
                  <a:srgbClr val="151515"/>
                </a:solidFill>
                <a:latin typeface="Montserrat Bold"/>
                <a:ea typeface="Montserrat Bold"/>
                <a:cs typeface="Montserrat Bold"/>
              </a:rPr>
              <a:t>…. Commencez votre journée avec le lait BONNET ROUGE et restez bien nourrit toute la journée</a:t>
            </a:r>
          </a:p>
          <a:p>
            <a:pPr algn="l" defTabSz="457200" hangingPunct="1">
              <a:lnSpc>
                <a:spcPct val="150000"/>
              </a:lnSpc>
            </a:pPr>
            <a:r>
              <a:rPr lang="fr-FR" sz="2800" b="1" dirty="0">
                <a:solidFill>
                  <a:srgbClr val="151515"/>
                </a:solidFill>
                <a:latin typeface="Montserrat Bold"/>
                <a:ea typeface="Montserrat Bold"/>
                <a:cs typeface="Montserrat Bold"/>
              </a:rPr>
              <a:t>[Focus camera sur le père qui prend le BR BLEU et verse dans son bol de bouillie  )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Voix off] </a:t>
            </a:r>
          </a:p>
          <a:p>
            <a:pPr algn="l" defTabSz="457200" hangingPunct="1">
              <a:lnSpc>
                <a:spcPct val="150000"/>
              </a:lnSpc>
              <a:spcAft>
                <a:spcPts val="800"/>
              </a:spcAft>
            </a:pPr>
            <a:r>
              <a:rPr lang="fr-CM" sz="2000" kern="1200" dirty="0">
                <a:solidFill>
                  <a:srgbClr val="3F4043"/>
                </a:solidFill>
                <a:latin typeface="Calibri" panose="020F0502020204030204" pitchFamily="34" charset="0"/>
                <a:ea typeface="Calibri" panose="020F0502020204030204" pitchFamily="34" charset="0"/>
                <a:cs typeface="Times New Roman" panose="02020603050405020304" pitchFamily="18" charset="0"/>
              </a:rPr>
              <a:t>Restez nourrit durant tout le ramadan.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BONNET ROUGE, RAMADAN KAREEM</a:t>
            </a:r>
          </a:p>
        </p:txBody>
      </p:sp>
      <p:pic>
        <p:nvPicPr>
          <p:cNvPr id="10" name="Image 9">
            <a:extLst>
              <a:ext uri="{FF2B5EF4-FFF2-40B4-BE49-F238E27FC236}">
                <a16:creationId xmlns:a16="http://schemas.microsoft.com/office/drawing/2014/main" id="{9AFE9C08-BD57-0EC0-7E96-3A68C8A5DA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10556" y="9309674"/>
            <a:ext cx="3219370" cy="2276601"/>
          </a:xfrm>
          <a:prstGeom prst="rect">
            <a:avLst/>
          </a:prstGeom>
        </p:spPr>
      </p:pic>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47541" y="776072"/>
            <a:ext cx="4679687" cy="1952847"/>
          </a:xfrm>
          <a:prstGeom prst="rect">
            <a:avLst/>
          </a:prstGeom>
        </p:spPr>
      </p:pic>
      <p:sp>
        <p:nvSpPr>
          <p:cNvPr id="12" name="Ellipse 11"/>
          <p:cNvSpPr/>
          <p:nvPr/>
        </p:nvSpPr>
        <p:spPr>
          <a:xfrm>
            <a:off x="16253097" y="8063548"/>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428038930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319728" y="394697"/>
            <a:ext cx="1248275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9600" b="1" dirty="0"/>
              <a:t>MINI Vidéo Script</a:t>
            </a:r>
            <a:endParaRPr lang="fr-CM" sz="9600" b="1" dirty="0">
              <a:solidFill>
                <a:srgbClr val="C22622"/>
              </a:solidFill>
            </a:endParaRP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41" name="ZoneTexte 40">
            <a:extLst>
              <a:ext uri="{FF2B5EF4-FFF2-40B4-BE49-F238E27FC236}">
                <a16:creationId xmlns:a16="http://schemas.microsoft.com/office/drawing/2014/main" id="{9DC1A3A1-7100-C159-7EE9-33DB3BB3D7D5}"/>
              </a:ext>
            </a:extLst>
          </p:cNvPr>
          <p:cNvSpPr txBox="1"/>
          <p:nvPr/>
        </p:nvSpPr>
        <p:spPr>
          <a:xfrm>
            <a:off x="82920" y="2022490"/>
            <a:ext cx="18274854" cy="1200329"/>
          </a:xfrm>
          <a:prstGeom prst="rect">
            <a:avLst/>
          </a:prstGeom>
          <a:noFill/>
        </p:spPr>
        <p:txBody>
          <a:bodyPr wrap="square">
            <a:spAutoFit/>
          </a:bodyPr>
          <a:lstStyle/>
          <a:p>
            <a:pPr algn="just" defTabSz="457200" hangingPunct="1"/>
            <a:r>
              <a:rPr lang="fr-CM" sz="3600" b="1" dirty="0">
                <a:solidFill>
                  <a:srgbClr val="151515"/>
                </a:solidFill>
                <a:latin typeface="Montserrat Bold"/>
                <a:ea typeface="Montserrat Bold"/>
                <a:cs typeface="Montserrat Bold"/>
              </a:rPr>
              <a:t>CONTEXTE:   </a:t>
            </a:r>
            <a:r>
              <a:rPr lang="fr-FR" sz="3600" dirty="0">
                <a:solidFill>
                  <a:srgbClr val="151515"/>
                </a:solidFill>
                <a:latin typeface="Montserrat Bold"/>
                <a:ea typeface="Montserrat Bold"/>
                <a:cs typeface="Montserrat Bold"/>
              </a:rPr>
              <a:t>mini capsule vidéo de 10 s pour mettre en avant le lait BR ROUGE GOLD. </a:t>
            </a:r>
          </a:p>
        </p:txBody>
      </p:sp>
      <p:sp>
        <p:nvSpPr>
          <p:cNvPr id="42" name="ZoneTexte 41">
            <a:extLst>
              <a:ext uri="{FF2B5EF4-FFF2-40B4-BE49-F238E27FC236}">
                <a16:creationId xmlns:a16="http://schemas.microsoft.com/office/drawing/2014/main" id="{F82513A9-9F66-F5DE-0192-B0F0B3A9DB60}"/>
              </a:ext>
            </a:extLst>
          </p:cNvPr>
          <p:cNvSpPr txBox="1"/>
          <p:nvPr/>
        </p:nvSpPr>
        <p:spPr>
          <a:xfrm>
            <a:off x="319728" y="4675204"/>
            <a:ext cx="18497661" cy="6159122"/>
          </a:xfrm>
          <a:prstGeom prst="rect">
            <a:avLst/>
          </a:prstGeom>
          <a:noFill/>
        </p:spPr>
        <p:txBody>
          <a:bodyPr wrap="square">
            <a:spAutoFit/>
          </a:bodyPr>
          <a:lstStyle/>
          <a:p>
            <a:pPr algn="l" defTabSz="457200" hangingPunct="1">
              <a:lnSpc>
                <a:spcPct val="150000"/>
              </a:lnSpc>
            </a:pPr>
            <a:r>
              <a:rPr lang="fr-FR" sz="2800" b="1" dirty="0">
                <a:solidFill>
                  <a:srgbClr val="151515"/>
                </a:solidFill>
                <a:latin typeface="Montserrat Bold"/>
                <a:ea typeface="Montserrat Bold"/>
                <a:cs typeface="Montserrat Bold"/>
              </a:rPr>
              <a:t>[ le spot s’ouvre avec le père qui se dirige vers la table à manger et le rester de la famille est suggéré dans le plan visuel.] </a:t>
            </a:r>
            <a:endParaRPr lang="fr-FR" sz="2800" dirty="0">
              <a:solidFill>
                <a:srgbClr val="151515"/>
              </a:solidFill>
              <a:latin typeface="Montserrat Bold"/>
              <a:ea typeface="Montserrat Bold"/>
              <a:cs typeface="Montserrat Bold"/>
            </a:endParaRPr>
          </a:p>
          <a:p>
            <a:pPr algn="l" defTabSz="457200" hangingPunct="1">
              <a:lnSpc>
                <a:spcPct val="150000"/>
              </a:lnSpc>
            </a:pPr>
            <a:r>
              <a:rPr lang="fr-FR" sz="2800" b="1" dirty="0">
                <a:solidFill>
                  <a:srgbClr val="151515"/>
                </a:solidFill>
                <a:latin typeface="Montserrat Bold"/>
                <a:ea typeface="Montserrat Bold"/>
                <a:cs typeface="Montserrat Bold"/>
              </a:rPr>
              <a:t>[Voix off] </a:t>
            </a:r>
            <a:r>
              <a:rPr lang="fr-FR" sz="2800" dirty="0">
                <a:solidFill>
                  <a:srgbClr val="151515"/>
                </a:solidFill>
                <a:latin typeface="Montserrat Bold"/>
                <a:ea typeface="Montserrat Bold"/>
                <a:cs typeface="Montserrat Bold"/>
              </a:rPr>
              <a:t>« parce que le ramadan compte beaucoup pour vous, BONNET ROUGE vous aide à le passer en toute sérénité.</a:t>
            </a:r>
          </a:p>
          <a:p>
            <a:pPr algn="l" defTabSz="457200" hangingPunct="1">
              <a:lnSpc>
                <a:spcPct val="150000"/>
              </a:lnSpc>
            </a:pPr>
            <a:r>
              <a:rPr lang="fr-FR" sz="2800" dirty="0">
                <a:solidFill>
                  <a:srgbClr val="151515"/>
                </a:solidFill>
                <a:latin typeface="Montserrat Bold"/>
                <a:ea typeface="Montserrat Bold"/>
                <a:cs typeface="Montserrat Bold"/>
              </a:rPr>
              <a:t>…. Commencez votre journée avec le lait BONNET ROUGE et restez bien nourrit toute la journée</a:t>
            </a:r>
          </a:p>
          <a:p>
            <a:pPr algn="l" defTabSz="457200" hangingPunct="1">
              <a:lnSpc>
                <a:spcPct val="150000"/>
              </a:lnSpc>
            </a:pPr>
            <a:r>
              <a:rPr lang="fr-FR" sz="2800" b="1" dirty="0">
                <a:solidFill>
                  <a:srgbClr val="151515"/>
                </a:solidFill>
                <a:latin typeface="Montserrat Bold"/>
                <a:ea typeface="Montserrat Bold"/>
                <a:cs typeface="Montserrat Bold"/>
              </a:rPr>
              <a:t>[Focus camera sur le jeune qui prend le BR GOLD et boit directement à la canette / ou verse dans un verre avant de boire)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 Voix off] </a:t>
            </a:r>
          </a:p>
          <a:p>
            <a:pPr algn="l" defTabSz="457200" hangingPunct="1">
              <a:lnSpc>
                <a:spcPct val="150000"/>
              </a:lnSpc>
              <a:spcAft>
                <a:spcPts val="800"/>
              </a:spcAft>
            </a:pPr>
            <a:r>
              <a:rPr lang="fr-CM" sz="2000" kern="1200" dirty="0">
                <a:solidFill>
                  <a:srgbClr val="3F4043"/>
                </a:solidFill>
                <a:latin typeface="Calibri" panose="020F0502020204030204" pitchFamily="34" charset="0"/>
                <a:ea typeface="Calibri" panose="020F0502020204030204" pitchFamily="34" charset="0"/>
                <a:cs typeface="Times New Roman" panose="02020603050405020304" pitchFamily="18" charset="0"/>
              </a:rPr>
              <a:t>Restez nourrit durant tout le ramadan. </a:t>
            </a:r>
          </a:p>
          <a:p>
            <a:pPr algn="l" defTabSz="457200" hangingPunct="1">
              <a:lnSpc>
                <a:spcPct val="150000"/>
              </a:lnSpc>
              <a:spcAft>
                <a:spcPts val="800"/>
              </a:spcAft>
            </a:pPr>
            <a:r>
              <a:rPr lang="fr-CM" sz="2000" b="1" kern="1200" dirty="0">
                <a:solidFill>
                  <a:srgbClr val="3F4043"/>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BONNET ROUGE, RAMADAN KAREEM</a:t>
            </a:r>
          </a:p>
        </p:txBody>
      </p:sp>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19969" y="1429003"/>
            <a:ext cx="4047772" cy="1689147"/>
          </a:xfrm>
          <a:prstGeom prst="rect">
            <a:avLst/>
          </a:prstGeom>
        </p:spPr>
      </p:pic>
      <p:pic>
        <p:nvPicPr>
          <p:cNvPr id="12" name="Image 11">
            <a:extLst>
              <a:ext uri="{FF2B5EF4-FFF2-40B4-BE49-F238E27FC236}">
                <a16:creationId xmlns:a16="http://schemas.microsoft.com/office/drawing/2014/main" id="{8AF4FE4F-D425-84E8-55E9-15D3D159D0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57774" y="8548788"/>
            <a:ext cx="2227515" cy="2501319"/>
          </a:xfrm>
          <a:prstGeom prst="rect">
            <a:avLst/>
          </a:prstGeom>
        </p:spPr>
      </p:pic>
      <p:sp>
        <p:nvSpPr>
          <p:cNvPr id="13" name="Ellipse 12"/>
          <p:cNvSpPr/>
          <p:nvPr/>
        </p:nvSpPr>
        <p:spPr>
          <a:xfrm>
            <a:off x="17004387" y="7223250"/>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42178196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419825" y="1223886"/>
            <a:ext cx="624137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2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9" name="ZoneTexte 8">
            <a:extLst>
              <a:ext uri="{FF2B5EF4-FFF2-40B4-BE49-F238E27FC236}">
                <a16:creationId xmlns:a16="http://schemas.microsoft.com/office/drawing/2014/main" id="{0B4E11B6-E952-AB12-7AE9-721EE6FFC3D2}"/>
              </a:ext>
            </a:extLst>
          </p:cNvPr>
          <p:cNvSpPr txBox="1"/>
          <p:nvPr/>
        </p:nvSpPr>
        <p:spPr>
          <a:xfrm>
            <a:off x="252091" y="2955582"/>
            <a:ext cx="5956204" cy="3662541"/>
          </a:xfrm>
          <a:prstGeom prst="rect">
            <a:avLst/>
          </a:prstGeom>
          <a:noFill/>
        </p:spPr>
        <p:txBody>
          <a:bodyPr wrap="square">
            <a:spAutoFit/>
          </a:bodyPr>
          <a:lstStyle/>
          <a:p>
            <a:pPr algn="l" defTabSz="457200" hangingPunct="1"/>
            <a:r>
              <a:rPr lang="fr-CM" sz="4800" b="1" kern="1200" dirty="0">
                <a:solidFill>
                  <a:srgbClr val="D45710"/>
                </a:solidFill>
                <a:latin typeface="Verdana"/>
              </a:rPr>
              <a:t>Concept Créatif</a:t>
            </a:r>
          </a:p>
          <a:p>
            <a:pPr algn="l" defTabSz="457200" hangingPunct="1"/>
            <a:r>
              <a:rPr lang="fr-CM" sz="4800" b="1" kern="1200" dirty="0">
                <a:solidFill>
                  <a:srgbClr val="3F4043"/>
                </a:solidFill>
                <a:latin typeface="Verdana"/>
              </a:rPr>
              <a:t>Le message :</a:t>
            </a:r>
          </a:p>
          <a:p>
            <a:pPr algn="l" defTabSz="457200" hangingPunct="1"/>
            <a:endParaRPr lang="fr-CM" sz="4800" kern="1200" dirty="0">
              <a:solidFill>
                <a:srgbClr val="3F4043"/>
              </a:solidFill>
              <a:latin typeface="Verdana"/>
            </a:endParaRPr>
          </a:p>
          <a:p>
            <a:pPr lvl="0" algn="l" defTabSz="457200" hangingPunct="1"/>
            <a:r>
              <a:rPr lang="fr-CM" kern="1200" dirty="0">
                <a:solidFill>
                  <a:srgbClr val="3F4043"/>
                </a:solidFill>
                <a:latin typeface="Verdana"/>
              </a:rPr>
              <a:t>1- </a:t>
            </a:r>
            <a:r>
              <a:rPr lang="fr-CM" sz="3200" kern="1200" dirty="0">
                <a:solidFill>
                  <a:srgbClr val="3F4043"/>
                </a:solidFill>
                <a:latin typeface="Verdana"/>
              </a:rPr>
              <a:t>«  </a:t>
            </a:r>
            <a:r>
              <a:rPr lang="fr-CM" sz="3200" b="1" kern="1200" dirty="0">
                <a:solidFill>
                  <a:srgbClr val="3F4043"/>
                </a:solidFill>
                <a:highlight>
                  <a:srgbClr val="FFFF00"/>
                </a:highlight>
                <a:latin typeface="Verdana"/>
              </a:rPr>
              <a:t>VIVEZ PLUS  QU’UN RAMADAN</a:t>
            </a:r>
            <a:r>
              <a:rPr lang="fr-CM" sz="3200" kern="1200" dirty="0">
                <a:solidFill>
                  <a:srgbClr val="3F4043"/>
                </a:solidFill>
                <a:latin typeface="Verdana"/>
              </a:rPr>
              <a:t>»</a:t>
            </a:r>
          </a:p>
          <a:p>
            <a:pPr lvl="0" algn="l" defTabSz="457200" hangingPunct="1"/>
            <a:endParaRPr lang="fr-CM" kern="1200" dirty="0">
              <a:solidFill>
                <a:srgbClr val="3F4043"/>
              </a:solidFill>
              <a:latin typeface="Verdana"/>
            </a:endParaRPr>
          </a:p>
        </p:txBody>
      </p:sp>
      <p:pic>
        <p:nvPicPr>
          <p:cNvPr id="5" name="Image 4" descr="Une image contenant texte, gens, petit déjeuner, repas&#10;&#10;Description générée automatiquement">
            <a:extLst>
              <a:ext uri="{FF2B5EF4-FFF2-40B4-BE49-F238E27FC236}">
                <a16:creationId xmlns:a16="http://schemas.microsoft.com/office/drawing/2014/main" id="{AED9692E-8025-1E0B-9566-A7DDA09E7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204" y="660734"/>
            <a:ext cx="16450320" cy="11515224"/>
          </a:xfrm>
          <a:prstGeom prst="rect">
            <a:avLst/>
          </a:prstGeom>
        </p:spPr>
      </p:pic>
      <p:sp>
        <p:nvSpPr>
          <p:cNvPr id="6" name="ZoneTexte 5">
            <a:extLst>
              <a:ext uri="{FF2B5EF4-FFF2-40B4-BE49-F238E27FC236}">
                <a16:creationId xmlns:a16="http://schemas.microsoft.com/office/drawing/2014/main" id="{42133F59-BC2A-6CAB-A97A-5352C2B0CBDB}"/>
              </a:ext>
            </a:extLst>
          </p:cNvPr>
          <p:cNvSpPr txBox="1"/>
          <p:nvPr/>
        </p:nvSpPr>
        <p:spPr>
          <a:xfrm>
            <a:off x="27704" y="6796914"/>
            <a:ext cx="5956204" cy="4832092"/>
          </a:xfrm>
          <a:prstGeom prst="rect">
            <a:avLst/>
          </a:prstGeom>
          <a:noFill/>
        </p:spPr>
        <p:txBody>
          <a:bodyPr wrap="square">
            <a:spAutoFit/>
          </a:bodyPr>
          <a:lstStyle/>
          <a:p>
            <a:pPr algn="l" defTabSz="457200" hangingPunct="1"/>
            <a:r>
              <a:rPr lang="fr-CM" sz="3600" b="1" kern="1200" dirty="0">
                <a:solidFill>
                  <a:srgbClr val="D45710"/>
                </a:solidFill>
                <a:latin typeface="Verdana"/>
              </a:rPr>
              <a:t>SHOOTING OBJECTIF</a:t>
            </a:r>
          </a:p>
          <a:p>
            <a:pPr algn="l" defTabSz="457200" hangingPunct="1"/>
            <a:endParaRPr lang="fr-CM" sz="2800" b="1" kern="1200" dirty="0">
              <a:solidFill>
                <a:srgbClr val="3F4043"/>
              </a:solidFill>
              <a:latin typeface="Verdana"/>
            </a:endParaRPr>
          </a:p>
          <a:p>
            <a:pPr marL="457200" indent="-457200" algn="l" defTabSz="457200" hangingPunct="1">
              <a:buFont typeface="Arial" panose="020B0604020202020204" pitchFamily="34" charset="0"/>
              <a:buChar char="•"/>
            </a:pPr>
            <a:r>
              <a:rPr lang="fr-CM" sz="2800" b="1" kern="1200" dirty="0">
                <a:solidFill>
                  <a:srgbClr val="3F4043"/>
                </a:solidFill>
                <a:latin typeface="Verdana"/>
              </a:rPr>
              <a:t>Acteur âgés entre 32 et 42 ans</a:t>
            </a:r>
          </a:p>
          <a:p>
            <a:pPr marL="457200" indent="-457200" algn="l" defTabSz="457200" hangingPunct="1">
              <a:buFont typeface="Arial" panose="020B0604020202020204" pitchFamily="34" charset="0"/>
              <a:buChar char="•"/>
            </a:pPr>
            <a:r>
              <a:rPr lang="fr-CM" sz="2800" b="1" kern="1200" dirty="0">
                <a:solidFill>
                  <a:srgbClr val="3F4043"/>
                </a:solidFill>
                <a:latin typeface="Verdana"/>
              </a:rPr>
              <a:t>Homme et femme</a:t>
            </a:r>
          </a:p>
          <a:p>
            <a:pPr marL="457200" indent="-457200" algn="l" defTabSz="457200" hangingPunct="1">
              <a:buFont typeface="Arial" panose="020B0604020202020204" pitchFamily="34" charset="0"/>
              <a:buChar char="•"/>
            </a:pPr>
            <a:r>
              <a:rPr lang="fr-CM" sz="2800" b="1" kern="1200" dirty="0">
                <a:solidFill>
                  <a:srgbClr val="3F4043"/>
                </a:solidFill>
                <a:latin typeface="Verdana"/>
              </a:rPr>
              <a:t>Menu: bouillie, date, pain et poisson</a:t>
            </a:r>
          </a:p>
          <a:p>
            <a:pPr marL="457200" indent="-457200" algn="l" defTabSz="457200" hangingPunct="1">
              <a:buFont typeface="Arial" panose="020B0604020202020204" pitchFamily="34" charset="0"/>
              <a:buChar char="•"/>
            </a:pPr>
            <a:r>
              <a:rPr lang="fr-CM" sz="2800" b="1" kern="1200" dirty="0">
                <a:solidFill>
                  <a:srgbClr val="3F4043"/>
                </a:solidFill>
                <a:latin typeface="Verdana"/>
              </a:rPr>
              <a:t>Attitude: souriant et tres fusionnel </a:t>
            </a:r>
          </a:p>
          <a:p>
            <a:pPr algn="l" defTabSz="457200" hangingPunct="1"/>
            <a:endParaRPr lang="fr-CM" sz="4800" b="1" kern="1200" dirty="0">
              <a:solidFill>
                <a:srgbClr val="3F4043"/>
              </a:solidFill>
              <a:latin typeface="Verdana"/>
            </a:endParaRPr>
          </a:p>
        </p:txBody>
      </p:sp>
    </p:spTree>
    <p:extLst>
      <p:ext uri="{BB962C8B-B14F-4D97-AF65-F5344CB8AC3E}">
        <p14:creationId xmlns:p14="http://schemas.microsoft.com/office/powerpoint/2010/main" val="129098725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419825" y="1223886"/>
            <a:ext cx="624137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2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3" name="Image 2" descr="Une image contenant texte, gens, petit déjeuner, repas&#10;&#10;Description générée automatiquement">
            <a:extLst>
              <a:ext uri="{FF2B5EF4-FFF2-40B4-BE49-F238E27FC236}">
                <a16:creationId xmlns:a16="http://schemas.microsoft.com/office/drawing/2014/main" id="{2FA0926E-3E41-1C98-D421-B99B0B914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459" y="529801"/>
            <a:ext cx="17089018" cy="11962313"/>
          </a:xfrm>
          <a:prstGeom prst="rect">
            <a:avLst/>
          </a:prstGeom>
        </p:spPr>
      </p:pic>
      <p:sp>
        <p:nvSpPr>
          <p:cNvPr id="4" name="ZoneTexte 3">
            <a:extLst>
              <a:ext uri="{FF2B5EF4-FFF2-40B4-BE49-F238E27FC236}">
                <a16:creationId xmlns:a16="http://schemas.microsoft.com/office/drawing/2014/main" id="{CBEA33BE-0887-D787-B579-0A7D2D7F5BD1}"/>
              </a:ext>
            </a:extLst>
          </p:cNvPr>
          <p:cNvSpPr txBox="1"/>
          <p:nvPr/>
        </p:nvSpPr>
        <p:spPr>
          <a:xfrm>
            <a:off x="201523" y="3722188"/>
            <a:ext cx="5956204" cy="4832092"/>
          </a:xfrm>
          <a:prstGeom prst="rect">
            <a:avLst/>
          </a:prstGeom>
          <a:noFill/>
        </p:spPr>
        <p:txBody>
          <a:bodyPr wrap="square">
            <a:spAutoFit/>
          </a:bodyPr>
          <a:lstStyle/>
          <a:p>
            <a:pPr algn="l" defTabSz="457200" hangingPunct="1"/>
            <a:r>
              <a:rPr lang="fr-CM" sz="3600" b="1" kern="1200" dirty="0">
                <a:solidFill>
                  <a:srgbClr val="D45710"/>
                </a:solidFill>
                <a:latin typeface="Verdana"/>
              </a:rPr>
              <a:t>SHOOTING OBJECTIF</a:t>
            </a:r>
          </a:p>
          <a:p>
            <a:pPr algn="l" defTabSz="457200" hangingPunct="1"/>
            <a:endParaRPr lang="fr-CM" sz="2800" b="1" kern="1200" dirty="0">
              <a:solidFill>
                <a:srgbClr val="3F4043"/>
              </a:solidFill>
              <a:latin typeface="Verdana"/>
            </a:endParaRPr>
          </a:p>
          <a:p>
            <a:pPr marL="457200" indent="-457200" algn="l" defTabSz="457200" hangingPunct="1">
              <a:buFont typeface="Arial" panose="020B0604020202020204" pitchFamily="34" charset="0"/>
              <a:buChar char="•"/>
            </a:pPr>
            <a:r>
              <a:rPr lang="fr-CM" sz="2800" b="1" kern="1200" dirty="0">
                <a:solidFill>
                  <a:srgbClr val="3F4043"/>
                </a:solidFill>
                <a:latin typeface="Verdana"/>
              </a:rPr>
              <a:t>Acteur âgés entre 55 et 70 ans</a:t>
            </a:r>
          </a:p>
          <a:p>
            <a:pPr marL="457200" indent="-457200" algn="l" defTabSz="457200" hangingPunct="1">
              <a:buFont typeface="Arial" panose="020B0604020202020204" pitchFamily="34" charset="0"/>
              <a:buChar char="•"/>
            </a:pPr>
            <a:r>
              <a:rPr lang="fr-CM" sz="2800" b="1" kern="1200" dirty="0">
                <a:solidFill>
                  <a:srgbClr val="3F4043"/>
                </a:solidFill>
                <a:latin typeface="Verdana"/>
              </a:rPr>
              <a:t>Homme et femme</a:t>
            </a:r>
          </a:p>
          <a:p>
            <a:pPr marL="457200" indent="-457200" algn="l" defTabSz="457200" hangingPunct="1">
              <a:buFont typeface="Arial" panose="020B0604020202020204" pitchFamily="34" charset="0"/>
              <a:buChar char="•"/>
            </a:pPr>
            <a:r>
              <a:rPr lang="fr-CM" sz="2800" b="1" kern="1200" dirty="0">
                <a:solidFill>
                  <a:srgbClr val="3F4043"/>
                </a:solidFill>
                <a:latin typeface="Verdana"/>
              </a:rPr>
              <a:t>Menu: bouillie, date, pain et poisson</a:t>
            </a:r>
          </a:p>
          <a:p>
            <a:pPr marL="457200" indent="-457200" algn="l" defTabSz="457200" hangingPunct="1">
              <a:buFont typeface="Arial" panose="020B0604020202020204" pitchFamily="34" charset="0"/>
              <a:buChar char="•"/>
            </a:pPr>
            <a:r>
              <a:rPr lang="fr-CM" sz="2800" b="1" kern="1200" dirty="0">
                <a:solidFill>
                  <a:srgbClr val="3F4043"/>
                </a:solidFill>
                <a:latin typeface="Verdana"/>
              </a:rPr>
              <a:t>Attitude: souriant et tres fusionnel </a:t>
            </a:r>
          </a:p>
          <a:p>
            <a:pPr algn="l" defTabSz="457200" hangingPunct="1"/>
            <a:endParaRPr lang="fr-CM" sz="4800" b="1" kern="1200" dirty="0">
              <a:solidFill>
                <a:srgbClr val="3F4043"/>
              </a:solidFill>
              <a:latin typeface="Verdana"/>
            </a:endParaRPr>
          </a:p>
        </p:txBody>
      </p:sp>
    </p:spTree>
    <p:extLst>
      <p:ext uri="{BB962C8B-B14F-4D97-AF65-F5344CB8AC3E}">
        <p14:creationId xmlns:p14="http://schemas.microsoft.com/office/powerpoint/2010/main" val="265473688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419825" y="1223886"/>
            <a:ext cx="6241379"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7200" b="1" dirty="0"/>
              <a:t>Piste 2 </a:t>
            </a:r>
            <a:br>
              <a:rPr lang="fr-CM" sz="7200" b="1" dirty="0"/>
            </a:br>
            <a:r>
              <a:rPr lang="fr-CM" sz="7200" b="1" dirty="0"/>
              <a:t>OOH</a:t>
            </a:r>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pic>
        <p:nvPicPr>
          <p:cNvPr id="3" name="Image 2" descr="Une image contenant texte, personne&#10;&#10;Description générée automatiquement">
            <a:extLst>
              <a:ext uri="{FF2B5EF4-FFF2-40B4-BE49-F238E27FC236}">
                <a16:creationId xmlns:a16="http://schemas.microsoft.com/office/drawing/2014/main" id="{4526D323-F508-0CD1-63CA-BB4C4FEDA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5538" y="295608"/>
            <a:ext cx="14822904" cy="13129319"/>
          </a:xfrm>
          <a:prstGeom prst="rect">
            <a:avLst/>
          </a:prstGeom>
        </p:spPr>
      </p:pic>
      <p:sp>
        <p:nvSpPr>
          <p:cNvPr id="4" name="ZoneTexte 3">
            <a:extLst>
              <a:ext uri="{FF2B5EF4-FFF2-40B4-BE49-F238E27FC236}">
                <a16:creationId xmlns:a16="http://schemas.microsoft.com/office/drawing/2014/main" id="{BF8925BF-A655-4EAD-0B43-1A2CE44E7A6B}"/>
              </a:ext>
            </a:extLst>
          </p:cNvPr>
          <p:cNvSpPr txBox="1"/>
          <p:nvPr/>
        </p:nvSpPr>
        <p:spPr>
          <a:xfrm>
            <a:off x="418446" y="2873362"/>
            <a:ext cx="7402080" cy="8402300"/>
          </a:xfrm>
          <a:prstGeom prst="rect">
            <a:avLst/>
          </a:prstGeom>
          <a:noFill/>
        </p:spPr>
        <p:txBody>
          <a:bodyPr wrap="square">
            <a:spAutoFit/>
          </a:bodyPr>
          <a:lstStyle/>
          <a:p>
            <a:pPr algn="l" defTabSz="457200" hangingPunct="1"/>
            <a:r>
              <a:rPr lang="fr-CM" sz="3600" b="1" kern="1200" dirty="0">
                <a:solidFill>
                  <a:srgbClr val="D45710"/>
                </a:solidFill>
                <a:latin typeface="Verdana"/>
              </a:rPr>
              <a:t>SHOOTING OBJECTIF</a:t>
            </a:r>
          </a:p>
          <a:p>
            <a:pPr algn="l" defTabSz="457200" hangingPunct="1"/>
            <a:endParaRPr lang="fr-CM" sz="2800" b="1" kern="1200" dirty="0">
              <a:solidFill>
                <a:srgbClr val="3F4043"/>
              </a:solidFill>
              <a:latin typeface="Verdana"/>
            </a:endParaRPr>
          </a:p>
          <a:p>
            <a:pPr marL="457200" indent="-457200" algn="l" defTabSz="457200" hangingPunct="1">
              <a:buFont typeface="Arial" panose="020B0604020202020204" pitchFamily="34" charset="0"/>
              <a:buChar char="•"/>
            </a:pPr>
            <a:r>
              <a:rPr lang="fr-CM" sz="3200" b="1" kern="1200" dirty="0">
                <a:solidFill>
                  <a:srgbClr val="3F4043"/>
                </a:solidFill>
                <a:latin typeface="Verdana"/>
              </a:rPr>
              <a:t>Acteur âgés entre 25 et 30 ans </a:t>
            </a:r>
          </a:p>
          <a:p>
            <a:pPr marL="457200" indent="-457200" algn="l" defTabSz="457200" hangingPunct="1">
              <a:buFont typeface="Arial" panose="020B0604020202020204" pitchFamily="34" charset="0"/>
              <a:buChar char="•"/>
            </a:pPr>
            <a:r>
              <a:rPr lang="fr-CM" sz="3200" b="1" kern="1200" dirty="0">
                <a:solidFill>
                  <a:srgbClr val="3F4043"/>
                </a:solidFill>
                <a:latin typeface="Verdana"/>
              </a:rPr>
              <a:t>Homme ou uniquement des femmes</a:t>
            </a:r>
          </a:p>
          <a:p>
            <a:pPr marL="457200" indent="-457200" algn="l" defTabSz="457200" hangingPunct="1">
              <a:buFont typeface="Arial" panose="020B0604020202020204" pitchFamily="34" charset="0"/>
              <a:buChar char="•"/>
            </a:pPr>
            <a:r>
              <a:rPr lang="fr-CM" sz="3200" b="1" kern="1200" dirty="0">
                <a:solidFill>
                  <a:srgbClr val="3F4043"/>
                </a:solidFill>
                <a:latin typeface="Verdana"/>
              </a:rPr>
              <a:t>Menu: bouillie, date, pain et poisson</a:t>
            </a:r>
          </a:p>
          <a:p>
            <a:pPr marL="457200" indent="-457200" algn="l" defTabSz="457200" hangingPunct="1">
              <a:buFont typeface="Arial" panose="020B0604020202020204" pitchFamily="34" charset="0"/>
              <a:buChar char="•"/>
            </a:pPr>
            <a:r>
              <a:rPr lang="fr-CM" sz="3200" b="1" kern="1200" dirty="0">
                <a:solidFill>
                  <a:srgbClr val="3F4043"/>
                </a:solidFill>
                <a:latin typeface="Verdana"/>
              </a:rPr>
              <a:t>Attitude: souriant et tres fusionnel tres branché (iPhone, Apple </a:t>
            </a:r>
            <a:r>
              <a:rPr lang="fr-CM" sz="3200" b="1" kern="1200" dirty="0" err="1">
                <a:solidFill>
                  <a:srgbClr val="3F4043"/>
                </a:solidFill>
                <a:latin typeface="Verdana"/>
              </a:rPr>
              <a:t>wach</a:t>
            </a:r>
            <a:r>
              <a:rPr lang="fr-CM" sz="3200" b="1" kern="1200" dirty="0">
                <a:solidFill>
                  <a:srgbClr val="3F4043"/>
                </a:solidFill>
                <a:latin typeface="Verdana"/>
              </a:rPr>
              <a:t>, PlayStation au fond, écouteur sans fil)</a:t>
            </a:r>
          </a:p>
          <a:p>
            <a:pPr marL="457200" indent="-457200" algn="l" defTabSz="457200" hangingPunct="1">
              <a:buFont typeface="Arial" panose="020B0604020202020204" pitchFamily="34" charset="0"/>
              <a:buChar char="•"/>
            </a:pPr>
            <a:r>
              <a:rPr lang="fr-CM" sz="3200" b="1" kern="1200" dirty="0">
                <a:solidFill>
                  <a:srgbClr val="3F4043"/>
                </a:solidFill>
                <a:latin typeface="Verdana"/>
              </a:rPr>
              <a:t>Un des personnages boit le GR GOLD directement avec la canette </a:t>
            </a:r>
          </a:p>
          <a:p>
            <a:pPr algn="l" defTabSz="457200" hangingPunct="1"/>
            <a:endParaRPr lang="fr-CM" sz="2800" b="1" kern="1200" dirty="0">
              <a:solidFill>
                <a:srgbClr val="3F4043"/>
              </a:solidFill>
              <a:latin typeface="Verdana"/>
            </a:endParaRPr>
          </a:p>
        </p:txBody>
      </p:sp>
    </p:spTree>
    <p:extLst>
      <p:ext uri="{BB962C8B-B14F-4D97-AF65-F5344CB8AC3E}">
        <p14:creationId xmlns:p14="http://schemas.microsoft.com/office/powerpoint/2010/main" val="260632126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5632" y="-11483"/>
            <a:ext cx="24395264" cy="13738967"/>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0" name="Merci."/>
          <p:cNvSpPr txBox="1">
            <a:spLocks noGrp="1"/>
          </p:cNvSpPr>
          <p:nvPr>
            <p:ph type="ctrTitle"/>
          </p:nvPr>
        </p:nvSpPr>
        <p:spPr>
          <a:xfrm>
            <a:off x="3819018" y="2574991"/>
            <a:ext cx="16745964" cy="4648201"/>
          </a:xfrm>
          <a:prstGeom prst="rect">
            <a:avLst/>
          </a:prstGeom>
        </p:spPr>
        <p:txBody>
          <a:bodyPr/>
          <a:lstStyle>
            <a:lvl1pPr algn="ctr">
              <a:defRPr sz="18500" b="0" spc="-369">
                <a:solidFill>
                  <a:srgbClr val="FFFFFF"/>
                </a:solidFill>
                <a:latin typeface="Montserrat Bold"/>
                <a:ea typeface="Montserrat Bold"/>
                <a:cs typeface="Montserrat Bold"/>
                <a:sym typeface="Montserrat Bold"/>
              </a:defRPr>
            </a:lvl1pPr>
          </a:lstStyle>
          <a:p>
            <a:r>
              <a:t>Merci.</a:t>
            </a:r>
          </a:p>
        </p:txBody>
      </p:sp>
      <p:sp>
        <p:nvSpPr>
          <p:cNvPr id="191" name="Titre de la présentation"/>
          <p:cNvSpPr txBox="1">
            <a:spLocks noGrp="1"/>
          </p:cNvSpPr>
          <p:nvPr>
            <p:ph type="subTitle" sz="quarter" idx="1"/>
          </p:nvPr>
        </p:nvSpPr>
        <p:spPr>
          <a:xfrm>
            <a:off x="5019371" y="7109763"/>
            <a:ext cx="14345258" cy="1905001"/>
          </a:xfrm>
          <a:prstGeom prst="rect">
            <a:avLst/>
          </a:prstGeom>
        </p:spPr>
        <p:txBody>
          <a:bodyPr/>
          <a:lstStyle>
            <a:lvl1pPr algn="ctr">
              <a:defRPr sz="4400" b="0">
                <a:solidFill>
                  <a:srgbClr val="E15B0F"/>
                </a:solidFill>
                <a:latin typeface="Montserrat Bold"/>
                <a:ea typeface="Montserrat Bold"/>
                <a:cs typeface="Montserrat Bold"/>
                <a:sym typeface="Montserrat Bold"/>
              </a:defRPr>
            </a:lvl1pPr>
          </a:lstStyle>
          <a:p>
            <a:r>
              <a:rPr lang="fr-CM" dirty="0"/>
              <a:t>Ramadan 2023</a:t>
            </a:r>
            <a:endParaRPr dirty="0"/>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73219" y="1909085"/>
            <a:ext cx="3637562" cy="1034273"/>
          </a:xfrm>
          <a:prstGeom prst="rect">
            <a:avLst/>
          </a:prstGeom>
          <a:ln w="12700">
            <a:miter lim="400000"/>
          </a:ln>
        </p:spPr>
      </p:pic>
      <p:pic>
        <p:nvPicPr>
          <p:cNvPr id="19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1337" y="10455690"/>
            <a:ext cx="17801326" cy="252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279446" y="332175"/>
            <a:ext cx="13403180" cy="2026730"/>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8800" b="1" dirty="0"/>
              <a:t>Les prises de paroles</a:t>
            </a:r>
            <a:endParaRPr sz="88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4" name="ZoneTexte 13"/>
          <p:cNvSpPr txBox="1"/>
          <p:nvPr/>
        </p:nvSpPr>
        <p:spPr>
          <a:xfrm>
            <a:off x="279446" y="4132775"/>
            <a:ext cx="12778640" cy="3416320"/>
          </a:xfrm>
          <a:prstGeom prst="rect">
            <a:avLst/>
          </a:prstGeom>
          <a:noFill/>
        </p:spPr>
        <p:txBody>
          <a:bodyPr wrap="square" rtlCol="0">
            <a:spAutoFit/>
          </a:bodyPr>
          <a:lstStyle/>
          <a:p>
            <a:pPr algn="just" defTabSz="685800" hangingPunct="1"/>
            <a:r>
              <a:rPr lang="fr-FR" sz="5400" dirty="0">
                <a:solidFill>
                  <a:schemeClr val="bg2">
                    <a:lumMod val="10000"/>
                  </a:schemeClr>
                </a:solidFill>
                <a:latin typeface="Montserrat Bold"/>
                <a:ea typeface="Montserrat Bold"/>
                <a:cs typeface="Montserrat Bold"/>
                <a:sym typeface="Montserrat Bold"/>
              </a:rPr>
              <a:t>Des prises de paroles centrées sur la </a:t>
            </a:r>
            <a:r>
              <a:rPr lang="fr-FR" sz="5400" b="1" dirty="0">
                <a:solidFill>
                  <a:srgbClr val="D45710"/>
                </a:solidFill>
                <a:latin typeface="Montserrat Bold"/>
                <a:ea typeface="Montserrat Bold"/>
                <a:cs typeface="Montserrat Bold"/>
                <a:sym typeface="Montserrat Bold"/>
              </a:rPr>
              <a:t>SYMBOLIQUE DE FAMILLE</a:t>
            </a:r>
            <a:r>
              <a:rPr lang="fr-FR" sz="5400" b="1" dirty="0">
                <a:solidFill>
                  <a:schemeClr val="bg2">
                    <a:lumMod val="10000"/>
                  </a:schemeClr>
                </a:solidFill>
                <a:latin typeface="Montserrat Bold"/>
                <a:ea typeface="Montserrat Bold"/>
                <a:cs typeface="Montserrat Bold"/>
                <a:sym typeface="Montserrat Bold"/>
              </a:rPr>
              <a:t>, </a:t>
            </a:r>
            <a:r>
              <a:rPr lang="fr-FR" sz="5400" dirty="0">
                <a:solidFill>
                  <a:schemeClr val="bg2">
                    <a:lumMod val="10000"/>
                  </a:schemeClr>
                </a:solidFill>
                <a:latin typeface="Montserrat Bold"/>
                <a:ea typeface="Montserrat Bold"/>
                <a:cs typeface="Montserrat Bold"/>
                <a:sym typeface="Montserrat Bold"/>
              </a:rPr>
              <a:t>afin de communiquer l’esprit de partage</a:t>
            </a:r>
            <a:endParaRPr lang="fr-FR" sz="5400" dirty="0">
              <a:solidFill>
                <a:schemeClr val="bg2">
                  <a:lumMod val="10000"/>
                </a:schemeClr>
              </a:solidFill>
              <a:latin typeface="Montserrat Bold"/>
              <a:ea typeface="Montserrat Bold"/>
              <a:cs typeface="Montserrat Bold"/>
            </a:endParaRPr>
          </a:p>
        </p:txBody>
      </p:sp>
      <p:pic>
        <p:nvPicPr>
          <p:cNvPr id="2" name="Image 1"/>
          <p:cNvPicPr>
            <a:picLocks noChangeAspect="1"/>
          </p:cNvPicPr>
          <p:nvPr/>
        </p:nvPicPr>
        <p:blipFill>
          <a:blip r:embed="rId4"/>
          <a:stretch>
            <a:fillRect/>
          </a:stretch>
        </p:blipFill>
        <p:spPr>
          <a:xfrm>
            <a:off x="13975626" y="1345540"/>
            <a:ext cx="9513589" cy="10327514"/>
          </a:xfrm>
          <a:prstGeom prst="rect">
            <a:avLst/>
          </a:prstGeom>
        </p:spPr>
      </p:pic>
      <p:sp>
        <p:nvSpPr>
          <p:cNvPr id="15" name="Ellipse 14"/>
          <p:cNvSpPr/>
          <p:nvPr/>
        </p:nvSpPr>
        <p:spPr>
          <a:xfrm>
            <a:off x="8838164" y="7590799"/>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6" name="Ellipse 15"/>
          <p:cNvSpPr/>
          <p:nvPr/>
        </p:nvSpPr>
        <p:spPr>
          <a:xfrm>
            <a:off x="9663161" y="6021991"/>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4969120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279446" y="2257304"/>
            <a:ext cx="14766590"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11500" b="1" dirty="0"/>
              <a:t>Les prises </a:t>
            </a:r>
            <a:br>
              <a:rPr lang="fr-CM" sz="11500" b="1" dirty="0"/>
            </a:br>
            <a:r>
              <a:rPr lang="fr-CM" sz="11500" b="1" dirty="0"/>
              <a:t>de paroles</a:t>
            </a:r>
            <a:endParaRPr sz="115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4" name="ZoneTexte 13"/>
          <p:cNvSpPr txBox="1"/>
          <p:nvPr/>
        </p:nvSpPr>
        <p:spPr>
          <a:xfrm>
            <a:off x="279446" y="4400539"/>
            <a:ext cx="11912554" cy="3416320"/>
          </a:xfrm>
          <a:prstGeom prst="rect">
            <a:avLst/>
          </a:prstGeom>
          <a:noFill/>
        </p:spPr>
        <p:txBody>
          <a:bodyPr wrap="square" rtlCol="0">
            <a:spAutoFit/>
          </a:bodyPr>
          <a:lstStyle/>
          <a:p>
            <a:pPr algn="just" defTabSz="685800" hangingPunct="1"/>
            <a:r>
              <a:rPr lang="fr-FR" sz="5400" dirty="0">
                <a:solidFill>
                  <a:schemeClr val="bg2">
                    <a:lumMod val="10000"/>
                  </a:schemeClr>
                </a:solidFill>
                <a:latin typeface="Montserrat Bold"/>
                <a:ea typeface="Montserrat Bold"/>
                <a:cs typeface="Montserrat Bold"/>
                <a:sym typeface="Montserrat Bold"/>
              </a:rPr>
              <a:t>Des prises de paroles qui mettent l’accent sur </a:t>
            </a:r>
            <a:r>
              <a:rPr lang="fr-FR" sz="5400" b="1" dirty="0">
                <a:solidFill>
                  <a:srgbClr val="D45710"/>
                </a:solidFill>
                <a:latin typeface="Montserrat Bold"/>
                <a:ea typeface="Montserrat Bold"/>
                <a:cs typeface="Montserrat Bold"/>
                <a:sym typeface="Montserrat Bold"/>
              </a:rPr>
              <a:t>LE PRODUIT </a:t>
            </a:r>
            <a:r>
              <a:rPr lang="fr-FR" sz="5400" dirty="0">
                <a:solidFill>
                  <a:schemeClr val="bg2">
                    <a:lumMod val="10000"/>
                  </a:schemeClr>
                </a:solidFill>
                <a:latin typeface="Montserrat Bold"/>
                <a:ea typeface="Montserrat Bold"/>
                <a:cs typeface="Montserrat Bold"/>
                <a:sym typeface="Montserrat Bold"/>
              </a:rPr>
              <a:t>afin </a:t>
            </a:r>
            <a:r>
              <a:rPr lang="fr-FR" sz="5400" b="1" dirty="0">
                <a:solidFill>
                  <a:srgbClr val="D45710"/>
                </a:solidFill>
                <a:latin typeface="Montserrat Bold"/>
                <a:ea typeface="Montserrat Bold"/>
                <a:cs typeface="Montserrat Bold"/>
                <a:sym typeface="Montserrat Bold"/>
              </a:rPr>
              <a:t>D’APATER AVEC LA MARQUE</a:t>
            </a:r>
          </a:p>
        </p:txBody>
      </p:sp>
      <p:sp>
        <p:nvSpPr>
          <p:cNvPr id="15" name="Ellipse 14"/>
          <p:cNvSpPr/>
          <p:nvPr/>
        </p:nvSpPr>
        <p:spPr>
          <a:xfrm>
            <a:off x="8838164" y="7590799"/>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6" name="Ellipse 15"/>
          <p:cNvSpPr/>
          <p:nvPr/>
        </p:nvSpPr>
        <p:spPr>
          <a:xfrm>
            <a:off x="9663161" y="6021991"/>
            <a:ext cx="4934288" cy="4934288"/>
          </a:xfrm>
          <a:prstGeom prst="ellipse">
            <a:avLst/>
          </a:prstGeom>
          <a:noFill/>
          <a:ln w="12700" cap="flat" cmpd="sng" algn="ctr">
            <a:solidFill>
              <a:srgbClr val="D45710"/>
            </a:solidFill>
            <a:prstDash val="lgDashDot"/>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pic>
        <p:nvPicPr>
          <p:cNvPr id="3" name="Image 2"/>
          <p:cNvPicPr>
            <a:picLocks noChangeAspect="1"/>
          </p:cNvPicPr>
          <p:nvPr/>
        </p:nvPicPr>
        <p:blipFill>
          <a:blip r:embed="rId4"/>
          <a:stretch>
            <a:fillRect/>
          </a:stretch>
        </p:blipFill>
        <p:spPr>
          <a:xfrm>
            <a:off x="13297398" y="914711"/>
            <a:ext cx="10353509" cy="10962539"/>
          </a:xfrm>
          <a:prstGeom prst="rect">
            <a:avLst/>
          </a:prstGeom>
        </p:spPr>
      </p:pic>
    </p:spTree>
    <p:extLst>
      <p:ext uri="{BB962C8B-B14F-4D97-AF65-F5344CB8AC3E}">
        <p14:creationId xmlns:p14="http://schemas.microsoft.com/office/powerpoint/2010/main" val="14226071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279446" y="2195556"/>
            <a:ext cx="14766590"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11500" b="1" dirty="0"/>
              <a:t>Les prises </a:t>
            </a:r>
            <a:br>
              <a:rPr lang="fr-CM" sz="11500" b="1" dirty="0"/>
            </a:br>
            <a:r>
              <a:rPr lang="fr-CM" sz="11500" b="1" dirty="0"/>
              <a:t>de paroles</a:t>
            </a:r>
            <a:endParaRPr sz="115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4" name="ZoneTexte 13"/>
          <p:cNvSpPr txBox="1"/>
          <p:nvPr/>
        </p:nvSpPr>
        <p:spPr>
          <a:xfrm>
            <a:off x="246386" y="4116186"/>
            <a:ext cx="8830804" cy="4524315"/>
          </a:xfrm>
          <a:prstGeom prst="rect">
            <a:avLst/>
          </a:prstGeom>
          <a:noFill/>
        </p:spPr>
        <p:txBody>
          <a:bodyPr wrap="square" rtlCol="0">
            <a:spAutoFit/>
          </a:bodyPr>
          <a:lstStyle/>
          <a:p>
            <a:pPr algn="just" defTabSz="685800" hangingPunct="1"/>
            <a:r>
              <a:rPr lang="fr-FR" sz="4800" dirty="0">
                <a:solidFill>
                  <a:schemeClr val="bg2">
                    <a:lumMod val="10000"/>
                  </a:schemeClr>
                </a:solidFill>
                <a:latin typeface="Montserrat Bold"/>
                <a:ea typeface="Montserrat Bold"/>
                <a:cs typeface="Montserrat Bold"/>
                <a:sym typeface="Montserrat Bold"/>
              </a:rPr>
              <a:t>Certaines marques cassent les codes et restent dans </a:t>
            </a:r>
            <a:r>
              <a:rPr lang="fr-FR" sz="4800" b="1" dirty="0">
                <a:solidFill>
                  <a:srgbClr val="D45710"/>
                </a:solidFill>
                <a:latin typeface="Montserrat Bold"/>
                <a:ea typeface="Montserrat Bold"/>
                <a:cs typeface="Montserrat Bold"/>
                <a:sym typeface="Montserrat Bold"/>
              </a:rPr>
              <a:t>DU SUBLIMINAL </a:t>
            </a:r>
            <a:r>
              <a:rPr lang="fr-FR" sz="4800" dirty="0">
                <a:solidFill>
                  <a:schemeClr val="bg2">
                    <a:lumMod val="10000"/>
                  </a:schemeClr>
                </a:solidFill>
                <a:latin typeface="Montserrat Bold"/>
                <a:ea typeface="Montserrat Bold"/>
                <a:cs typeface="Montserrat Bold"/>
                <a:sym typeface="Montserrat Bold"/>
              </a:rPr>
              <a:t>afin de </a:t>
            </a:r>
            <a:r>
              <a:rPr lang="fr-FR" sz="4800" b="1" dirty="0">
                <a:solidFill>
                  <a:srgbClr val="D45710"/>
                </a:solidFill>
                <a:latin typeface="Montserrat Bold"/>
                <a:ea typeface="Montserrat Bold"/>
                <a:cs typeface="Montserrat Bold"/>
                <a:sym typeface="Montserrat Bold"/>
              </a:rPr>
              <a:t>CREER DE L’ENVIE par le CHARME </a:t>
            </a:r>
          </a:p>
        </p:txBody>
      </p:sp>
      <p:grpSp>
        <p:nvGrpSpPr>
          <p:cNvPr id="9" name="Groupe 8"/>
          <p:cNvGrpSpPr/>
          <p:nvPr/>
        </p:nvGrpSpPr>
        <p:grpSpPr>
          <a:xfrm>
            <a:off x="10978251" y="-38922"/>
            <a:ext cx="488318" cy="12608755"/>
            <a:chOff x="5673396" y="344032"/>
            <a:chExt cx="251149" cy="6484873"/>
          </a:xfrm>
          <a:solidFill>
            <a:srgbClr val="D45710"/>
          </a:solidFill>
        </p:grpSpPr>
        <p:sp>
          <p:nvSpPr>
            <p:cNvPr id="10" name="Rectangle 9"/>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1" name="Rectangle 10"/>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white"/>
                </a:solidFill>
                <a:effectLst/>
                <a:uLnTx/>
                <a:uFillTx/>
                <a:latin typeface="Calibri" panose="020F0502020204030204"/>
              </a:endParaRPr>
            </a:p>
          </p:txBody>
        </p:sp>
        <p:sp>
          <p:nvSpPr>
            <p:cNvPr id="12" name="Rectangle 11"/>
            <p:cNvSpPr/>
            <p:nvPr/>
          </p:nvSpPr>
          <p:spPr>
            <a:xfrm>
              <a:off x="5673396" y="59818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white"/>
                </a:solidFill>
                <a:effectLst/>
                <a:uLnTx/>
                <a:uFillTx/>
                <a:latin typeface="Calibri" panose="020F0502020204030204"/>
              </a:endParaRPr>
            </a:p>
          </p:txBody>
        </p:sp>
      </p:grpSp>
      <p:pic>
        <p:nvPicPr>
          <p:cNvPr id="20" name="Image 19"/>
          <p:cNvPicPr>
            <a:picLocks noChangeAspect="1"/>
          </p:cNvPicPr>
          <p:nvPr/>
        </p:nvPicPr>
        <p:blipFill>
          <a:blip r:embed="rId4"/>
          <a:stretch>
            <a:fillRect/>
          </a:stretch>
        </p:blipFill>
        <p:spPr>
          <a:xfrm>
            <a:off x="11583950" y="5723162"/>
            <a:ext cx="6535604" cy="3517041"/>
          </a:xfrm>
          <a:prstGeom prst="rect">
            <a:avLst/>
          </a:prstGeom>
        </p:spPr>
      </p:pic>
      <p:pic>
        <p:nvPicPr>
          <p:cNvPr id="21" name="Imag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848217" y="636417"/>
            <a:ext cx="4710665" cy="4994907"/>
          </a:xfrm>
          <a:prstGeom prst="rect">
            <a:avLst/>
          </a:prstGeom>
        </p:spPr>
      </p:pic>
      <p:pic>
        <p:nvPicPr>
          <p:cNvPr id="2" name="Image 1"/>
          <p:cNvPicPr>
            <a:picLocks noChangeAspect="1"/>
          </p:cNvPicPr>
          <p:nvPr/>
        </p:nvPicPr>
        <p:blipFill>
          <a:blip r:embed="rId6"/>
          <a:stretch>
            <a:fillRect/>
          </a:stretch>
        </p:blipFill>
        <p:spPr>
          <a:xfrm>
            <a:off x="18017077" y="635031"/>
            <a:ext cx="6088955" cy="7471560"/>
          </a:xfrm>
          <a:prstGeom prst="rect">
            <a:avLst/>
          </a:prstGeom>
        </p:spPr>
      </p:pic>
    </p:spTree>
    <p:extLst>
      <p:ext uri="{BB962C8B-B14F-4D97-AF65-F5344CB8AC3E}">
        <p14:creationId xmlns:p14="http://schemas.microsoft.com/office/powerpoint/2010/main" val="23979166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iapo 4"/>
          <p:cNvSpPr txBox="1">
            <a:spLocks noGrp="1"/>
          </p:cNvSpPr>
          <p:nvPr>
            <p:ph type="ctrTitle"/>
          </p:nvPr>
        </p:nvSpPr>
        <p:spPr>
          <a:xfrm>
            <a:off x="0" y="2389144"/>
            <a:ext cx="14766590" cy="1168544"/>
          </a:xfrm>
          <a:prstGeom prst="rect">
            <a:avLst/>
          </a:prstGeom>
        </p:spPr>
        <p:txBody>
          <a:bodyPr>
            <a:noAutofit/>
          </a:bodyPr>
          <a:lstStyle>
            <a:lvl1pPr algn="ctr">
              <a:defRPr sz="6600" b="0" spc="-132">
                <a:solidFill>
                  <a:srgbClr val="E15B0F"/>
                </a:solidFill>
                <a:latin typeface="Montserrat Bold"/>
                <a:ea typeface="Montserrat Bold"/>
                <a:cs typeface="Montserrat Bold"/>
                <a:sym typeface="Montserrat Bold"/>
              </a:defRPr>
            </a:lvl1pPr>
          </a:lstStyle>
          <a:p>
            <a:pPr algn="l"/>
            <a:r>
              <a:rPr lang="fr-CM" sz="11500" b="1" dirty="0"/>
              <a:t>Déploiements </a:t>
            </a:r>
            <a:br>
              <a:rPr lang="fr-CM" sz="11500" b="1" dirty="0"/>
            </a:br>
            <a:r>
              <a:rPr lang="fr-CM" sz="11500" b="1" dirty="0"/>
              <a:t>Médias</a:t>
            </a:r>
            <a:endParaRPr sz="11500" b="1" dirty="0"/>
          </a:p>
        </p:txBody>
      </p:sp>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16355" y="9309674"/>
            <a:ext cx="6690400" cy="460574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880" y="11673054"/>
            <a:ext cx="3407881" cy="968968"/>
          </a:xfrm>
          <a:prstGeom prst="rect">
            <a:avLst/>
          </a:prstGeom>
          <a:ln w="12700">
            <a:miter lim="400000"/>
          </a:ln>
        </p:spPr>
      </p:pic>
      <p:sp>
        <p:nvSpPr>
          <p:cNvPr id="14" name="ZoneTexte 13"/>
          <p:cNvSpPr txBox="1"/>
          <p:nvPr/>
        </p:nvSpPr>
        <p:spPr>
          <a:xfrm>
            <a:off x="326959" y="5231947"/>
            <a:ext cx="9119210" cy="3046988"/>
          </a:xfrm>
          <a:prstGeom prst="rect">
            <a:avLst/>
          </a:prstGeom>
          <a:noFill/>
        </p:spPr>
        <p:txBody>
          <a:bodyPr wrap="square" rtlCol="0">
            <a:spAutoFit/>
          </a:bodyPr>
          <a:lstStyle/>
          <a:p>
            <a:pPr algn="just" defTabSz="685800" hangingPunct="1"/>
            <a:r>
              <a:rPr lang="fr-FR" sz="4800" dirty="0">
                <a:solidFill>
                  <a:schemeClr val="bg2">
                    <a:lumMod val="10000"/>
                  </a:schemeClr>
                </a:solidFill>
                <a:latin typeface="Montserrat Bold"/>
                <a:ea typeface="Montserrat Bold"/>
                <a:cs typeface="Montserrat Bold"/>
                <a:sym typeface="Montserrat Bold"/>
              </a:rPr>
              <a:t>Toutes marques sollicitent presque les mêmes emplacements, seuls le message </a:t>
            </a:r>
            <a:r>
              <a:rPr lang="fr-FR" sz="4800" b="1" dirty="0">
                <a:solidFill>
                  <a:srgbClr val="D45710"/>
                </a:solidFill>
                <a:latin typeface="Montserrat Bold"/>
                <a:ea typeface="Montserrat Bold"/>
                <a:cs typeface="Montserrat Bold"/>
                <a:sym typeface="Montserrat Bold"/>
              </a:rPr>
              <a:t>SORT DU LOT</a:t>
            </a:r>
          </a:p>
        </p:txBody>
      </p:sp>
      <p:grpSp>
        <p:nvGrpSpPr>
          <p:cNvPr id="9" name="Groupe 8"/>
          <p:cNvGrpSpPr/>
          <p:nvPr/>
        </p:nvGrpSpPr>
        <p:grpSpPr>
          <a:xfrm>
            <a:off x="11703682" y="228910"/>
            <a:ext cx="488318" cy="13053061"/>
            <a:chOff x="5673396" y="115518"/>
            <a:chExt cx="251149" cy="6713387"/>
          </a:xfrm>
          <a:solidFill>
            <a:srgbClr val="D45710"/>
          </a:solidFill>
        </p:grpSpPr>
        <p:sp>
          <p:nvSpPr>
            <p:cNvPr id="10" name="Rectangle 9"/>
            <p:cNvSpPr/>
            <p:nvPr/>
          </p:nvSpPr>
          <p:spPr>
            <a:xfrm>
              <a:off x="5776111" y="344032"/>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1" name="Rectangle 10"/>
            <p:cNvSpPr/>
            <p:nvPr/>
          </p:nvSpPr>
          <p:spPr>
            <a:xfrm>
              <a:off x="5878826" y="690656"/>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sp>
          <p:nvSpPr>
            <p:cNvPr id="12" name="Rectangle 11"/>
            <p:cNvSpPr/>
            <p:nvPr/>
          </p:nvSpPr>
          <p:spPr>
            <a:xfrm>
              <a:off x="5673396" y="115518"/>
              <a:ext cx="45719" cy="6138249"/>
            </a:xfrm>
            <a:prstGeom prst="rect">
              <a:avLst/>
            </a:prstGeom>
            <a:grpFill/>
            <a:ln w="12700" cap="flat" cmpd="sng" algn="ctr">
              <a:noFill/>
              <a:prstDash val="solid"/>
              <a:miter lim="800000"/>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ndParaRPr>
            </a:p>
          </p:txBody>
        </p:sp>
      </p:gr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64495" y="1770934"/>
            <a:ext cx="11592546" cy="3993659"/>
          </a:xfrm>
          <a:prstGeom prst="rect">
            <a:avLst/>
          </a:prstGeom>
        </p:spPr>
      </p:pic>
    </p:spTree>
    <p:extLst>
      <p:ext uri="{BB962C8B-B14F-4D97-AF65-F5344CB8AC3E}">
        <p14:creationId xmlns:p14="http://schemas.microsoft.com/office/powerpoint/2010/main" val="2522128485"/>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477</TotalTime>
  <Words>2730</Words>
  <Application>Microsoft Office PowerPoint</Application>
  <PresentationFormat>Personnalisé</PresentationFormat>
  <Paragraphs>250</Paragraphs>
  <Slides>56</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56</vt:i4>
      </vt:variant>
    </vt:vector>
  </HeadingPairs>
  <TitlesOfParts>
    <vt:vector size="68" baseType="lpstr">
      <vt:lpstr>Agency FB</vt:lpstr>
      <vt:lpstr>Arial</vt:lpstr>
      <vt:lpstr>Calibri</vt:lpstr>
      <vt:lpstr>Calibri Light</vt:lpstr>
      <vt:lpstr>Courier New</vt:lpstr>
      <vt:lpstr>Helvetica Neue</vt:lpstr>
      <vt:lpstr>Helvetica Neue Medium</vt:lpstr>
      <vt:lpstr>Montserrat</vt:lpstr>
      <vt:lpstr>Montserrat Bold</vt:lpstr>
      <vt:lpstr>Tw Cen MT</vt:lpstr>
      <vt:lpstr>Verdana</vt:lpstr>
      <vt:lpstr>21_BasicWhite</vt:lpstr>
      <vt:lpstr>Ramadan 2023</vt:lpstr>
      <vt:lpstr>sommaire</vt:lpstr>
      <vt:lpstr>Environnement</vt:lpstr>
      <vt:lpstr>Contexte</vt:lpstr>
      <vt:lpstr>Contexte</vt:lpstr>
      <vt:lpstr>Les prises de paroles</vt:lpstr>
      <vt:lpstr>Les prises  de paroles</vt:lpstr>
      <vt:lpstr>Les prises  de paroles</vt:lpstr>
      <vt:lpstr>Déploiements  Médias</vt:lpstr>
      <vt:lpstr>Attitude Analyse du comportement de notre public cible</vt:lpstr>
      <vt:lpstr>Cœur de cible</vt:lpstr>
      <vt:lpstr>Ce qu’ils pensent</vt:lpstr>
      <vt:lpstr>Ce qu’ils pensent de nos produits</vt:lpstr>
      <vt:lpstr>Présentation PowerPoint</vt:lpstr>
      <vt:lpstr>Points de contacts</vt:lpstr>
      <vt:lpstr>Présentation PowerPoint</vt:lpstr>
      <vt:lpstr>Notre mission</vt:lpstr>
      <vt:lpstr>Problématique</vt:lpstr>
      <vt:lpstr>Rappel des objectifs de la campagne</vt:lpstr>
      <vt:lpstr>Insight</vt:lpstr>
      <vt:lpstr>Présentation PowerPoint</vt:lpstr>
      <vt:lpstr>BIG IDEA</vt:lpstr>
      <vt:lpstr>Piste 1  Restez nourrit durant le RAMADAN</vt:lpstr>
      <vt:lpstr>Vidéo Script </vt:lpstr>
      <vt:lpstr>Vidéo Script </vt:lpstr>
      <vt:lpstr>Vidéo Script</vt:lpstr>
      <vt:lpstr>Radio Script</vt:lpstr>
      <vt:lpstr>Radio Script </vt:lpstr>
      <vt:lpstr>Radio Script </vt:lpstr>
      <vt:lpstr>Campagne Digitale</vt:lpstr>
      <vt:lpstr>Notre campagne doit être…</vt:lpstr>
      <vt:lpstr>Création de contenu sur les réseaux sociaux</vt:lpstr>
      <vt:lpstr>Campagne de publicité en ligne</vt:lpstr>
      <vt:lpstr>Campagne d'influenceurs</vt:lpstr>
      <vt:lpstr>Piste 1  OOH</vt:lpstr>
      <vt:lpstr>Piste 1  OOH</vt:lpstr>
      <vt:lpstr>Piste 1  OOH</vt:lpstr>
      <vt:lpstr>Piste 1  OOH</vt:lpstr>
      <vt:lpstr>Piste 1  OOH</vt:lpstr>
      <vt:lpstr>Piste 1  OOH</vt:lpstr>
      <vt:lpstr>Piste 1  OOH</vt:lpstr>
      <vt:lpstr>Piste 1 OOH</vt:lpstr>
      <vt:lpstr>Piste 1 OOH</vt:lpstr>
      <vt:lpstr>Piste 2  Le Partage</vt:lpstr>
      <vt:lpstr>Vidéo Script</vt:lpstr>
      <vt:lpstr>STORYBOARD </vt:lpstr>
      <vt:lpstr>STORYBOARD </vt:lpstr>
      <vt:lpstr>STORYBOARD </vt:lpstr>
      <vt:lpstr>STORYBOARD </vt:lpstr>
      <vt:lpstr>Mini Vidéo Script </vt:lpstr>
      <vt:lpstr>MINI Vidéo Script </vt:lpstr>
      <vt:lpstr>MINI Vidéo Script</vt:lpstr>
      <vt:lpstr>Piste 2  OOH</vt:lpstr>
      <vt:lpstr>Piste 2  OOH</vt:lpstr>
      <vt:lpstr>Piste 2  OOH</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Lion</dc:creator>
  <cp:lastModifiedBy>Nelson METOUGUE</cp:lastModifiedBy>
  <cp:revision>37</cp:revision>
  <dcterms:modified xsi:type="dcterms:W3CDTF">2023-02-10T12:58:42Z</dcterms:modified>
</cp:coreProperties>
</file>