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0" r:id="rId2"/>
    <p:sldMasterId id="2147483686" r:id="rId3"/>
    <p:sldMasterId id="2147483698" r:id="rId4"/>
    <p:sldMasterId id="2147483729" r:id="rId5"/>
  </p:sldMasterIdLst>
  <p:notesMasterIdLst>
    <p:notesMasterId r:id="rId65"/>
  </p:notesMasterIdLst>
  <p:sldIdLst>
    <p:sldId id="256" r:id="rId6"/>
    <p:sldId id="257" r:id="rId7"/>
    <p:sldId id="280" r:id="rId8"/>
    <p:sldId id="281" r:id="rId9"/>
    <p:sldId id="282" r:id="rId10"/>
    <p:sldId id="283" r:id="rId11"/>
    <p:sldId id="284" r:id="rId12"/>
    <p:sldId id="285" r:id="rId13"/>
    <p:sldId id="286" r:id="rId14"/>
    <p:sldId id="28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2" r:id="rId29"/>
    <p:sldId id="278" r:id="rId30"/>
    <p:sldId id="306" r:id="rId31"/>
    <p:sldId id="307" r:id="rId32"/>
    <p:sldId id="300" r:id="rId33"/>
    <p:sldId id="301" r:id="rId34"/>
    <p:sldId id="279" r:id="rId35"/>
    <p:sldId id="299" r:id="rId36"/>
    <p:sldId id="302" r:id="rId37"/>
    <p:sldId id="305" r:id="rId38"/>
    <p:sldId id="309" r:id="rId39"/>
    <p:sldId id="308" r:id="rId40"/>
    <p:sldId id="304" r:id="rId41"/>
    <p:sldId id="273" r:id="rId42"/>
    <p:sldId id="274" r:id="rId43"/>
    <p:sldId id="275" r:id="rId44"/>
    <p:sldId id="288" r:id="rId45"/>
    <p:sldId id="289" r:id="rId46"/>
    <p:sldId id="290" r:id="rId47"/>
    <p:sldId id="291" r:id="rId48"/>
    <p:sldId id="292" r:id="rId49"/>
    <p:sldId id="293" r:id="rId50"/>
    <p:sldId id="294" r:id="rId51"/>
    <p:sldId id="295" r:id="rId52"/>
    <p:sldId id="296" r:id="rId53"/>
    <p:sldId id="271" r:id="rId54"/>
    <p:sldId id="310" r:id="rId55"/>
    <p:sldId id="311" r:id="rId56"/>
    <p:sldId id="312" r:id="rId57"/>
    <p:sldId id="313" r:id="rId58"/>
    <p:sldId id="314" r:id="rId59"/>
    <p:sldId id="315" r:id="rId60"/>
    <p:sldId id="316" r:id="rId61"/>
    <p:sldId id="297" r:id="rId62"/>
    <p:sldId id="298" r:id="rId63"/>
    <p:sldId id="276" r:id="rId64"/>
  </p:sldIdLst>
  <p:sldSz cx="14630400" cy="8229600"/>
  <p:notesSz cx="8229600" cy="14630400"/>
  <p:embeddedFontLst>
    <p:embeddedFont>
      <p:font typeface="Abadi Extra Light" panose="020B0204020104020204" pitchFamily="34" charset="0"/>
      <p:regular r:id="rId66"/>
    </p:embeddedFont>
    <p:embeddedFont>
      <p:font typeface="Century Gothic" panose="020B0502020202020204" pitchFamily="34" charset="0"/>
      <p:regular r:id="rId67"/>
      <p:bold r:id="rId68"/>
      <p:italic r:id="rId69"/>
      <p:boldItalic r:id="rId70"/>
    </p:embeddedFont>
    <p:embeddedFont>
      <p:font typeface="Corbel" panose="020B0503020204020204" pitchFamily="34" charset="0"/>
      <p:regular r:id="rId71"/>
      <p:bold r:id="rId72"/>
      <p:italic r:id="rId73"/>
      <p:boldItalic r:id="rId74"/>
    </p:embeddedFont>
    <p:embeddedFont>
      <p:font typeface="Helvetica Neue" panose="020B0604020202020204" charset="0"/>
      <p:regular r:id="rId75"/>
      <p:bold r:id="rId76"/>
      <p:italic r:id="rId77"/>
      <p:boldItalic r:id="rId78"/>
    </p:embeddedFont>
    <p:embeddedFont>
      <p:font typeface="Lato" panose="020F0502020204030203" pitchFamily="34" charset="0"/>
      <p:regular r:id="rId79"/>
      <p:bold r:id="rId80"/>
      <p:italic r:id="rId81"/>
      <p:boldItalic r:id="rId82"/>
    </p:embeddedFont>
    <p:embeddedFont>
      <p:font typeface="Poppins" panose="00000500000000000000" pitchFamily="2" charset="0"/>
      <p:regular r:id="rId83"/>
      <p:bold r:id="rId84"/>
      <p:italic r:id="rId85"/>
      <p:boldItalic r:id="rId86"/>
    </p:embeddedFont>
    <p:embeddedFont>
      <p:font typeface="Poppins Light" panose="00000400000000000000" pitchFamily="2" charset="0"/>
      <p:regular r:id="rId87"/>
      <p:italic r:id="rId88"/>
    </p:embeddedFont>
    <p:embeddedFont>
      <p:font typeface="Roboto Light" panose="02000000000000000000" pitchFamily="2" charset="0"/>
      <p:regular r:id="rId89"/>
      <p:italic r:id="rId9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48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0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3431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3A00F-571C-5C15-097F-947299A9C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0AE4A-F84D-20CB-752E-7E337CC72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8ED22-8E17-482A-3013-1813990249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829C77-51F5-5428-01DC-FED42062C057}"/>
              </a:ext>
            </a:extLst>
          </p:cNvPr>
          <p:cNvSpPr>
            <a:spLocks noGrp="1"/>
          </p:cNvSpPr>
          <p:nvPr>
            <p:ph type="sldNum" sz="quarter" idx="10"/>
          </p:nvPr>
        </p:nvSpPr>
        <p:spPr/>
        <p:txBody>
          <a:bodyPr/>
          <a:lstStyle/>
          <a:p>
            <a:fld id="{F7021451-1387-4CA6-816F-3879F97B5CBC}"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7175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58557-3684-B3AB-EC12-30D09755D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35E22-D372-E97A-D1C1-17DF0B774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C7F09-4EB9-56D5-D522-D0AC119A13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AD5141-8DBF-E339-5647-CFD4112CE77B}"/>
              </a:ext>
            </a:extLst>
          </p:cNvPr>
          <p:cNvSpPr>
            <a:spLocks noGrp="1"/>
          </p:cNvSpPr>
          <p:nvPr>
            <p:ph type="sldNum" sz="quarter" idx="10"/>
          </p:nvPr>
        </p:nvSpPr>
        <p:spPr/>
        <p:txBody>
          <a:bodyPr/>
          <a:lstStyle/>
          <a:p>
            <a:fld id="{F7021451-1387-4CA6-816F-3879F97B5CBC}"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1449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8755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04828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418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96422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83779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076218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087552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2 CHANGE</a:t>
            </a:r>
            <a:endParaRPr lang="x-none"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a:defRPr/>
            </a:pPr>
            <a:fld id="{79D91DC9-161B-4DF7-8281-31C0F7B88AC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719682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96422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11916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91771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781899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48456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508848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02621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2 CHANGE</a:t>
            </a:r>
            <a:endParaRPr lang="x-none"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a:defRPr/>
            </a:pPr>
            <a:fld id="{79D91DC9-161B-4DF7-8281-31C0F7B88AC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3089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330478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69446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079211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65691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7731-0B0E-9945-4788-58724AD9B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FABA2-8863-9C76-AA52-D7C0CBE2B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C8E50-65B8-9E43-D3C0-9182E44CC8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DD3655-A502-41DD-2FE2-FDA2EFA211E6}"/>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2761967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7262-EF42-9C71-1AD2-FFD5C637D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52E4E-65BB-D779-7FAB-0F80B398B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78997-56D4-BC17-57EF-F3B619650A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ADC81F-0384-3878-6F32-95CA4428C2B9}"/>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4177639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95848-A215-5FA9-E1ED-A1A4E0F98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E6F57-76B4-39A5-ED5D-4E8EA9B56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4367C-9763-2F79-F1C5-7E82E61D8B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CC5F9-0EA9-E1B9-8FCA-43159F0DD056}"/>
              </a:ext>
            </a:extLst>
          </p:cNvPr>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2432978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3812-4D64-B84C-9AC9-C68E5A3BD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391B-016A-CB4C-FCC8-A50F1F504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08564-50FA-3C18-A5FB-411A58FEF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F0F41D-C74A-06A0-F117-D0BDA569197F}"/>
              </a:ext>
            </a:extLst>
          </p:cNvPr>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986707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4E96-6BB3-06C8-F549-3256DE828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F635D-3465-8415-CD3A-2162ED1A5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0BD85-B43D-571A-B7A9-F1A851B62A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EFAF5E-5CB0-5BE8-9031-7CA33E63F94D}"/>
              </a:ext>
            </a:extLst>
          </p:cNvPr>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22606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2 CHANGE</a:t>
            </a:r>
            <a:endParaRPr lang="x-none"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a:defRPr/>
            </a:pPr>
            <a:fld id="{79D91DC9-161B-4DF7-8281-31C0F7B88AC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904770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8E3F-0D54-2A3D-E3B0-3306CA3ED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43FD4-4887-DB44-150F-617E14EC7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9557C-CEB6-B83E-E348-E6A08A966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9915D-02E2-1909-964E-5C0211DA0B10}"/>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742665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3E56-D466-0A88-B2C0-9B445065E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FB7D4-838F-FE9C-5C9F-66B1ED0CF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A265D-3459-FD4E-1434-C0917C4071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D1CB02-80A5-50A9-999A-199EE7143D5B}"/>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48401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720804" y="7115917"/>
            <a:ext cx="13182602"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12" name="Titre de la présentation"/>
          <p:cNvSpPr txBox="1">
            <a:spLocks noGrp="1"/>
          </p:cNvSpPr>
          <p:nvPr>
            <p:ph type="title" hasCustomPrompt="1"/>
          </p:nvPr>
        </p:nvSpPr>
        <p:spPr>
          <a:xfrm>
            <a:off x="723898" y="1544996"/>
            <a:ext cx="13182602" cy="2788921"/>
          </a:xfrm>
          <a:prstGeom prst="rect">
            <a:avLst/>
          </a:prstGeom>
        </p:spPr>
        <p:txBody>
          <a:bodyPr anchor="b"/>
          <a:lstStyle>
            <a:lvl1pPr>
              <a:defRPr sz="6960" spc="-139"/>
            </a:lvl1pPr>
          </a:lstStyle>
          <a:p>
            <a:r>
              <a:t>Titre de la présentation</a:t>
            </a:r>
          </a:p>
        </p:txBody>
      </p:sp>
      <p:sp>
        <p:nvSpPr>
          <p:cNvPr id="13" name="Texte niveau 1…"/>
          <p:cNvSpPr txBox="1">
            <a:spLocks noGrp="1"/>
          </p:cNvSpPr>
          <p:nvPr>
            <p:ph type="body" sz="quarter" idx="1" hasCustomPrompt="1"/>
          </p:nvPr>
        </p:nvSpPr>
        <p:spPr>
          <a:xfrm>
            <a:off x="720806" y="4333915"/>
            <a:ext cx="13182601" cy="114300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2459600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693420" y="-777239"/>
            <a:ext cx="16047720" cy="961136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723900" y="4274820"/>
            <a:ext cx="13182600" cy="2788920"/>
          </a:xfrm>
          <a:prstGeom prst="rect">
            <a:avLst/>
          </a:prstGeom>
        </p:spPr>
        <p:txBody>
          <a:bodyPr anchor="b"/>
          <a:lstStyle>
            <a:lvl1pPr>
              <a:defRPr sz="6960" spc="-139"/>
            </a:lvl1pPr>
          </a:lstStyle>
          <a:p>
            <a:r>
              <a:t>Titre de la présentation</a:t>
            </a:r>
          </a:p>
        </p:txBody>
      </p:sp>
      <p:sp>
        <p:nvSpPr>
          <p:cNvPr id="23" name="Auteur et date"/>
          <p:cNvSpPr txBox="1">
            <a:spLocks noGrp="1"/>
          </p:cNvSpPr>
          <p:nvPr>
            <p:ph type="body" sz="quarter" idx="22" hasCustomPrompt="1"/>
          </p:nvPr>
        </p:nvSpPr>
        <p:spPr>
          <a:xfrm>
            <a:off x="724615" y="663683"/>
            <a:ext cx="13181173"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24" name="Texte niveau 1…"/>
          <p:cNvSpPr txBox="1">
            <a:spLocks noGrp="1"/>
          </p:cNvSpPr>
          <p:nvPr>
            <p:ph type="body" sz="quarter" idx="1" hasCustomPrompt="1"/>
          </p:nvPr>
        </p:nvSpPr>
        <p:spPr>
          <a:xfrm>
            <a:off x="723900" y="6965946"/>
            <a:ext cx="13182600" cy="67017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910148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6583681" y="-121920"/>
            <a:ext cx="7286903" cy="848106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723900" y="762001"/>
            <a:ext cx="5867400" cy="3529364"/>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723900" y="4236346"/>
            <a:ext cx="5867400" cy="3231254"/>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82055682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7606609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8572038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723900" y="1423777"/>
            <a:ext cx="58674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61" name="Texte niveau 1…"/>
          <p:cNvSpPr txBox="1">
            <a:spLocks noGrp="1"/>
          </p:cNvSpPr>
          <p:nvPr>
            <p:ph type="body" sz="half" idx="1" hasCustomPrompt="1"/>
          </p:nvPr>
        </p:nvSpPr>
        <p:spPr>
          <a:xfrm>
            <a:off x="723900" y="2549103"/>
            <a:ext cx="5867400" cy="4953978"/>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7315201" y="-244360"/>
            <a:ext cx="6550124" cy="8733499"/>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723900" y="647700"/>
            <a:ext cx="5867400" cy="86106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7352044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723898" y="2720340"/>
            <a:ext cx="13182602" cy="2788920"/>
          </a:xfrm>
          <a:prstGeom prst="rect">
            <a:avLst/>
          </a:prstGeom>
        </p:spPr>
        <p:txBody>
          <a:bodyPr anchor="ctr"/>
          <a:lstStyle>
            <a:lvl1pPr>
              <a:defRPr sz="6960" b="0" spc="-139">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82685820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723900" y="647701"/>
            <a:ext cx="13182600" cy="860970"/>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2441869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723900" y="647700"/>
            <a:ext cx="13182600" cy="86106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95300">
              <a:lnSpc>
                <a:spcPct val="100000"/>
              </a:lnSpc>
              <a:spcBef>
                <a:spcPts val="1080"/>
              </a:spcBef>
              <a:buSzTx/>
              <a:buNone/>
              <a:defRPr sz="3300" spc="-34"/>
            </a:lvl1pPr>
            <a:lvl2pPr marL="0" indent="274320" defTabSz="495300">
              <a:lnSpc>
                <a:spcPct val="100000"/>
              </a:lnSpc>
              <a:spcBef>
                <a:spcPts val="1080"/>
              </a:spcBef>
              <a:buSzTx/>
              <a:buNone/>
              <a:defRPr sz="3300" spc="-34"/>
            </a:lvl2pPr>
            <a:lvl3pPr marL="0" indent="548640" defTabSz="495300">
              <a:lnSpc>
                <a:spcPct val="100000"/>
              </a:lnSpc>
              <a:spcBef>
                <a:spcPts val="1080"/>
              </a:spcBef>
              <a:buSzTx/>
              <a:buNone/>
              <a:defRPr sz="3300" spc="-34"/>
            </a:lvl3pPr>
            <a:lvl4pPr marL="0" indent="822960" defTabSz="495300">
              <a:lnSpc>
                <a:spcPct val="100000"/>
              </a:lnSpc>
              <a:spcBef>
                <a:spcPts val="1080"/>
              </a:spcBef>
              <a:buSzTx/>
              <a:buNone/>
              <a:defRPr sz="3300" spc="-34"/>
            </a:lvl4pPr>
            <a:lvl5pPr marL="0" indent="1097280" defTabSz="495300">
              <a:lnSpc>
                <a:spcPct val="100000"/>
              </a:lnSpc>
              <a:spcBef>
                <a:spcPts val="1080"/>
              </a:spcBef>
              <a:buSzTx/>
              <a:buNone/>
              <a:defRPr sz="3300" spc="-34"/>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432257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723900" y="2952507"/>
            <a:ext cx="13182600" cy="2324588"/>
          </a:xfrm>
          <a:prstGeom prst="rect">
            <a:avLst/>
          </a:prstGeom>
        </p:spPr>
        <p:txBody>
          <a:bodyPr anchor="ctr"/>
          <a:lstStyle>
            <a:lvl1pPr marL="0" indent="0" algn="ctr">
              <a:lnSpc>
                <a:spcPct val="80000"/>
              </a:lnSpc>
              <a:spcBef>
                <a:spcPts val="0"/>
              </a:spcBef>
              <a:buSzTx/>
              <a:buNone/>
              <a:defRPr sz="6960" spc="-139">
                <a:latin typeface="Helvetica Neue Medium"/>
                <a:ea typeface="Helvetica Neue Medium"/>
                <a:cs typeface="Helvetica Neue Medium"/>
                <a:sym typeface="Helvetica Neue Medium"/>
              </a:defRPr>
            </a:lvl1pPr>
            <a:lvl2pPr marL="0" indent="274320" algn="ctr">
              <a:lnSpc>
                <a:spcPct val="80000"/>
              </a:lnSpc>
              <a:spcBef>
                <a:spcPts val="0"/>
              </a:spcBef>
              <a:buSzTx/>
              <a:buNone/>
              <a:defRPr sz="6960" spc="-139">
                <a:latin typeface="Helvetica Neue Medium"/>
                <a:ea typeface="Helvetica Neue Medium"/>
                <a:cs typeface="Helvetica Neue Medium"/>
                <a:sym typeface="Helvetica Neue Medium"/>
              </a:defRPr>
            </a:lvl2pPr>
            <a:lvl3pPr marL="0" indent="548640" algn="ctr">
              <a:lnSpc>
                <a:spcPct val="80000"/>
              </a:lnSpc>
              <a:spcBef>
                <a:spcPts val="0"/>
              </a:spcBef>
              <a:buSzTx/>
              <a:buNone/>
              <a:defRPr sz="6960" spc="-139">
                <a:latin typeface="Helvetica Neue Medium"/>
                <a:ea typeface="Helvetica Neue Medium"/>
                <a:cs typeface="Helvetica Neue Medium"/>
                <a:sym typeface="Helvetica Neue Medium"/>
              </a:defRPr>
            </a:lvl3pPr>
            <a:lvl4pPr marL="0" indent="822960" algn="ctr">
              <a:lnSpc>
                <a:spcPct val="80000"/>
              </a:lnSpc>
              <a:spcBef>
                <a:spcPts val="0"/>
              </a:spcBef>
              <a:buSzTx/>
              <a:buNone/>
              <a:defRPr sz="6960" spc="-139">
                <a:latin typeface="Helvetica Neue Medium"/>
                <a:ea typeface="Helvetica Neue Medium"/>
                <a:cs typeface="Helvetica Neue Medium"/>
                <a:sym typeface="Helvetica Neue Medium"/>
              </a:defRPr>
            </a:lvl4pPr>
            <a:lvl5pPr marL="0" indent="1097280" algn="ctr">
              <a:lnSpc>
                <a:spcPct val="80000"/>
              </a:lnSpc>
              <a:spcBef>
                <a:spcPts val="0"/>
              </a:spcBef>
              <a:buSzTx/>
              <a:buNone/>
              <a:defRPr sz="6960" spc="-139">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22675234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723900" y="645557"/>
            <a:ext cx="13182600" cy="4344950"/>
          </a:xfrm>
          <a:prstGeom prst="rect">
            <a:avLst/>
          </a:prstGeom>
        </p:spPr>
        <p:txBody>
          <a:bodyPr anchor="b"/>
          <a:lstStyle>
            <a:lvl1pPr marL="0" indent="0" algn="ctr">
              <a:lnSpc>
                <a:spcPct val="80000"/>
              </a:lnSpc>
              <a:spcBef>
                <a:spcPts val="0"/>
              </a:spcBef>
              <a:buSzTx/>
              <a:buNone/>
              <a:defRPr sz="15000" b="1" spc="-150"/>
            </a:lvl1pPr>
            <a:lvl2pPr marL="0" indent="274320" algn="ctr">
              <a:lnSpc>
                <a:spcPct val="80000"/>
              </a:lnSpc>
              <a:spcBef>
                <a:spcPts val="0"/>
              </a:spcBef>
              <a:buSzTx/>
              <a:buNone/>
              <a:defRPr sz="15000" b="1" spc="-150"/>
            </a:lvl2pPr>
            <a:lvl3pPr marL="0" indent="548640" algn="ctr">
              <a:lnSpc>
                <a:spcPct val="80000"/>
              </a:lnSpc>
              <a:spcBef>
                <a:spcPts val="0"/>
              </a:spcBef>
              <a:buSzTx/>
              <a:buNone/>
              <a:defRPr sz="15000" b="1" spc="-150"/>
            </a:lvl3pPr>
            <a:lvl4pPr marL="0" indent="822960" algn="ctr">
              <a:lnSpc>
                <a:spcPct val="80000"/>
              </a:lnSpc>
              <a:spcBef>
                <a:spcPts val="0"/>
              </a:spcBef>
              <a:buSzTx/>
              <a:buNone/>
              <a:defRPr sz="15000" b="1" spc="-150"/>
            </a:lvl4pPr>
            <a:lvl5pPr marL="0" indent="1097280" algn="ctr">
              <a:lnSpc>
                <a:spcPct val="80000"/>
              </a:lnSpc>
              <a:spcBef>
                <a:spcPts val="0"/>
              </a:spcBef>
              <a:buSzTx/>
              <a:buNone/>
              <a:defRPr sz="15000" b="1" spc="-1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723900" y="4957308"/>
            <a:ext cx="13182600" cy="560868"/>
          </a:xfrm>
          <a:prstGeom prst="rect">
            <a:avLst/>
          </a:prstGeom>
        </p:spPr>
        <p:txBody>
          <a:bodyPr lIns="45719" tIns="45719" rIns="45719" bIns="45719"/>
          <a:lstStyle>
            <a:lvl1pPr marL="0" indent="0" algn="ctr" defTabSz="495300">
              <a:lnSpc>
                <a:spcPct val="100000"/>
              </a:lnSpc>
              <a:spcBef>
                <a:spcPts val="0"/>
              </a:spcBef>
              <a:buSzTx/>
              <a:buNone/>
              <a:defRPr sz="33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30902606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458015" y="6405272"/>
            <a:ext cx="12120031"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Attribution</a:t>
            </a:r>
          </a:p>
        </p:txBody>
      </p:sp>
      <p:sp>
        <p:nvSpPr>
          <p:cNvPr id="116" name="Texte niveau 1…"/>
          <p:cNvSpPr txBox="1">
            <a:spLocks noGrp="1"/>
          </p:cNvSpPr>
          <p:nvPr>
            <p:ph type="body" sz="half" idx="1" hasCustomPrompt="1"/>
          </p:nvPr>
        </p:nvSpPr>
        <p:spPr>
          <a:xfrm>
            <a:off x="1052355" y="2963916"/>
            <a:ext cx="12525692" cy="2301768"/>
          </a:xfrm>
          <a:prstGeom prst="rect">
            <a:avLst/>
          </a:prstGeom>
        </p:spPr>
        <p:txBody>
          <a:bodyPr/>
          <a:lstStyle>
            <a:lvl1pPr marL="383354" indent="-281940">
              <a:spcBef>
                <a:spcPts val="0"/>
              </a:spcBef>
              <a:buSzTx/>
              <a:buNone/>
              <a:defRPr sz="5100" spc="-102">
                <a:latin typeface="Helvetica Neue Medium"/>
                <a:ea typeface="Helvetica Neue Medium"/>
                <a:cs typeface="Helvetica Neue Medium"/>
                <a:sym typeface="Helvetica Neue Medium"/>
              </a:defRPr>
            </a:lvl1pPr>
            <a:lvl2pPr marL="383354" indent="-7620">
              <a:spcBef>
                <a:spcPts val="0"/>
              </a:spcBef>
              <a:buSzTx/>
              <a:buNone/>
              <a:defRPr sz="5100" spc="-102">
                <a:latin typeface="Helvetica Neue Medium"/>
                <a:ea typeface="Helvetica Neue Medium"/>
                <a:cs typeface="Helvetica Neue Medium"/>
                <a:sym typeface="Helvetica Neue Medium"/>
              </a:defRPr>
            </a:lvl2pPr>
            <a:lvl3pPr marL="383354" indent="266700">
              <a:spcBef>
                <a:spcPts val="0"/>
              </a:spcBef>
              <a:buSzTx/>
              <a:buNone/>
              <a:defRPr sz="5100" spc="-102">
                <a:latin typeface="Helvetica Neue Medium"/>
                <a:ea typeface="Helvetica Neue Medium"/>
                <a:cs typeface="Helvetica Neue Medium"/>
                <a:sym typeface="Helvetica Neue Medium"/>
              </a:defRPr>
            </a:lvl3pPr>
            <a:lvl4pPr marL="383354" indent="541020">
              <a:spcBef>
                <a:spcPts val="0"/>
              </a:spcBef>
              <a:buSzTx/>
              <a:buNone/>
              <a:defRPr sz="5100" spc="-102">
                <a:latin typeface="Helvetica Neue Medium"/>
                <a:ea typeface="Helvetica Neue Medium"/>
                <a:cs typeface="Helvetica Neue Medium"/>
                <a:sym typeface="Helvetica Neue Medium"/>
              </a:defRPr>
            </a:lvl4pPr>
            <a:lvl5pPr marL="383354" indent="815340">
              <a:spcBef>
                <a:spcPts val="0"/>
              </a:spcBef>
              <a:buSzTx/>
              <a:buNone/>
              <a:defRPr sz="5100" spc="-102">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7586422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9456420" y="609601"/>
            <a:ext cx="4463460" cy="3569807"/>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8100060" y="2386966"/>
            <a:ext cx="6263640" cy="7290109"/>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83820" y="297180"/>
            <a:ext cx="9966960" cy="747522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9530128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800100" y="-3314700"/>
            <a:ext cx="16230600" cy="1298448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7027098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33460264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720804" y="7115917"/>
            <a:ext cx="13182602"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12" name="Titre de la présentation"/>
          <p:cNvSpPr txBox="1">
            <a:spLocks noGrp="1"/>
          </p:cNvSpPr>
          <p:nvPr>
            <p:ph type="title" hasCustomPrompt="1"/>
          </p:nvPr>
        </p:nvSpPr>
        <p:spPr>
          <a:xfrm>
            <a:off x="723898" y="1544996"/>
            <a:ext cx="13182602" cy="2788921"/>
          </a:xfrm>
          <a:prstGeom prst="rect">
            <a:avLst/>
          </a:prstGeom>
        </p:spPr>
        <p:txBody>
          <a:bodyPr anchor="b"/>
          <a:lstStyle>
            <a:lvl1pPr>
              <a:defRPr sz="6960" spc="-139"/>
            </a:lvl1pPr>
          </a:lstStyle>
          <a:p>
            <a:r>
              <a:t>Titre de la présentation</a:t>
            </a:r>
          </a:p>
        </p:txBody>
      </p:sp>
      <p:sp>
        <p:nvSpPr>
          <p:cNvPr id="13" name="Texte niveau 1…"/>
          <p:cNvSpPr txBox="1">
            <a:spLocks noGrp="1"/>
          </p:cNvSpPr>
          <p:nvPr>
            <p:ph type="body" sz="quarter" idx="1" hasCustomPrompt="1"/>
          </p:nvPr>
        </p:nvSpPr>
        <p:spPr>
          <a:xfrm>
            <a:off x="720806" y="4333915"/>
            <a:ext cx="13182601" cy="114300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16103510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693420" y="-777239"/>
            <a:ext cx="16047720" cy="961136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723900" y="4274820"/>
            <a:ext cx="13182600" cy="2788920"/>
          </a:xfrm>
          <a:prstGeom prst="rect">
            <a:avLst/>
          </a:prstGeom>
        </p:spPr>
        <p:txBody>
          <a:bodyPr anchor="b"/>
          <a:lstStyle>
            <a:lvl1pPr>
              <a:defRPr sz="6960" spc="-139"/>
            </a:lvl1pPr>
          </a:lstStyle>
          <a:p>
            <a:r>
              <a:t>Titre de la présentation</a:t>
            </a:r>
          </a:p>
        </p:txBody>
      </p:sp>
      <p:sp>
        <p:nvSpPr>
          <p:cNvPr id="23" name="Auteur et date"/>
          <p:cNvSpPr txBox="1">
            <a:spLocks noGrp="1"/>
          </p:cNvSpPr>
          <p:nvPr>
            <p:ph type="body" sz="quarter" idx="22" hasCustomPrompt="1"/>
          </p:nvPr>
        </p:nvSpPr>
        <p:spPr>
          <a:xfrm>
            <a:off x="724615" y="663683"/>
            <a:ext cx="13181173"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24" name="Texte niveau 1…"/>
          <p:cNvSpPr txBox="1">
            <a:spLocks noGrp="1"/>
          </p:cNvSpPr>
          <p:nvPr>
            <p:ph type="body" sz="quarter" idx="1" hasCustomPrompt="1"/>
          </p:nvPr>
        </p:nvSpPr>
        <p:spPr>
          <a:xfrm>
            <a:off x="723900" y="6965946"/>
            <a:ext cx="13182600" cy="67017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87730268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6583681" y="-121920"/>
            <a:ext cx="7286903" cy="848106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723900" y="762001"/>
            <a:ext cx="5867400" cy="3529364"/>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723900" y="4236346"/>
            <a:ext cx="5867400" cy="3231254"/>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5586740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885867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723898" y="2720340"/>
            <a:ext cx="13182602" cy="2788920"/>
          </a:xfrm>
          <a:prstGeom prst="rect">
            <a:avLst/>
          </a:prstGeom>
        </p:spPr>
        <p:txBody>
          <a:bodyPr anchor="ctr"/>
          <a:lstStyle>
            <a:lvl1pPr>
              <a:defRPr sz="6960" b="0" spc="-139">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53247778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723900" y="647701"/>
            <a:ext cx="13182600" cy="860970"/>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75199707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723900" y="645557"/>
            <a:ext cx="13182600" cy="4344950"/>
          </a:xfrm>
          <a:prstGeom prst="rect">
            <a:avLst/>
          </a:prstGeom>
        </p:spPr>
        <p:txBody>
          <a:bodyPr anchor="b"/>
          <a:lstStyle>
            <a:lvl1pPr marL="0" indent="0" algn="ctr">
              <a:lnSpc>
                <a:spcPct val="80000"/>
              </a:lnSpc>
              <a:spcBef>
                <a:spcPts val="0"/>
              </a:spcBef>
              <a:buSzTx/>
              <a:buNone/>
              <a:defRPr sz="15000" b="1" spc="-150"/>
            </a:lvl1pPr>
            <a:lvl2pPr marL="0" indent="274320" algn="ctr">
              <a:lnSpc>
                <a:spcPct val="80000"/>
              </a:lnSpc>
              <a:spcBef>
                <a:spcPts val="0"/>
              </a:spcBef>
              <a:buSzTx/>
              <a:buNone/>
              <a:defRPr sz="15000" b="1" spc="-150"/>
            </a:lvl2pPr>
            <a:lvl3pPr marL="0" indent="548640" algn="ctr">
              <a:lnSpc>
                <a:spcPct val="80000"/>
              </a:lnSpc>
              <a:spcBef>
                <a:spcPts val="0"/>
              </a:spcBef>
              <a:buSzTx/>
              <a:buNone/>
              <a:defRPr sz="15000" b="1" spc="-150"/>
            </a:lvl3pPr>
            <a:lvl4pPr marL="0" indent="822960" algn="ctr">
              <a:lnSpc>
                <a:spcPct val="80000"/>
              </a:lnSpc>
              <a:spcBef>
                <a:spcPts val="0"/>
              </a:spcBef>
              <a:buSzTx/>
              <a:buNone/>
              <a:defRPr sz="15000" b="1" spc="-150"/>
            </a:lvl4pPr>
            <a:lvl5pPr marL="0" indent="1097280" algn="ctr">
              <a:lnSpc>
                <a:spcPct val="80000"/>
              </a:lnSpc>
              <a:spcBef>
                <a:spcPts val="0"/>
              </a:spcBef>
              <a:buSzTx/>
              <a:buNone/>
              <a:defRPr sz="15000" b="1" spc="-1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723900" y="4957308"/>
            <a:ext cx="13182600" cy="560868"/>
          </a:xfrm>
          <a:prstGeom prst="rect">
            <a:avLst/>
          </a:prstGeom>
        </p:spPr>
        <p:txBody>
          <a:bodyPr lIns="45719" tIns="45719" rIns="45719" bIns="45719"/>
          <a:lstStyle>
            <a:lvl1pPr marL="0" indent="0" algn="ctr" defTabSz="495300">
              <a:lnSpc>
                <a:spcPct val="100000"/>
              </a:lnSpc>
              <a:spcBef>
                <a:spcPts val="0"/>
              </a:spcBef>
              <a:buSzTx/>
              <a:buNone/>
              <a:defRPr sz="33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63015214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458015" y="6405272"/>
            <a:ext cx="12120031"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Attribution</a:t>
            </a:r>
          </a:p>
        </p:txBody>
      </p:sp>
      <p:sp>
        <p:nvSpPr>
          <p:cNvPr id="116" name="Texte niveau 1…"/>
          <p:cNvSpPr txBox="1">
            <a:spLocks noGrp="1"/>
          </p:cNvSpPr>
          <p:nvPr>
            <p:ph type="body" sz="half" idx="1" hasCustomPrompt="1"/>
          </p:nvPr>
        </p:nvSpPr>
        <p:spPr>
          <a:xfrm>
            <a:off x="1052355" y="2963916"/>
            <a:ext cx="12525692" cy="2301768"/>
          </a:xfrm>
          <a:prstGeom prst="rect">
            <a:avLst/>
          </a:prstGeom>
        </p:spPr>
        <p:txBody>
          <a:bodyPr/>
          <a:lstStyle>
            <a:lvl1pPr marL="383354" indent="-281940">
              <a:spcBef>
                <a:spcPts val="0"/>
              </a:spcBef>
              <a:buSzTx/>
              <a:buNone/>
              <a:defRPr sz="5100" spc="-102">
                <a:latin typeface="Helvetica Neue Medium"/>
                <a:ea typeface="Helvetica Neue Medium"/>
                <a:cs typeface="Helvetica Neue Medium"/>
                <a:sym typeface="Helvetica Neue Medium"/>
              </a:defRPr>
            </a:lvl1pPr>
            <a:lvl2pPr marL="383354" indent="-7620">
              <a:spcBef>
                <a:spcPts val="0"/>
              </a:spcBef>
              <a:buSzTx/>
              <a:buNone/>
              <a:defRPr sz="5100" spc="-102">
                <a:latin typeface="Helvetica Neue Medium"/>
                <a:ea typeface="Helvetica Neue Medium"/>
                <a:cs typeface="Helvetica Neue Medium"/>
                <a:sym typeface="Helvetica Neue Medium"/>
              </a:defRPr>
            </a:lvl2pPr>
            <a:lvl3pPr marL="383354" indent="266700">
              <a:spcBef>
                <a:spcPts val="0"/>
              </a:spcBef>
              <a:buSzTx/>
              <a:buNone/>
              <a:defRPr sz="5100" spc="-102">
                <a:latin typeface="Helvetica Neue Medium"/>
                <a:ea typeface="Helvetica Neue Medium"/>
                <a:cs typeface="Helvetica Neue Medium"/>
                <a:sym typeface="Helvetica Neue Medium"/>
              </a:defRPr>
            </a:lvl3pPr>
            <a:lvl4pPr marL="383354" indent="541020">
              <a:spcBef>
                <a:spcPts val="0"/>
              </a:spcBef>
              <a:buSzTx/>
              <a:buNone/>
              <a:defRPr sz="5100" spc="-102">
                <a:latin typeface="Helvetica Neue Medium"/>
                <a:ea typeface="Helvetica Neue Medium"/>
                <a:cs typeface="Helvetica Neue Medium"/>
                <a:sym typeface="Helvetica Neue Medium"/>
              </a:defRPr>
            </a:lvl4pPr>
            <a:lvl5pPr marL="383354" indent="815340">
              <a:spcBef>
                <a:spcPts val="0"/>
              </a:spcBef>
              <a:buSzTx/>
              <a:buNone/>
              <a:defRPr sz="5100" spc="-102">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00375795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9456420" y="609601"/>
            <a:ext cx="4463460" cy="3569807"/>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8100060" y="2386966"/>
            <a:ext cx="6263640" cy="7290109"/>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83820" y="297180"/>
            <a:ext cx="9966960" cy="747522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6955965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800100" y="-3314700"/>
            <a:ext cx="16230600" cy="1298448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21079524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38185694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865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BB03C0-F9AA-42DC-9923-F14BF06026E7}"/>
              </a:ext>
            </a:extLst>
          </p:cNvPr>
          <p:cNvSpPr>
            <a:spLocks noGrp="1"/>
          </p:cNvSpPr>
          <p:nvPr>
            <p:ph type="pic" sz="quarter" idx="10"/>
          </p:nvPr>
        </p:nvSpPr>
        <p:spPr>
          <a:xfrm>
            <a:off x="731520" y="1097280"/>
            <a:ext cx="13167360" cy="6035040"/>
          </a:xfrm>
          <a:custGeom>
            <a:avLst/>
            <a:gdLst>
              <a:gd name="connsiteX0" fmla="*/ 0 w 10972800"/>
              <a:gd name="connsiteY0" fmla="*/ 0 h 5029200"/>
              <a:gd name="connsiteX1" fmla="*/ 10972800 w 10972800"/>
              <a:gd name="connsiteY1" fmla="*/ 0 h 5029200"/>
              <a:gd name="connsiteX2" fmla="*/ 10972800 w 10972800"/>
              <a:gd name="connsiteY2" fmla="*/ 5029200 h 5029200"/>
              <a:gd name="connsiteX3" fmla="*/ 0 w 109728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0972800" h="5029200">
                <a:moveTo>
                  <a:pt x="0" y="0"/>
                </a:moveTo>
                <a:lnTo>
                  <a:pt x="10972800" y="0"/>
                </a:lnTo>
                <a:lnTo>
                  <a:pt x="109728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6190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25E577-76F5-42A6-8872-9FB1BBBB75D7}"/>
              </a:ext>
            </a:extLst>
          </p:cNvPr>
          <p:cNvSpPr>
            <a:spLocks noGrp="1"/>
          </p:cNvSpPr>
          <p:nvPr>
            <p:ph type="pic" sz="quarter" idx="10"/>
          </p:nvPr>
        </p:nvSpPr>
        <p:spPr>
          <a:xfrm>
            <a:off x="-1074420" y="528540"/>
            <a:ext cx="4663440" cy="7717330"/>
          </a:xfrm>
          <a:custGeom>
            <a:avLst/>
            <a:gdLst>
              <a:gd name="connsiteX0" fmla="*/ 1943100 w 3886200"/>
              <a:gd name="connsiteY0" fmla="*/ 0 h 6431108"/>
              <a:gd name="connsiteX1" fmla="*/ 3886200 w 3886200"/>
              <a:gd name="connsiteY1" fmla="*/ 1943100 h 6431108"/>
              <a:gd name="connsiteX2" fmla="*/ 3886200 w 3886200"/>
              <a:gd name="connsiteY2" fmla="*/ 6431108 h 6431108"/>
              <a:gd name="connsiteX3" fmla="*/ 0 w 3886200"/>
              <a:gd name="connsiteY3" fmla="*/ 6431108 h 6431108"/>
              <a:gd name="connsiteX4" fmla="*/ 0 w 3886200"/>
              <a:gd name="connsiteY4" fmla="*/ 1943100 h 6431108"/>
              <a:gd name="connsiteX5" fmla="*/ 1943100 w 3886200"/>
              <a:gd name="connsiteY5" fmla="*/ 0 h 643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200" h="6431108">
                <a:moveTo>
                  <a:pt x="1943100" y="0"/>
                </a:moveTo>
                <a:cubicBezTo>
                  <a:pt x="3016244" y="0"/>
                  <a:pt x="3886200" y="869956"/>
                  <a:pt x="3886200" y="1943100"/>
                </a:cubicBezTo>
                <a:lnTo>
                  <a:pt x="3886200" y="6431108"/>
                </a:lnTo>
                <a:lnTo>
                  <a:pt x="0" y="6431108"/>
                </a:lnTo>
                <a:lnTo>
                  <a:pt x="0" y="1943100"/>
                </a:lnTo>
                <a:cubicBezTo>
                  <a:pt x="0" y="869956"/>
                  <a:pt x="869956" y="0"/>
                  <a:pt x="1943100"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794303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725C15C-ADF3-4EF6-9B23-395F7772C044}"/>
              </a:ext>
            </a:extLst>
          </p:cNvPr>
          <p:cNvSpPr>
            <a:spLocks noGrp="1"/>
          </p:cNvSpPr>
          <p:nvPr>
            <p:ph type="pic" sz="quarter" idx="10"/>
          </p:nvPr>
        </p:nvSpPr>
        <p:spPr>
          <a:xfrm>
            <a:off x="8415239" y="0"/>
            <a:ext cx="4383604" cy="7254240"/>
          </a:xfrm>
          <a:custGeom>
            <a:avLst/>
            <a:gdLst>
              <a:gd name="connsiteX0" fmla="*/ 0 w 3653003"/>
              <a:gd name="connsiteY0" fmla="*/ 0 h 6045200"/>
              <a:gd name="connsiteX1" fmla="*/ 3653003 w 3653003"/>
              <a:gd name="connsiteY1" fmla="*/ 0 h 6045200"/>
              <a:gd name="connsiteX2" fmla="*/ 3653003 w 3653003"/>
              <a:gd name="connsiteY2" fmla="*/ 4218699 h 6045200"/>
              <a:gd name="connsiteX3" fmla="*/ 1826502 w 3653003"/>
              <a:gd name="connsiteY3" fmla="*/ 6045200 h 6045200"/>
              <a:gd name="connsiteX4" fmla="*/ 0 w 3653003"/>
              <a:gd name="connsiteY4" fmla="*/ 4218699 h 60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003" h="6045200">
                <a:moveTo>
                  <a:pt x="0" y="0"/>
                </a:moveTo>
                <a:lnTo>
                  <a:pt x="3653003" y="0"/>
                </a:lnTo>
                <a:lnTo>
                  <a:pt x="3653003" y="4218699"/>
                </a:lnTo>
                <a:cubicBezTo>
                  <a:pt x="3653003" y="5227447"/>
                  <a:pt x="2835250" y="6045200"/>
                  <a:pt x="1826502" y="6045200"/>
                </a:cubicBezTo>
                <a:cubicBezTo>
                  <a:pt x="817753" y="6045200"/>
                  <a:pt x="0" y="5227447"/>
                  <a:pt x="0" y="4218699"/>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780372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0ED9706-1B95-44A0-B33E-8B4C7BF76B66}"/>
              </a:ext>
            </a:extLst>
          </p:cNvPr>
          <p:cNvSpPr>
            <a:spLocks noGrp="1"/>
          </p:cNvSpPr>
          <p:nvPr>
            <p:ph type="pic" sz="quarter" idx="10"/>
          </p:nvPr>
        </p:nvSpPr>
        <p:spPr>
          <a:xfrm>
            <a:off x="6168428" y="975360"/>
            <a:ext cx="4383604" cy="7254240"/>
          </a:xfrm>
          <a:custGeom>
            <a:avLst/>
            <a:gdLst>
              <a:gd name="connsiteX0" fmla="*/ 1826502 w 3653003"/>
              <a:gd name="connsiteY0" fmla="*/ 0 h 6045200"/>
              <a:gd name="connsiteX1" fmla="*/ 3653003 w 3653003"/>
              <a:gd name="connsiteY1" fmla="*/ 1826502 h 6045200"/>
              <a:gd name="connsiteX2" fmla="*/ 3653003 w 3653003"/>
              <a:gd name="connsiteY2" fmla="*/ 6045200 h 6045200"/>
              <a:gd name="connsiteX3" fmla="*/ 0 w 3653003"/>
              <a:gd name="connsiteY3" fmla="*/ 6045200 h 6045200"/>
              <a:gd name="connsiteX4" fmla="*/ 0 w 3653003"/>
              <a:gd name="connsiteY4" fmla="*/ 1826502 h 6045200"/>
              <a:gd name="connsiteX5" fmla="*/ 1826502 w 3653003"/>
              <a:gd name="connsiteY5" fmla="*/ 0 h 60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3003" h="6045200">
                <a:moveTo>
                  <a:pt x="1826502" y="0"/>
                </a:moveTo>
                <a:cubicBezTo>
                  <a:pt x="2835250" y="0"/>
                  <a:pt x="3653003" y="817753"/>
                  <a:pt x="3653003" y="1826502"/>
                </a:cubicBezTo>
                <a:lnTo>
                  <a:pt x="3653003" y="6045200"/>
                </a:lnTo>
                <a:lnTo>
                  <a:pt x="0" y="6045200"/>
                </a:lnTo>
                <a:lnTo>
                  <a:pt x="0" y="1826502"/>
                </a:lnTo>
                <a:cubicBezTo>
                  <a:pt x="0" y="817753"/>
                  <a:pt x="817753" y="0"/>
                  <a:pt x="1826502"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662218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2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2AEB29-0219-4D01-80AB-A0C53D151999}"/>
              </a:ext>
            </a:extLst>
          </p:cNvPr>
          <p:cNvSpPr>
            <a:spLocks noGrp="1"/>
          </p:cNvSpPr>
          <p:nvPr>
            <p:ph type="pic" sz="quarter" idx="10"/>
          </p:nvPr>
        </p:nvSpPr>
        <p:spPr>
          <a:xfrm>
            <a:off x="7376163" y="3022120"/>
            <a:ext cx="7254239" cy="4383604"/>
          </a:xfrm>
          <a:custGeom>
            <a:avLst/>
            <a:gdLst>
              <a:gd name="connsiteX0" fmla="*/ 1826501 w 6045199"/>
              <a:gd name="connsiteY0" fmla="*/ 0 h 3653003"/>
              <a:gd name="connsiteX1" fmla="*/ 6045199 w 6045199"/>
              <a:gd name="connsiteY1" fmla="*/ 0 h 3653003"/>
              <a:gd name="connsiteX2" fmla="*/ 6045199 w 6045199"/>
              <a:gd name="connsiteY2" fmla="*/ 3653003 h 3653003"/>
              <a:gd name="connsiteX3" fmla="*/ 1826501 w 6045199"/>
              <a:gd name="connsiteY3" fmla="*/ 3653003 h 3653003"/>
              <a:gd name="connsiteX4" fmla="*/ 0 w 6045199"/>
              <a:gd name="connsiteY4" fmla="*/ 1826501 h 3653003"/>
              <a:gd name="connsiteX5" fmla="*/ 1826501 w 6045199"/>
              <a:gd name="connsiteY5" fmla="*/ 0 h 365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5199" h="3653003">
                <a:moveTo>
                  <a:pt x="1826501" y="0"/>
                </a:moveTo>
                <a:lnTo>
                  <a:pt x="6045199" y="0"/>
                </a:lnTo>
                <a:lnTo>
                  <a:pt x="6045199" y="3653003"/>
                </a:lnTo>
                <a:lnTo>
                  <a:pt x="1826501" y="3653003"/>
                </a:lnTo>
                <a:cubicBezTo>
                  <a:pt x="817753" y="3653003"/>
                  <a:pt x="0" y="2835250"/>
                  <a:pt x="0" y="1826501"/>
                </a:cubicBezTo>
                <a:cubicBezTo>
                  <a:pt x="0" y="817752"/>
                  <a:pt x="817753" y="0"/>
                  <a:pt x="1826501"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3031520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BACEAE-74F4-4127-A7AB-D0468BD14466}"/>
              </a:ext>
            </a:extLst>
          </p:cNvPr>
          <p:cNvSpPr txBox="1"/>
          <p:nvPr userDrawn="1"/>
        </p:nvSpPr>
        <p:spPr>
          <a:xfrm>
            <a:off x="835478" y="6058650"/>
            <a:ext cx="8092440" cy="1717393"/>
          </a:xfrm>
          <a:prstGeom prst="rect">
            <a:avLst/>
          </a:prstGeom>
          <a:noFill/>
        </p:spPr>
        <p:txBody>
          <a:bodyPr wrap="square" rtlCol="0">
            <a:spAutoFit/>
          </a:bodyPr>
          <a:lstStyle/>
          <a:p>
            <a:pPr algn="r"/>
            <a:r>
              <a:rPr lang="en-US" sz="10560" b="1">
                <a:ln w="12700">
                  <a:solidFill>
                    <a:srgbClr val="1A192D">
                      <a:lumMod val="75000"/>
                      <a:lumOff val="25000"/>
                    </a:srgbClr>
                  </a:solidFill>
                </a:ln>
                <a:noFill/>
                <a:latin typeface="Poppins"/>
              </a:rPr>
              <a:t>CREATIVE</a:t>
            </a:r>
            <a:endParaRPr lang="id-ID" sz="10560" b="1">
              <a:ln w="12700">
                <a:solidFill>
                  <a:srgbClr val="1A192D">
                    <a:lumMod val="75000"/>
                    <a:lumOff val="25000"/>
                  </a:srgbClr>
                </a:solidFill>
              </a:ln>
              <a:noFill/>
              <a:latin typeface="Poppins"/>
            </a:endParaRPr>
          </a:p>
        </p:txBody>
      </p:sp>
      <p:sp>
        <p:nvSpPr>
          <p:cNvPr id="6" name="Picture Placeholder 5">
            <a:extLst>
              <a:ext uri="{FF2B5EF4-FFF2-40B4-BE49-F238E27FC236}">
                <a16:creationId xmlns:a16="http://schemas.microsoft.com/office/drawing/2014/main" id="{360D29DD-2733-411A-B2D5-E4E1CDAA0E4C}"/>
              </a:ext>
            </a:extLst>
          </p:cNvPr>
          <p:cNvSpPr>
            <a:spLocks noGrp="1"/>
          </p:cNvSpPr>
          <p:nvPr>
            <p:ph type="pic" sz="quarter" idx="10"/>
          </p:nvPr>
        </p:nvSpPr>
        <p:spPr>
          <a:xfrm>
            <a:off x="-923617" y="0"/>
            <a:ext cx="4468639" cy="7394962"/>
          </a:xfrm>
          <a:custGeom>
            <a:avLst/>
            <a:gdLst>
              <a:gd name="connsiteX0" fmla="*/ 0 w 3723866"/>
              <a:gd name="connsiteY0" fmla="*/ 0 h 6162468"/>
              <a:gd name="connsiteX1" fmla="*/ 3723866 w 3723866"/>
              <a:gd name="connsiteY1" fmla="*/ 0 h 6162468"/>
              <a:gd name="connsiteX2" fmla="*/ 3723866 w 3723866"/>
              <a:gd name="connsiteY2" fmla="*/ 4300535 h 6162468"/>
              <a:gd name="connsiteX3" fmla="*/ 1861933 w 3723866"/>
              <a:gd name="connsiteY3" fmla="*/ 6162468 h 6162468"/>
              <a:gd name="connsiteX4" fmla="*/ 0 w 3723866"/>
              <a:gd name="connsiteY4" fmla="*/ 4300535 h 616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866" h="6162468">
                <a:moveTo>
                  <a:pt x="0" y="0"/>
                </a:moveTo>
                <a:lnTo>
                  <a:pt x="3723866" y="0"/>
                </a:lnTo>
                <a:lnTo>
                  <a:pt x="3723866" y="4300535"/>
                </a:lnTo>
                <a:cubicBezTo>
                  <a:pt x="3723866" y="5328852"/>
                  <a:pt x="2890250" y="6162468"/>
                  <a:pt x="1861933" y="6162468"/>
                </a:cubicBezTo>
                <a:cubicBezTo>
                  <a:pt x="833616" y="6162468"/>
                  <a:pt x="0" y="5328852"/>
                  <a:pt x="0" y="4300535"/>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094514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9DEF0E-CEBD-44C3-A222-A2EFF7870198}"/>
              </a:ext>
            </a:extLst>
          </p:cNvPr>
          <p:cNvSpPr>
            <a:spLocks noGrp="1"/>
          </p:cNvSpPr>
          <p:nvPr>
            <p:ph type="pic" sz="quarter" idx="10"/>
          </p:nvPr>
        </p:nvSpPr>
        <p:spPr>
          <a:xfrm>
            <a:off x="755755" y="-1036320"/>
            <a:ext cx="13118890" cy="3967918"/>
          </a:xfrm>
          <a:custGeom>
            <a:avLst/>
            <a:gdLst>
              <a:gd name="connsiteX0" fmla="*/ 1653300 w 10932408"/>
              <a:gd name="connsiteY0" fmla="*/ 0 h 3306598"/>
              <a:gd name="connsiteX1" fmla="*/ 5460459 w 10932408"/>
              <a:gd name="connsiteY1" fmla="*/ 0 h 3306598"/>
              <a:gd name="connsiteX2" fmla="*/ 5471952 w 10932408"/>
              <a:gd name="connsiteY2" fmla="*/ 0 h 3306598"/>
              <a:gd name="connsiteX3" fmla="*/ 9279109 w 10932408"/>
              <a:gd name="connsiteY3" fmla="*/ 0 h 3306598"/>
              <a:gd name="connsiteX4" fmla="*/ 10932408 w 10932408"/>
              <a:gd name="connsiteY4" fmla="*/ 1653300 h 3306598"/>
              <a:gd name="connsiteX5" fmla="*/ 9279109 w 10932408"/>
              <a:gd name="connsiteY5" fmla="*/ 3306598 h 3306598"/>
              <a:gd name="connsiteX6" fmla="*/ 5471952 w 10932408"/>
              <a:gd name="connsiteY6" fmla="*/ 3306598 h 3306598"/>
              <a:gd name="connsiteX7" fmla="*/ 5460459 w 10932408"/>
              <a:gd name="connsiteY7" fmla="*/ 3306598 h 3306598"/>
              <a:gd name="connsiteX8" fmla="*/ 1653300 w 10932408"/>
              <a:gd name="connsiteY8" fmla="*/ 3306598 h 3306598"/>
              <a:gd name="connsiteX9" fmla="*/ 0 w 10932408"/>
              <a:gd name="connsiteY9" fmla="*/ 1653299 h 3306598"/>
              <a:gd name="connsiteX10" fmla="*/ 1653300 w 10932408"/>
              <a:gd name="connsiteY10" fmla="*/ 0 h 3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2408" h="3306598">
                <a:moveTo>
                  <a:pt x="1653300" y="0"/>
                </a:moveTo>
                <a:lnTo>
                  <a:pt x="5460459" y="0"/>
                </a:lnTo>
                <a:lnTo>
                  <a:pt x="5471952" y="0"/>
                </a:lnTo>
                <a:lnTo>
                  <a:pt x="9279109" y="0"/>
                </a:lnTo>
                <a:cubicBezTo>
                  <a:pt x="10192201" y="0"/>
                  <a:pt x="10932408" y="740208"/>
                  <a:pt x="10932408" y="1653300"/>
                </a:cubicBezTo>
                <a:cubicBezTo>
                  <a:pt x="10932408" y="2566391"/>
                  <a:pt x="10192201" y="3306598"/>
                  <a:pt x="9279109" y="3306598"/>
                </a:cubicBezTo>
                <a:lnTo>
                  <a:pt x="5471952" y="3306598"/>
                </a:lnTo>
                <a:lnTo>
                  <a:pt x="5460459" y="3306598"/>
                </a:lnTo>
                <a:lnTo>
                  <a:pt x="1653300" y="3306598"/>
                </a:lnTo>
                <a:cubicBezTo>
                  <a:pt x="740208" y="3306598"/>
                  <a:pt x="0" y="2566391"/>
                  <a:pt x="0" y="1653299"/>
                </a:cubicBezTo>
                <a:cubicBezTo>
                  <a:pt x="0" y="740208"/>
                  <a:pt x="740208" y="0"/>
                  <a:pt x="1653300"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08826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720BE2-72DA-4A70-BB42-767D89B79F7C}"/>
              </a:ext>
            </a:extLst>
          </p:cNvPr>
          <p:cNvSpPr txBox="1"/>
          <p:nvPr userDrawn="1"/>
        </p:nvSpPr>
        <p:spPr>
          <a:xfrm>
            <a:off x="2582528" y="6470880"/>
            <a:ext cx="9465341" cy="1717393"/>
          </a:xfrm>
          <a:prstGeom prst="rect">
            <a:avLst/>
          </a:prstGeom>
          <a:noFill/>
        </p:spPr>
        <p:txBody>
          <a:bodyPr wrap="square" rtlCol="0">
            <a:spAutoFit/>
          </a:bodyPr>
          <a:lstStyle/>
          <a:p>
            <a:pPr algn="ctr"/>
            <a:r>
              <a:rPr lang="en-US" sz="10560" b="1">
                <a:ln w="12700">
                  <a:solidFill>
                    <a:srgbClr val="1A192D">
                      <a:lumMod val="75000"/>
                      <a:lumOff val="25000"/>
                    </a:srgbClr>
                  </a:solidFill>
                </a:ln>
                <a:noFill/>
                <a:latin typeface="Poppins"/>
              </a:rPr>
              <a:t>CREATIVE</a:t>
            </a:r>
            <a:endParaRPr lang="id-ID" sz="10560" b="1">
              <a:ln w="12700">
                <a:solidFill>
                  <a:srgbClr val="1A192D">
                    <a:lumMod val="75000"/>
                    <a:lumOff val="25000"/>
                  </a:srgbClr>
                </a:solidFill>
              </a:ln>
              <a:noFill/>
              <a:latin typeface="Poppins"/>
            </a:endParaRPr>
          </a:p>
        </p:txBody>
      </p:sp>
      <p:sp>
        <p:nvSpPr>
          <p:cNvPr id="8" name="Picture Placeholder 7">
            <a:extLst>
              <a:ext uri="{FF2B5EF4-FFF2-40B4-BE49-F238E27FC236}">
                <a16:creationId xmlns:a16="http://schemas.microsoft.com/office/drawing/2014/main" id="{C08FF199-4474-41F5-BDBC-192AAD0F8E3A}"/>
              </a:ext>
            </a:extLst>
          </p:cNvPr>
          <p:cNvSpPr>
            <a:spLocks noGrp="1"/>
          </p:cNvSpPr>
          <p:nvPr>
            <p:ph type="pic" sz="quarter" idx="10"/>
          </p:nvPr>
        </p:nvSpPr>
        <p:spPr>
          <a:xfrm>
            <a:off x="5123397" y="-1"/>
            <a:ext cx="4383604" cy="7365078"/>
          </a:xfrm>
          <a:custGeom>
            <a:avLst/>
            <a:gdLst>
              <a:gd name="connsiteX0" fmla="*/ 0 w 3653003"/>
              <a:gd name="connsiteY0" fmla="*/ 0 h 6137565"/>
              <a:gd name="connsiteX1" fmla="*/ 3653003 w 3653003"/>
              <a:gd name="connsiteY1" fmla="*/ 0 h 6137565"/>
              <a:gd name="connsiteX2" fmla="*/ 3653003 w 3653003"/>
              <a:gd name="connsiteY2" fmla="*/ 4283156 h 6137565"/>
              <a:gd name="connsiteX3" fmla="*/ 1826502 w 3653003"/>
              <a:gd name="connsiteY3" fmla="*/ 6137565 h 6137565"/>
              <a:gd name="connsiteX4" fmla="*/ 0 w 3653003"/>
              <a:gd name="connsiteY4" fmla="*/ 4283156 h 6137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003" h="6137565">
                <a:moveTo>
                  <a:pt x="0" y="0"/>
                </a:moveTo>
                <a:lnTo>
                  <a:pt x="3653003" y="0"/>
                </a:lnTo>
                <a:lnTo>
                  <a:pt x="3653003" y="4283156"/>
                </a:lnTo>
                <a:cubicBezTo>
                  <a:pt x="3653003" y="5307318"/>
                  <a:pt x="2835250" y="6137565"/>
                  <a:pt x="1826502" y="6137565"/>
                </a:cubicBezTo>
                <a:cubicBezTo>
                  <a:pt x="817753" y="6137565"/>
                  <a:pt x="0" y="5307318"/>
                  <a:pt x="0" y="4283156"/>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3809772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A55E73-C536-4E68-9468-FF06413C717F}"/>
              </a:ext>
            </a:extLst>
          </p:cNvPr>
          <p:cNvSpPr>
            <a:spLocks noGrp="1"/>
          </p:cNvSpPr>
          <p:nvPr>
            <p:ph type="pic" sz="quarter" idx="10"/>
          </p:nvPr>
        </p:nvSpPr>
        <p:spPr>
          <a:xfrm>
            <a:off x="5897880" y="330892"/>
            <a:ext cx="2834640" cy="7567817"/>
          </a:xfrm>
          <a:custGeom>
            <a:avLst/>
            <a:gdLst>
              <a:gd name="connsiteX0" fmla="*/ 1181101 w 2362200"/>
              <a:gd name="connsiteY0" fmla="*/ 0 h 6306514"/>
              <a:gd name="connsiteX1" fmla="*/ 2362200 w 2362200"/>
              <a:gd name="connsiteY1" fmla="*/ 953730 h 6306514"/>
              <a:gd name="connsiteX2" fmla="*/ 2362200 w 2362200"/>
              <a:gd name="connsiteY2" fmla="*/ 3149942 h 6306514"/>
              <a:gd name="connsiteX3" fmla="*/ 2362200 w 2362200"/>
              <a:gd name="connsiteY3" fmla="*/ 3156572 h 6306514"/>
              <a:gd name="connsiteX4" fmla="*/ 2362200 w 2362200"/>
              <a:gd name="connsiteY4" fmla="*/ 5352785 h 6306514"/>
              <a:gd name="connsiteX5" fmla="*/ 1181100 w 2362200"/>
              <a:gd name="connsiteY5" fmla="*/ 6306514 h 6306514"/>
              <a:gd name="connsiteX6" fmla="*/ 0 w 2362200"/>
              <a:gd name="connsiteY6" fmla="*/ 5352785 h 6306514"/>
              <a:gd name="connsiteX7" fmla="*/ 0 w 2362200"/>
              <a:gd name="connsiteY7" fmla="*/ 3156572 h 6306514"/>
              <a:gd name="connsiteX8" fmla="*/ 0 w 2362200"/>
              <a:gd name="connsiteY8" fmla="*/ 3149942 h 6306514"/>
              <a:gd name="connsiteX9" fmla="*/ 0 w 2362200"/>
              <a:gd name="connsiteY9" fmla="*/ 953730 h 6306514"/>
              <a:gd name="connsiteX10" fmla="*/ 1181101 w 2362200"/>
              <a:gd name="connsiteY10" fmla="*/ 0 h 63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2200" h="6306514">
                <a:moveTo>
                  <a:pt x="1181101" y="0"/>
                </a:moveTo>
                <a:cubicBezTo>
                  <a:pt x="1833403" y="0"/>
                  <a:pt x="2362200" y="427000"/>
                  <a:pt x="2362200" y="953730"/>
                </a:cubicBezTo>
                <a:lnTo>
                  <a:pt x="2362200" y="3149942"/>
                </a:lnTo>
                <a:lnTo>
                  <a:pt x="2362200" y="3156572"/>
                </a:lnTo>
                <a:lnTo>
                  <a:pt x="2362200" y="5352785"/>
                </a:lnTo>
                <a:cubicBezTo>
                  <a:pt x="2362200" y="5879515"/>
                  <a:pt x="1833403" y="6306514"/>
                  <a:pt x="1181100" y="6306514"/>
                </a:cubicBezTo>
                <a:cubicBezTo>
                  <a:pt x="528797" y="6306514"/>
                  <a:pt x="0" y="5879515"/>
                  <a:pt x="0" y="5352785"/>
                </a:cubicBezTo>
                <a:lnTo>
                  <a:pt x="0" y="3156572"/>
                </a:lnTo>
                <a:lnTo>
                  <a:pt x="0" y="3149942"/>
                </a:lnTo>
                <a:lnTo>
                  <a:pt x="0" y="953730"/>
                </a:lnTo>
                <a:cubicBezTo>
                  <a:pt x="0" y="427000"/>
                  <a:pt x="528797" y="0"/>
                  <a:pt x="1181101"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380526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B05273-A083-4760-84D5-84F863CC3412}"/>
              </a:ext>
            </a:extLst>
          </p:cNvPr>
          <p:cNvSpPr>
            <a:spLocks noGrp="1"/>
          </p:cNvSpPr>
          <p:nvPr>
            <p:ph type="pic" sz="quarter" idx="11"/>
          </p:nvPr>
        </p:nvSpPr>
        <p:spPr>
          <a:xfrm>
            <a:off x="11169323" y="1"/>
            <a:ext cx="4468639" cy="6860473"/>
          </a:xfrm>
          <a:custGeom>
            <a:avLst/>
            <a:gdLst>
              <a:gd name="connsiteX0" fmla="*/ 0 w 3723866"/>
              <a:gd name="connsiteY0" fmla="*/ 0 h 5717061"/>
              <a:gd name="connsiteX1" fmla="*/ 3723866 w 3723866"/>
              <a:gd name="connsiteY1" fmla="*/ 0 h 5717061"/>
              <a:gd name="connsiteX2" fmla="*/ 3723866 w 3723866"/>
              <a:gd name="connsiteY2" fmla="*/ 3855128 h 5717061"/>
              <a:gd name="connsiteX3" fmla="*/ 1861933 w 3723866"/>
              <a:gd name="connsiteY3" fmla="*/ 5717061 h 5717061"/>
              <a:gd name="connsiteX4" fmla="*/ 0 w 3723866"/>
              <a:gd name="connsiteY4" fmla="*/ 3855128 h 5717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866" h="5717061">
                <a:moveTo>
                  <a:pt x="0" y="0"/>
                </a:moveTo>
                <a:lnTo>
                  <a:pt x="3723866" y="0"/>
                </a:lnTo>
                <a:lnTo>
                  <a:pt x="3723866" y="3855128"/>
                </a:lnTo>
                <a:cubicBezTo>
                  <a:pt x="3723866" y="4883445"/>
                  <a:pt x="2890250" y="5717061"/>
                  <a:pt x="1861933" y="5717061"/>
                </a:cubicBezTo>
                <a:cubicBezTo>
                  <a:pt x="833616" y="5717061"/>
                  <a:pt x="0" y="4883445"/>
                  <a:pt x="0" y="3855128"/>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80272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946317-4394-4A2A-A96D-5F4D8749FF14}"/>
              </a:ext>
            </a:extLst>
          </p:cNvPr>
          <p:cNvSpPr>
            <a:spLocks noGrp="1"/>
          </p:cNvSpPr>
          <p:nvPr>
            <p:ph type="pic" sz="quarter" idx="11"/>
          </p:nvPr>
        </p:nvSpPr>
        <p:spPr>
          <a:xfrm>
            <a:off x="5946941" y="920296"/>
            <a:ext cx="7672266" cy="6105835"/>
          </a:xfrm>
          <a:custGeom>
            <a:avLst/>
            <a:gdLst>
              <a:gd name="connsiteX0" fmla="*/ 5440625 w 6393555"/>
              <a:gd name="connsiteY0" fmla="*/ 2 h 5088196"/>
              <a:gd name="connsiteX1" fmla="*/ 6393555 w 6393555"/>
              <a:gd name="connsiteY1" fmla="*/ 769486 h 5088196"/>
              <a:gd name="connsiteX2" fmla="*/ 6393555 w 6393555"/>
              <a:gd name="connsiteY2" fmla="*/ 2541425 h 5088196"/>
              <a:gd name="connsiteX3" fmla="*/ 6393555 w 6393555"/>
              <a:gd name="connsiteY3" fmla="*/ 2546774 h 5088196"/>
              <a:gd name="connsiteX4" fmla="*/ 6393555 w 6393555"/>
              <a:gd name="connsiteY4" fmla="*/ 4318713 h 5088196"/>
              <a:gd name="connsiteX5" fmla="*/ 5440625 w 6393555"/>
              <a:gd name="connsiteY5" fmla="*/ 5088196 h 5088196"/>
              <a:gd name="connsiteX6" fmla="*/ 4487695 w 6393555"/>
              <a:gd name="connsiteY6" fmla="*/ 4318713 h 5088196"/>
              <a:gd name="connsiteX7" fmla="*/ 4487695 w 6393555"/>
              <a:gd name="connsiteY7" fmla="*/ 2546774 h 5088196"/>
              <a:gd name="connsiteX8" fmla="*/ 4487695 w 6393555"/>
              <a:gd name="connsiteY8" fmla="*/ 2541425 h 5088196"/>
              <a:gd name="connsiteX9" fmla="*/ 4487695 w 6393555"/>
              <a:gd name="connsiteY9" fmla="*/ 769486 h 5088196"/>
              <a:gd name="connsiteX10" fmla="*/ 5440625 w 6393555"/>
              <a:gd name="connsiteY10" fmla="*/ 2 h 5088196"/>
              <a:gd name="connsiteX11" fmla="*/ 3196777 w 6393555"/>
              <a:gd name="connsiteY11" fmla="*/ 1 h 5088196"/>
              <a:gd name="connsiteX12" fmla="*/ 4149707 w 6393555"/>
              <a:gd name="connsiteY12" fmla="*/ 769485 h 5088196"/>
              <a:gd name="connsiteX13" fmla="*/ 4149707 w 6393555"/>
              <a:gd name="connsiteY13" fmla="*/ 2541424 h 5088196"/>
              <a:gd name="connsiteX14" fmla="*/ 4149707 w 6393555"/>
              <a:gd name="connsiteY14" fmla="*/ 2546773 h 5088196"/>
              <a:gd name="connsiteX15" fmla="*/ 4149707 w 6393555"/>
              <a:gd name="connsiteY15" fmla="*/ 4318712 h 5088196"/>
              <a:gd name="connsiteX16" fmla="*/ 3196777 w 6393555"/>
              <a:gd name="connsiteY16" fmla="*/ 5088195 h 5088196"/>
              <a:gd name="connsiteX17" fmla="*/ 2243847 w 6393555"/>
              <a:gd name="connsiteY17" fmla="*/ 4318712 h 5088196"/>
              <a:gd name="connsiteX18" fmla="*/ 2243847 w 6393555"/>
              <a:gd name="connsiteY18" fmla="*/ 2546773 h 5088196"/>
              <a:gd name="connsiteX19" fmla="*/ 2243847 w 6393555"/>
              <a:gd name="connsiteY19" fmla="*/ 2541424 h 5088196"/>
              <a:gd name="connsiteX20" fmla="*/ 2243847 w 6393555"/>
              <a:gd name="connsiteY20" fmla="*/ 769485 h 5088196"/>
              <a:gd name="connsiteX21" fmla="*/ 3196777 w 6393555"/>
              <a:gd name="connsiteY21" fmla="*/ 1 h 5088196"/>
              <a:gd name="connsiteX22" fmla="*/ 952930 w 6393555"/>
              <a:gd name="connsiteY22" fmla="*/ 0 h 5088196"/>
              <a:gd name="connsiteX23" fmla="*/ 1905860 w 6393555"/>
              <a:gd name="connsiteY23" fmla="*/ 769484 h 5088196"/>
              <a:gd name="connsiteX24" fmla="*/ 1905860 w 6393555"/>
              <a:gd name="connsiteY24" fmla="*/ 2541423 h 5088196"/>
              <a:gd name="connsiteX25" fmla="*/ 1905860 w 6393555"/>
              <a:gd name="connsiteY25" fmla="*/ 2546772 h 5088196"/>
              <a:gd name="connsiteX26" fmla="*/ 1905860 w 6393555"/>
              <a:gd name="connsiteY26" fmla="*/ 4318711 h 5088196"/>
              <a:gd name="connsiteX27" fmla="*/ 952930 w 6393555"/>
              <a:gd name="connsiteY27" fmla="*/ 5088194 h 5088196"/>
              <a:gd name="connsiteX28" fmla="*/ 0 w 6393555"/>
              <a:gd name="connsiteY28" fmla="*/ 4318711 h 5088196"/>
              <a:gd name="connsiteX29" fmla="*/ 0 w 6393555"/>
              <a:gd name="connsiteY29" fmla="*/ 2546772 h 5088196"/>
              <a:gd name="connsiteX30" fmla="*/ 0 w 6393555"/>
              <a:gd name="connsiteY30" fmla="*/ 2541423 h 5088196"/>
              <a:gd name="connsiteX31" fmla="*/ 0 w 6393555"/>
              <a:gd name="connsiteY31" fmla="*/ 769484 h 5088196"/>
              <a:gd name="connsiteX32" fmla="*/ 952930 w 6393555"/>
              <a:gd name="connsiteY32" fmla="*/ 0 h 50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93555" h="5088196">
                <a:moveTo>
                  <a:pt x="5440625" y="2"/>
                </a:moveTo>
                <a:cubicBezTo>
                  <a:pt x="5966913" y="2"/>
                  <a:pt x="6393555" y="344512"/>
                  <a:pt x="6393555" y="769486"/>
                </a:cubicBezTo>
                <a:lnTo>
                  <a:pt x="6393555" y="2541425"/>
                </a:lnTo>
                <a:lnTo>
                  <a:pt x="6393555" y="2546774"/>
                </a:lnTo>
                <a:lnTo>
                  <a:pt x="6393555" y="4318713"/>
                </a:lnTo>
                <a:cubicBezTo>
                  <a:pt x="6393555" y="4743687"/>
                  <a:pt x="5966913" y="5088196"/>
                  <a:pt x="5440625" y="5088196"/>
                </a:cubicBezTo>
                <a:cubicBezTo>
                  <a:pt x="4914337" y="5088196"/>
                  <a:pt x="4487695" y="4743687"/>
                  <a:pt x="4487695" y="4318713"/>
                </a:cubicBezTo>
                <a:lnTo>
                  <a:pt x="4487695" y="2546774"/>
                </a:lnTo>
                <a:lnTo>
                  <a:pt x="4487695" y="2541425"/>
                </a:lnTo>
                <a:lnTo>
                  <a:pt x="4487695" y="769486"/>
                </a:lnTo>
                <a:cubicBezTo>
                  <a:pt x="4487695" y="344512"/>
                  <a:pt x="4914337" y="2"/>
                  <a:pt x="5440625" y="2"/>
                </a:cubicBezTo>
                <a:close/>
                <a:moveTo>
                  <a:pt x="3196777" y="1"/>
                </a:moveTo>
                <a:cubicBezTo>
                  <a:pt x="3723066" y="1"/>
                  <a:pt x="4149707" y="344511"/>
                  <a:pt x="4149707" y="769485"/>
                </a:cubicBezTo>
                <a:lnTo>
                  <a:pt x="4149707" y="2541424"/>
                </a:lnTo>
                <a:lnTo>
                  <a:pt x="4149707" y="2546773"/>
                </a:lnTo>
                <a:lnTo>
                  <a:pt x="4149707" y="4318712"/>
                </a:lnTo>
                <a:cubicBezTo>
                  <a:pt x="4149707" y="4743686"/>
                  <a:pt x="3723066" y="5088195"/>
                  <a:pt x="3196777" y="5088195"/>
                </a:cubicBezTo>
                <a:cubicBezTo>
                  <a:pt x="2670489" y="5088195"/>
                  <a:pt x="2243847" y="4743686"/>
                  <a:pt x="2243847" y="4318712"/>
                </a:cubicBezTo>
                <a:lnTo>
                  <a:pt x="2243847" y="2546773"/>
                </a:lnTo>
                <a:lnTo>
                  <a:pt x="2243847" y="2541424"/>
                </a:lnTo>
                <a:lnTo>
                  <a:pt x="2243847" y="769485"/>
                </a:lnTo>
                <a:cubicBezTo>
                  <a:pt x="2243847" y="344511"/>
                  <a:pt x="2670489" y="1"/>
                  <a:pt x="3196777" y="1"/>
                </a:cubicBezTo>
                <a:close/>
                <a:moveTo>
                  <a:pt x="952930" y="0"/>
                </a:moveTo>
                <a:cubicBezTo>
                  <a:pt x="1479219" y="0"/>
                  <a:pt x="1905860" y="344510"/>
                  <a:pt x="1905860" y="769484"/>
                </a:cubicBezTo>
                <a:lnTo>
                  <a:pt x="1905860" y="2541423"/>
                </a:lnTo>
                <a:lnTo>
                  <a:pt x="1905860" y="2546772"/>
                </a:lnTo>
                <a:lnTo>
                  <a:pt x="1905860" y="4318711"/>
                </a:lnTo>
                <a:cubicBezTo>
                  <a:pt x="1905860" y="4743685"/>
                  <a:pt x="1479219" y="5088194"/>
                  <a:pt x="952930" y="5088194"/>
                </a:cubicBezTo>
                <a:cubicBezTo>
                  <a:pt x="426642" y="5088194"/>
                  <a:pt x="0" y="4743685"/>
                  <a:pt x="0" y="4318711"/>
                </a:cubicBezTo>
                <a:lnTo>
                  <a:pt x="0" y="2546772"/>
                </a:lnTo>
                <a:lnTo>
                  <a:pt x="0" y="2541423"/>
                </a:lnTo>
                <a:lnTo>
                  <a:pt x="0" y="769484"/>
                </a:lnTo>
                <a:cubicBezTo>
                  <a:pt x="0" y="344510"/>
                  <a:pt x="426642" y="0"/>
                  <a:pt x="952930"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433395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220C9E6-56B2-496B-B3D4-FE46D80F03DB}"/>
              </a:ext>
            </a:extLst>
          </p:cNvPr>
          <p:cNvSpPr>
            <a:spLocks noGrp="1"/>
          </p:cNvSpPr>
          <p:nvPr>
            <p:ph type="pic" sz="quarter" idx="10"/>
          </p:nvPr>
        </p:nvSpPr>
        <p:spPr>
          <a:xfrm>
            <a:off x="-556135" y="1164633"/>
            <a:ext cx="4269230" cy="7064968"/>
          </a:xfrm>
          <a:custGeom>
            <a:avLst/>
            <a:gdLst>
              <a:gd name="connsiteX0" fmla="*/ 1778846 w 3557692"/>
              <a:gd name="connsiteY0" fmla="*/ 0 h 5887473"/>
              <a:gd name="connsiteX1" fmla="*/ 3557692 w 3557692"/>
              <a:gd name="connsiteY1" fmla="*/ 1778846 h 5887473"/>
              <a:gd name="connsiteX2" fmla="*/ 3557692 w 3557692"/>
              <a:gd name="connsiteY2" fmla="*/ 5887473 h 5887473"/>
              <a:gd name="connsiteX3" fmla="*/ 0 w 3557692"/>
              <a:gd name="connsiteY3" fmla="*/ 5887473 h 5887473"/>
              <a:gd name="connsiteX4" fmla="*/ 0 w 3557692"/>
              <a:gd name="connsiteY4" fmla="*/ 1778846 h 5887473"/>
              <a:gd name="connsiteX5" fmla="*/ 1778846 w 3557692"/>
              <a:gd name="connsiteY5" fmla="*/ 0 h 588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7692" h="5887473">
                <a:moveTo>
                  <a:pt x="1778846" y="0"/>
                </a:moveTo>
                <a:cubicBezTo>
                  <a:pt x="2761275" y="0"/>
                  <a:pt x="3557692" y="796417"/>
                  <a:pt x="3557692" y="1778846"/>
                </a:cubicBezTo>
                <a:lnTo>
                  <a:pt x="3557692" y="5887473"/>
                </a:lnTo>
                <a:lnTo>
                  <a:pt x="0" y="5887473"/>
                </a:lnTo>
                <a:lnTo>
                  <a:pt x="0" y="1778846"/>
                </a:lnTo>
                <a:cubicBezTo>
                  <a:pt x="0" y="796417"/>
                  <a:pt x="796417" y="0"/>
                  <a:pt x="1778846"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9" name="Picture Placeholder 8">
            <a:extLst>
              <a:ext uri="{FF2B5EF4-FFF2-40B4-BE49-F238E27FC236}">
                <a16:creationId xmlns:a16="http://schemas.microsoft.com/office/drawing/2014/main" id="{64F4151A-3BF9-41DC-A402-0EC96DD2275F}"/>
              </a:ext>
            </a:extLst>
          </p:cNvPr>
          <p:cNvSpPr>
            <a:spLocks noGrp="1"/>
          </p:cNvSpPr>
          <p:nvPr>
            <p:ph type="pic" sz="quarter" idx="11"/>
          </p:nvPr>
        </p:nvSpPr>
        <p:spPr>
          <a:xfrm>
            <a:off x="10909810" y="0"/>
            <a:ext cx="4269230" cy="7064968"/>
          </a:xfrm>
          <a:custGeom>
            <a:avLst/>
            <a:gdLst>
              <a:gd name="connsiteX0" fmla="*/ 0 w 3557692"/>
              <a:gd name="connsiteY0" fmla="*/ 0 h 5887473"/>
              <a:gd name="connsiteX1" fmla="*/ 3557692 w 3557692"/>
              <a:gd name="connsiteY1" fmla="*/ 0 h 5887473"/>
              <a:gd name="connsiteX2" fmla="*/ 3557692 w 3557692"/>
              <a:gd name="connsiteY2" fmla="*/ 4108627 h 5887473"/>
              <a:gd name="connsiteX3" fmla="*/ 1778846 w 3557692"/>
              <a:gd name="connsiteY3" fmla="*/ 5887473 h 5887473"/>
              <a:gd name="connsiteX4" fmla="*/ 0 w 3557692"/>
              <a:gd name="connsiteY4" fmla="*/ 4108627 h 588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692" h="5887473">
                <a:moveTo>
                  <a:pt x="0" y="0"/>
                </a:moveTo>
                <a:lnTo>
                  <a:pt x="3557692" y="0"/>
                </a:lnTo>
                <a:lnTo>
                  <a:pt x="3557692" y="4108627"/>
                </a:lnTo>
                <a:cubicBezTo>
                  <a:pt x="3557692" y="5091057"/>
                  <a:pt x="2761275" y="5887473"/>
                  <a:pt x="1778846" y="5887473"/>
                </a:cubicBezTo>
                <a:cubicBezTo>
                  <a:pt x="796417" y="5887473"/>
                  <a:pt x="0" y="5091057"/>
                  <a:pt x="0" y="4108627"/>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843474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ADD2AAA-750D-4311-B120-1E913FA12933}"/>
              </a:ext>
            </a:extLst>
          </p:cNvPr>
          <p:cNvSpPr>
            <a:spLocks noGrp="1"/>
          </p:cNvSpPr>
          <p:nvPr>
            <p:ph type="pic" sz="quarter" idx="10"/>
          </p:nvPr>
        </p:nvSpPr>
        <p:spPr>
          <a:xfrm>
            <a:off x="3823554" y="1"/>
            <a:ext cx="3159742" cy="5144886"/>
          </a:xfrm>
          <a:custGeom>
            <a:avLst/>
            <a:gdLst>
              <a:gd name="connsiteX0" fmla="*/ 0 w 2633118"/>
              <a:gd name="connsiteY0" fmla="*/ 0 h 4287405"/>
              <a:gd name="connsiteX1" fmla="*/ 2633118 w 2633118"/>
              <a:gd name="connsiteY1" fmla="*/ 0 h 4287405"/>
              <a:gd name="connsiteX2" fmla="*/ 2633118 w 2633118"/>
              <a:gd name="connsiteY2" fmla="*/ 2992005 h 4287405"/>
              <a:gd name="connsiteX3" fmla="*/ 1316559 w 2633118"/>
              <a:gd name="connsiteY3" fmla="*/ 4287405 h 4287405"/>
              <a:gd name="connsiteX4" fmla="*/ 0 w 2633118"/>
              <a:gd name="connsiteY4" fmla="*/ 2992005 h 428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118" h="4287405">
                <a:moveTo>
                  <a:pt x="0" y="0"/>
                </a:moveTo>
                <a:lnTo>
                  <a:pt x="2633118" y="0"/>
                </a:lnTo>
                <a:lnTo>
                  <a:pt x="2633118" y="2992005"/>
                </a:lnTo>
                <a:cubicBezTo>
                  <a:pt x="2633118" y="3707435"/>
                  <a:pt x="2043674" y="4287405"/>
                  <a:pt x="1316559" y="4287405"/>
                </a:cubicBezTo>
                <a:cubicBezTo>
                  <a:pt x="589444" y="4287405"/>
                  <a:pt x="0" y="3707435"/>
                  <a:pt x="0" y="2992005"/>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7" name="Picture Placeholder 16">
            <a:extLst>
              <a:ext uri="{FF2B5EF4-FFF2-40B4-BE49-F238E27FC236}">
                <a16:creationId xmlns:a16="http://schemas.microsoft.com/office/drawing/2014/main" id="{79ABEAD6-59EB-403C-876C-236DA2C0FDB1}"/>
              </a:ext>
            </a:extLst>
          </p:cNvPr>
          <p:cNvSpPr>
            <a:spLocks noGrp="1"/>
          </p:cNvSpPr>
          <p:nvPr>
            <p:ph type="pic" sz="quarter" idx="11"/>
          </p:nvPr>
        </p:nvSpPr>
        <p:spPr>
          <a:xfrm>
            <a:off x="0" y="3084716"/>
            <a:ext cx="3159742" cy="5144886"/>
          </a:xfrm>
          <a:custGeom>
            <a:avLst/>
            <a:gdLst>
              <a:gd name="connsiteX0" fmla="*/ 1316559 w 2633118"/>
              <a:gd name="connsiteY0" fmla="*/ 0 h 4287405"/>
              <a:gd name="connsiteX1" fmla="*/ 2633118 w 2633118"/>
              <a:gd name="connsiteY1" fmla="*/ 1295400 h 4287405"/>
              <a:gd name="connsiteX2" fmla="*/ 2633118 w 2633118"/>
              <a:gd name="connsiteY2" fmla="*/ 4287405 h 4287405"/>
              <a:gd name="connsiteX3" fmla="*/ 0 w 2633118"/>
              <a:gd name="connsiteY3" fmla="*/ 4287405 h 4287405"/>
              <a:gd name="connsiteX4" fmla="*/ 0 w 2633118"/>
              <a:gd name="connsiteY4" fmla="*/ 1295400 h 4287405"/>
              <a:gd name="connsiteX5" fmla="*/ 1316559 w 2633118"/>
              <a:gd name="connsiteY5" fmla="*/ 0 h 42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3118" h="4287405">
                <a:moveTo>
                  <a:pt x="1316559" y="0"/>
                </a:moveTo>
                <a:cubicBezTo>
                  <a:pt x="2043674" y="0"/>
                  <a:pt x="2633118" y="579971"/>
                  <a:pt x="2633118" y="1295400"/>
                </a:cubicBezTo>
                <a:lnTo>
                  <a:pt x="2633118" y="4287405"/>
                </a:lnTo>
                <a:lnTo>
                  <a:pt x="0" y="4287405"/>
                </a:lnTo>
                <a:lnTo>
                  <a:pt x="0" y="1295400"/>
                </a:lnTo>
                <a:cubicBezTo>
                  <a:pt x="0" y="579971"/>
                  <a:pt x="589444" y="0"/>
                  <a:pt x="1316559"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8" name="Picture Placeholder 17">
            <a:extLst>
              <a:ext uri="{FF2B5EF4-FFF2-40B4-BE49-F238E27FC236}">
                <a16:creationId xmlns:a16="http://schemas.microsoft.com/office/drawing/2014/main" id="{8CA03E27-46A1-4F63-864C-9BC38A60F6D7}"/>
              </a:ext>
            </a:extLst>
          </p:cNvPr>
          <p:cNvSpPr>
            <a:spLocks noGrp="1"/>
          </p:cNvSpPr>
          <p:nvPr>
            <p:ph type="pic" sz="quarter" idx="12"/>
          </p:nvPr>
        </p:nvSpPr>
        <p:spPr>
          <a:xfrm>
            <a:off x="7647105" y="3084716"/>
            <a:ext cx="3159742" cy="5144886"/>
          </a:xfrm>
          <a:custGeom>
            <a:avLst/>
            <a:gdLst>
              <a:gd name="connsiteX0" fmla="*/ 1316559 w 2633118"/>
              <a:gd name="connsiteY0" fmla="*/ 0 h 4287405"/>
              <a:gd name="connsiteX1" fmla="*/ 2633118 w 2633118"/>
              <a:gd name="connsiteY1" fmla="*/ 1295400 h 4287405"/>
              <a:gd name="connsiteX2" fmla="*/ 2633118 w 2633118"/>
              <a:gd name="connsiteY2" fmla="*/ 4287405 h 4287405"/>
              <a:gd name="connsiteX3" fmla="*/ 0 w 2633118"/>
              <a:gd name="connsiteY3" fmla="*/ 4287405 h 4287405"/>
              <a:gd name="connsiteX4" fmla="*/ 0 w 2633118"/>
              <a:gd name="connsiteY4" fmla="*/ 1295400 h 4287405"/>
              <a:gd name="connsiteX5" fmla="*/ 1316559 w 2633118"/>
              <a:gd name="connsiteY5" fmla="*/ 0 h 42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3118" h="4287405">
                <a:moveTo>
                  <a:pt x="1316559" y="0"/>
                </a:moveTo>
                <a:cubicBezTo>
                  <a:pt x="2043674" y="0"/>
                  <a:pt x="2633118" y="579971"/>
                  <a:pt x="2633118" y="1295400"/>
                </a:cubicBezTo>
                <a:lnTo>
                  <a:pt x="2633118" y="4287405"/>
                </a:lnTo>
                <a:lnTo>
                  <a:pt x="0" y="4287405"/>
                </a:lnTo>
                <a:lnTo>
                  <a:pt x="0" y="1295400"/>
                </a:lnTo>
                <a:cubicBezTo>
                  <a:pt x="0" y="579971"/>
                  <a:pt x="589444" y="0"/>
                  <a:pt x="1316559"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5" name="Picture Placeholder 14">
            <a:extLst>
              <a:ext uri="{FF2B5EF4-FFF2-40B4-BE49-F238E27FC236}">
                <a16:creationId xmlns:a16="http://schemas.microsoft.com/office/drawing/2014/main" id="{462CD56A-E2B3-49F7-950F-CB4E2C322500}"/>
              </a:ext>
            </a:extLst>
          </p:cNvPr>
          <p:cNvSpPr>
            <a:spLocks noGrp="1"/>
          </p:cNvSpPr>
          <p:nvPr>
            <p:ph type="pic" sz="quarter" idx="13"/>
          </p:nvPr>
        </p:nvSpPr>
        <p:spPr>
          <a:xfrm>
            <a:off x="11470658" y="2"/>
            <a:ext cx="3159742" cy="5144886"/>
          </a:xfrm>
          <a:custGeom>
            <a:avLst/>
            <a:gdLst>
              <a:gd name="connsiteX0" fmla="*/ 0 w 2633118"/>
              <a:gd name="connsiteY0" fmla="*/ 0 h 4287405"/>
              <a:gd name="connsiteX1" fmla="*/ 2633118 w 2633118"/>
              <a:gd name="connsiteY1" fmla="*/ 0 h 4287405"/>
              <a:gd name="connsiteX2" fmla="*/ 2633118 w 2633118"/>
              <a:gd name="connsiteY2" fmla="*/ 2992005 h 4287405"/>
              <a:gd name="connsiteX3" fmla="*/ 1316559 w 2633118"/>
              <a:gd name="connsiteY3" fmla="*/ 4287405 h 4287405"/>
              <a:gd name="connsiteX4" fmla="*/ 0 w 2633118"/>
              <a:gd name="connsiteY4" fmla="*/ 2992005 h 428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118" h="4287405">
                <a:moveTo>
                  <a:pt x="0" y="0"/>
                </a:moveTo>
                <a:lnTo>
                  <a:pt x="2633118" y="0"/>
                </a:lnTo>
                <a:lnTo>
                  <a:pt x="2633118" y="2992005"/>
                </a:lnTo>
                <a:cubicBezTo>
                  <a:pt x="2633118" y="3707435"/>
                  <a:pt x="2043674" y="4287405"/>
                  <a:pt x="1316559" y="4287405"/>
                </a:cubicBezTo>
                <a:cubicBezTo>
                  <a:pt x="589444" y="4287405"/>
                  <a:pt x="0" y="3707435"/>
                  <a:pt x="0" y="2992005"/>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705759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BEFFA56-5708-4D42-82FA-D7F3A9AA44FB}"/>
              </a:ext>
            </a:extLst>
          </p:cNvPr>
          <p:cNvSpPr>
            <a:spLocks noGrp="1"/>
          </p:cNvSpPr>
          <p:nvPr>
            <p:ph type="pic" sz="quarter" idx="10"/>
          </p:nvPr>
        </p:nvSpPr>
        <p:spPr>
          <a:xfrm>
            <a:off x="0" y="3587932"/>
            <a:ext cx="6322788" cy="3820745"/>
          </a:xfrm>
          <a:custGeom>
            <a:avLst/>
            <a:gdLst>
              <a:gd name="connsiteX0" fmla="*/ 0 w 5268990"/>
              <a:gd name="connsiteY0" fmla="*/ 0 h 3183954"/>
              <a:gd name="connsiteX1" fmla="*/ 3677013 w 5268990"/>
              <a:gd name="connsiteY1" fmla="*/ 0 h 3183954"/>
              <a:gd name="connsiteX2" fmla="*/ 5268990 w 5268990"/>
              <a:gd name="connsiteY2" fmla="*/ 1591977 h 3183954"/>
              <a:gd name="connsiteX3" fmla="*/ 3677013 w 5268990"/>
              <a:gd name="connsiteY3" fmla="*/ 3183954 h 3183954"/>
              <a:gd name="connsiteX4" fmla="*/ 0 w 5268990"/>
              <a:gd name="connsiteY4" fmla="*/ 3183954 h 318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8990" h="3183954">
                <a:moveTo>
                  <a:pt x="0" y="0"/>
                </a:moveTo>
                <a:lnTo>
                  <a:pt x="3677013" y="0"/>
                </a:lnTo>
                <a:cubicBezTo>
                  <a:pt x="4556238" y="0"/>
                  <a:pt x="5268990" y="712753"/>
                  <a:pt x="5268990" y="1591977"/>
                </a:cubicBezTo>
                <a:cubicBezTo>
                  <a:pt x="5268990" y="2471202"/>
                  <a:pt x="4556238" y="3183954"/>
                  <a:pt x="3677013" y="3183954"/>
                </a:cubicBezTo>
                <a:lnTo>
                  <a:pt x="0" y="3183954"/>
                </a:ln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9" name="Picture Placeholder 8">
            <a:extLst>
              <a:ext uri="{FF2B5EF4-FFF2-40B4-BE49-F238E27FC236}">
                <a16:creationId xmlns:a16="http://schemas.microsoft.com/office/drawing/2014/main" id="{08CC5DF0-B2C3-49F6-AAD1-ECF46D2E12F0}"/>
              </a:ext>
            </a:extLst>
          </p:cNvPr>
          <p:cNvSpPr>
            <a:spLocks noGrp="1"/>
          </p:cNvSpPr>
          <p:nvPr>
            <p:ph type="pic" sz="quarter" idx="11"/>
          </p:nvPr>
        </p:nvSpPr>
        <p:spPr>
          <a:xfrm>
            <a:off x="8307614" y="843643"/>
            <a:ext cx="6322788" cy="3820745"/>
          </a:xfrm>
          <a:custGeom>
            <a:avLst/>
            <a:gdLst>
              <a:gd name="connsiteX0" fmla="*/ 1591977 w 5268990"/>
              <a:gd name="connsiteY0" fmla="*/ 0 h 3183954"/>
              <a:gd name="connsiteX1" fmla="*/ 5268990 w 5268990"/>
              <a:gd name="connsiteY1" fmla="*/ 0 h 3183954"/>
              <a:gd name="connsiteX2" fmla="*/ 5268990 w 5268990"/>
              <a:gd name="connsiteY2" fmla="*/ 3183954 h 3183954"/>
              <a:gd name="connsiteX3" fmla="*/ 1591977 w 5268990"/>
              <a:gd name="connsiteY3" fmla="*/ 3183954 h 3183954"/>
              <a:gd name="connsiteX4" fmla="*/ 0 w 5268990"/>
              <a:gd name="connsiteY4" fmla="*/ 1591977 h 3183954"/>
              <a:gd name="connsiteX5" fmla="*/ 1591977 w 5268990"/>
              <a:gd name="connsiteY5" fmla="*/ 0 h 318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990" h="3183954">
                <a:moveTo>
                  <a:pt x="1591977" y="0"/>
                </a:moveTo>
                <a:lnTo>
                  <a:pt x="5268990" y="0"/>
                </a:lnTo>
                <a:lnTo>
                  <a:pt x="5268990" y="3183954"/>
                </a:lnTo>
                <a:lnTo>
                  <a:pt x="1591977" y="3183954"/>
                </a:lnTo>
                <a:cubicBezTo>
                  <a:pt x="712753" y="3183954"/>
                  <a:pt x="0" y="2471202"/>
                  <a:pt x="0" y="1591977"/>
                </a:cubicBezTo>
                <a:cubicBezTo>
                  <a:pt x="0" y="712753"/>
                  <a:pt x="712753" y="0"/>
                  <a:pt x="1591977"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3870137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18DAC9B-45B9-44CC-94D3-92FEA2236A5D}"/>
              </a:ext>
            </a:extLst>
          </p:cNvPr>
          <p:cNvSpPr>
            <a:spLocks noGrp="1"/>
          </p:cNvSpPr>
          <p:nvPr>
            <p:ph type="pic" sz="quarter" idx="10"/>
          </p:nvPr>
        </p:nvSpPr>
        <p:spPr>
          <a:xfrm>
            <a:off x="1030285" y="1127071"/>
            <a:ext cx="6760050" cy="2423777"/>
          </a:xfrm>
          <a:custGeom>
            <a:avLst/>
            <a:gdLst>
              <a:gd name="connsiteX0" fmla="*/ 851931 w 5633375"/>
              <a:gd name="connsiteY0" fmla="*/ 0 h 2019814"/>
              <a:gd name="connsiteX1" fmla="*/ 2813726 w 5633375"/>
              <a:gd name="connsiteY1" fmla="*/ 0 h 2019814"/>
              <a:gd name="connsiteX2" fmla="*/ 2819648 w 5633375"/>
              <a:gd name="connsiteY2" fmla="*/ 0 h 2019814"/>
              <a:gd name="connsiteX3" fmla="*/ 4781444 w 5633375"/>
              <a:gd name="connsiteY3" fmla="*/ 0 h 2019814"/>
              <a:gd name="connsiteX4" fmla="*/ 5633375 w 5633375"/>
              <a:gd name="connsiteY4" fmla="*/ 1009907 h 2019814"/>
              <a:gd name="connsiteX5" fmla="*/ 4781444 w 5633375"/>
              <a:gd name="connsiteY5" fmla="*/ 2019814 h 2019814"/>
              <a:gd name="connsiteX6" fmla="*/ 2819648 w 5633375"/>
              <a:gd name="connsiteY6" fmla="*/ 2019814 h 2019814"/>
              <a:gd name="connsiteX7" fmla="*/ 2813726 w 5633375"/>
              <a:gd name="connsiteY7" fmla="*/ 2019814 h 2019814"/>
              <a:gd name="connsiteX8" fmla="*/ 851931 w 5633375"/>
              <a:gd name="connsiteY8" fmla="*/ 2019814 h 2019814"/>
              <a:gd name="connsiteX9" fmla="*/ 0 w 5633375"/>
              <a:gd name="connsiteY9" fmla="*/ 1009906 h 2019814"/>
              <a:gd name="connsiteX10" fmla="*/ 851931 w 5633375"/>
              <a:gd name="connsiteY10" fmla="*/ 0 h 201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5" h="2019814">
                <a:moveTo>
                  <a:pt x="851931" y="0"/>
                </a:moveTo>
                <a:lnTo>
                  <a:pt x="2813726" y="0"/>
                </a:lnTo>
                <a:lnTo>
                  <a:pt x="2819648" y="0"/>
                </a:lnTo>
                <a:lnTo>
                  <a:pt x="4781444" y="0"/>
                </a:lnTo>
                <a:cubicBezTo>
                  <a:pt x="5251953" y="0"/>
                  <a:pt x="5633375" y="452151"/>
                  <a:pt x="5633375" y="1009907"/>
                </a:cubicBezTo>
                <a:cubicBezTo>
                  <a:pt x="5633375" y="1567663"/>
                  <a:pt x="5251953" y="2019814"/>
                  <a:pt x="4781444" y="2019814"/>
                </a:cubicBezTo>
                <a:lnTo>
                  <a:pt x="2819648" y="2019814"/>
                </a:lnTo>
                <a:lnTo>
                  <a:pt x="2813726" y="2019814"/>
                </a:lnTo>
                <a:lnTo>
                  <a:pt x="851931" y="2019814"/>
                </a:lnTo>
                <a:cubicBezTo>
                  <a:pt x="381422" y="2019814"/>
                  <a:pt x="0" y="1567663"/>
                  <a:pt x="0" y="1009906"/>
                </a:cubicBezTo>
                <a:cubicBezTo>
                  <a:pt x="0" y="452151"/>
                  <a:pt x="381422" y="0"/>
                  <a:pt x="851931"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9" name="Picture Placeholder 8">
            <a:extLst>
              <a:ext uri="{FF2B5EF4-FFF2-40B4-BE49-F238E27FC236}">
                <a16:creationId xmlns:a16="http://schemas.microsoft.com/office/drawing/2014/main" id="{6EBF0814-AC68-4F32-A988-E8AF902B5383}"/>
              </a:ext>
            </a:extLst>
          </p:cNvPr>
          <p:cNvSpPr>
            <a:spLocks noGrp="1"/>
          </p:cNvSpPr>
          <p:nvPr>
            <p:ph type="pic" sz="quarter" idx="11"/>
          </p:nvPr>
        </p:nvSpPr>
        <p:spPr>
          <a:xfrm>
            <a:off x="2760005" y="4515469"/>
            <a:ext cx="6760050" cy="2423777"/>
          </a:xfrm>
          <a:custGeom>
            <a:avLst/>
            <a:gdLst>
              <a:gd name="connsiteX0" fmla="*/ 851931 w 5633375"/>
              <a:gd name="connsiteY0" fmla="*/ 0 h 2019814"/>
              <a:gd name="connsiteX1" fmla="*/ 2813726 w 5633375"/>
              <a:gd name="connsiteY1" fmla="*/ 0 h 2019814"/>
              <a:gd name="connsiteX2" fmla="*/ 2819648 w 5633375"/>
              <a:gd name="connsiteY2" fmla="*/ 0 h 2019814"/>
              <a:gd name="connsiteX3" fmla="*/ 4781444 w 5633375"/>
              <a:gd name="connsiteY3" fmla="*/ 0 h 2019814"/>
              <a:gd name="connsiteX4" fmla="*/ 5633375 w 5633375"/>
              <a:gd name="connsiteY4" fmla="*/ 1009907 h 2019814"/>
              <a:gd name="connsiteX5" fmla="*/ 4781444 w 5633375"/>
              <a:gd name="connsiteY5" fmla="*/ 2019814 h 2019814"/>
              <a:gd name="connsiteX6" fmla="*/ 2819648 w 5633375"/>
              <a:gd name="connsiteY6" fmla="*/ 2019814 h 2019814"/>
              <a:gd name="connsiteX7" fmla="*/ 2813726 w 5633375"/>
              <a:gd name="connsiteY7" fmla="*/ 2019814 h 2019814"/>
              <a:gd name="connsiteX8" fmla="*/ 851931 w 5633375"/>
              <a:gd name="connsiteY8" fmla="*/ 2019814 h 2019814"/>
              <a:gd name="connsiteX9" fmla="*/ 0 w 5633375"/>
              <a:gd name="connsiteY9" fmla="*/ 1009906 h 2019814"/>
              <a:gd name="connsiteX10" fmla="*/ 851931 w 5633375"/>
              <a:gd name="connsiteY10" fmla="*/ 0 h 201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5" h="2019814">
                <a:moveTo>
                  <a:pt x="851931" y="0"/>
                </a:moveTo>
                <a:lnTo>
                  <a:pt x="2813726" y="0"/>
                </a:lnTo>
                <a:lnTo>
                  <a:pt x="2819648" y="0"/>
                </a:lnTo>
                <a:lnTo>
                  <a:pt x="4781444" y="0"/>
                </a:lnTo>
                <a:cubicBezTo>
                  <a:pt x="5251953" y="0"/>
                  <a:pt x="5633375" y="452151"/>
                  <a:pt x="5633375" y="1009907"/>
                </a:cubicBezTo>
                <a:cubicBezTo>
                  <a:pt x="5633375" y="1567663"/>
                  <a:pt x="5251953" y="2019814"/>
                  <a:pt x="4781444" y="2019814"/>
                </a:cubicBezTo>
                <a:lnTo>
                  <a:pt x="2819648" y="2019814"/>
                </a:lnTo>
                <a:lnTo>
                  <a:pt x="2813726" y="2019814"/>
                </a:lnTo>
                <a:lnTo>
                  <a:pt x="851931" y="2019814"/>
                </a:lnTo>
                <a:cubicBezTo>
                  <a:pt x="381422" y="2019814"/>
                  <a:pt x="0" y="1567663"/>
                  <a:pt x="0" y="1009906"/>
                </a:cubicBezTo>
                <a:cubicBezTo>
                  <a:pt x="0" y="452151"/>
                  <a:pt x="381422" y="0"/>
                  <a:pt x="851931"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190305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D5E72A-7B8C-485F-A292-9C3958258CF8}"/>
              </a:ext>
            </a:extLst>
          </p:cNvPr>
          <p:cNvSpPr>
            <a:spLocks noGrp="1"/>
          </p:cNvSpPr>
          <p:nvPr>
            <p:ph type="pic" sz="quarter" idx="11"/>
          </p:nvPr>
        </p:nvSpPr>
        <p:spPr>
          <a:xfrm>
            <a:off x="746836" y="975360"/>
            <a:ext cx="4383604" cy="7254240"/>
          </a:xfrm>
          <a:custGeom>
            <a:avLst/>
            <a:gdLst>
              <a:gd name="connsiteX0" fmla="*/ 1826502 w 3653003"/>
              <a:gd name="connsiteY0" fmla="*/ 0 h 6045200"/>
              <a:gd name="connsiteX1" fmla="*/ 3653003 w 3653003"/>
              <a:gd name="connsiteY1" fmla="*/ 1826502 h 6045200"/>
              <a:gd name="connsiteX2" fmla="*/ 3653003 w 3653003"/>
              <a:gd name="connsiteY2" fmla="*/ 6045200 h 6045200"/>
              <a:gd name="connsiteX3" fmla="*/ 0 w 3653003"/>
              <a:gd name="connsiteY3" fmla="*/ 6045200 h 6045200"/>
              <a:gd name="connsiteX4" fmla="*/ 0 w 3653003"/>
              <a:gd name="connsiteY4" fmla="*/ 1826502 h 6045200"/>
              <a:gd name="connsiteX5" fmla="*/ 1826502 w 3653003"/>
              <a:gd name="connsiteY5" fmla="*/ 0 h 60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3003" h="6045200">
                <a:moveTo>
                  <a:pt x="1826502" y="0"/>
                </a:moveTo>
                <a:cubicBezTo>
                  <a:pt x="2835250" y="0"/>
                  <a:pt x="3653003" y="817753"/>
                  <a:pt x="3653003" y="1826502"/>
                </a:cubicBezTo>
                <a:lnTo>
                  <a:pt x="3653003" y="6045200"/>
                </a:lnTo>
                <a:lnTo>
                  <a:pt x="0" y="6045200"/>
                </a:lnTo>
                <a:lnTo>
                  <a:pt x="0" y="1826502"/>
                </a:lnTo>
                <a:cubicBezTo>
                  <a:pt x="0" y="817753"/>
                  <a:pt x="817753" y="0"/>
                  <a:pt x="1826502"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831376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5DA569-3813-417D-953F-F9A0D1788A58}"/>
              </a:ext>
            </a:extLst>
          </p:cNvPr>
          <p:cNvSpPr txBox="1"/>
          <p:nvPr userDrawn="1"/>
        </p:nvSpPr>
        <p:spPr>
          <a:xfrm>
            <a:off x="4112964" y="617703"/>
            <a:ext cx="6424409" cy="1311128"/>
          </a:xfrm>
          <a:prstGeom prst="rect">
            <a:avLst/>
          </a:prstGeom>
          <a:noFill/>
        </p:spPr>
        <p:txBody>
          <a:bodyPr wrap="square" rtlCol="0">
            <a:spAutoFit/>
          </a:bodyPr>
          <a:lstStyle/>
          <a:p>
            <a:pPr algn="ctr"/>
            <a:r>
              <a:rPr lang="en-US" sz="7920" b="1">
                <a:ln w="12700">
                  <a:solidFill>
                    <a:srgbClr val="1A192D">
                      <a:lumMod val="75000"/>
                      <a:lumOff val="25000"/>
                    </a:srgbClr>
                  </a:solidFill>
                </a:ln>
                <a:noFill/>
                <a:latin typeface="Poppins"/>
              </a:rPr>
              <a:t>CREATIVE</a:t>
            </a:r>
            <a:endParaRPr lang="id-ID" sz="7920" b="1">
              <a:ln w="12700">
                <a:solidFill>
                  <a:srgbClr val="1A192D">
                    <a:lumMod val="75000"/>
                    <a:lumOff val="25000"/>
                  </a:srgbClr>
                </a:solidFill>
              </a:ln>
              <a:noFill/>
              <a:latin typeface="Poppins"/>
            </a:endParaRPr>
          </a:p>
        </p:txBody>
      </p:sp>
      <p:sp>
        <p:nvSpPr>
          <p:cNvPr id="4" name="Freeform: Shape 3">
            <a:extLst>
              <a:ext uri="{FF2B5EF4-FFF2-40B4-BE49-F238E27FC236}">
                <a16:creationId xmlns:a16="http://schemas.microsoft.com/office/drawing/2014/main" id="{81E08A30-D149-44B4-B6EF-70EBD41F768C}"/>
              </a:ext>
            </a:extLst>
          </p:cNvPr>
          <p:cNvSpPr/>
          <p:nvPr/>
        </p:nvSpPr>
        <p:spPr>
          <a:xfrm rot="5400000" flipH="1">
            <a:off x="1251022" y="-388592"/>
            <a:ext cx="3820745" cy="6322788"/>
          </a:xfrm>
          <a:custGeom>
            <a:avLst/>
            <a:gdLst>
              <a:gd name="connsiteX0" fmla="*/ 3922568 w 7845136"/>
              <a:gd name="connsiteY0" fmla="*/ 0 h 12982583"/>
              <a:gd name="connsiteX1" fmla="*/ 7845136 w 7845136"/>
              <a:gd name="connsiteY1" fmla="*/ 3922568 h 12982583"/>
              <a:gd name="connsiteX2" fmla="*/ 7845136 w 7845136"/>
              <a:gd name="connsiteY2" fmla="*/ 12982583 h 12982583"/>
              <a:gd name="connsiteX3" fmla="*/ 0 w 7845136"/>
              <a:gd name="connsiteY3" fmla="*/ 12982583 h 12982583"/>
              <a:gd name="connsiteX4" fmla="*/ 0 w 7845136"/>
              <a:gd name="connsiteY4" fmla="*/ 3922568 h 12982583"/>
              <a:gd name="connsiteX5" fmla="*/ 3922568 w 7845136"/>
              <a:gd name="connsiteY5" fmla="*/ 0 h 1298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136" h="12982583">
                <a:moveTo>
                  <a:pt x="3922568" y="0"/>
                </a:moveTo>
                <a:cubicBezTo>
                  <a:pt x="6088942" y="0"/>
                  <a:pt x="7845136" y="1756194"/>
                  <a:pt x="7845136" y="3922568"/>
                </a:cubicBezTo>
                <a:lnTo>
                  <a:pt x="7845136" y="12982583"/>
                </a:lnTo>
                <a:lnTo>
                  <a:pt x="0" y="12982583"/>
                </a:lnTo>
                <a:lnTo>
                  <a:pt x="0" y="3922568"/>
                </a:lnTo>
                <a:cubicBezTo>
                  <a:pt x="0" y="1756194"/>
                  <a:pt x="1756194" y="0"/>
                  <a:pt x="39225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7" name="Freeform: Shape 6">
            <a:extLst>
              <a:ext uri="{FF2B5EF4-FFF2-40B4-BE49-F238E27FC236}">
                <a16:creationId xmlns:a16="http://schemas.microsoft.com/office/drawing/2014/main" id="{969ECB52-44C7-4FA9-B46B-44217678F71F}"/>
              </a:ext>
            </a:extLst>
          </p:cNvPr>
          <p:cNvSpPr/>
          <p:nvPr/>
        </p:nvSpPr>
        <p:spPr>
          <a:xfrm rot="16200000" flipH="1">
            <a:off x="9558634" y="-388592"/>
            <a:ext cx="3820745" cy="6322788"/>
          </a:xfrm>
          <a:custGeom>
            <a:avLst/>
            <a:gdLst>
              <a:gd name="connsiteX0" fmla="*/ 3922568 w 7845136"/>
              <a:gd name="connsiteY0" fmla="*/ 0 h 12982583"/>
              <a:gd name="connsiteX1" fmla="*/ 7845136 w 7845136"/>
              <a:gd name="connsiteY1" fmla="*/ 3922568 h 12982583"/>
              <a:gd name="connsiteX2" fmla="*/ 7845136 w 7845136"/>
              <a:gd name="connsiteY2" fmla="*/ 12982583 h 12982583"/>
              <a:gd name="connsiteX3" fmla="*/ 0 w 7845136"/>
              <a:gd name="connsiteY3" fmla="*/ 12982583 h 12982583"/>
              <a:gd name="connsiteX4" fmla="*/ 0 w 7845136"/>
              <a:gd name="connsiteY4" fmla="*/ 3922568 h 12982583"/>
              <a:gd name="connsiteX5" fmla="*/ 3922568 w 7845136"/>
              <a:gd name="connsiteY5" fmla="*/ 0 h 1298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136" h="12982583">
                <a:moveTo>
                  <a:pt x="3922568" y="0"/>
                </a:moveTo>
                <a:cubicBezTo>
                  <a:pt x="6088942" y="0"/>
                  <a:pt x="7845136" y="1756194"/>
                  <a:pt x="7845136" y="3922568"/>
                </a:cubicBezTo>
                <a:lnTo>
                  <a:pt x="7845136" y="12982583"/>
                </a:lnTo>
                <a:lnTo>
                  <a:pt x="0" y="12982583"/>
                </a:lnTo>
                <a:lnTo>
                  <a:pt x="0" y="3922568"/>
                </a:lnTo>
                <a:cubicBezTo>
                  <a:pt x="0" y="1756194"/>
                  <a:pt x="1756194" y="0"/>
                  <a:pt x="3922568" y="0"/>
                </a:cubicBezTo>
                <a:close/>
              </a:path>
            </a:pathLst>
          </a:cu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12" name="Picture Placeholder 11">
            <a:extLst>
              <a:ext uri="{FF2B5EF4-FFF2-40B4-BE49-F238E27FC236}">
                <a16:creationId xmlns:a16="http://schemas.microsoft.com/office/drawing/2014/main" id="{28A13C70-3E95-4F6F-BE85-AACA58131A15}"/>
              </a:ext>
            </a:extLst>
          </p:cNvPr>
          <p:cNvSpPr>
            <a:spLocks noGrp="1"/>
          </p:cNvSpPr>
          <p:nvPr>
            <p:ph type="pic" sz="quarter" idx="10"/>
          </p:nvPr>
        </p:nvSpPr>
        <p:spPr>
          <a:xfrm>
            <a:off x="2864693" y="1328945"/>
            <a:ext cx="2887714" cy="2887714"/>
          </a:xfrm>
          <a:custGeom>
            <a:avLst/>
            <a:gdLst>
              <a:gd name="connsiteX0" fmla="*/ 1203214 w 2406428"/>
              <a:gd name="connsiteY0" fmla="*/ 0 h 2406428"/>
              <a:gd name="connsiteX1" fmla="*/ 2406428 w 2406428"/>
              <a:gd name="connsiteY1" fmla="*/ 1203214 h 2406428"/>
              <a:gd name="connsiteX2" fmla="*/ 1203214 w 2406428"/>
              <a:gd name="connsiteY2" fmla="*/ 2406428 h 2406428"/>
              <a:gd name="connsiteX3" fmla="*/ 0 w 2406428"/>
              <a:gd name="connsiteY3" fmla="*/ 1203214 h 2406428"/>
              <a:gd name="connsiteX4" fmla="*/ 1203214 w 2406428"/>
              <a:gd name="connsiteY4" fmla="*/ 0 h 2406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428" h="2406428">
                <a:moveTo>
                  <a:pt x="1203214" y="0"/>
                </a:moveTo>
                <a:cubicBezTo>
                  <a:pt x="1867731" y="0"/>
                  <a:pt x="2406428" y="538697"/>
                  <a:pt x="2406428" y="1203214"/>
                </a:cubicBezTo>
                <a:cubicBezTo>
                  <a:pt x="2406428" y="1867731"/>
                  <a:pt x="1867731" y="2406428"/>
                  <a:pt x="1203214" y="2406428"/>
                </a:cubicBezTo>
                <a:cubicBezTo>
                  <a:pt x="538697" y="2406428"/>
                  <a:pt x="0" y="1867731"/>
                  <a:pt x="0" y="1203214"/>
                </a:cubicBezTo>
                <a:cubicBezTo>
                  <a:pt x="0" y="538697"/>
                  <a:pt x="538697" y="0"/>
                  <a:pt x="1203214"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1" name="Picture Placeholder 10">
            <a:extLst>
              <a:ext uri="{FF2B5EF4-FFF2-40B4-BE49-F238E27FC236}">
                <a16:creationId xmlns:a16="http://schemas.microsoft.com/office/drawing/2014/main" id="{FE0D32A1-0317-4427-A385-52453522AE7A}"/>
              </a:ext>
            </a:extLst>
          </p:cNvPr>
          <p:cNvSpPr>
            <a:spLocks noGrp="1"/>
          </p:cNvSpPr>
          <p:nvPr>
            <p:ph type="pic" sz="quarter" idx="11"/>
          </p:nvPr>
        </p:nvSpPr>
        <p:spPr>
          <a:xfrm>
            <a:off x="8877993" y="1328945"/>
            <a:ext cx="2887714" cy="2887714"/>
          </a:xfrm>
          <a:custGeom>
            <a:avLst/>
            <a:gdLst>
              <a:gd name="connsiteX0" fmla="*/ 1203214 w 2406428"/>
              <a:gd name="connsiteY0" fmla="*/ 0 h 2406428"/>
              <a:gd name="connsiteX1" fmla="*/ 2406428 w 2406428"/>
              <a:gd name="connsiteY1" fmla="*/ 1203214 h 2406428"/>
              <a:gd name="connsiteX2" fmla="*/ 1203214 w 2406428"/>
              <a:gd name="connsiteY2" fmla="*/ 2406428 h 2406428"/>
              <a:gd name="connsiteX3" fmla="*/ 0 w 2406428"/>
              <a:gd name="connsiteY3" fmla="*/ 1203214 h 2406428"/>
              <a:gd name="connsiteX4" fmla="*/ 1203214 w 2406428"/>
              <a:gd name="connsiteY4" fmla="*/ 0 h 2406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428" h="2406428">
                <a:moveTo>
                  <a:pt x="1203214" y="0"/>
                </a:moveTo>
                <a:cubicBezTo>
                  <a:pt x="1867731" y="0"/>
                  <a:pt x="2406428" y="538697"/>
                  <a:pt x="2406428" y="1203214"/>
                </a:cubicBezTo>
                <a:cubicBezTo>
                  <a:pt x="2406428" y="1867731"/>
                  <a:pt x="1867731" y="2406428"/>
                  <a:pt x="1203214" y="2406428"/>
                </a:cubicBezTo>
                <a:cubicBezTo>
                  <a:pt x="538697" y="2406428"/>
                  <a:pt x="0" y="1867731"/>
                  <a:pt x="0" y="1203214"/>
                </a:cubicBezTo>
                <a:cubicBezTo>
                  <a:pt x="0" y="538697"/>
                  <a:pt x="538697" y="0"/>
                  <a:pt x="1203214"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1566921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59A3315-42C4-45F5-9A79-5E1D5799ED69}"/>
              </a:ext>
            </a:extLst>
          </p:cNvPr>
          <p:cNvSpPr>
            <a:spLocks noGrp="1"/>
          </p:cNvSpPr>
          <p:nvPr>
            <p:ph type="pic" sz="quarter" idx="11"/>
          </p:nvPr>
        </p:nvSpPr>
        <p:spPr>
          <a:xfrm>
            <a:off x="944296" y="3233756"/>
            <a:ext cx="2795814" cy="4995846"/>
          </a:xfrm>
          <a:custGeom>
            <a:avLst/>
            <a:gdLst>
              <a:gd name="connsiteX0" fmla="*/ 1164923 w 2329845"/>
              <a:gd name="connsiteY0" fmla="*/ 0 h 4163205"/>
              <a:gd name="connsiteX1" fmla="*/ 2329845 w 2329845"/>
              <a:gd name="connsiteY1" fmla="*/ 1018522 h 4163205"/>
              <a:gd name="connsiteX2" fmla="*/ 2329845 w 2329845"/>
              <a:gd name="connsiteY2" fmla="*/ 3363937 h 4163205"/>
              <a:gd name="connsiteX3" fmla="*/ 2329845 w 2329845"/>
              <a:gd name="connsiteY3" fmla="*/ 3371017 h 4163205"/>
              <a:gd name="connsiteX4" fmla="*/ 2329845 w 2329845"/>
              <a:gd name="connsiteY4" fmla="*/ 4163205 h 4163205"/>
              <a:gd name="connsiteX5" fmla="*/ 0 w 2329845"/>
              <a:gd name="connsiteY5" fmla="*/ 4163205 h 4163205"/>
              <a:gd name="connsiteX6" fmla="*/ 0 w 2329845"/>
              <a:gd name="connsiteY6" fmla="*/ 3371017 h 4163205"/>
              <a:gd name="connsiteX7" fmla="*/ 0 w 2329845"/>
              <a:gd name="connsiteY7" fmla="*/ 3363937 h 4163205"/>
              <a:gd name="connsiteX8" fmla="*/ 0 w 2329845"/>
              <a:gd name="connsiteY8" fmla="*/ 1018522 h 4163205"/>
              <a:gd name="connsiteX9" fmla="*/ 1164923 w 2329845"/>
              <a:gd name="connsiteY9" fmla="*/ 0 h 416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9845" h="4163205">
                <a:moveTo>
                  <a:pt x="1164923" y="0"/>
                </a:moveTo>
                <a:cubicBezTo>
                  <a:pt x="1808291" y="0"/>
                  <a:pt x="2329845" y="456008"/>
                  <a:pt x="2329845" y="1018522"/>
                </a:cubicBezTo>
                <a:lnTo>
                  <a:pt x="2329845" y="3363937"/>
                </a:lnTo>
                <a:lnTo>
                  <a:pt x="2329845" y="3371017"/>
                </a:lnTo>
                <a:lnTo>
                  <a:pt x="2329845" y="4163205"/>
                </a:lnTo>
                <a:lnTo>
                  <a:pt x="0" y="4163205"/>
                </a:lnTo>
                <a:lnTo>
                  <a:pt x="0" y="3371017"/>
                </a:lnTo>
                <a:lnTo>
                  <a:pt x="0" y="3363937"/>
                </a:lnTo>
                <a:lnTo>
                  <a:pt x="0" y="1018522"/>
                </a:lnTo>
                <a:cubicBezTo>
                  <a:pt x="0" y="456008"/>
                  <a:pt x="521554" y="0"/>
                  <a:pt x="1164923"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5" name="Picture Placeholder 14">
            <a:extLst>
              <a:ext uri="{FF2B5EF4-FFF2-40B4-BE49-F238E27FC236}">
                <a16:creationId xmlns:a16="http://schemas.microsoft.com/office/drawing/2014/main" id="{3768EC85-F23A-48AD-B75C-2ED7D80FACDD}"/>
              </a:ext>
            </a:extLst>
          </p:cNvPr>
          <p:cNvSpPr>
            <a:spLocks noGrp="1"/>
          </p:cNvSpPr>
          <p:nvPr>
            <p:ph type="pic" sz="quarter" idx="12"/>
          </p:nvPr>
        </p:nvSpPr>
        <p:spPr>
          <a:xfrm>
            <a:off x="4373253" y="3233756"/>
            <a:ext cx="2795814" cy="4995846"/>
          </a:xfrm>
          <a:custGeom>
            <a:avLst/>
            <a:gdLst>
              <a:gd name="connsiteX0" fmla="*/ 1164923 w 2329845"/>
              <a:gd name="connsiteY0" fmla="*/ 0 h 4163205"/>
              <a:gd name="connsiteX1" fmla="*/ 2329845 w 2329845"/>
              <a:gd name="connsiteY1" fmla="*/ 1018522 h 4163205"/>
              <a:gd name="connsiteX2" fmla="*/ 2329845 w 2329845"/>
              <a:gd name="connsiteY2" fmla="*/ 3363937 h 4163205"/>
              <a:gd name="connsiteX3" fmla="*/ 2329845 w 2329845"/>
              <a:gd name="connsiteY3" fmla="*/ 3371017 h 4163205"/>
              <a:gd name="connsiteX4" fmla="*/ 2329845 w 2329845"/>
              <a:gd name="connsiteY4" fmla="*/ 4163205 h 4163205"/>
              <a:gd name="connsiteX5" fmla="*/ 0 w 2329845"/>
              <a:gd name="connsiteY5" fmla="*/ 4163205 h 4163205"/>
              <a:gd name="connsiteX6" fmla="*/ 0 w 2329845"/>
              <a:gd name="connsiteY6" fmla="*/ 3371017 h 4163205"/>
              <a:gd name="connsiteX7" fmla="*/ 0 w 2329845"/>
              <a:gd name="connsiteY7" fmla="*/ 3363937 h 4163205"/>
              <a:gd name="connsiteX8" fmla="*/ 0 w 2329845"/>
              <a:gd name="connsiteY8" fmla="*/ 1018522 h 4163205"/>
              <a:gd name="connsiteX9" fmla="*/ 1164923 w 2329845"/>
              <a:gd name="connsiteY9" fmla="*/ 0 h 416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9845" h="4163205">
                <a:moveTo>
                  <a:pt x="1164923" y="0"/>
                </a:moveTo>
                <a:cubicBezTo>
                  <a:pt x="1808291" y="0"/>
                  <a:pt x="2329845" y="456008"/>
                  <a:pt x="2329845" y="1018522"/>
                </a:cubicBezTo>
                <a:lnTo>
                  <a:pt x="2329845" y="3363937"/>
                </a:lnTo>
                <a:lnTo>
                  <a:pt x="2329845" y="3371017"/>
                </a:lnTo>
                <a:lnTo>
                  <a:pt x="2329845" y="4163205"/>
                </a:lnTo>
                <a:lnTo>
                  <a:pt x="0" y="4163205"/>
                </a:lnTo>
                <a:lnTo>
                  <a:pt x="0" y="3371017"/>
                </a:lnTo>
                <a:lnTo>
                  <a:pt x="0" y="3363937"/>
                </a:lnTo>
                <a:lnTo>
                  <a:pt x="0" y="1018522"/>
                </a:lnTo>
                <a:cubicBezTo>
                  <a:pt x="0" y="456008"/>
                  <a:pt x="521554" y="0"/>
                  <a:pt x="1164923"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4" name="Picture Placeholder 13">
            <a:extLst>
              <a:ext uri="{FF2B5EF4-FFF2-40B4-BE49-F238E27FC236}">
                <a16:creationId xmlns:a16="http://schemas.microsoft.com/office/drawing/2014/main" id="{F38475C4-B16D-4986-B24D-8ADD0D4BA7AD}"/>
              </a:ext>
            </a:extLst>
          </p:cNvPr>
          <p:cNvSpPr>
            <a:spLocks noGrp="1"/>
          </p:cNvSpPr>
          <p:nvPr>
            <p:ph type="pic" sz="quarter" idx="13"/>
          </p:nvPr>
        </p:nvSpPr>
        <p:spPr>
          <a:xfrm>
            <a:off x="7811227" y="3233756"/>
            <a:ext cx="2795814" cy="4995846"/>
          </a:xfrm>
          <a:custGeom>
            <a:avLst/>
            <a:gdLst>
              <a:gd name="connsiteX0" fmla="*/ 1164923 w 2329845"/>
              <a:gd name="connsiteY0" fmla="*/ 0 h 4163205"/>
              <a:gd name="connsiteX1" fmla="*/ 2329845 w 2329845"/>
              <a:gd name="connsiteY1" fmla="*/ 1018522 h 4163205"/>
              <a:gd name="connsiteX2" fmla="*/ 2329845 w 2329845"/>
              <a:gd name="connsiteY2" fmla="*/ 3363937 h 4163205"/>
              <a:gd name="connsiteX3" fmla="*/ 2329845 w 2329845"/>
              <a:gd name="connsiteY3" fmla="*/ 3371017 h 4163205"/>
              <a:gd name="connsiteX4" fmla="*/ 2329845 w 2329845"/>
              <a:gd name="connsiteY4" fmla="*/ 4163205 h 4163205"/>
              <a:gd name="connsiteX5" fmla="*/ 0 w 2329845"/>
              <a:gd name="connsiteY5" fmla="*/ 4163205 h 4163205"/>
              <a:gd name="connsiteX6" fmla="*/ 0 w 2329845"/>
              <a:gd name="connsiteY6" fmla="*/ 3371017 h 4163205"/>
              <a:gd name="connsiteX7" fmla="*/ 0 w 2329845"/>
              <a:gd name="connsiteY7" fmla="*/ 3363937 h 4163205"/>
              <a:gd name="connsiteX8" fmla="*/ 0 w 2329845"/>
              <a:gd name="connsiteY8" fmla="*/ 1018522 h 4163205"/>
              <a:gd name="connsiteX9" fmla="*/ 1164923 w 2329845"/>
              <a:gd name="connsiteY9" fmla="*/ 0 h 416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9845" h="4163205">
                <a:moveTo>
                  <a:pt x="1164923" y="0"/>
                </a:moveTo>
                <a:cubicBezTo>
                  <a:pt x="1808291" y="0"/>
                  <a:pt x="2329845" y="456008"/>
                  <a:pt x="2329845" y="1018522"/>
                </a:cubicBezTo>
                <a:lnTo>
                  <a:pt x="2329845" y="3363937"/>
                </a:lnTo>
                <a:lnTo>
                  <a:pt x="2329845" y="3371017"/>
                </a:lnTo>
                <a:lnTo>
                  <a:pt x="2329845" y="4163205"/>
                </a:lnTo>
                <a:lnTo>
                  <a:pt x="0" y="4163205"/>
                </a:lnTo>
                <a:lnTo>
                  <a:pt x="0" y="3371017"/>
                </a:lnTo>
                <a:lnTo>
                  <a:pt x="0" y="3363937"/>
                </a:lnTo>
                <a:lnTo>
                  <a:pt x="0" y="1018522"/>
                </a:lnTo>
                <a:cubicBezTo>
                  <a:pt x="0" y="456008"/>
                  <a:pt x="521554" y="0"/>
                  <a:pt x="1164923"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429493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A6112F3-E30C-4969-8080-837E79FE6371}"/>
              </a:ext>
            </a:extLst>
          </p:cNvPr>
          <p:cNvSpPr/>
          <p:nvPr userDrawn="1"/>
        </p:nvSpPr>
        <p:spPr>
          <a:xfrm rot="16200000" flipH="1">
            <a:off x="9427350" y="1670190"/>
            <a:ext cx="2758441" cy="7647661"/>
          </a:xfrm>
          <a:custGeom>
            <a:avLst/>
            <a:gdLst>
              <a:gd name="connsiteX0" fmla="*/ 0 w 2298701"/>
              <a:gd name="connsiteY0" fmla="*/ 3629851 h 6373051"/>
              <a:gd name="connsiteX1" fmla="*/ 0 w 2298701"/>
              <a:gd name="connsiteY1" fmla="*/ 6373051 h 6373051"/>
              <a:gd name="connsiteX2" fmla="*/ 2298701 w 2298701"/>
              <a:gd name="connsiteY2" fmla="*/ 6373051 h 6373051"/>
              <a:gd name="connsiteX3" fmla="*/ 2298701 w 2298701"/>
              <a:gd name="connsiteY3" fmla="*/ 3629851 h 6373051"/>
              <a:gd name="connsiteX4" fmla="*/ 2298700 w 2298701"/>
              <a:gd name="connsiteY4" fmla="*/ 3629851 h 6373051"/>
              <a:gd name="connsiteX5" fmla="*/ 2298700 w 2298701"/>
              <a:gd name="connsiteY5" fmla="*/ 1149350 h 6373051"/>
              <a:gd name="connsiteX6" fmla="*/ 1149350 w 2298701"/>
              <a:gd name="connsiteY6" fmla="*/ 0 h 6373051"/>
              <a:gd name="connsiteX7" fmla="*/ 0 w 2298701"/>
              <a:gd name="connsiteY7" fmla="*/ 1149350 h 6373051"/>
              <a:gd name="connsiteX8" fmla="*/ 0 w 2298701"/>
              <a:gd name="connsiteY8" fmla="*/ 3629851 h 637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8701" h="6373051">
                <a:moveTo>
                  <a:pt x="0" y="3629851"/>
                </a:moveTo>
                <a:lnTo>
                  <a:pt x="0" y="6373051"/>
                </a:lnTo>
                <a:lnTo>
                  <a:pt x="2298701" y="6373051"/>
                </a:lnTo>
                <a:lnTo>
                  <a:pt x="2298701" y="3629851"/>
                </a:lnTo>
                <a:lnTo>
                  <a:pt x="2298700" y="3629851"/>
                </a:lnTo>
                <a:lnTo>
                  <a:pt x="2298700" y="1149350"/>
                </a:lnTo>
                <a:cubicBezTo>
                  <a:pt x="2298700" y="514581"/>
                  <a:pt x="1784118" y="0"/>
                  <a:pt x="1149350" y="0"/>
                </a:cubicBezTo>
                <a:cubicBezTo>
                  <a:pt x="514582" y="0"/>
                  <a:pt x="0" y="514582"/>
                  <a:pt x="0" y="1149350"/>
                </a:cubicBezTo>
                <a:lnTo>
                  <a:pt x="0" y="3629851"/>
                </a:lnTo>
                <a:close/>
              </a:path>
            </a:pathLst>
          </a:cu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6" name="Freeform: Shape 5">
            <a:extLst>
              <a:ext uri="{FF2B5EF4-FFF2-40B4-BE49-F238E27FC236}">
                <a16:creationId xmlns:a16="http://schemas.microsoft.com/office/drawing/2014/main" id="{C3956A57-877D-4E19-BE7F-4901E5F778A6}"/>
              </a:ext>
            </a:extLst>
          </p:cNvPr>
          <p:cNvSpPr/>
          <p:nvPr userDrawn="1"/>
        </p:nvSpPr>
        <p:spPr>
          <a:xfrm rot="16200000" flipH="1">
            <a:off x="9427351" y="-1627900"/>
            <a:ext cx="2758441" cy="7647661"/>
          </a:xfrm>
          <a:custGeom>
            <a:avLst/>
            <a:gdLst>
              <a:gd name="connsiteX0" fmla="*/ 0 w 2298701"/>
              <a:gd name="connsiteY0" fmla="*/ 3629851 h 6373051"/>
              <a:gd name="connsiteX1" fmla="*/ 0 w 2298701"/>
              <a:gd name="connsiteY1" fmla="*/ 6373051 h 6373051"/>
              <a:gd name="connsiteX2" fmla="*/ 2298701 w 2298701"/>
              <a:gd name="connsiteY2" fmla="*/ 6373051 h 6373051"/>
              <a:gd name="connsiteX3" fmla="*/ 2298701 w 2298701"/>
              <a:gd name="connsiteY3" fmla="*/ 3629851 h 6373051"/>
              <a:gd name="connsiteX4" fmla="*/ 2298700 w 2298701"/>
              <a:gd name="connsiteY4" fmla="*/ 3629851 h 6373051"/>
              <a:gd name="connsiteX5" fmla="*/ 2298700 w 2298701"/>
              <a:gd name="connsiteY5" fmla="*/ 1149350 h 6373051"/>
              <a:gd name="connsiteX6" fmla="*/ 1149350 w 2298701"/>
              <a:gd name="connsiteY6" fmla="*/ 0 h 6373051"/>
              <a:gd name="connsiteX7" fmla="*/ 0 w 2298701"/>
              <a:gd name="connsiteY7" fmla="*/ 1149350 h 6373051"/>
              <a:gd name="connsiteX8" fmla="*/ 0 w 2298701"/>
              <a:gd name="connsiteY8" fmla="*/ 3629851 h 637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8701" h="6373051">
                <a:moveTo>
                  <a:pt x="0" y="3629851"/>
                </a:moveTo>
                <a:lnTo>
                  <a:pt x="0" y="6373051"/>
                </a:lnTo>
                <a:lnTo>
                  <a:pt x="2298701" y="6373051"/>
                </a:lnTo>
                <a:lnTo>
                  <a:pt x="2298701" y="3629851"/>
                </a:lnTo>
                <a:lnTo>
                  <a:pt x="2298700" y="3629851"/>
                </a:lnTo>
                <a:lnTo>
                  <a:pt x="2298700" y="1149350"/>
                </a:lnTo>
                <a:cubicBezTo>
                  <a:pt x="2298700" y="514581"/>
                  <a:pt x="1784118" y="0"/>
                  <a:pt x="1149350" y="0"/>
                </a:cubicBezTo>
                <a:cubicBezTo>
                  <a:pt x="514582" y="0"/>
                  <a:pt x="0" y="514582"/>
                  <a:pt x="0" y="1149350"/>
                </a:cubicBezTo>
                <a:lnTo>
                  <a:pt x="0" y="36298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14" name="Picture Placeholder 13">
            <a:extLst>
              <a:ext uri="{FF2B5EF4-FFF2-40B4-BE49-F238E27FC236}">
                <a16:creationId xmlns:a16="http://schemas.microsoft.com/office/drawing/2014/main" id="{EA143FCA-9D77-4167-B01B-75532D9ECE77}"/>
              </a:ext>
            </a:extLst>
          </p:cNvPr>
          <p:cNvSpPr>
            <a:spLocks noGrp="1"/>
          </p:cNvSpPr>
          <p:nvPr>
            <p:ph type="pic" sz="quarter" idx="10"/>
          </p:nvPr>
        </p:nvSpPr>
        <p:spPr>
          <a:xfrm>
            <a:off x="7394533" y="1153517"/>
            <a:ext cx="2084825" cy="2084825"/>
          </a:xfrm>
          <a:custGeom>
            <a:avLst/>
            <a:gdLst>
              <a:gd name="connsiteX0" fmla="*/ 868677 w 1737354"/>
              <a:gd name="connsiteY0" fmla="*/ 0 h 1737354"/>
              <a:gd name="connsiteX1" fmla="*/ 1737354 w 1737354"/>
              <a:gd name="connsiteY1" fmla="*/ 868677 h 1737354"/>
              <a:gd name="connsiteX2" fmla="*/ 868677 w 1737354"/>
              <a:gd name="connsiteY2" fmla="*/ 1737354 h 1737354"/>
              <a:gd name="connsiteX3" fmla="*/ 0 w 1737354"/>
              <a:gd name="connsiteY3" fmla="*/ 868677 h 1737354"/>
              <a:gd name="connsiteX4" fmla="*/ 868677 w 1737354"/>
              <a:gd name="connsiteY4" fmla="*/ 0 h 173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4" h="1737354">
                <a:moveTo>
                  <a:pt x="868677" y="0"/>
                </a:moveTo>
                <a:cubicBezTo>
                  <a:pt x="1348434" y="0"/>
                  <a:pt x="1737354" y="388920"/>
                  <a:pt x="1737354" y="868677"/>
                </a:cubicBezTo>
                <a:cubicBezTo>
                  <a:pt x="1737354" y="1348434"/>
                  <a:pt x="1348434" y="1737354"/>
                  <a:pt x="868677" y="1737354"/>
                </a:cubicBezTo>
                <a:cubicBezTo>
                  <a:pt x="388920" y="1737354"/>
                  <a:pt x="0" y="1348434"/>
                  <a:pt x="0" y="868677"/>
                </a:cubicBezTo>
                <a:cubicBezTo>
                  <a:pt x="0" y="388920"/>
                  <a:pt x="388920" y="0"/>
                  <a:pt x="868677"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
        <p:nvSpPr>
          <p:cNvPr id="13" name="Picture Placeholder 12">
            <a:extLst>
              <a:ext uri="{FF2B5EF4-FFF2-40B4-BE49-F238E27FC236}">
                <a16:creationId xmlns:a16="http://schemas.microsoft.com/office/drawing/2014/main" id="{12F49A75-5265-4D89-B78D-A61F357A1CD5}"/>
              </a:ext>
            </a:extLst>
          </p:cNvPr>
          <p:cNvSpPr>
            <a:spLocks noGrp="1"/>
          </p:cNvSpPr>
          <p:nvPr>
            <p:ph type="pic" sz="quarter" idx="11"/>
          </p:nvPr>
        </p:nvSpPr>
        <p:spPr>
          <a:xfrm>
            <a:off x="7394533" y="4451608"/>
            <a:ext cx="2084825" cy="2084825"/>
          </a:xfrm>
          <a:custGeom>
            <a:avLst/>
            <a:gdLst>
              <a:gd name="connsiteX0" fmla="*/ 868677 w 1737354"/>
              <a:gd name="connsiteY0" fmla="*/ 0 h 1737354"/>
              <a:gd name="connsiteX1" fmla="*/ 1737354 w 1737354"/>
              <a:gd name="connsiteY1" fmla="*/ 868677 h 1737354"/>
              <a:gd name="connsiteX2" fmla="*/ 868677 w 1737354"/>
              <a:gd name="connsiteY2" fmla="*/ 1737354 h 1737354"/>
              <a:gd name="connsiteX3" fmla="*/ 0 w 1737354"/>
              <a:gd name="connsiteY3" fmla="*/ 868677 h 1737354"/>
              <a:gd name="connsiteX4" fmla="*/ 868677 w 1737354"/>
              <a:gd name="connsiteY4" fmla="*/ 0 h 173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4" h="1737354">
                <a:moveTo>
                  <a:pt x="868677" y="0"/>
                </a:moveTo>
                <a:cubicBezTo>
                  <a:pt x="1348434" y="0"/>
                  <a:pt x="1737354" y="388920"/>
                  <a:pt x="1737354" y="868677"/>
                </a:cubicBezTo>
                <a:cubicBezTo>
                  <a:pt x="1737354" y="1348434"/>
                  <a:pt x="1348434" y="1737354"/>
                  <a:pt x="868677" y="1737354"/>
                </a:cubicBezTo>
                <a:cubicBezTo>
                  <a:pt x="388920" y="1737354"/>
                  <a:pt x="0" y="1348434"/>
                  <a:pt x="0" y="868677"/>
                </a:cubicBezTo>
                <a:cubicBezTo>
                  <a:pt x="0" y="388920"/>
                  <a:pt x="388920" y="0"/>
                  <a:pt x="868677"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52026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51072-CCD6-4AF6-91CC-F78F04ED566D}"/>
              </a:ext>
            </a:extLst>
          </p:cNvPr>
          <p:cNvSpPr txBox="1"/>
          <p:nvPr userDrawn="1"/>
        </p:nvSpPr>
        <p:spPr>
          <a:xfrm>
            <a:off x="2417143" y="6676870"/>
            <a:ext cx="9796114" cy="1569660"/>
          </a:xfrm>
          <a:prstGeom prst="rect">
            <a:avLst/>
          </a:prstGeom>
          <a:noFill/>
        </p:spPr>
        <p:txBody>
          <a:bodyPr wrap="square" rtlCol="0">
            <a:spAutoFit/>
          </a:bodyPr>
          <a:lstStyle/>
          <a:p>
            <a:pPr algn="ctr"/>
            <a:r>
              <a:rPr lang="en-US" sz="9600" b="1">
                <a:ln w="12700">
                  <a:solidFill>
                    <a:srgbClr val="1A192D">
                      <a:lumMod val="75000"/>
                      <a:lumOff val="25000"/>
                    </a:srgbClr>
                  </a:solidFill>
                </a:ln>
                <a:noFill/>
                <a:latin typeface="Poppins"/>
              </a:rPr>
              <a:t>CREATIVE</a:t>
            </a:r>
            <a:endParaRPr lang="id-ID" sz="9600" b="1">
              <a:ln w="12700">
                <a:solidFill>
                  <a:srgbClr val="1A192D">
                    <a:lumMod val="75000"/>
                    <a:lumOff val="25000"/>
                  </a:srgbClr>
                </a:solidFill>
              </a:ln>
              <a:noFill/>
              <a:latin typeface="Poppins"/>
            </a:endParaRPr>
          </a:p>
        </p:txBody>
      </p:sp>
      <p:sp>
        <p:nvSpPr>
          <p:cNvPr id="8" name="Picture Placeholder 7">
            <a:extLst>
              <a:ext uri="{FF2B5EF4-FFF2-40B4-BE49-F238E27FC236}">
                <a16:creationId xmlns:a16="http://schemas.microsoft.com/office/drawing/2014/main" id="{DF58F499-9267-4887-82AF-6D72FAABC5D4}"/>
              </a:ext>
            </a:extLst>
          </p:cNvPr>
          <p:cNvSpPr>
            <a:spLocks noGrp="1"/>
          </p:cNvSpPr>
          <p:nvPr>
            <p:ph type="pic" sz="quarter" idx="11"/>
          </p:nvPr>
        </p:nvSpPr>
        <p:spPr>
          <a:xfrm>
            <a:off x="5123398" y="0"/>
            <a:ext cx="4383604" cy="7254240"/>
          </a:xfrm>
          <a:custGeom>
            <a:avLst/>
            <a:gdLst>
              <a:gd name="connsiteX0" fmla="*/ 0 w 3653003"/>
              <a:gd name="connsiteY0" fmla="*/ 0 h 6045200"/>
              <a:gd name="connsiteX1" fmla="*/ 3653003 w 3653003"/>
              <a:gd name="connsiteY1" fmla="*/ 0 h 6045200"/>
              <a:gd name="connsiteX2" fmla="*/ 3653003 w 3653003"/>
              <a:gd name="connsiteY2" fmla="*/ 4218699 h 6045200"/>
              <a:gd name="connsiteX3" fmla="*/ 1826502 w 3653003"/>
              <a:gd name="connsiteY3" fmla="*/ 6045200 h 6045200"/>
              <a:gd name="connsiteX4" fmla="*/ 0 w 3653003"/>
              <a:gd name="connsiteY4" fmla="*/ 4218699 h 60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003" h="6045200">
                <a:moveTo>
                  <a:pt x="0" y="0"/>
                </a:moveTo>
                <a:lnTo>
                  <a:pt x="3653003" y="0"/>
                </a:lnTo>
                <a:lnTo>
                  <a:pt x="3653003" y="4218699"/>
                </a:lnTo>
                <a:cubicBezTo>
                  <a:pt x="3653003" y="5227447"/>
                  <a:pt x="2835250" y="6045200"/>
                  <a:pt x="1826502" y="6045200"/>
                </a:cubicBezTo>
                <a:cubicBezTo>
                  <a:pt x="817753" y="6045200"/>
                  <a:pt x="0" y="5227447"/>
                  <a:pt x="0" y="4218699"/>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80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83FB99-499D-4D6C-9005-A2684A5072CD}"/>
              </a:ext>
            </a:extLst>
          </p:cNvPr>
          <p:cNvSpPr txBox="1"/>
          <p:nvPr userDrawn="1"/>
        </p:nvSpPr>
        <p:spPr>
          <a:xfrm>
            <a:off x="-598341" y="6676870"/>
            <a:ext cx="7780358" cy="1569660"/>
          </a:xfrm>
          <a:prstGeom prst="rect">
            <a:avLst/>
          </a:prstGeom>
          <a:noFill/>
        </p:spPr>
        <p:txBody>
          <a:bodyPr wrap="square" rtlCol="0">
            <a:spAutoFit/>
          </a:bodyPr>
          <a:lstStyle/>
          <a:p>
            <a:pPr algn="ctr"/>
            <a:r>
              <a:rPr lang="en-US" sz="9600" b="1">
                <a:ln w="12700">
                  <a:solidFill>
                    <a:srgbClr val="1A192D">
                      <a:lumMod val="75000"/>
                      <a:lumOff val="25000"/>
                    </a:srgbClr>
                  </a:solidFill>
                </a:ln>
                <a:noFill/>
                <a:latin typeface="Poppins"/>
              </a:rPr>
              <a:t>CREATIVE</a:t>
            </a:r>
            <a:endParaRPr lang="id-ID" sz="9600" b="1">
              <a:ln w="12700">
                <a:solidFill>
                  <a:srgbClr val="1A192D">
                    <a:lumMod val="75000"/>
                    <a:lumOff val="25000"/>
                  </a:srgbClr>
                </a:solidFill>
              </a:ln>
              <a:noFill/>
              <a:latin typeface="Poppins"/>
            </a:endParaRPr>
          </a:p>
        </p:txBody>
      </p:sp>
      <p:sp>
        <p:nvSpPr>
          <p:cNvPr id="6" name="Freeform: Shape 5">
            <a:extLst>
              <a:ext uri="{FF2B5EF4-FFF2-40B4-BE49-F238E27FC236}">
                <a16:creationId xmlns:a16="http://schemas.microsoft.com/office/drawing/2014/main" id="{641F92D5-855F-4884-8F0B-8B897E40308B}"/>
              </a:ext>
            </a:extLst>
          </p:cNvPr>
          <p:cNvSpPr/>
          <p:nvPr userDrawn="1"/>
        </p:nvSpPr>
        <p:spPr>
          <a:xfrm rot="10800000">
            <a:off x="1100038" y="0"/>
            <a:ext cx="4383604" cy="6888480"/>
          </a:xfrm>
          <a:custGeom>
            <a:avLst/>
            <a:gdLst>
              <a:gd name="connsiteX0" fmla="*/ 3653003 w 3653003"/>
              <a:gd name="connsiteY0" fmla="*/ 5740400 h 5740400"/>
              <a:gd name="connsiteX1" fmla="*/ 0 w 3653003"/>
              <a:gd name="connsiteY1" fmla="*/ 5740400 h 5740400"/>
              <a:gd name="connsiteX2" fmla="*/ 0 w 3653003"/>
              <a:gd name="connsiteY2" fmla="*/ 1826502 h 5740400"/>
              <a:gd name="connsiteX3" fmla="*/ 1826502 w 3653003"/>
              <a:gd name="connsiteY3" fmla="*/ 0 h 5740400"/>
              <a:gd name="connsiteX4" fmla="*/ 3653003 w 3653003"/>
              <a:gd name="connsiteY4" fmla="*/ 1826502 h 574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003" h="5740400">
                <a:moveTo>
                  <a:pt x="3653003" y="5740400"/>
                </a:moveTo>
                <a:lnTo>
                  <a:pt x="0" y="5740400"/>
                </a:lnTo>
                <a:lnTo>
                  <a:pt x="0" y="1826502"/>
                </a:lnTo>
                <a:cubicBezTo>
                  <a:pt x="0" y="817753"/>
                  <a:pt x="817753" y="0"/>
                  <a:pt x="1826502" y="0"/>
                </a:cubicBezTo>
                <a:cubicBezTo>
                  <a:pt x="2835250" y="0"/>
                  <a:pt x="3653003" y="817753"/>
                  <a:pt x="3653003" y="18265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10" name="Picture Placeholder 9">
            <a:extLst>
              <a:ext uri="{FF2B5EF4-FFF2-40B4-BE49-F238E27FC236}">
                <a16:creationId xmlns:a16="http://schemas.microsoft.com/office/drawing/2014/main" id="{40B6D172-D7EA-46C2-BCE7-76CEAEBD1E18}"/>
              </a:ext>
            </a:extLst>
          </p:cNvPr>
          <p:cNvSpPr>
            <a:spLocks noGrp="1"/>
          </p:cNvSpPr>
          <p:nvPr>
            <p:ph type="pic" sz="quarter" idx="11"/>
          </p:nvPr>
        </p:nvSpPr>
        <p:spPr>
          <a:xfrm>
            <a:off x="1798756" y="936487"/>
            <a:ext cx="2967143" cy="6343836"/>
          </a:xfrm>
          <a:custGeom>
            <a:avLst/>
            <a:gdLst>
              <a:gd name="connsiteX0" fmla="*/ 272804 w 2472619"/>
              <a:gd name="connsiteY0" fmla="*/ 0 h 5286530"/>
              <a:gd name="connsiteX1" fmla="*/ 2199815 w 2472619"/>
              <a:gd name="connsiteY1" fmla="*/ 0 h 5286530"/>
              <a:gd name="connsiteX2" fmla="*/ 2472619 w 2472619"/>
              <a:gd name="connsiteY2" fmla="*/ 272804 h 5286530"/>
              <a:gd name="connsiteX3" fmla="*/ 2472619 w 2472619"/>
              <a:gd name="connsiteY3" fmla="*/ 5013726 h 5286530"/>
              <a:gd name="connsiteX4" fmla="*/ 2199815 w 2472619"/>
              <a:gd name="connsiteY4" fmla="*/ 5286530 h 5286530"/>
              <a:gd name="connsiteX5" fmla="*/ 272804 w 2472619"/>
              <a:gd name="connsiteY5" fmla="*/ 5286530 h 5286530"/>
              <a:gd name="connsiteX6" fmla="*/ 0 w 2472619"/>
              <a:gd name="connsiteY6" fmla="*/ 5013726 h 5286530"/>
              <a:gd name="connsiteX7" fmla="*/ 0 w 2472619"/>
              <a:gd name="connsiteY7" fmla="*/ 272804 h 5286530"/>
              <a:gd name="connsiteX8" fmla="*/ 272804 w 2472619"/>
              <a:gd name="connsiteY8" fmla="*/ 0 h 528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619" h="5286530">
                <a:moveTo>
                  <a:pt x="272804" y="0"/>
                </a:moveTo>
                <a:lnTo>
                  <a:pt x="2199815" y="0"/>
                </a:lnTo>
                <a:cubicBezTo>
                  <a:pt x="2350480" y="0"/>
                  <a:pt x="2472619" y="122139"/>
                  <a:pt x="2472619" y="272804"/>
                </a:cubicBezTo>
                <a:lnTo>
                  <a:pt x="2472619" y="5013726"/>
                </a:lnTo>
                <a:cubicBezTo>
                  <a:pt x="2472619" y="5164391"/>
                  <a:pt x="2350480" y="5286530"/>
                  <a:pt x="2199815" y="5286530"/>
                </a:cubicBezTo>
                <a:lnTo>
                  <a:pt x="272804" y="5286530"/>
                </a:lnTo>
                <a:cubicBezTo>
                  <a:pt x="122139" y="5286530"/>
                  <a:pt x="0" y="5164391"/>
                  <a:pt x="0" y="5013726"/>
                </a:cubicBezTo>
                <a:lnTo>
                  <a:pt x="0" y="272804"/>
                </a:lnTo>
                <a:cubicBezTo>
                  <a:pt x="0" y="122139"/>
                  <a:pt x="122139" y="0"/>
                  <a:pt x="272804" y="0"/>
                </a:cubicBez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963695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6E07F9-4552-4B1C-A456-C7377178FB0F}"/>
              </a:ext>
            </a:extLst>
          </p:cNvPr>
          <p:cNvSpPr>
            <a:spLocks noGrp="1"/>
          </p:cNvSpPr>
          <p:nvPr>
            <p:ph type="pic" sz="quarter" idx="11"/>
          </p:nvPr>
        </p:nvSpPr>
        <p:spPr>
          <a:xfrm>
            <a:off x="6892291" y="2400302"/>
            <a:ext cx="5726430" cy="3623310"/>
          </a:xfrm>
          <a:custGeom>
            <a:avLst/>
            <a:gdLst>
              <a:gd name="connsiteX0" fmla="*/ 0 w 4772025"/>
              <a:gd name="connsiteY0" fmla="*/ 0 h 3019425"/>
              <a:gd name="connsiteX1" fmla="*/ 4772025 w 4772025"/>
              <a:gd name="connsiteY1" fmla="*/ 0 h 3019425"/>
              <a:gd name="connsiteX2" fmla="*/ 4772025 w 4772025"/>
              <a:gd name="connsiteY2" fmla="*/ 3019425 h 3019425"/>
              <a:gd name="connsiteX3" fmla="*/ 0 w 4772025"/>
              <a:gd name="connsiteY3" fmla="*/ 3019425 h 3019425"/>
            </a:gdLst>
            <a:ahLst/>
            <a:cxnLst>
              <a:cxn ang="0">
                <a:pos x="connsiteX0" y="connsiteY0"/>
              </a:cxn>
              <a:cxn ang="0">
                <a:pos x="connsiteX1" y="connsiteY1"/>
              </a:cxn>
              <a:cxn ang="0">
                <a:pos x="connsiteX2" y="connsiteY2"/>
              </a:cxn>
              <a:cxn ang="0">
                <a:pos x="connsiteX3" y="connsiteY3"/>
              </a:cxn>
            </a:cxnLst>
            <a:rect l="l" t="t" r="r" b="b"/>
            <a:pathLst>
              <a:path w="4772025" h="3019425">
                <a:moveTo>
                  <a:pt x="0" y="0"/>
                </a:moveTo>
                <a:lnTo>
                  <a:pt x="4772025" y="0"/>
                </a:lnTo>
                <a:lnTo>
                  <a:pt x="4772025" y="3019425"/>
                </a:lnTo>
                <a:lnTo>
                  <a:pt x="0" y="3019425"/>
                </a:ln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9608147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6024B-DEB5-4C52-B7D8-8F6A2B6B7668}"/>
              </a:ext>
            </a:extLst>
          </p:cNvPr>
          <p:cNvSpPr txBox="1"/>
          <p:nvPr userDrawn="1"/>
        </p:nvSpPr>
        <p:spPr>
          <a:xfrm>
            <a:off x="-481962" y="6610366"/>
            <a:ext cx="7780358" cy="1569660"/>
          </a:xfrm>
          <a:prstGeom prst="rect">
            <a:avLst/>
          </a:prstGeom>
          <a:noFill/>
        </p:spPr>
        <p:txBody>
          <a:bodyPr wrap="square" rtlCol="0">
            <a:spAutoFit/>
          </a:bodyPr>
          <a:lstStyle/>
          <a:p>
            <a:pPr algn="ctr"/>
            <a:r>
              <a:rPr lang="en-US" sz="9600" b="1">
                <a:ln w="12700">
                  <a:solidFill>
                    <a:srgbClr val="1A192D">
                      <a:lumMod val="75000"/>
                      <a:lumOff val="25000"/>
                    </a:srgbClr>
                  </a:solidFill>
                </a:ln>
                <a:noFill/>
                <a:latin typeface="Poppins"/>
              </a:rPr>
              <a:t>CREATIVE</a:t>
            </a:r>
            <a:endParaRPr lang="id-ID" sz="9600" b="1">
              <a:ln w="12700">
                <a:solidFill>
                  <a:srgbClr val="1A192D">
                    <a:lumMod val="75000"/>
                    <a:lumOff val="25000"/>
                  </a:srgbClr>
                </a:solidFill>
              </a:ln>
              <a:noFill/>
              <a:latin typeface="Poppins"/>
            </a:endParaRPr>
          </a:p>
        </p:txBody>
      </p:sp>
      <p:sp>
        <p:nvSpPr>
          <p:cNvPr id="6" name="Freeform: Shape 5">
            <a:extLst>
              <a:ext uri="{FF2B5EF4-FFF2-40B4-BE49-F238E27FC236}">
                <a16:creationId xmlns:a16="http://schemas.microsoft.com/office/drawing/2014/main" id="{6C637AA6-7B05-4447-9F4C-9D2BD6F56A98}"/>
              </a:ext>
            </a:extLst>
          </p:cNvPr>
          <p:cNvSpPr/>
          <p:nvPr userDrawn="1"/>
        </p:nvSpPr>
        <p:spPr>
          <a:xfrm rot="5400000">
            <a:off x="715229" y="139261"/>
            <a:ext cx="4383604" cy="5814058"/>
          </a:xfrm>
          <a:custGeom>
            <a:avLst/>
            <a:gdLst>
              <a:gd name="connsiteX0" fmla="*/ 0 w 3653003"/>
              <a:gd name="connsiteY0" fmla="*/ 4845048 h 4845048"/>
              <a:gd name="connsiteX1" fmla="*/ 0 w 3653003"/>
              <a:gd name="connsiteY1" fmla="*/ 1826502 h 4845048"/>
              <a:gd name="connsiteX2" fmla="*/ 1826502 w 3653003"/>
              <a:gd name="connsiteY2" fmla="*/ 0 h 4845048"/>
              <a:gd name="connsiteX3" fmla="*/ 3653003 w 3653003"/>
              <a:gd name="connsiteY3" fmla="*/ 1826502 h 4845048"/>
              <a:gd name="connsiteX4" fmla="*/ 3653003 w 3653003"/>
              <a:gd name="connsiteY4" fmla="*/ 4845048 h 484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003" h="4845048">
                <a:moveTo>
                  <a:pt x="0" y="4845048"/>
                </a:moveTo>
                <a:lnTo>
                  <a:pt x="0" y="1826502"/>
                </a:lnTo>
                <a:cubicBezTo>
                  <a:pt x="0" y="817753"/>
                  <a:pt x="817753" y="0"/>
                  <a:pt x="1826502" y="0"/>
                </a:cubicBezTo>
                <a:cubicBezTo>
                  <a:pt x="2835250" y="0"/>
                  <a:pt x="3653003" y="817753"/>
                  <a:pt x="3653003" y="1826502"/>
                </a:cubicBezTo>
                <a:lnTo>
                  <a:pt x="3653003" y="48450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10" name="Picture Placeholder 9">
            <a:extLst>
              <a:ext uri="{FF2B5EF4-FFF2-40B4-BE49-F238E27FC236}">
                <a16:creationId xmlns:a16="http://schemas.microsoft.com/office/drawing/2014/main" id="{48D5B3B6-4325-4F12-8620-45F6A4B71C1A}"/>
              </a:ext>
            </a:extLst>
          </p:cNvPr>
          <p:cNvSpPr>
            <a:spLocks noGrp="1"/>
          </p:cNvSpPr>
          <p:nvPr>
            <p:ph type="pic" sz="quarter" idx="11"/>
          </p:nvPr>
        </p:nvSpPr>
        <p:spPr>
          <a:xfrm>
            <a:off x="1147355" y="2176274"/>
            <a:ext cx="3337560" cy="4439334"/>
          </a:xfrm>
          <a:custGeom>
            <a:avLst/>
            <a:gdLst>
              <a:gd name="connsiteX0" fmla="*/ 0 w 2781300"/>
              <a:gd name="connsiteY0" fmla="*/ 0 h 3699445"/>
              <a:gd name="connsiteX1" fmla="*/ 2781300 w 2781300"/>
              <a:gd name="connsiteY1" fmla="*/ 0 h 3699445"/>
              <a:gd name="connsiteX2" fmla="*/ 2781300 w 2781300"/>
              <a:gd name="connsiteY2" fmla="*/ 3699445 h 3699445"/>
              <a:gd name="connsiteX3" fmla="*/ 0 w 2781300"/>
              <a:gd name="connsiteY3" fmla="*/ 3699445 h 3699445"/>
            </a:gdLst>
            <a:ahLst/>
            <a:cxnLst>
              <a:cxn ang="0">
                <a:pos x="connsiteX0" y="connsiteY0"/>
              </a:cxn>
              <a:cxn ang="0">
                <a:pos x="connsiteX1" y="connsiteY1"/>
              </a:cxn>
              <a:cxn ang="0">
                <a:pos x="connsiteX2" y="connsiteY2"/>
              </a:cxn>
              <a:cxn ang="0">
                <a:pos x="connsiteX3" y="connsiteY3"/>
              </a:cxn>
            </a:cxnLst>
            <a:rect l="l" t="t" r="r" b="b"/>
            <a:pathLst>
              <a:path w="2781300" h="3699445">
                <a:moveTo>
                  <a:pt x="0" y="0"/>
                </a:moveTo>
                <a:lnTo>
                  <a:pt x="2781300" y="0"/>
                </a:lnTo>
                <a:lnTo>
                  <a:pt x="2781300" y="3699445"/>
                </a:lnTo>
                <a:lnTo>
                  <a:pt x="0" y="3699445"/>
                </a:ln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3251018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A86ED18-D710-4254-A0E0-63081CEEBE52}"/>
              </a:ext>
            </a:extLst>
          </p:cNvPr>
          <p:cNvSpPr>
            <a:spLocks noGrp="1"/>
          </p:cNvSpPr>
          <p:nvPr>
            <p:ph type="pic" sz="quarter" idx="11"/>
          </p:nvPr>
        </p:nvSpPr>
        <p:spPr>
          <a:xfrm>
            <a:off x="4999975" y="2049780"/>
            <a:ext cx="5302265" cy="3070860"/>
          </a:xfrm>
          <a:custGeom>
            <a:avLst/>
            <a:gdLst>
              <a:gd name="connsiteX0" fmla="*/ 0 w 4418554"/>
              <a:gd name="connsiteY0" fmla="*/ 0 h 2559050"/>
              <a:gd name="connsiteX1" fmla="*/ 4418554 w 4418554"/>
              <a:gd name="connsiteY1" fmla="*/ 0 h 2559050"/>
              <a:gd name="connsiteX2" fmla="*/ 4418554 w 4418554"/>
              <a:gd name="connsiteY2" fmla="*/ 2559050 h 2559050"/>
              <a:gd name="connsiteX3" fmla="*/ 0 w 4418554"/>
              <a:gd name="connsiteY3" fmla="*/ 2559050 h 2559050"/>
            </a:gdLst>
            <a:ahLst/>
            <a:cxnLst>
              <a:cxn ang="0">
                <a:pos x="connsiteX0" y="connsiteY0"/>
              </a:cxn>
              <a:cxn ang="0">
                <a:pos x="connsiteX1" y="connsiteY1"/>
              </a:cxn>
              <a:cxn ang="0">
                <a:pos x="connsiteX2" y="connsiteY2"/>
              </a:cxn>
              <a:cxn ang="0">
                <a:pos x="connsiteX3" y="connsiteY3"/>
              </a:cxn>
            </a:cxnLst>
            <a:rect l="l" t="t" r="r" b="b"/>
            <a:pathLst>
              <a:path w="4418554" h="2559050">
                <a:moveTo>
                  <a:pt x="0" y="0"/>
                </a:moveTo>
                <a:lnTo>
                  <a:pt x="4418554" y="0"/>
                </a:lnTo>
                <a:lnTo>
                  <a:pt x="4418554" y="2559050"/>
                </a:lnTo>
                <a:lnTo>
                  <a:pt x="0" y="2559050"/>
                </a:lnTo>
                <a:close/>
              </a:path>
            </a:pathLst>
          </a:custGeom>
          <a:pattFill prst="divot">
            <a:fgClr>
              <a:schemeClr val="accent1"/>
            </a:fgClr>
            <a:bgClr>
              <a:schemeClr val="bg1"/>
            </a:bgClr>
          </a:pattFill>
        </p:spPr>
        <p:txBody>
          <a:bodyPr wrap="square" anchor="ctr">
            <a:noAutofit/>
          </a:bodyPr>
          <a:lstStyle>
            <a:lvl1pPr marL="0" indent="0" algn="ctr">
              <a:buNone/>
              <a:defRPr sz="1440"/>
            </a:lvl1pPr>
          </a:lstStyle>
          <a:p>
            <a:endParaRPr lang="id-ID"/>
          </a:p>
        </p:txBody>
      </p:sp>
    </p:spTree>
    <p:extLst>
      <p:ext uri="{BB962C8B-B14F-4D97-AF65-F5344CB8AC3E}">
        <p14:creationId xmlns:p14="http://schemas.microsoft.com/office/powerpoint/2010/main" val="2750621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4BDC8AF-8429-491B-8B9C-57D38495521F}"/>
              </a:ext>
            </a:extLst>
          </p:cNvPr>
          <p:cNvSpPr>
            <a:spLocks noGrp="1"/>
          </p:cNvSpPr>
          <p:nvPr>
            <p:ph type="pic" sz="quarter" idx="10"/>
          </p:nvPr>
        </p:nvSpPr>
        <p:spPr>
          <a:xfrm>
            <a:off x="6505304" y="704576"/>
            <a:ext cx="7093132" cy="6820445"/>
          </a:xfrm>
          <a:custGeom>
            <a:avLst/>
            <a:gdLst>
              <a:gd name="connsiteX0" fmla="*/ 2794906 w 5910943"/>
              <a:gd name="connsiteY0" fmla="*/ 4063095 h 5683704"/>
              <a:gd name="connsiteX1" fmla="*/ 3452131 w 5910943"/>
              <a:gd name="connsiteY1" fmla="*/ 4720320 h 5683704"/>
              <a:gd name="connsiteX2" fmla="*/ 2794906 w 5910943"/>
              <a:gd name="connsiteY2" fmla="*/ 5377545 h 5683704"/>
              <a:gd name="connsiteX3" fmla="*/ 2137681 w 5910943"/>
              <a:gd name="connsiteY3" fmla="*/ 4720320 h 5683704"/>
              <a:gd name="connsiteX4" fmla="*/ 4766581 w 5910943"/>
              <a:gd name="connsiteY4" fmla="*/ 4004584 h 5683704"/>
              <a:gd name="connsiteX5" fmla="*/ 5606141 w 5910943"/>
              <a:gd name="connsiteY5" fmla="*/ 4844144 h 5683704"/>
              <a:gd name="connsiteX6" fmla="*/ 4766581 w 5910943"/>
              <a:gd name="connsiteY6" fmla="*/ 5683704 h 5683704"/>
              <a:gd name="connsiteX7" fmla="*/ 3927021 w 5910943"/>
              <a:gd name="connsiteY7" fmla="*/ 4844144 h 5683704"/>
              <a:gd name="connsiteX8" fmla="*/ 1507671 w 5910943"/>
              <a:gd name="connsiteY8" fmla="*/ 2781301 h 5683704"/>
              <a:gd name="connsiteX9" fmla="*/ 2696935 w 5910943"/>
              <a:gd name="connsiteY9" fmla="*/ 3970565 h 5683704"/>
              <a:gd name="connsiteX10" fmla="*/ 1507671 w 5910943"/>
              <a:gd name="connsiteY10" fmla="*/ 5159829 h 5683704"/>
              <a:gd name="connsiteX11" fmla="*/ 318407 w 5910943"/>
              <a:gd name="connsiteY11" fmla="*/ 3970565 h 5683704"/>
              <a:gd name="connsiteX12" fmla="*/ 832757 w 5910943"/>
              <a:gd name="connsiteY12" fmla="*/ 1643743 h 5683704"/>
              <a:gd name="connsiteX13" fmla="*/ 1665514 w 5910943"/>
              <a:gd name="connsiteY13" fmla="*/ 2476500 h 5683704"/>
              <a:gd name="connsiteX14" fmla="*/ 832757 w 5910943"/>
              <a:gd name="connsiteY14" fmla="*/ 3309257 h 5683704"/>
              <a:gd name="connsiteX15" fmla="*/ 0 w 5910943"/>
              <a:gd name="connsiteY15" fmla="*/ 2476500 h 5683704"/>
              <a:gd name="connsiteX16" fmla="*/ 3771900 w 5910943"/>
              <a:gd name="connsiteY16" fmla="*/ 566059 h 5683704"/>
              <a:gd name="connsiteX17" fmla="*/ 5910943 w 5910943"/>
              <a:gd name="connsiteY17" fmla="*/ 2705101 h 5683704"/>
              <a:gd name="connsiteX18" fmla="*/ 3771900 w 5910943"/>
              <a:gd name="connsiteY18" fmla="*/ 4844144 h 5683704"/>
              <a:gd name="connsiteX19" fmla="*/ 1632857 w 5910943"/>
              <a:gd name="connsiteY19" fmla="*/ 2705101 h 5683704"/>
              <a:gd name="connsiteX20" fmla="*/ 1763485 w 5910943"/>
              <a:gd name="connsiteY20" fmla="*/ 0 h 5683704"/>
              <a:gd name="connsiteX21" fmla="*/ 2952749 w 5910943"/>
              <a:gd name="connsiteY21" fmla="*/ 1189265 h 5683704"/>
              <a:gd name="connsiteX22" fmla="*/ 1763485 w 5910943"/>
              <a:gd name="connsiteY22" fmla="*/ 2378529 h 5683704"/>
              <a:gd name="connsiteX23" fmla="*/ 574220 w 5910943"/>
              <a:gd name="connsiteY23" fmla="*/ 1189265 h 5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10943" h="5683704">
                <a:moveTo>
                  <a:pt x="2794906" y="4063095"/>
                </a:moveTo>
                <a:lnTo>
                  <a:pt x="3452131" y="4720320"/>
                </a:lnTo>
                <a:lnTo>
                  <a:pt x="2794906" y="5377545"/>
                </a:lnTo>
                <a:lnTo>
                  <a:pt x="2137681" y="4720320"/>
                </a:lnTo>
                <a:close/>
                <a:moveTo>
                  <a:pt x="4766581" y="4004584"/>
                </a:moveTo>
                <a:lnTo>
                  <a:pt x="5606141" y="4844144"/>
                </a:lnTo>
                <a:lnTo>
                  <a:pt x="4766581" y="5683704"/>
                </a:lnTo>
                <a:lnTo>
                  <a:pt x="3927021" y="4844144"/>
                </a:lnTo>
                <a:close/>
                <a:moveTo>
                  <a:pt x="1507671" y="2781301"/>
                </a:moveTo>
                <a:lnTo>
                  <a:pt x="2696935" y="3970565"/>
                </a:lnTo>
                <a:lnTo>
                  <a:pt x="1507671" y="5159829"/>
                </a:lnTo>
                <a:lnTo>
                  <a:pt x="318407" y="3970565"/>
                </a:lnTo>
                <a:close/>
                <a:moveTo>
                  <a:pt x="832757" y="1643743"/>
                </a:moveTo>
                <a:lnTo>
                  <a:pt x="1665514" y="2476500"/>
                </a:lnTo>
                <a:lnTo>
                  <a:pt x="832757" y="3309257"/>
                </a:lnTo>
                <a:lnTo>
                  <a:pt x="0" y="2476500"/>
                </a:lnTo>
                <a:close/>
                <a:moveTo>
                  <a:pt x="3771900" y="566059"/>
                </a:moveTo>
                <a:lnTo>
                  <a:pt x="5910943" y="2705101"/>
                </a:lnTo>
                <a:lnTo>
                  <a:pt x="3771900" y="4844144"/>
                </a:lnTo>
                <a:lnTo>
                  <a:pt x="1632857" y="2705101"/>
                </a:lnTo>
                <a:close/>
                <a:moveTo>
                  <a:pt x="1763485" y="0"/>
                </a:moveTo>
                <a:lnTo>
                  <a:pt x="2952749" y="1189265"/>
                </a:lnTo>
                <a:lnTo>
                  <a:pt x="1763485" y="2378529"/>
                </a:lnTo>
                <a:lnTo>
                  <a:pt x="574220" y="1189265"/>
                </a:lnTo>
                <a:close/>
              </a:path>
            </a:pathLst>
          </a:custGeom>
        </p:spPr>
        <p:txBody>
          <a:bodyPr wrap="square">
            <a:noAutofit/>
          </a:bodyPr>
          <a:lstStyle/>
          <a:p>
            <a:endParaRPr lang="en-US"/>
          </a:p>
        </p:txBody>
      </p:sp>
    </p:spTree>
    <p:extLst>
      <p:ext uri="{BB962C8B-B14F-4D97-AF65-F5344CB8AC3E}">
        <p14:creationId xmlns:p14="http://schemas.microsoft.com/office/powerpoint/2010/main" val="982898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645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699220" y="-1"/>
            <a:ext cx="12141642" cy="8229600"/>
          </a:xfrm>
          <a:prstGeom prst="parallelogram">
            <a:avLst>
              <a:gd name="adj" fmla="val 90000"/>
            </a:avLst>
          </a:prstGeom>
          <a:pattFill prst="pct5">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31550931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CF0607-5D94-4F1E-8006-9CFA7738AA30}"/>
              </a:ext>
            </a:extLst>
          </p:cNvPr>
          <p:cNvSpPr>
            <a:spLocks noGrp="1"/>
          </p:cNvSpPr>
          <p:nvPr>
            <p:ph type="pic" sz="quarter" idx="11"/>
          </p:nvPr>
        </p:nvSpPr>
        <p:spPr>
          <a:xfrm>
            <a:off x="-2406974" y="-1"/>
            <a:ext cx="12141642" cy="8229600"/>
          </a:xfrm>
          <a:custGeom>
            <a:avLst/>
            <a:gdLst>
              <a:gd name="connsiteX0" fmla="*/ 0 w 10118035"/>
              <a:gd name="connsiteY0" fmla="*/ 0 h 6858000"/>
              <a:gd name="connsiteX1" fmla="*/ 5103740 w 10118035"/>
              <a:gd name="connsiteY1" fmla="*/ 0 h 6858000"/>
              <a:gd name="connsiteX2" fmla="*/ 10118035 w 10118035"/>
              <a:gd name="connsiteY2" fmla="*/ 6858000 h 6858000"/>
              <a:gd name="connsiteX3" fmla="*/ 5014295 w 101180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118035" h="6858000">
                <a:moveTo>
                  <a:pt x="0" y="0"/>
                </a:moveTo>
                <a:lnTo>
                  <a:pt x="5103740" y="0"/>
                </a:lnTo>
                <a:lnTo>
                  <a:pt x="10118035" y="6858000"/>
                </a:lnTo>
                <a:lnTo>
                  <a:pt x="5014295" y="6858000"/>
                </a:lnTo>
                <a:close/>
              </a:path>
            </a:pathLst>
          </a:custGeom>
          <a:pattFill prst="pct5">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953236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58786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5363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56908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85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3350932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51411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739324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16665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45842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56851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295429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219711"/>
            <a:ext cx="1645920" cy="46812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 y="219711"/>
            <a:ext cx="4815840" cy="468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91599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720805" y="7115918"/>
            <a:ext cx="13182602"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12" name="Titre de la présentation"/>
          <p:cNvSpPr txBox="1">
            <a:spLocks noGrp="1"/>
          </p:cNvSpPr>
          <p:nvPr>
            <p:ph type="title" hasCustomPrompt="1"/>
          </p:nvPr>
        </p:nvSpPr>
        <p:spPr>
          <a:xfrm>
            <a:off x="723898" y="1544996"/>
            <a:ext cx="13182602" cy="2788922"/>
          </a:xfrm>
          <a:prstGeom prst="rect">
            <a:avLst/>
          </a:prstGeom>
        </p:spPr>
        <p:txBody>
          <a:bodyPr anchor="b"/>
          <a:lstStyle>
            <a:lvl1pPr>
              <a:defRPr sz="6960" spc="-139"/>
            </a:lvl1pPr>
          </a:lstStyle>
          <a:p>
            <a:r>
              <a:t>Titre de la présentation</a:t>
            </a:r>
          </a:p>
        </p:txBody>
      </p:sp>
      <p:sp>
        <p:nvSpPr>
          <p:cNvPr id="13" name="Texte niveau 1…"/>
          <p:cNvSpPr txBox="1">
            <a:spLocks noGrp="1"/>
          </p:cNvSpPr>
          <p:nvPr>
            <p:ph type="body" sz="quarter" idx="1" hasCustomPrompt="1"/>
          </p:nvPr>
        </p:nvSpPr>
        <p:spPr>
          <a:xfrm>
            <a:off x="720805" y="4333914"/>
            <a:ext cx="13182602" cy="1143002"/>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9202101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9191A"/>
          </a:solidFill>
          <a:ln/>
        </p:spPr>
      </p:sp>
      <p:sp>
        <p:nvSpPr>
          <p:cNvPr id="3" name="Shape 1"/>
          <p:cNvSpPr/>
          <p:nvPr/>
        </p:nvSpPr>
        <p:spPr>
          <a:xfrm>
            <a:off x="0" y="0"/>
            <a:ext cx="14630400" cy="8229600"/>
          </a:xfrm>
          <a:prstGeom prst="rect">
            <a:avLst/>
          </a:prstGeom>
          <a:solidFill>
            <a:srgbClr val="05050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723900" y="647700"/>
            <a:ext cx="13182600" cy="859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723900" y="2549103"/>
            <a:ext cx="13182600" cy="4953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7200900" y="7804568"/>
            <a:ext cx="351058" cy="268792"/>
          </a:xfrm>
          <a:prstGeom prst="rect">
            <a:avLst/>
          </a:prstGeom>
          <a:ln w="12700">
            <a:miter lim="400000"/>
          </a:ln>
        </p:spPr>
        <p:txBody>
          <a:bodyPr wrap="none" lIns="50800" tIns="50800" rIns="50800" bIns="50800" anchor="b">
            <a:spAutoFit/>
          </a:bodyPr>
          <a:lstStyle>
            <a:lvl1pPr defTabSz="350520">
              <a:defRPr sz="1080">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98153205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ransition spd="med"/>
  <p:txStyles>
    <p:titleStyle>
      <a:lvl1pPr marL="0" marR="0" indent="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1pPr>
      <a:lvl2pPr marL="0" marR="0" indent="2743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2pPr>
      <a:lvl3pPr marL="0" marR="0" indent="5486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3pPr>
      <a:lvl4pPr marL="0" marR="0" indent="8229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4pPr>
      <a:lvl5pPr marL="0" marR="0" indent="109728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5pPr>
      <a:lvl6pPr marL="0" marR="0" indent="137160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6pPr>
      <a:lvl7pPr marL="0" marR="0" indent="16459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7pPr>
      <a:lvl8pPr marL="0" marR="0" indent="19202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8pPr>
      <a:lvl9pPr marL="0" marR="0" indent="21945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9pPr>
    </p:titleStyle>
    <p:bodyStyle>
      <a:lvl1pPr marL="3657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1pPr>
      <a:lvl2pPr marL="7315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2pPr>
      <a:lvl3pPr marL="10972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3pPr>
      <a:lvl4pPr marL="14630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4pPr>
      <a:lvl5pPr marL="182880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5pPr>
      <a:lvl6pPr marL="21945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6pPr>
      <a:lvl7pPr marL="25603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7pPr>
      <a:lvl8pPr marL="29260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8pPr>
      <a:lvl9pPr marL="32918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9pPr>
    </p:bodyStyle>
    <p:otherStyle>
      <a:lvl1pPr marL="0" marR="0" indent="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1pPr>
      <a:lvl2pPr marL="0" marR="0" indent="2743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2pPr>
      <a:lvl3pPr marL="0" marR="0" indent="5486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3pPr>
      <a:lvl4pPr marL="0" marR="0" indent="8229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4pPr>
      <a:lvl5pPr marL="0" marR="0" indent="109728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5pPr>
      <a:lvl6pPr marL="0" marR="0" indent="137160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6pPr>
      <a:lvl7pPr marL="0" marR="0" indent="16459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7pPr>
      <a:lvl8pPr marL="0" marR="0" indent="19202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8pPr>
      <a:lvl9pPr marL="0" marR="0" indent="21945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8000"/>
            <a:lum/>
            <a:extLst>
              <a:ext uri="{28A0092B-C50C-407E-A947-70E740481C1C}">
                <a14:useLocalDpi xmlns:a14="http://schemas.microsoft.com/office/drawing/2010/main"/>
              </a:ext>
            </a:extLst>
          </a:blip>
          <a:srcRect/>
          <a:stretch>
            <a:fillRect t="-39000" b="-39000"/>
          </a:stretch>
        </a:blip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723900" y="647700"/>
            <a:ext cx="13182600" cy="859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723900" y="2549103"/>
            <a:ext cx="13182600" cy="4953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7200900" y="7804568"/>
            <a:ext cx="351058" cy="268792"/>
          </a:xfrm>
          <a:prstGeom prst="rect">
            <a:avLst/>
          </a:prstGeom>
          <a:ln w="12700">
            <a:miter lim="400000"/>
          </a:ln>
        </p:spPr>
        <p:txBody>
          <a:bodyPr wrap="none" lIns="50800" tIns="50800" rIns="50800" bIns="50800" anchor="b">
            <a:spAutoFit/>
          </a:bodyPr>
          <a:lstStyle>
            <a:lvl1pPr defTabSz="350520">
              <a:defRPr sz="1080">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13801301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txStyles>
    <p:titleStyle>
      <a:lvl1pPr marL="0" marR="0" indent="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1pPr>
      <a:lvl2pPr marL="0" marR="0" indent="2743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2pPr>
      <a:lvl3pPr marL="0" marR="0" indent="5486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3pPr>
      <a:lvl4pPr marL="0" marR="0" indent="8229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4pPr>
      <a:lvl5pPr marL="0" marR="0" indent="109728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5pPr>
      <a:lvl6pPr marL="0" marR="0" indent="137160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6pPr>
      <a:lvl7pPr marL="0" marR="0" indent="16459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7pPr>
      <a:lvl8pPr marL="0" marR="0" indent="19202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8pPr>
      <a:lvl9pPr marL="0" marR="0" indent="21945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9pPr>
    </p:titleStyle>
    <p:bodyStyle>
      <a:lvl1pPr marL="3657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1pPr>
      <a:lvl2pPr marL="7315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2pPr>
      <a:lvl3pPr marL="10972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3pPr>
      <a:lvl4pPr marL="14630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4pPr>
      <a:lvl5pPr marL="182880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5pPr>
      <a:lvl6pPr marL="21945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6pPr>
      <a:lvl7pPr marL="25603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7pPr>
      <a:lvl8pPr marL="29260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8pPr>
      <a:lvl9pPr marL="32918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9pPr>
    </p:bodyStyle>
    <p:otherStyle>
      <a:lvl1pPr marL="0" marR="0" indent="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1pPr>
      <a:lvl2pPr marL="0" marR="0" indent="2743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2pPr>
      <a:lvl3pPr marL="0" marR="0" indent="5486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3pPr>
      <a:lvl4pPr marL="0" marR="0" indent="8229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4pPr>
      <a:lvl5pPr marL="0" marR="0" indent="109728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5pPr>
      <a:lvl6pPr marL="0" marR="0" indent="137160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6pPr>
      <a:lvl7pPr marL="0" marR="0" indent="16459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7pPr>
      <a:lvl8pPr marL="0" marR="0" indent="19202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8pPr>
      <a:lvl9pPr marL="0" marR="0" indent="21945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15AE99-2B66-4314-AA54-EF6916111DEC}"/>
              </a:ext>
            </a:extLst>
          </p:cNvPr>
          <p:cNvGrpSpPr/>
          <p:nvPr userDrawn="1"/>
        </p:nvGrpSpPr>
        <p:grpSpPr>
          <a:xfrm>
            <a:off x="675309" y="-2440147"/>
            <a:ext cx="13685934" cy="13126165"/>
            <a:chOff x="562757" y="-2033456"/>
            <a:chExt cx="11404945" cy="10938471"/>
          </a:xfrm>
          <a:solidFill>
            <a:srgbClr val="000000">
              <a:alpha val="7000"/>
            </a:srgbClr>
          </a:solidFill>
        </p:grpSpPr>
        <p:sp>
          <p:nvSpPr>
            <p:cNvPr id="3" name="Freeform: Shape 2">
              <a:extLst>
                <a:ext uri="{FF2B5EF4-FFF2-40B4-BE49-F238E27FC236}">
                  <a16:creationId xmlns:a16="http://schemas.microsoft.com/office/drawing/2014/main" id="{081A20CE-A69C-488E-81B5-8C3D8119A5AB}"/>
                </a:ext>
              </a:extLst>
            </p:cNvPr>
            <p:cNvSpPr/>
            <p:nvPr/>
          </p:nvSpPr>
          <p:spPr>
            <a:xfrm rot="2583495">
              <a:off x="10326168" y="3262660"/>
              <a:ext cx="1641534" cy="4818127"/>
            </a:xfrm>
            <a:custGeom>
              <a:avLst/>
              <a:gdLst>
                <a:gd name="connsiteX0" fmla="*/ 0 w 1641534"/>
                <a:gd name="connsiteY0" fmla="*/ 0 h 4818127"/>
                <a:gd name="connsiteX1" fmla="*/ 1641534 w 1641534"/>
                <a:gd name="connsiteY1" fmla="*/ 1756746 h 4818127"/>
                <a:gd name="connsiteX2" fmla="*/ 1641534 w 1641534"/>
                <a:gd name="connsiteY2" fmla="*/ 3284248 h 4818127"/>
                <a:gd name="connsiteX3" fmla="*/ 0 w 1641534"/>
                <a:gd name="connsiteY3" fmla="*/ 4818127 h 4818127"/>
              </a:gdLst>
              <a:ahLst/>
              <a:cxnLst>
                <a:cxn ang="0">
                  <a:pos x="connsiteX0" y="connsiteY0"/>
                </a:cxn>
                <a:cxn ang="0">
                  <a:pos x="connsiteX1" y="connsiteY1"/>
                </a:cxn>
                <a:cxn ang="0">
                  <a:pos x="connsiteX2" y="connsiteY2"/>
                </a:cxn>
                <a:cxn ang="0">
                  <a:pos x="connsiteX3" y="connsiteY3"/>
                </a:cxn>
              </a:cxnLst>
              <a:rect l="l" t="t" r="r" b="b"/>
              <a:pathLst>
                <a:path w="1641534" h="4818127">
                  <a:moveTo>
                    <a:pt x="0" y="0"/>
                  </a:moveTo>
                  <a:lnTo>
                    <a:pt x="1641534" y="1756746"/>
                  </a:lnTo>
                  <a:lnTo>
                    <a:pt x="1641534" y="3284248"/>
                  </a:lnTo>
                  <a:lnTo>
                    <a:pt x="0" y="4818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4" name="Freeform: Shape 3">
              <a:extLst>
                <a:ext uri="{FF2B5EF4-FFF2-40B4-BE49-F238E27FC236}">
                  <a16:creationId xmlns:a16="http://schemas.microsoft.com/office/drawing/2014/main" id="{1787E064-6811-4917-AA2F-6C9947A30609}"/>
                </a:ext>
              </a:extLst>
            </p:cNvPr>
            <p:cNvSpPr/>
            <p:nvPr/>
          </p:nvSpPr>
          <p:spPr>
            <a:xfrm rot="2583495">
              <a:off x="7688927" y="-1531605"/>
              <a:ext cx="1641534" cy="10358516"/>
            </a:xfrm>
            <a:custGeom>
              <a:avLst/>
              <a:gdLst>
                <a:gd name="connsiteX0" fmla="*/ 1020875 w 1641534"/>
                <a:gd name="connsiteY0" fmla="*/ 0 h 10358516"/>
                <a:gd name="connsiteX1" fmla="*/ 1641534 w 1641534"/>
                <a:gd name="connsiteY1" fmla="*/ 664220 h 10358516"/>
                <a:gd name="connsiteX2" fmla="*/ 1641534 w 1641534"/>
                <a:gd name="connsiteY2" fmla="*/ 8824638 h 10358516"/>
                <a:gd name="connsiteX3" fmla="*/ 0 w 1641534"/>
                <a:gd name="connsiteY3" fmla="*/ 10358516 h 10358516"/>
                <a:gd name="connsiteX4" fmla="*/ 0 w 1641534"/>
                <a:gd name="connsiteY4" fmla="*/ 953924 h 10358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534" h="10358516">
                  <a:moveTo>
                    <a:pt x="1020875" y="0"/>
                  </a:moveTo>
                  <a:lnTo>
                    <a:pt x="1641534" y="664220"/>
                  </a:lnTo>
                  <a:lnTo>
                    <a:pt x="1641534" y="8824638"/>
                  </a:lnTo>
                  <a:lnTo>
                    <a:pt x="0" y="10358516"/>
                  </a:lnTo>
                  <a:lnTo>
                    <a:pt x="0" y="9539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5" name="Freeform: Shape 4">
              <a:extLst>
                <a:ext uri="{FF2B5EF4-FFF2-40B4-BE49-F238E27FC236}">
                  <a16:creationId xmlns:a16="http://schemas.microsoft.com/office/drawing/2014/main" id="{E684A3D3-6CFF-4793-8B17-B1526D8B9503}"/>
                </a:ext>
              </a:extLst>
            </p:cNvPr>
            <p:cNvSpPr/>
            <p:nvPr/>
          </p:nvSpPr>
          <p:spPr>
            <a:xfrm rot="2583495">
              <a:off x="3340475" y="-2033456"/>
              <a:ext cx="1641534" cy="10938471"/>
            </a:xfrm>
            <a:custGeom>
              <a:avLst/>
              <a:gdLst>
                <a:gd name="connsiteX0" fmla="*/ 1641534 w 1641534"/>
                <a:gd name="connsiteY0" fmla="*/ 0 h 10938471"/>
                <a:gd name="connsiteX1" fmla="*/ 1641534 w 1641534"/>
                <a:gd name="connsiteY1" fmla="*/ 9404593 h 10938471"/>
                <a:gd name="connsiteX2" fmla="*/ 0 w 1641534"/>
                <a:gd name="connsiteY2" fmla="*/ 10938471 h 10938471"/>
                <a:gd name="connsiteX3" fmla="*/ 0 w 1641534"/>
                <a:gd name="connsiteY3" fmla="*/ 1533879 h 10938471"/>
              </a:gdLst>
              <a:ahLst/>
              <a:cxnLst>
                <a:cxn ang="0">
                  <a:pos x="connsiteX0" y="connsiteY0"/>
                </a:cxn>
                <a:cxn ang="0">
                  <a:pos x="connsiteX1" y="connsiteY1"/>
                </a:cxn>
                <a:cxn ang="0">
                  <a:pos x="connsiteX2" y="connsiteY2"/>
                </a:cxn>
                <a:cxn ang="0">
                  <a:pos x="connsiteX3" y="connsiteY3"/>
                </a:cxn>
              </a:cxnLst>
              <a:rect l="l" t="t" r="r" b="b"/>
              <a:pathLst>
                <a:path w="1641534" h="10938471">
                  <a:moveTo>
                    <a:pt x="1641534" y="0"/>
                  </a:moveTo>
                  <a:lnTo>
                    <a:pt x="1641534" y="9404593"/>
                  </a:lnTo>
                  <a:lnTo>
                    <a:pt x="0" y="10938471"/>
                  </a:lnTo>
                  <a:lnTo>
                    <a:pt x="0" y="15338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sp>
          <p:nvSpPr>
            <p:cNvPr id="6" name="Freeform: Shape 5">
              <a:extLst>
                <a:ext uri="{FF2B5EF4-FFF2-40B4-BE49-F238E27FC236}">
                  <a16:creationId xmlns:a16="http://schemas.microsoft.com/office/drawing/2014/main" id="{56116B2D-B60E-4279-B884-9DDED20B7629}"/>
                </a:ext>
              </a:extLst>
            </p:cNvPr>
            <p:cNvSpPr/>
            <p:nvPr/>
          </p:nvSpPr>
          <p:spPr>
            <a:xfrm rot="2583495">
              <a:off x="562757" y="-1342751"/>
              <a:ext cx="1641534" cy="5809594"/>
            </a:xfrm>
            <a:custGeom>
              <a:avLst/>
              <a:gdLst>
                <a:gd name="connsiteX0" fmla="*/ 0 w 1641534"/>
                <a:gd name="connsiteY0" fmla="*/ 1533878 h 5809594"/>
                <a:gd name="connsiteX1" fmla="*/ 1641534 w 1641534"/>
                <a:gd name="connsiteY1" fmla="*/ 0 h 5809594"/>
                <a:gd name="connsiteX2" fmla="*/ 1641534 w 1641534"/>
                <a:gd name="connsiteY2" fmla="*/ 5809594 h 5809594"/>
                <a:gd name="connsiteX3" fmla="*/ 0 w 1641534"/>
                <a:gd name="connsiteY3" fmla="*/ 4052848 h 5809594"/>
              </a:gdLst>
              <a:ahLst/>
              <a:cxnLst>
                <a:cxn ang="0">
                  <a:pos x="connsiteX0" y="connsiteY0"/>
                </a:cxn>
                <a:cxn ang="0">
                  <a:pos x="connsiteX1" y="connsiteY1"/>
                </a:cxn>
                <a:cxn ang="0">
                  <a:pos x="connsiteX2" y="connsiteY2"/>
                </a:cxn>
                <a:cxn ang="0">
                  <a:pos x="connsiteX3" y="connsiteY3"/>
                </a:cxn>
              </a:cxnLst>
              <a:rect l="l" t="t" r="r" b="b"/>
              <a:pathLst>
                <a:path w="1641534" h="5809594">
                  <a:moveTo>
                    <a:pt x="0" y="1533878"/>
                  </a:moveTo>
                  <a:lnTo>
                    <a:pt x="1641534" y="0"/>
                  </a:lnTo>
                  <a:lnTo>
                    <a:pt x="1641534" y="5809594"/>
                  </a:lnTo>
                  <a:lnTo>
                    <a:pt x="0" y="40528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a:solidFill>
                  <a:srgbClr val="1A192D"/>
                </a:solidFill>
              </a:endParaRPr>
            </a:p>
          </p:txBody>
        </p:sp>
      </p:grpSp>
    </p:spTree>
    <p:extLst>
      <p:ext uri="{BB962C8B-B14F-4D97-AF65-F5344CB8AC3E}">
        <p14:creationId xmlns:p14="http://schemas.microsoft.com/office/powerpoint/2010/main" val="7741269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d-ID"/>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19710"/>
            <a:ext cx="658368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280161"/>
            <a:ext cx="6583680" cy="36207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5085080"/>
            <a:ext cx="170688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1D8BD707-D9CF-40AE-B4C6-C98DA3205C09}" type="datetimeFigureOut">
              <a:rPr lang="en-US" smtClean="0">
                <a:solidFill>
                  <a:prstClr val="black">
                    <a:tint val="75000"/>
                  </a:prstClr>
                </a:solidFill>
              </a:rPr>
              <a:pPr/>
              <a:t>4/24/2025</a:t>
            </a:fld>
            <a:endParaRPr lang="en-US">
              <a:solidFill>
                <a:prstClr val="black">
                  <a:tint val="75000"/>
                </a:prstClr>
              </a:solidFill>
            </a:endParaRPr>
          </a:p>
        </p:txBody>
      </p:sp>
      <p:sp>
        <p:nvSpPr>
          <p:cNvPr id="5" name="Footer Placeholder 4"/>
          <p:cNvSpPr>
            <a:spLocks noGrp="1"/>
          </p:cNvSpPr>
          <p:nvPr>
            <p:ph type="ftr" sz="quarter" idx="3"/>
          </p:nvPr>
        </p:nvSpPr>
        <p:spPr>
          <a:xfrm>
            <a:off x="2499360" y="5085080"/>
            <a:ext cx="231648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242560" y="5085080"/>
            <a:ext cx="170688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B6F15528-21DE-4FAA-801E-634DDDAF4B2B}"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481182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defTabSz="731520" rtl="0" eaLnBrk="1" latinLnBrk="0" hangingPunct="1">
        <a:spcBef>
          <a:spcPct val="0"/>
        </a:spcBef>
        <a:buNone/>
        <a:defRPr sz="3520" kern="1200">
          <a:solidFill>
            <a:schemeClr val="tx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4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2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hyperlink" Target="https://www.instagram.com/kimyb_?igsh=MTJldnh4NXd6YXQ2e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instagram.com/lockofficial?igsh=MW83aGdmamN2ZGo0MA=="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hyperlink" Target="https://www.instagram.com/donabee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hyperlink" Target="https://www.instagram.com/albipoutchou?igsh=MTExZzkzMXl6YmpweQ=="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instagram.com/ange_nmh?igsh=OWpqNjhveDg2amd5"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9.jpg"/><Relationship Id="rId4" Type="http://schemas.openxmlformats.org/officeDocument/2006/relationships/hyperlink" Target="https://www.instagram.com/munakamerun?igsh=MXJnbHM5cXhueWh6c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hyperlink" Target="https://www.instagram.com/maggyklose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hyperlink" Target="https://www.instagram.com/hesjaay/"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https://www.instagram.com/iriskenfack?igsh=MWdjOXgwczRtdTdyMA==" TargetMode="External"/><Relationship Id="rId7" Type="http://schemas.openxmlformats.org/officeDocument/2006/relationships/image" Target="../media/image83.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www.instagram.com/mourzane_?igsh=bmxtaW4xY2JtaHB4" TargetMode="External"/><Relationship Id="rId5" Type="http://schemas.openxmlformats.org/officeDocument/2006/relationships/image" Target="../media/image82.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43.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93790" y="976313"/>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MJ Dream Travel &amp; Tourism: Digital Marketing Strategy</a:t>
            </a:r>
            <a:endParaRPr lang="en-US" sz="4450" dirty="0"/>
          </a:p>
        </p:txBody>
      </p:sp>
      <p:sp>
        <p:nvSpPr>
          <p:cNvPr id="4" name="Text 1"/>
          <p:cNvSpPr/>
          <p:nvPr/>
        </p:nvSpPr>
        <p:spPr>
          <a:xfrm>
            <a:off x="793790" y="3442811"/>
            <a:ext cx="7556421" cy="1814513"/>
          </a:xfrm>
          <a:prstGeom prst="rect">
            <a:avLst/>
          </a:prstGeom>
          <a:noFill/>
          <a:ln/>
        </p:spPr>
        <p:txBody>
          <a:bodyPr wrap="square" lIns="0" tIns="0" rIns="0" bIns="0" rtlCol="0" anchor="t"/>
          <a:lstStyle/>
          <a:p>
            <a:pPr marL="0" indent="0" algn="just">
              <a:lnSpc>
                <a:spcPts val="2850"/>
              </a:lnSpc>
              <a:buNone/>
            </a:pPr>
            <a:r>
              <a:rPr lang="en-US" sz="1750" dirty="0">
                <a:solidFill>
                  <a:srgbClr val="E5E0DF"/>
                </a:solidFill>
                <a:latin typeface="Roboto Light" pitchFamily="34" charset="0"/>
                <a:ea typeface="Roboto Light" pitchFamily="34" charset="-122"/>
                <a:cs typeface="Roboto Light" pitchFamily="34" charset="-120"/>
              </a:rPr>
              <a:t>MJ Dream Travel &amp; Tourism specialises in curated Dubai travel experiences for the Cameroonian market. This presentation outlines our comprehensive digital marketing strategy to capitalise on the growing luxury tourism sector, targeting young African aspiring to experience the "Dubai Lifestyle" while leveraging Cameroon's digital growth.</a:t>
            </a:r>
            <a:endParaRPr lang="en-US" sz="1750" dirty="0"/>
          </a:p>
        </p:txBody>
      </p:sp>
      <p:sp>
        <p:nvSpPr>
          <p:cNvPr id="5" name="Text 2"/>
          <p:cNvSpPr/>
          <p:nvPr/>
        </p:nvSpPr>
        <p:spPr>
          <a:xfrm>
            <a:off x="793790" y="5512475"/>
            <a:ext cx="7556421" cy="1088708"/>
          </a:xfrm>
          <a:prstGeom prst="rect">
            <a:avLst/>
          </a:prstGeom>
          <a:noFill/>
          <a:ln/>
        </p:spPr>
        <p:txBody>
          <a:bodyPr wrap="square" lIns="0" tIns="0" rIns="0" bIns="0" rtlCol="0" anchor="t"/>
          <a:lstStyle/>
          <a:p>
            <a:pPr marL="0" indent="0" algn="just">
              <a:lnSpc>
                <a:spcPts val="2850"/>
              </a:lnSpc>
              <a:buNone/>
            </a:pPr>
            <a:r>
              <a:rPr lang="en-US" sz="1750" dirty="0">
                <a:solidFill>
                  <a:srgbClr val="E5E0DF"/>
                </a:solidFill>
                <a:latin typeface="Roboto Light" pitchFamily="34" charset="0"/>
                <a:ea typeface="Roboto Light" pitchFamily="34" charset="-122"/>
                <a:cs typeface="Roboto Light" pitchFamily="34" charset="-120"/>
              </a:rPr>
              <a:t>Our approach combines cutting-edge digital trends, competitive analysis, and targeted content strategies to increase qualified leads, build brand awareness, and create an engaged community around the MJ Dream brand.</a:t>
            </a:r>
            <a:endParaRPr lang="en-US" sz="1750" dirty="0"/>
          </a:p>
        </p:txBody>
      </p:sp>
      <p:pic>
        <p:nvPicPr>
          <p:cNvPr id="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3999" y="4982781"/>
            <a:ext cx="4716401" cy="3246819"/>
          </a:xfrm>
          <a:prstGeom prst="rect">
            <a:avLst/>
          </a:prstGeom>
          <a:ln w="12700">
            <a:miter lim="400000"/>
          </a:ln>
        </p:spPr>
      </p:pic>
      <p:pic>
        <p:nvPicPr>
          <p:cNvPr id="1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790" y="7301986"/>
            <a:ext cx="1818781" cy="517137"/>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3DE86A3-3B0F-39B9-93B6-A45A4F959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039"/>
            <a:ext cx="7315201" cy="3775993"/>
          </a:xfrm>
          <a:prstGeom prst="rect">
            <a:avLst/>
          </a:prstGeom>
        </p:spPr>
      </p:pic>
      <p:pic>
        <p:nvPicPr>
          <p:cNvPr id="14" name="Image 13">
            <a:extLst>
              <a:ext uri="{FF2B5EF4-FFF2-40B4-BE49-F238E27FC236}">
                <a16:creationId xmlns:a16="http://schemas.microsoft.com/office/drawing/2014/main" id="{036AC818-1C17-EC57-95F2-583A809DB9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339972"/>
            <a:ext cx="7315199" cy="3889628"/>
          </a:xfrm>
          <a:prstGeom prst="rect">
            <a:avLst/>
          </a:prstGeom>
        </p:spPr>
      </p:pic>
      <p:pic>
        <p:nvPicPr>
          <p:cNvPr id="16" name="Image 15">
            <a:extLst>
              <a:ext uri="{FF2B5EF4-FFF2-40B4-BE49-F238E27FC236}">
                <a16:creationId xmlns:a16="http://schemas.microsoft.com/office/drawing/2014/main" id="{93041079-8130-28EF-D960-1494F7AA7A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4350" y="1"/>
            <a:ext cx="7076050" cy="3775993"/>
          </a:xfrm>
          <a:prstGeom prst="rect">
            <a:avLst/>
          </a:prstGeom>
        </p:spPr>
      </p:pic>
      <p:pic>
        <p:nvPicPr>
          <p:cNvPr id="18" name="Image 17">
            <a:extLst>
              <a:ext uri="{FF2B5EF4-FFF2-40B4-BE49-F238E27FC236}">
                <a16:creationId xmlns:a16="http://schemas.microsoft.com/office/drawing/2014/main" id="{C958DF32-66A8-2D37-9612-08FA37F554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4350" y="4339970"/>
            <a:ext cx="7076050" cy="3889630"/>
          </a:xfrm>
          <a:prstGeom prst="rect">
            <a:avLst/>
          </a:prstGeom>
        </p:spPr>
      </p:pic>
    </p:spTree>
    <p:extLst>
      <p:ext uri="{BB962C8B-B14F-4D97-AF65-F5344CB8AC3E}">
        <p14:creationId xmlns:p14="http://schemas.microsoft.com/office/powerpoint/2010/main" val="391344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31505"/>
          </a:xfrm>
          <a:prstGeom prst="rect">
            <a:avLst/>
          </a:prstGeom>
        </p:spPr>
      </p:pic>
      <p:sp>
        <p:nvSpPr>
          <p:cNvPr id="3" name="Text 0"/>
          <p:cNvSpPr/>
          <p:nvPr/>
        </p:nvSpPr>
        <p:spPr>
          <a:xfrm>
            <a:off x="6147554" y="519470"/>
            <a:ext cx="7821692" cy="1180624"/>
          </a:xfrm>
          <a:prstGeom prst="rect">
            <a:avLst/>
          </a:prstGeom>
          <a:noFill/>
          <a:ln/>
        </p:spPr>
        <p:txBody>
          <a:bodyPr wrap="square" lIns="0" tIns="0" rIns="0" bIns="0" rtlCol="0" anchor="t"/>
          <a:lstStyle/>
          <a:p>
            <a:pPr marL="0" indent="0" algn="l">
              <a:lnSpc>
                <a:spcPts val="4600"/>
              </a:lnSpc>
              <a:buNone/>
            </a:pPr>
            <a:r>
              <a:rPr lang="en-US" sz="3700" dirty="0">
                <a:solidFill>
                  <a:srgbClr val="F2F2F3"/>
                </a:solidFill>
                <a:latin typeface="Poppins Light" pitchFamily="34" charset="0"/>
                <a:ea typeface="Poppins Light" pitchFamily="34" charset="-122"/>
                <a:cs typeface="Poppins Light" pitchFamily="34" charset="-120"/>
              </a:rPr>
              <a:t>Digital Trends Shaping Travel Marketing</a:t>
            </a:r>
            <a:endParaRPr lang="en-US" sz="3700" dirty="0"/>
          </a:p>
        </p:txBody>
      </p:sp>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7554" y="1983462"/>
            <a:ext cx="472202" cy="472202"/>
          </a:xfrm>
          <a:prstGeom prst="rect">
            <a:avLst/>
          </a:prstGeom>
        </p:spPr>
      </p:pic>
      <p:sp>
        <p:nvSpPr>
          <p:cNvPr id="5" name="Text 1"/>
          <p:cNvSpPr/>
          <p:nvPr/>
        </p:nvSpPr>
        <p:spPr>
          <a:xfrm>
            <a:off x="6147554" y="2644497"/>
            <a:ext cx="2361486" cy="295037"/>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Poppins Light" pitchFamily="34" charset="0"/>
                <a:ea typeface="Poppins Light" pitchFamily="34" charset="-122"/>
                <a:cs typeface="Poppins Light" pitchFamily="34" charset="-120"/>
              </a:rPr>
              <a:t>Short-Form Video</a:t>
            </a:r>
            <a:endParaRPr lang="en-US" sz="1850" dirty="0"/>
          </a:p>
        </p:txBody>
      </p:sp>
      <p:sp>
        <p:nvSpPr>
          <p:cNvPr id="6" name="Text 2"/>
          <p:cNvSpPr/>
          <p:nvPr/>
        </p:nvSpPr>
        <p:spPr>
          <a:xfrm>
            <a:off x="6147554" y="3052882"/>
            <a:ext cx="2418278" cy="151149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TikTok, Instagram Reels and YouTube Shorts have become primary platforms for travel inspiration and discovery.</a:t>
            </a:r>
            <a:endParaRPr lang="en-US" sz="1450" dirty="0"/>
          </a:p>
        </p:txBody>
      </p:sp>
      <p:pic>
        <p:nvPicPr>
          <p:cNvPr id="7"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49201" y="1983462"/>
            <a:ext cx="472202" cy="472202"/>
          </a:xfrm>
          <a:prstGeom prst="rect">
            <a:avLst/>
          </a:prstGeom>
        </p:spPr>
      </p:pic>
      <p:sp>
        <p:nvSpPr>
          <p:cNvPr id="8" name="Text 3"/>
          <p:cNvSpPr/>
          <p:nvPr/>
        </p:nvSpPr>
        <p:spPr>
          <a:xfrm>
            <a:off x="8849201" y="2644497"/>
            <a:ext cx="2361486" cy="295037"/>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Poppins Light" pitchFamily="34" charset="0"/>
                <a:ea typeface="Poppins Light" pitchFamily="34" charset="-122"/>
                <a:cs typeface="Poppins Light" pitchFamily="34" charset="-120"/>
              </a:rPr>
              <a:t>Immersive Content</a:t>
            </a:r>
            <a:endParaRPr lang="en-US" sz="1850" dirty="0"/>
          </a:p>
        </p:txBody>
      </p:sp>
      <p:sp>
        <p:nvSpPr>
          <p:cNvPr id="9" name="Text 4"/>
          <p:cNvSpPr/>
          <p:nvPr/>
        </p:nvSpPr>
        <p:spPr>
          <a:xfrm>
            <a:off x="8849201" y="3052882"/>
            <a:ext cx="2418278" cy="1209199"/>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Travel vlogs and customer testimonials in video format drive higher engagement and conversion rates.</a:t>
            </a:r>
            <a:endParaRPr lang="en-US" sz="1450" dirty="0"/>
          </a:p>
        </p:txBody>
      </p:sp>
      <p:pic>
        <p:nvPicPr>
          <p:cNvPr id="10"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50848" y="1983462"/>
            <a:ext cx="472202" cy="472202"/>
          </a:xfrm>
          <a:prstGeom prst="rect">
            <a:avLst/>
          </a:prstGeom>
        </p:spPr>
      </p:pic>
      <p:sp>
        <p:nvSpPr>
          <p:cNvPr id="11" name="Text 5"/>
          <p:cNvSpPr/>
          <p:nvPr/>
        </p:nvSpPr>
        <p:spPr>
          <a:xfrm>
            <a:off x="11550848" y="2644497"/>
            <a:ext cx="2361486" cy="295037"/>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Poppins Light" pitchFamily="34" charset="0"/>
                <a:ea typeface="Poppins Light" pitchFamily="34" charset="-122"/>
                <a:cs typeface="Poppins Light" pitchFamily="34" charset="-120"/>
              </a:rPr>
              <a:t>Local Influencers</a:t>
            </a:r>
            <a:endParaRPr lang="en-US" sz="1850" dirty="0"/>
          </a:p>
        </p:txBody>
      </p:sp>
      <p:sp>
        <p:nvSpPr>
          <p:cNvPr id="12" name="Text 6"/>
          <p:cNvSpPr/>
          <p:nvPr/>
        </p:nvSpPr>
        <p:spPr>
          <a:xfrm>
            <a:off x="11550848" y="3052882"/>
            <a:ext cx="2418398" cy="1209199"/>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Micro and nano influencers provide authentic social proof that resonates with Cameroonian audiences.</a:t>
            </a:r>
            <a:endParaRPr lang="en-US" sz="1450" dirty="0"/>
          </a:p>
        </p:txBody>
      </p:sp>
      <p:pic>
        <p:nvPicPr>
          <p:cNvPr id="13"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7554" y="5131118"/>
            <a:ext cx="472202" cy="472202"/>
          </a:xfrm>
          <a:prstGeom prst="rect">
            <a:avLst/>
          </a:prstGeom>
        </p:spPr>
      </p:pic>
      <p:sp>
        <p:nvSpPr>
          <p:cNvPr id="14" name="Text 7"/>
          <p:cNvSpPr/>
          <p:nvPr/>
        </p:nvSpPr>
        <p:spPr>
          <a:xfrm>
            <a:off x="6147554" y="5792153"/>
            <a:ext cx="2361486" cy="295037"/>
          </a:xfrm>
          <a:prstGeom prst="rect">
            <a:avLst/>
          </a:prstGeom>
          <a:noFill/>
          <a:ln/>
        </p:spPr>
        <p:txBody>
          <a:bodyPr wrap="none" lIns="0" tIns="0" rIns="0" bIns="0" rtlCol="0" anchor="t"/>
          <a:lstStyle/>
          <a:p>
            <a:pPr marL="0" indent="0" algn="l">
              <a:lnSpc>
                <a:spcPts val="2300"/>
              </a:lnSpc>
              <a:buNone/>
            </a:pPr>
            <a:r>
              <a:rPr lang="en-US" sz="1850" dirty="0">
                <a:solidFill>
                  <a:srgbClr val="E5E0DF"/>
                </a:solidFill>
                <a:latin typeface="Poppins Light" pitchFamily="34" charset="0"/>
                <a:ea typeface="Poppins Light" pitchFamily="34" charset="-122"/>
                <a:cs typeface="Poppins Light" pitchFamily="34" charset="-120"/>
              </a:rPr>
              <a:t>Mobile Bookings</a:t>
            </a:r>
            <a:endParaRPr lang="en-US" sz="1850" dirty="0"/>
          </a:p>
        </p:txBody>
      </p:sp>
      <p:sp>
        <p:nvSpPr>
          <p:cNvPr id="15" name="Text 8"/>
          <p:cNvSpPr/>
          <p:nvPr/>
        </p:nvSpPr>
        <p:spPr>
          <a:xfrm>
            <a:off x="6147554" y="6200537"/>
            <a:ext cx="2418278" cy="151149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Over 70% of African users access travel content via mobile, making mobile-optimised experiences essential.</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2822258"/>
          </a:xfrm>
          <a:prstGeom prst="rect">
            <a:avLst/>
          </a:prstGeom>
        </p:spPr>
      </p:pic>
      <p:sp>
        <p:nvSpPr>
          <p:cNvPr id="3" name="Text 0"/>
          <p:cNvSpPr/>
          <p:nvPr/>
        </p:nvSpPr>
        <p:spPr>
          <a:xfrm>
            <a:off x="790218" y="3443049"/>
            <a:ext cx="6684288" cy="705564"/>
          </a:xfrm>
          <a:prstGeom prst="rect">
            <a:avLst/>
          </a:prstGeom>
          <a:noFill/>
          <a:ln/>
        </p:spPr>
        <p:txBody>
          <a:bodyPr wrap="none" lIns="0" tIns="0" rIns="0" bIns="0" rtlCol="0" anchor="t"/>
          <a:lstStyle/>
          <a:p>
            <a:pPr marL="0" indent="0" algn="l">
              <a:lnSpc>
                <a:spcPts val="5550"/>
              </a:lnSpc>
              <a:buNone/>
            </a:pPr>
            <a:r>
              <a:rPr lang="en-US" sz="4400" dirty="0">
                <a:solidFill>
                  <a:srgbClr val="F2F2F3"/>
                </a:solidFill>
                <a:latin typeface="Poppins Light" pitchFamily="34" charset="0"/>
                <a:ea typeface="Poppins Light" pitchFamily="34" charset="-122"/>
                <a:cs typeface="Poppins Light" pitchFamily="34" charset="-120"/>
              </a:rPr>
              <a:t>Competitive Landscape</a:t>
            </a:r>
            <a:endParaRPr lang="en-US" sz="4400" dirty="0"/>
          </a:p>
        </p:txBody>
      </p:sp>
      <p:sp>
        <p:nvSpPr>
          <p:cNvPr id="4" name="Shape 1"/>
          <p:cNvSpPr/>
          <p:nvPr/>
        </p:nvSpPr>
        <p:spPr>
          <a:xfrm>
            <a:off x="790218" y="4487228"/>
            <a:ext cx="4199453" cy="3121462"/>
          </a:xfrm>
          <a:prstGeom prst="roundRect">
            <a:avLst>
              <a:gd name="adj" fmla="val 3038"/>
            </a:avLst>
          </a:prstGeom>
          <a:solidFill>
            <a:srgbClr val="3D3D42"/>
          </a:solidFill>
          <a:ln w="7620">
            <a:solidFill>
              <a:srgbClr val="56565B"/>
            </a:solidFill>
            <a:prstDash val="solid"/>
          </a:ln>
        </p:spPr>
      </p:sp>
      <p:sp>
        <p:nvSpPr>
          <p:cNvPr id="5" name="Text 2"/>
          <p:cNvSpPr/>
          <p:nvPr/>
        </p:nvSpPr>
        <p:spPr>
          <a:xfrm>
            <a:off x="1023580" y="4720590"/>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Direct Competitors</a:t>
            </a:r>
            <a:endParaRPr lang="en-US" sz="2200" dirty="0"/>
          </a:p>
        </p:txBody>
      </p:sp>
      <p:sp>
        <p:nvSpPr>
          <p:cNvPr id="6" name="Text 3"/>
          <p:cNvSpPr/>
          <p:nvPr/>
        </p:nvSpPr>
        <p:spPr>
          <a:xfrm>
            <a:off x="1023580" y="5208627"/>
            <a:ext cx="3732728" cy="1444466"/>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Agencies like Dream Travel Agency, Saphir Voyages and Dubai Travel CM currently dominate the Cameroonian market for Dubai travel packages.</a:t>
            </a:r>
            <a:endParaRPr lang="en-US" sz="1750" dirty="0"/>
          </a:p>
        </p:txBody>
      </p:sp>
      <p:sp>
        <p:nvSpPr>
          <p:cNvPr id="7" name="Shape 4"/>
          <p:cNvSpPr/>
          <p:nvPr/>
        </p:nvSpPr>
        <p:spPr>
          <a:xfrm>
            <a:off x="5215414" y="4487228"/>
            <a:ext cx="4199453" cy="3121462"/>
          </a:xfrm>
          <a:prstGeom prst="roundRect">
            <a:avLst>
              <a:gd name="adj" fmla="val 3038"/>
            </a:avLst>
          </a:prstGeom>
          <a:solidFill>
            <a:srgbClr val="3D3D42"/>
          </a:solidFill>
          <a:ln w="7620">
            <a:solidFill>
              <a:srgbClr val="56565B"/>
            </a:solidFill>
            <a:prstDash val="solid"/>
          </a:ln>
        </p:spPr>
      </p:sp>
      <p:sp>
        <p:nvSpPr>
          <p:cNvPr id="8" name="Text 5"/>
          <p:cNvSpPr/>
          <p:nvPr/>
        </p:nvSpPr>
        <p:spPr>
          <a:xfrm>
            <a:off x="5448776" y="4720590"/>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Digital Activities</a:t>
            </a:r>
            <a:endParaRPr lang="en-US" sz="2200" dirty="0"/>
          </a:p>
        </p:txBody>
      </p:sp>
      <p:sp>
        <p:nvSpPr>
          <p:cNvPr id="9" name="Text 6"/>
          <p:cNvSpPr/>
          <p:nvPr/>
        </p:nvSpPr>
        <p:spPr>
          <a:xfrm>
            <a:off x="5448776" y="5208627"/>
            <a:ext cx="3732728" cy="2166699"/>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Competitors leverage Facebook &amp; Instagram with sponsored flash offers, daily Stories featuring customer testimonials, and partnerships with local travel influencers.</a:t>
            </a:r>
            <a:endParaRPr lang="en-US" sz="1750" dirty="0"/>
          </a:p>
        </p:txBody>
      </p:sp>
      <p:sp>
        <p:nvSpPr>
          <p:cNvPr id="10" name="Shape 7"/>
          <p:cNvSpPr/>
          <p:nvPr/>
        </p:nvSpPr>
        <p:spPr>
          <a:xfrm>
            <a:off x="9640610" y="4487228"/>
            <a:ext cx="4199453" cy="3121462"/>
          </a:xfrm>
          <a:prstGeom prst="roundRect">
            <a:avLst>
              <a:gd name="adj" fmla="val 3038"/>
            </a:avLst>
          </a:prstGeom>
          <a:solidFill>
            <a:srgbClr val="3D3D42"/>
          </a:solidFill>
          <a:ln w="7620">
            <a:solidFill>
              <a:srgbClr val="56565B"/>
            </a:solidFill>
            <a:prstDash val="solid"/>
          </a:ln>
        </p:spPr>
      </p:sp>
      <p:sp>
        <p:nvSpPr>
          <p:cNvPr id="11" name="Text 8"/>
          <p:cNvSpPr/>
          <p:nvPr/>
        </p:nvSpPr>
        <p:spPr>
          <a:xfrm>
            <a:off x="9873972" y="4720590"/>
            <a:ext cx="2878812" cy="352663"/>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Engagement Tactics</a:t>
            </a:r>
            <a:endParaRPr lang="en-US" sz="2200" dirty="0"/>
          </a:p>
        </p:txBody>
      </p:sp>
      <p:sp>
        <p:nvSpPr>
          <p:cNvPr id="12" name="Text 9"/>
          <p:cNvSpPr/>
          <p:nvPr/>
        </p:nvSpPr>
        <p:spPr>
          <a:xfrm>
            <a:off x="9873972" y="5208627"/>
            <a:ext cx="3732728" cy="1444466"/>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Exclusive WhatsApp groups for promotions create a sense of community and urgency around limited-time offers.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2109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SWOT Analysis</a:t>
            </a:r>
            <a:endParaRPr lang="en-US" sz="4450" dirty="0"/>
          </a:p>
        </p:txBody>
      </p:sp>
      <p:sp>
        <p:nvSpPr>
          <p:cNvPr id="3" name="Text 1"/>
          <p:cNvSpPr/>
          <p:nvPr/>
        </p:nvSpPr>
        <p:spPr>
          <a:xfrm>
            <a:off x="2313861" y="2283500"/>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E5E0DF"/>
                </a:solidFill>
                <a:latin typeface="Poppins Light" pitchFamily="34" charset="0"/>
                <a:ea typeface="Poppins Light" pitchFamily="34" charset="-122"/>
                <a:cs typeface="Poppins Light" pitchFamily="34" charset="-120"/>
              </a:rPr>
              <a:t>Strengths</a:t>
            </a:r>
            <a:endParaRPr lang="en-US" sz="2200" dirty="0"/>
          </a:p>
        </p:txBody>
      </p:sp>
      <p:sp>
        <p:nvSpPr>
          <p:cNvPr id="4" name="Text 2"/>
          <p:cNvSpPr/>
          <p:nvPr/>
        </p:nvSpPr>
        <p:spPr>
          <a:xfrm>
            <a:off x="793790" y="2773918"/>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Dubai expertise with customised packages</a:t>
            </a:r>
            <a:endParaRPr lang="en-US" sz="1750" dirty="0"/>
          </a:p>
        </p:txBody>
      </p:sp>
      <p:sp>
        <p:nvSpPr>
          <p:cNvPr id="5" name="Text 3"/>
          <p:cNvSpPr/>
          <p:nvPr/>
        </p:nvSpPr>
        <p:spPr>
          <a:xfrm>
            <a:off x="793790" y="3579019"/>
            <a:ext cx="435530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Personalised customer support</a:t>
            </a:r>
            <a:endParaRPr lang="en-US" sz="1750" dirty="0"/>
          </a:p>
        </p:txBody>
      </p:sp>
      <p:sp>
        <p:nvSpPr>
          <p:cNvPr id="6" name="Text 4"/>
          <p:cNvSpPr/>
          <p:nvPr/>
        </p:nvSpPr>
        <p:spPr>
          <a:xfrm>
            <a:off x="793790" y="4021217"/>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Deep understanding of African market needs</a:t>
            </a:r>
            <a:endParaRPr lang="en-US" sz="1750" dirty="0"/>
          </a:p>
        </p:txBody>
      </p:sp>
      <p:pic>
        <p:nvPicPr>
          <p:cNvPr id="7"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9258" y="2870002"/>
            <a:ext cx="3651885" cy="3651885"/>
          </a:xfrm>
          <a:prstGeom prst="rect">
            <a:avLst/>
          </a:prstGeom>
        </p:spPr>
      </p:pic>
      <p:sp>
        <p:nvSpPr>
          <p:cNvPr id="8" name="Shape 5"/>
          <p:cNvSpPr/>
          <p:nvPr/>
        </p:nvSpPr>
        <p:spPr>
          <a:xfrm>
            <a:off x="5788938" y="3169682"/>
            <a:ext cx="566976" cy="566976"/>
          </a:xfrm>
          <a:prstGeom prst="roundRect">
            <a:avLst>
              <a:gd name="adj" fmla="val 1611154"/>
            </a:avLst>
          </a:prstGeom>
          <a:solidFill>
            <a:srgbClr val="3D3D42"/>
          </a:solidFill>
          <a:ln w="7620">
            <a:solidFill>
              <a:srgbClr val="56565B"/>
            </a:solidFill>
            <a:prstDash val="solid"/>
          </a:ln>
        </p:spPr>
      </p:sp>
      <p:pic>
        <p:nvPicPr>
          <p:cNvPr id="9"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4791" y="3293626"/>
            <a:ext cx="255151" cy="318968"/>
          </a:xfrm>
          <a:prstGeom prst="rect">
            <a:avLst/>
          </a:prstGeom>
        </p:spPr>
      </p:pic>
      <p:sp>
        <p:nvSpPr>
          <p:cNvPr id="10" name="Text 6"/>
          <p:cNvSpPr/>
          <p:nvPr/>
        </p:nvSpPr>
        <p:spPr>
          <a:xfrm>
            <a:off x="9481304" y="26860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Weaknesses</a:t>
            </a:r>
            <a:endParaRPr lang="en-US" sz="2200" dirty="0"/>
          </a:p>
        </p:txBody>
      </p:sp>
      <p:sp>
        <p:nvSpPr>
          <p:cNvPr id="11" name="Text 7"/>
          <p:cNvSpPr/>
          <p:nvPr/>
        </p:nvSpPr>
        <p:spPr>
          <a:xfrm>
            <a:off x="9481304" y="3176468"/>
            <a:ext cx="435530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Limited digital brand awareness</a:t>
            </a:r>
            <a:endParaRPr lang="en-US" sz="1750" dirty="0"/>
          </a:p>
        </p:txBody>
      </p:sp>
      <p:sp>
        <p:nvSpPr>
          <p:cNvPr id="12" name="Text 8"/>
          <p:cNvSpPr/>
          <p:nvPr/>
        </p:nvSpPr>
        <p:spPr>
          <a:xfrm>
            <a:off x="9481304" y="3618667"/>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Restricted digital marketing budget to date</a:t>
            </a:r>
            <a:endParaRPr lang="en-US" sz="1750" dirty="0"/>
          </a:p>
        </p:txBody>
      </p:sp>
      <p:pic>
        <p:nvPicPr>
          <p:cNvPr id="13"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9258" y="2870002"/>
            <a:ext cx="3651885" cy="3651885"/>
          </a:xfrm>
          <a:prstGeom prst="rect">
            <a:avLst/>
          </a:prstGeom>
        </p:spPr>
      </p:pic>
      <p:sp>
        <p:nvSpPr>
          <p:cNvPr id="14" name="Shape 9"/>
          <p:cNvSpPr/>
          <p:nvPr/>
        </p:nvSpPr>
        <p:spPr>
          <a:xfrm>
            <a:off x="8274368" y="3169682"/>
            <a:ext cx="566976" cy="566976"/>
          </a:xfrm>
          <a:prstGeom prst="roundRect">
            <a:avLst>
              <a:gd name="adj" fmla="val 1611154"/>
            </a:avLst>
          </a:prstGeom>
          <a:solidFill>
            <a:srgbClr val="3D3D42"/>
          </a:solidFill>
          <a:ln w="7620">
            <a:solidFill>
              <a:srgbClr val="56565B"/>
            </a:solidFill>
            <a:prstDash val="solid"/>
          </a:ln>
        </p:spPr>
      </p:sp>
      <p:pic>
        <p:nvPicPr>
          <p:cNvPr id="15"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0220" y="3293626"/>
            <a:ext cx="255151" cy="318968"/>
          </a:xfrm>
          <a:prstGeom prst="rect">
            <a:avLst/>
          </a:prstGeom>
        </p:spPr>
      </p:pic>
      <p:sp>
        <p:nvSpPr>
          <p:cNvPr id="16" name="Text 10"/>
          <p:cNvSpPr/>
          <p:nvPr/>
        </p:nvSpPr>
        <p:spPr>
          <a:xfrm>
            <a:off x="9481304" y="508718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Opportunities</a:t>
            </a:r>
            <a:endParaRPr lang="en-US" sz="2200" dirty="0"/>
          </a:p>
        </p:txBody>
      </p:sp>
      <p:sp>
        <p:nvSpPr>
          <p:cNvPr id="17" name="Text 11"/>
          <p:cNvSpPr/>
          <p:nvPr/>
        </p:nvSpPr>
        <p:spPr>
          <a:xfrm>
            <a:off x="9481304" y="5577602"/>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Growing mid to high-end tourism from Cameroon</a:t>
            </a:r>
            <a:endParaRPr lang="en-US" sz="1750" dirty="0"/>
          </a:p>
        </p:txBody>
      </p:sp>
      <p:sp>
        <p:nvSpPr>
          <p:cNvPr id="18" name="Text 12"/>
          <p:cNvSpPr/>
          <p:nvPr/>
        </p:nvSpPr>
        <p:spPr>
          <a:xfrm>
            <a:off x="9481304" y="6382702"/>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Young, digitally-connected audience seeking new experiences</a:t>
            </a:r>
            <a:endParaRPr lang="en-US" sz="1750" dirty="0"/>
          </a:p>
        </p:txBody>
      </p:sp>
      <p:pic>
        <p:nvPicPr>
          <p:cNvPr id="19"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9258" y="2870002"/>
            <a:ext cx="3651885" cy="3651885"/>
          </a:xfrm>
          <a:prstGeom prst="rect">
            <a:avLst/>
          </a:prstGeom>
        </p:spPr>
      </p:pic>
      <p:sp>
        <p:nvSpPr>
          <p:cNvPr id="20" name="Shape 13"/>
          <p:cNvSpPr/>
          <p:nvPr/>
        </p:nvSpPr>
        <p:spPr>
          <a:xfrm>
            <a:off x="8274368" y="5655112"/>
            <a:ext cx="566976" cy="566976"/>
          </a:xfrm>
          <a:prstGeom prst="roundRect">
            <a:avLst>
              <a:gd name="adj" fmla="val 1611154"/>
            </a:avLst>
          </a:prstGeom>
          <a:solidFill>
            <a:srgbClr val="3D3D42"/>
          </a:solidFill>
          <a:ln w="7620">
            <a:solidFill>
              <a:srgbClr val="56565B"/>
            </a:solidFill>
            <a:prstDash val="solid"/>
          </a:ln>
        </p:spPr>
      </p:sp>
      <p:pic>
        <p:nvPicPr>
          <p:cNvPr id="21" name="Image 5" descr="preencod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30220" y="5779056"/>
            <a:ext cx="255151" cy="318968"/>
          </a:xfrm>
          <a:prstGeom prst="rect">
            <a:avLst/>
          </a:prstGeom>
        </p:spPr>
      </p:pic>
      <p:sp>
        <p:nvSpPr>
          <p:cNvPr id="22" name="Text 14"/>
          <p:cNvSpPr/>
          <p:nvPr/>
        </p:nvSpPr>
        <p:spPr>
          <a:xfrm>
            <a:off x="2313861" y="5268635"/>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E5E0DF"/>
                </a:solidFill>
                <a:latin typeface="Poppins Light" pitchFamily="34" charset="0"/>
                <a:ea typeface="Poppins Light" pitchFamily="34" charset="-122"/>
                <a:cs typeface="Poppins Light" pitchFamily="34" charset="-120"/>
              </a:rPr>
              <a:t>Threats</a:t>
            </a:r>
            <a:endParaRPr lang="en-US" sz="2200" dirty="0"/>
          </a:p>
        </p:txBody>
      </p:sp>
      <p:sp>
        <p:nvSpPr>
          <p:cNvPr id="23" name="Text 15"/>
          <p:cNvSpPr/>
          <p:nvPr/>
        </p:nvSpPr>
        <p:spPr>
          <a:xfrm>
            <a:off x="793790" y="5759053"/>
            <a:ext cx="435530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Aggressive digital competition</a:t>
            </a:r>
            <a:endParaRPr lang="en-US" sz="1750" dirty="0"/>
          </a:p>
        </p:txBody>
      </p:sp>
      <p:sp>
        <p:nvSpPr>
          <p:cNvPr id="24" name="Text 16"/>
          <p:cNvSpPr/>
          <p:nvPr/>
        </p:nvSpPr>
        <p:spPr>
          <a:xfrm>
            <a:off x="793790" y="6201251"/>
            <a:ext cx="435530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E5E0DF"/>
                </a:solidFill>
                <a:latin typeface="Roboto Light" pitchFamily="34" charset="0"/>
                <a:ea typeface="Roboto Light" pitchFamily="34" charset="-122"/>
                <a:cs typeface="Roboto Light" pitchFamily="34" charset="-120"/>
              </a:rPr>
              <a:t>Lack of perceived differentiation without strong brand strategy</a:t>
            </a:r>
            <a:endParaRPr lang="en-US" sz="1750" dirty="0"/>
          </a:p>
        </p:txBody>
      </p:sp>
      <p:pic>
        <p:nvPicPr>
          <p:cNvPr id="25" name="Image 6" descr="preencode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89258" y="2870002"/>
            <a:ext cx="3651885" cy="3651885"/>
          </a:xfrm>
          <a:prstGeom prst="rect">
            <a:avLst/>
          </a:prstGeom>
        </p:spPr>
      </p:pic>
      <p:sp>
        <p:nvSpPr>
          <p:cNvPr id="26" name="Shape 17"/>
          <p:cNvSpPr/>
          <p:nvPr/>
        </p:nvSpPr>
        <p:spPr>
          <a:xfrm>
            <a:off x="5788938" y="5655112"/>
            <a:ext cx="566976" cy="566976"/>
          </a:xfrm>
          <a:prstGeom prst="roundRect">
            <a:avLst>
              <a:gd name="adj" fmla="val 1611154"/>
            </a:avLst>
          </a:prstGeom>
          <a:solidFill>
            <a:srgbClr val="3D3D42"/>
          </a:solidFill>
          <a:ln w="7620">
            <a:solidFill>
              <a:srgbClr val="56565B"/>
            </a:solidFill>
            <a:prstDash val="solid"/>
          </a:ln>
        </p:spPr>
      </p:sp>
      <p:pic>
        <p:nvPicPr>
          <p:cNvPr id="27" name="Image 7" descr="preencoded.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44791" y="5779056"/>
            <a:ext cx="255151" cy="3189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49617"/>
            <a:ext cx="8256865"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Digital Content Best Practices</a:t>
            </a:r>
            <a:endParaRPr lang="en-US" sz="4450" dirty="0"/>
          </a:p>
        </p:txBody>
      </p:sp>
      <p:sp>
        <p:nvSpPr>
          <p:cNvPr id="3" name="Shape 1"/>
          <p:cNvSpPr/>
          <p:nvPr/>
        </p:nvSpPr>
        <p:spPr>
          <a:xfrm>
            <a:off x="793790" y="1912025"/>
            <a:ext cx="1630323" cy="1306949"/>
          </a:xfrm>
          <a:prstGeom prst="roundRect">
            <a:avLst>
              <a:gd name="adj" fmla="val 7289"/>
            </a:avLst>
          </a:prstGeom>
          <a:solidFill>
            <a:srgbClr val="3D3D42"/>
          </a:solidFill>
          <a:ln w="7620">
            <a:solidFill>
              <a:srgbClr val="56565B"/>
            </a:solidFill>
            <a:prstDash val="solid"/>
          </a:ln>
        </p:spPr>
      </p:sp>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467" y="2366129"/>
            <a:ext cx="318968" cy="398621"/>
          </a:xfrm>
          <a:prstGeom prst="rect">
            <a:avLst/>
          </a:prstGeom>
        </p:spPr>
      </p:pic>
      <p:sp>
        <p:nvSpPr>
          <p:cNvPr id="5" name="Text 2"/>
          <p:cNvSpPr/>
          <p:nvPr/>
        </p:nvSpPr>
        <p:spPr>
          <a:xfrm>
            <a:off x="2650927" y="21388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Storytelling</a:t>
            </a:r>
            <a:endParaRPr lang="en-US" sz="2200" dirty="0"/>
          </a:p>
        </p:txBody>
      </p:sp>
      <p:sp>
        <p:nvSpPr>
          <p:cNvPr id="6" name="Text 3"/>
          <p:cNvSpPr/>
          <p:nvPr/>
        </p:nvSpPr>
        <p:spPr>
          <a:xfrm>
            <a:off x="2650927" y="2629257"/>
            <a:ext cx="6325910"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Compelling traveller narratives that create emotional connection</a:t>
            </a:r>
            <a:endParaRPr lang="en-US" sz="1750" dirty="0"/>
          </a:p>
        </p:txBody>
      </p:sp>
      <p:sp>
        <p:nvSpPr>
          <p:cNvPr id="7" name="Shape 4"/>
          <p:cNvSpPr/>
          <p:nvPr/>
        </p:nvSpPr>
        <p:spPr>
          <a:xfrm>
            <a:off x="2537460" y="3203734"/>
            <a:ext cx="11185803" cy="15240"/>
          </a:xfrm>
          <a:prstGeom prst="roundRect">
            <a:avLst>
              <a:gd name="adj" fmla="val 625116"/>
            </a:avLst>
          </a:prstGeom>
          <a:solidFill>
            <a:srgbClr val="56565B"/>
          </a:solidFill>
          <a:ln/>
        </p:spPr>
      </p:sp>
      <p:sp>
        <p:nvSpPr>
          <p:cNvPr id="8" name="Shape 5"/>
          <p:cNvSpPr/>
          <p:nvPr/>
        </p:nvSpPr>
        <p:spPr>
          <a:xfrm>
            <a:off x="793790" y="3332321"/>
            <a:ext cx="3260646" cy="1306949"/>
          </a:xfrm>
          <a:prstGeom prst="roundRect">
            <a:avLst>
              <a:gd name="adj" fmla="val 7289"/>
            </a:avLst>
          </a:prstGeom>
          <a:solidFill>
            <a:srgbClr val="3D3D42"/>
          </a:solidFill>
          <a:ln w="7620">
            <a:solidFill>
              <a:srgbClr val="56565B"/>
            </a:solidFill>
            <a:prstDash val="solid"/>
          </a:ln>
        </p:spPr>
      </p:sp>
      <p:pic>
        <p:nvPicPr>
          <p:cNvPr id="9"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569" y="3786426"/>
            <a:ext cx="318968" cy="398621"/>
          </a:xfrm>
          <a:prstGeom prst="rect">
            <a:avLst/>
          </a:prstGeom>
        </p:spPr>
      </p:pic>
      <p:sp>
        <p:nvSpPr>
          <p:cNvPr id="10" name="Text 6"/>
          <p:cNvSpPr/>
          <p:nvPr/>
        </p:nvSpPr>
        <p:spPr>
          <a:xfrm>
            <a:off x="4281249" y="3559135"/>
            <a:ext cx="3031212"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Experience Showcase</a:t>
            </a:r>
            <a:endParaRPr lang="en-US" sz="2200" dirty="0"/>
          </a:p>
        </p:txBody>
      </p:sp>
      <p:sp>
        <p:nvSpPr>
          <p:cNvPr id="11" name="Text 7"/>
          <p:cNvSpPr/>
          <p:nvPr/>
        </p:nvSpPr>
        <p:spPr>
          <a:xfrm>
            <a:off x="4281249" y="4049554"/>
            <a:ext cx="5234821"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Highlighting excursions, hotels and lifestyle elements</a:t>
            </a:r>
            <a:endParaRPr lang="en-US" sz="1750" dirty="0"/>
          </a:p>
        </p:txBody>
      </p:sp>
      <p:sp>
        <p:nvSpPr>
          <p:cNvPr id="12" name="Shape 8"/>
          <p:cNvSpPr/>
          <p:nvPr/>
        </p:nvSpPr>
        <p:spPr>
          <a:xfrm>
            <a:off x="4167783" y="4624030"/>
            <a:ext cx="9555480" cy="15240"/>
          </a:xfrm>
          <a:prstGeom prst="roundRect">
            <a:avLst>
              <a:gd name="adj" fmla="val 625116"/>
            </a:avLst>
          </a:prstGeom>
          <a:solidFill>
            <a:srgbClr val="56565B"/>
          </a:solidFill>
          <a:ln/>
        </p:spPr>
      </p:sp>
      <p:sp>
        <p:nvSpPr>
          <p:cNvPr id="13" name="Shape 9"/>
          <p:cNvSpPr/>
          <p:nvPr/>
        </p:nvSpPr>
        <p:spPr>
          <a:xfrm>
            <a:off x="793790" y="4752618"/>
            <a:ext cx="4890968" cy="1306949"/>
          </a:xfrm>
          <a:prstGeom prst="roundRect">
            <a:avLst>
              <a:gd name="adj" fmla="val 7289"/>
            </a:avLst>
          </a:prstGeom>
          <a:solidFill>
            <a:srgbClr val="3D3D42"/>
          </a:solidFill>
          <a:ln w="7620">
            <a:solidFill>
              <a:srgbClr val="56565B"/>
            </a:solidFill>
            <a:prstDash val="solid"/>
          </a:ln>
        </p:spPr>
      </p:sp>
      <p:pic>
        <p:nvPicPr>
          <p:cNvPr id="14"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9790" y="5206722"/>
            <a:ext cx="318968" cy="398621"/>
          </a:xfrm>
          <a:prstGeom prst="rect">
            <a:avLst/>
          </a:prstGeom>
        </p:spPr>
      </p:pic>
      <p:sp>
        <p:nvSpPr>
          <p:cNvPr id="15" name="Text 10"/>
          <p:cNvSpPr/>
          <p:nvPr/>
        </p:nvSpPr>
        <p:spPr>
          <a:xfrm>
            <a:off x="5911572" y="49794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Video Testimonials</a:t>
            </a:r>
            <a:endParaRPr lang="en-US" sz="2200" dirty="0"/>
          </a:p>
        </p:txBody>
      </p:sp>
      <p:sp>
        <p:nvSpPr>
          <p:cNvPr id="16" name="Text 11"/>
          <p:cNvSpPr/>
          <p:nvPr/>
        </p:nvSpPr>
        <p:spPr>
          <a:xfrm>
            <a:off x="5911572" y="5469850"/>
            <a:ext cx="5067538"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Authentic customer experiences in their own words</a:t>
            </a:r>
            <a:endParaRPr lang="en-US" sz="1750" dirty="0"/>
          </a:p>
        </p:txBody>
      </p:sp>
      <p:sp>
        <p:nvSpPr>
          <p:cNvPr id="17" name="Shape 12"/>
          <p:cNvSpPr/>
          <p:nvPr/>
        </p:nvSpPr>
        <p:spPr>
          <a:xfrm>
            <a:off x="5798106" y="6044327"/>
            <a:ext cx="7925157" cy="15240"/>
          </a:xfrm>
          <a:prstGeom prst="roundRect">
            <a:avLst>
              <a:gd name="adj" fmla="val 625116"/>
            </a:avLst>
          </a:prstGeom>
          <a:solidFill>
            <a:srgbClr val="56565B"/>
          </a:solidFill>
          <a:ln/>
        </p:spPr>
      </p:sp>
      <p:sp>
        <p:nvSpPr>
          <p:cNvPr id="18" name="Shape 13"/>
          <p:cNvSpPr/>
          <p:nvPr/>
        </p:nvSpPr>
        <p:spPr>
          <a:xfrm>
            <a:off x="793790" y="6172914"/>
            <a:ext cx="6521410" cy="1306949"/>
          </a:xfrm>
          <a:prstGeom prst="roundRect">
            <a:avLst>
              <a:gd name="adj" fmla="val 7289"/>
            </a:avLst>
          </a:prstGeom>
          <a:solidFill>
            <a:srgbClr val="3D3D42"/>
          </a:solidFill>
          <a:ln w="7620">
            <a:solidFill>
              <a:srgbClr val="56565B"/>
            </a:solidFill>
            <a:prstDash val="solid"/>
          </a:ln>
        </p:spPr>
      </p:sp>
      <p:pic>
        <p:nvPicPr>
          <p:cNvPr id="19"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5011" y="6627019"/>
            <a:ext cx="318968" cy="398621"/>
          </a:xfrm>
          <a:prstGeom prst="rect">
            <a:avLst/>
          </a:prstGeom>
        </p:spPr>
      </p:pic>
      <p:sp>
        <p:nvSpPr>
          <p:cNvPr id="20" name="Text 14"/>
          <p:cNvSpPr/>
          <p:nvPr/>
        </p:nvSpPr>
        <p:spPr>
          <a:xfrm>
            <a:off x="7542014" y="639972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Quality Visuals</a:t>
            </a:r>
            <a:endParaRPr lang="en-US" sz="2200" dirty="0"/>
          </a:p>
        </p:txBody>
      </p:sp>
      <p:sp>
        <p:nvSpPr>
          <p:cNvPr id="21" name="Text 15"/>
          <p:cNvSpPr/>
          <p:nvPr/>
        </p:nvSpPr>
        <p:spPr>
          <a:xfrm>
            <a:off x="7542014" y="6890147"/>
            <a:ext cx="5922526"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User-generated content that feels authentic and aspirational</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5954"/>
            <a:ext cx="6758345"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Target Audience Profiles</a:t>
            </a:r>
            <a:endParaRPr lang="en-US" sz="445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2128361"/>
            <a:ext cx="4120753" cy="2546747"/>
          </a:xfrm>
          <a:prstGeom prst="rect">
            <a:avLst/>
          </a:prstGeom>
        </p:spPr>
      </p:pic>
      <p:sp>
        <p:nvSpPr>
          <p:cNvPr id="4" name="Text 1"/>
          <p:cNvSpPr/>
          <p:nvPr/>
        </p:nvSpPr>
        <p:spPr>
          <a:xfrm>
            <a:off x="793790" y="4958596"/>
            <a:ext cx="3727490"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Young Urban Professionals</a:t>
            </a:r>
            <a:endParaRPr lang="en-US" sz="2200" dirty="0"/>
          </a:p>
        </p:txBody>
      </p:sp>
      <p:sp>
        <p:nvSpPr>
          <p:cNvPr id="5" name="Text 2"/>
          <p:cNvSpPr/>
          <p:nvPr/>
        </p:nvSpPr>
        <p:spPr>
          <a:xfrm>
            <a:off x="793790" y="5449014"/>
            <a:ext cx="4120753" cy="1814513"/>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25-40 year old urban professionals with disposable income seeking status and unique experiences. They are digitally savvy and influenced by social media trends.</a:t>
            </a:r>
            <a:endParaRPr lang="en-US" sz="1750" dirty="0"/>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4704" y="2128361"/>
            <a:ext cx="4120872" cy="2546866"/>
          </a:xfrm>
          <a:prstGeom prst="rect">
            <a:avLst/>
          </a:prstGeom>
        </p:spPr>
      </p:pic>
      <p:sp>
        <p:nvSpPr>
          <p:cNvPr id="7" name="Text 3"/>
          <p:cNvSpPr/>
          <p:nvPr/>
        </p:nvSpPr>
        <p:spPr>
          <a:xfrm>
            <a:off x="5254704" y="4958715"/>
            <a:ext cx="3079671"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Newlyweds &amp; Couples</a:t>
            </a:r>
            <a:endParaRPr lang="en-US" sz="2200" dirty="0"/>
          </a:p>
        </p:txBody>
      </p:sp>
      <p:sp>
        <p:nvSpPr>
          <p:cNvPr id="8" name="Text 4"/>
          <p:cNvSpPr/>
          <p:nvPr/>
        </p:nvSpPr>
        <p:spPr>
          <a:xfrm>
            <a:off x="5254704" y="5449133"/>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Couples looking for dream vacations and romantic getaways. They prioritise memorable experiences and are willing to spend on premium packages.</a:t>
            </a:r>
            <a:endParaRPr lang="en-US" sz="1750" dirty="0"/>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5738" y="2128361"/>
            <a:ext cx="4120753" cy="2546747"/>
          </a:xfrm>
          <a:prstGeom prst="rect">
            <a:avLst/>
          </a:prstGeom>
        </p:spPr>
      </p:pic>
      <p:sp>
        <p:nvSpPr>
          <p:cNvPr id="10" name="Text 5"/>
          <p:cNvSpPr/>
          <p:nvPr/>
        </p:nvSpPr>
        <p:spPr>
          <a:xfrm>
            <a:off x="9715738" y="4958596"/>
            <a:ext cx="4037171"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Middle/High Income Families</a:t>
            </a:r>
            <a:endParaRPr lang="en-US" sz="2200" dirty="0"/>
          </a:p>
        </p:txBody>
      </p:sp>
      <p:sp>
        <p:nvSpPr>
          <p:cNvPr id="11" name="Text 6"/>
          <p:cNvSpPr/>
          <p:nvPr/>
        </p:nvSpPr>
        <p:spPr>
          <a:xfrm>
            <a:off x="9715738" y="5449014"/>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Families seeking safe, organised travel experiences with activities for all ages. They value convenience and comprehensive packages.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4451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Strategic Approach</a:t>
            </a:r>
            <a:endParaRPr lang="en-US" sz="445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8348" y="2006917"/>
            <a:ext cx="2152055" cy="1306949"/>
          </a:xfrm>
          <a:prstGeom prst="rect">
            <a:avLst/>
          </a:prstGeom>
        </p:spPr>
      </p:pic>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4892" y="2622947"/>
            <a:ext cx="318968" cy="398621"/>
          </a:xfrm>
          <a:prstGeom prst="rect">
            <a:avLst/>
          </a:prstGeom>
        </p:spPr>
      </p:pic>
      <p:sp>
        <p:nvSpPr>
          <p:cNvPr id="5" name="Text 1"/>
          <p:cNvSpPr/>
          <p:nvPr/>
        </p:nvSpPr>
        <p:spPr>
          <a:xfrm>
            <a:off x="5357217" y="2233732"/>
            <a:ext cx="3487222"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Desirable Brand Universe</a:t>
            </a:r>
            <a:endParaRPr lang="en-US" sz="2200" dirty="0"/>
          </a:p>
        </p:txBody>
      </p:sp>
      <p:sp>
        <p:nvSpPr>
          <p:cNvPr id="6" name="Text 2"/>
          <p:cNvSpPr/>
          <p:nvPr/>
        </p:nvSpPr>
        <p:spPr>
          <a:xfrm>
            <a:off x="5357217" y="2724150"/>
            <a:ext cx="5074087"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"The Dubai dream is accessible" through MJ Dream</a:t>
            </a:r>
            <a:endParaRPr lang="en-US" sz="1750" dirty="0"/>
          </a:p>
        </p:txBody>
      </p:sp>
      <p:sp>
        <p:nvSpPr>
          <p:cNvPr id="7" name="Shape 3"/>
          <p:cNvSpPr/>
          <p:nvPr/>
        </p:nvSpPr>
        <p:spPr>
          <a:xfrm>
            <a:off x="5187077" y="3326963"/>
            <a:ext cx="8592860" cy="15240"/>
          </a:xfrm>
          <a:prstGeom prst="roundRect">
            <a:avLst>
              <a:gd name="adj" fmla="val 625116"/>
            </a:avLst>
          </a:prstGeom>
          <a:solidFill>
            <a:srgbClr val="56565B"/>
          </a:solidFill>
          <a:ln/>
        </p:spPr>
      </p:sp>
      <p:pic>
        <p:nvPicPr>
          <p:cNvPr id="8"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2381" y="3370540"/>
            <a:ext cx="4304109" cy="1306949"/>
          </a:xfrm>
          <a:prstGeom prst="rect">
            <a:avLst/>
          </a:prstGeom>
        </p:spPr>
      </p:pic>
      <p:pic>
        <p:nvPicPr>
          <p:cNvPr id="9"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4892" y="3824645"/>
            <a:ext cx="318968" cy="398621"/>
          </a:xfrm>
          <a:prstGeom prst="rect">
            <a:avLst/>
          </a:prstGeom>
        </p:spPr>
      </p:pic>
      <p:sp>
        <p:nvSpPr>
          <p:cNvPr id="10" name="Text 4"/>
          <p:cNvSpPr/>
          <p:nvPr/>
        </p:nvSpPr>
        <p:spPr>
          <a:xfrm>
            <a:off x="6433304" y="35973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Trust Ambassadors</a:t>
            </a:r>
            <a:endParaRPr lang="en-US" sz="2200" dirty="0"/>
          </a:p>
        </p:txBody>
      </p:sp>
      <p:sp>
        <p:nvSpPr>
          <p:cNvPr id="11" name="Text 5"/>
          <p:cNvSpPr/>
          <p:nvPr/>
        </p:nvSpPr>
        <p:spPr>
          <a:xfrm>
            <a:off x="6433304" y="4087773"/>
            <a:ext cx="4598670"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Leverage satisfied clients and local influencers</a:t>
            </a:r>
            <a:endParaRPr lang="en-US" sz="1750" dirty="0"/>
          </a:p>
        </p:txBody>
      </p:sp>
      <p:sp>
        <p:nvSpPr>
          <p:cNvPr id="12" name="Shape 6"/>
          <p:cNvSpPr/>
          <p:nvPr/>
        </p:nvSpPr>
        <p:spPr>
          <a:xfrm>
            <a:off x="6263164" y="4690586"/>
            <a:ext cx="7516773" cy="15240"/>
          </a:xfrm>
          <a:prstGeom prst="roundRect">
            <a:avLst>
              <a:gd name="adj" fmla="val 625116"/>
            </a:avLst>
          </a:prstGeom>
          <a:solidFill>
            <a:srgbClr val="56565B"/>
          </a:solidFill>
          <a:ln/>
        </p:spPr>
      </p:sp>
      <p:pic>
        <p:nvPicPr>
          <p:cNvPr id="13"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294" y="4734163"/>
            <a:ext cx="6456164" cy="1306949"/>
          </a:xfrm>
          <a:prstGeom prst="rect">
            <a:avLst/>
          </a:prstGeom>
        </p:spPr>
      </p:pic>
      <p:pic>
        <p:nvPicPr>
          <p:cNvPr id="14" name="Image 5" descr="preencod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94773" y="5188268"/>
            <a:ext cx="318968" cy="398621"/>
          </a:xfrm>
          <a:prstGeom prst="rect">
            <a:avLst/>
          </a:prstGeom>
        </p:spPr>
      </p:pic>
      <p:sp>
        <p:nvSpPr>
          <p:cNvPr id="15" name="Text 7"/>
          <p:cNvSpPr/>
          <p:nvPr/>
        </p:nvSpPr>
        <p:spPr>
          <a:xfrm>
            <a:off x="7509272" y="4960977"/>
            <a:ext cx="2871192"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Brand Humanisation</a:t>
            </a:r>
            <a:endParaRPr lang="en-US" sz="2200" dirty="0"/>
          </a:p>
        </p:txBody>
      </p:sp>
      <p:sp>
        <p:nvSpPr>
          <p:cNvPr id="16" name="Text 8"/>
          <p:cNvSpPr/>
          <p:nvPr/>
        </p:nvSpPr>
        <p:spPr>
          <a:xfrm>
            <a:off x="7509272" y="5451396"/>
            <a:ext cx="4337209" cy="362903"/>
          </a:xfrm>
          <a:prstGeom prst="rect">
            <a:avLst/>
          </a:prstGeom>
          <a:noFill/>
          <a:ln/>
        </p:spPr>
        <p:txBody>
          <a:bodyPr wrap="non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Authentic stories and genuine video content</a:t>
            </a:r>
            <a:endParaRPr lang="en-US" sz="1750" dirty="0"/>
          </a:p>
        </p:txBody>
      </p:sp>
      <p:sp>
        <p:nvSpPr>
          <p:cNvPr id="17" name="Text 9"/>
          <p:cNvSpPr/>
          <p:nvPr/>
        </p:nvSpPr>
        <p:spPr>
          <a:xfrm>
            <a:off x="793790" y="6296263"/>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Our strategic approach centres on creating an aspirational yet accessible brand image that positions MJ Dream as the trusted gateway to Dubai experiences. By showcasing real people enjoying authentic experiences, we build credibility while maintaining the aspirational quality that motivates travel decisions.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500777" y="618768"/>
            <a:ext cx="7049929" cy="447199"/>
          </a:xfrm>
          <a:prstGeom prst="rect">
            <a:avLst/>
          </a:prstGeom>
          <a:noFill/>
          <a:ln/>
        </p:spPr>
        <p:txBody>
          <a:bodyPr wrap="none" lIns="0" tIns="0" rIns="0" bIns="0" rtlCol="0" anchor="t"/>
          <a:lstStyle/>
          <a:p>
            <a:pPr marL="0" indent="0" algn="l">
              <a:lnSpc>
                <a:spcPts val="3500"/>
              </a:lnSpc>
              <a:buNone/>
            </a:pPr>
            <a:r>
              <a:rPr lang="en-US" sz="2800" dirty="0">
                <a:solidFill>
                  <a:srgbClr val="F2F2F3"/>
                </a:solidFill>
                <a:latin typeface="Poppins Light" pitchFamily="34" charset="0"/>
                <a:ea typeface="Poppins Light" pitchFamily="34" charset="-122"/>
                <a:cs typeface="Poppins Light" pitchFamily="34" charset="-120"/>
              </a:rPr>
              <a:t>Communication &amp; Marketing Objectives</a:t>
            </a:r>
            <a:endParaRPr lang="en-US" sz="2800" dirty="0"/>
          </a:p>
        </p:txBody>
      </p:sp>
      <p:sp>
        <p:nvSpPr>
          <p:cNvPr id="17" name="Rectangle 16"/>
          <p:cNvSpPr/>
          <p:nvPr/>
        </p:nvSpPr>
        <p:spPr>
          <a:xfrm>
            <a:off x="500777" y="1973060"/>
            <a:ext cx="7315200" cy="5164491"/>
          </a:xfrm>
          <a:prstGeom prst="rect">
            <a:avLst/>
          </a:prstGeom>
        </p:spPr>
        <p:txBody>
          <a:bodyPr>
            <a:spAutoFit/>
          </a:bodyPr>
          <a:lstStyle/>
          <a:p>
            <a:pPr marL="457200" indent="-457200" algn="just">
              <a:lnSpc>
                <a:spcPct val="200000"/>
              </a:lnSpc>
              <a:buFont typeface="Courier New" panose="02070309020205020404" pitchFamily="49" charset="0"/>
              <a:buChar char="o"/>
            </a:pPr>
            <a:r>
              <a:rPr lang="en-US" sz="2400" dirty="0">
                <a:solidFill>
                  <a:srgbClr val="F2F2F3"/>
                </a:solidFill>
                <a:latin typeface="Poppins Light" pitchFamily="34" charset="0"/>
                <a:ea typeface="Poppins Light" pitchFamily="34" charset="-122"/>
                <a:cs typeface="Poppins Light" pitchFamily="34" charset="-120"/>
              </a:rPr>
              <a:t>Generate 30% more qualified leads via digital channels.</a:t>
            </a:r>
          </a:p>
          <a:p>
            <a:pPr marL="457200" indent="-457200" algn="just">
              <a:lnSpc>
                <a:spcPct val="200000"/>
              </a:lnSpc>
              <a:buFont typeface="Courier New" panose="02070309020205020404" pitchFamily="49" charset="0"/>
              <a:buChar char="o"/>
            </a:pPr>
            <a:r>
              <a:rPr lang="en-US" sz="2400" dirty="0">
                <a:solidFill>
                  <a:srgbClr val="F2F2F3"/>
                </a:solidFill>
                <a:latin typeface="Poppins Light" pitchFamily="34" charset="0"/>
                <a:ea typeface="Poppins Light" pitchFamily="34" charset="-122"/>
                <a:cs typeface="Poppins Light" pitchFamily="34" charset="-120"/>
              </a:rPr>
              <a:t>Increase brand awareness in Cameroon.</a:t>
            </a:r>
          </a:p>
          <a:p>
            <a:pPr marL="457200" indent="-457200" algn="just">
              <a:lnSpc>
                <a:spcPct val="200000"/>
              </a:lnSpc>
              <a:buFont typeface="Courier New" panose="02070309020205020404" pitchFamily="49" charset="0"/>
              <a:buChar char="o"/>
            </a:pPr>
            <a:r>
              <a:rPr lang="en-US" sz="2400" dirty="0">
                <a:solidFill>
                  <a:srgbClr val="F2F2F3"/>
                </a:solidFill>
                <a:latin typeface="Poppins Light" pitchFamily="34" charset="0"/>
                <a:ea typeface="Poppins Light" pitchFamily="34" charset="-122"/>
                <a:cs typeface="Poppins Light" pitchFamily="34" charset="-120"/>
              </a:rPr>
              <a:t>Create an engaged community on the networks.</a:t>
            </a:r>
          </a:p>
          <a:p>
            <a:pPr marL="457200" indent="-457200" algn="just">
              <a:lnSpc>
                <a:spcPct val="200000"/>
              </a:lnSpc>
              <a:buFont typeface="Courier New" panose="02070309020205020404" pitchFamily="49" charset="0"/>
              <a:buChar char="o"/>
            </a:pPr>
            <a:r>
              <a:rPr lang="en-US" sz="2400" dirty="0" err="1">
                <a:solidFill>
                  <a:srgbClr val="F2F2F3"/>
                </a:solidFill>
                <a:latin typeface="Poppins Light" pitchFamily="34" charset="0"/>
                <a:ea typeface="Poppins Light" pitchFamily="34" charset="-122"/>
                <a:cs typeface="Poppins Light" pitchFamily="34" charset="-120"/>
              </a:rPr>
              <a:t>Optimise</a:t>
            </a:r>
            <a:r>
              <a:rPr lang="en-US" sz="2400" dirty="0">
                <a:solidFill>
                  <a:srgbClr val="F2F2F3"/>
                </a:solidFill>
                <a:latin typeface="Poppins Light" pitchFamily="34" charset="0"/>
                <a:ea typeface="Poppins Light" pitchFamily="34" charset="-122"/>
                <a:cs typeface="Poppins Light" pitchFamily="34" charset="-120"/>
              </a:rPr>
              <a:t> the lead conversion rate (CRM + WhatsApp Business).</a:t>
            </a:r>
            <a:endParaRPr lang="fr-FR" sz="2400" dirty="0">
              <a:solidFill>
                <a:srgbClr val="F2F2F3"/>
              </a:solidFill>
              <a:latin typeface="Poppins Light" pitchFamily="34" charset="0"/>
              <a:ea typeface="Poppins Light" pitchFamily="34" charset="-122"/>
              <a:cs typeface="Poppins Light" pitchFamily="34"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09136" y="557213"/>
            <a:ext cx="5065633" cy="633174"/>
          </a:xfrm>
          <a:prstGeom prst="rect">
            <a:avLst/>
          </a:prstGeom>
          <a:noFill/>
          <a:ln/>
        </p:spPr>
        <p:txBody>
          <a:bodyPr wrap="none" lIns="0" tIns="0" rIns="0" bIns="0" rtlCol="0" anchor="t"/>
          <a:lstStyle/>
          <a:p>
            <a:pPr marL="0" indent="0" algn="l">
              <a:lnSpc>
                <a:spcPts val="4950"/>
              </a:lnSpc>
              <a:buNone/>
            </a:pPr>
            <a:r>
              <a:rPr lang="en-US" sz="3950" dirty="0">
                <a:solidFill>
                  <a:srgbClr val="F2F2F3"/>
                </a:solidFill>
                <a:latin typeface="Poppins Light" pitchFamily="34" charset="0"/>
                <a:ea typeface="Poppins Light" pitchFamily="34" charset="-122"/>
                <a:cs typeface="Poppins Light" pitchFamily="34" charset="-120"/>
              </a:rPr>
              <a:t>Strategic Media Mix</a:t>
            </a:r>
            <a:endParaRPr lang="en-US" sz="395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136" y="1595557"/>
            <a:ext cx="1013103" cy="1215747"/>
          </a:xfrm>
          <a:prstGeom prst="rect">
            <a:avLst/>
          </a:prstGeom>
        </p:spPr>
      </p:pic>
      <p:sp>
        <p:nvSpPr>
          <p:cNvPr id="4" name="Text 1"/>
          <p:cNvSpPr/>
          <p:nvPr/>
        </p:nvSpPr>
        <p:spPr>
          <a:xfrm>
            <a:off x="2026087" y="1798082"/>
            <a:ext cx="3381137" cy="316468"/>
          </a:xfrm>
          <a:prstGeom prst="rect">
            <a:avLst/>
          </a:prstGeom>
          <a:noFill/>
          <a:ln/>
        </p:spPr>
        <p:txBody>
          <a:bodyPr wrap="none" lIns="0" tIns="0" rIns="0" bIns="0" rtlCol="0" anchor="t"/>
          <a:lstStyle/>
          <a:p>
            <a:pPr marL="0" indent="0" algn="l">
              <a:lnSpc>
                <a:spcPts val="2450"/>
              </a:lnSpc>
              <a:buNone/>
            </a:pPr>
            <a:r>
              <a:rPr lang="en-US" sz="1950" dirty="0">
                <a:solidFill>
                  <a:srgbClr val="E5E0DF"/>
                </a:solidFill>
                <a:latin typeface="Poppins Light" pitchFamily="34" charset="0"/>
                <a:ea typeface="Poppins Light" pitchFamily="34" charset="-122"/>
                <a:cs typeface="Poppins Light" pitchFamily="34" charset="-120"/>
              </a:rPr>
              <a:t>Facebook &amp; Instagram Ads</a:t>
            </a:r>
            <a:endParaRPr lang="en-US" sz="1950" dirty="0"/>
          </a:p>
        </p:txBody>
      </p:sp>
      <p:sp>
        <p:nvSpPr>
          <p:cNvPr id="5" name="Text 2"/>
          <p:cNvSpPr/>
          <p:nvPr/>
        </p:nvSpPr>
        <p:spPr>
          <a:xfrm>
            <a:off x="2026087" y="2236113"/>
            <a:ext cx="11895177" cy="324207"/>
          </a:xfrm>
          <a:prstGeom prst="rect">
            <a:avLst/>
          </a:prstGeom>
          <a:noFill/>
          <a:ln/>
        </p:spPr>
        <p:txBody>
          <a:bodyPr wrap="none" lIns="0" tIns="0" rIns="0" bIns="0" rtlCol="0" anchor="t"/>
          <a:lstStyle/>
          <a:p>
            <a:pPr marL="0" indent="0" algn="l">
              <a:lnSpc>
                <a:spcPts val="2550"/>
              </a:lnSpc>
              <a:buNone/>
            </a:pPr>
            <a:r>
              <a:rPr lang="en-US" sz="1550" dirty="0">
                <a:solidFill>
                  <a:srgbClr val="E5E0DF"/>
                </a:solidFill>
                <a:latin typeface="Roboto Light" pitchFamily="34" charset="0"/>
                <a:ea typeface="Roboto Light" pitchFamily="34" charset="-122"/>
                <a:cs typeface="Roboto Light" pitchFamily="34" charset="-120"/>
              </a:rPr>
              <a:t>Retargeting campaigns and Lookalike audiences to reach potential travellers based on existing customer profiles.</a:t>
            </a:r>
            <a:endParaRPr lang="en-US" sz="1550" dirty="0"/>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136" y="2811304"/>
            <a:ext cx="1013103" cy="1215747"/>
          </a:xfrm>
          <a:prstGeom prst="rect">
            <a:avLst/>
          </a:prstGeom>
        </p:spPr>
      </p:pic>
      <p:sp>
        <p:nvSpPr>
          <p:cNvPr id="7" name="Text 3"/>
          <p:cNvSpPr/>
          <p:nvPr/>
        </p:nvSpPr>
        <p:spPr>
          <a:xfrm>
            <a:off x="2026087" y="3013829"/>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E5E0DF"/>
                </a:solidFill>
                <a:latin typeface="Poppins Light" pitchFamily="34" charset="0"/>
                <a:ea typeface="Poppins Light" pitchFamily="34" charset="-122"/>
                <a:cs typeface="Poppins Light" pitchFamily="34" charset="-120"/>
              </a:rPr>
              <a:t>TikTok Ads</a:t>
            </a:r>
            <a:endParaRPr lang="en-US" sz="1950" dirty="0"/>
          </a:p>
        </p:txBody>
      </p:sp>
      <p:sp>
        <p:nvSpPr>
          <p:cNvPr id="8" name="Text 4"/>
          <p:cNvSpPr/>
          <p:nvPr/>
        </p:nvSpPr>
        <p:spPr>
          <a:xfrm>
            <a:off x="2026087" y="3451860"/>
            <a:ext cx="11895177" cy="324207"/>
          </a:xfrm>
          <a:prstGeom prst="rect">
            <a:avLst/>
          </a:prstGeom>
          <a:noFill/>
          <a:ln/>
        </p:spPr>
        <p:txBody>
          <a:bodyPr wrap="none" lIns="0" tIns="0" rIns="0" bIns="0" rtlCol="0" anchor="t"/>
          <a:lstStyle/>
          <a:p>
            <a:pPr marL="0" indent="0" algn="l">
              <a:lnSpc>
                <a:spcPts val="2550"/>
              </a:lnSpc>
              <a:buNone/>
            </a:pPr>
            <a:r>
              <a:rPr lang="en-US" sz="1550" dirty="0">
                <a:solidFill>
                  <a:srgbClr val="E5E0DF"/>
                </a:solidFill>
                <a:latin typeface="Roboto Light" pitchFamily="34" charset="0"/>
                <a:ea typeface="Roboto Light" pitchFamily="34" charset="-122"/>
                <a:cs typeface="Roboto Light" pitchFamily="34" charset="-120"/>
              </a:rPr>
              <a:t>Vertical, inspirational content formats that capture attention and drive aspiration for Dubai experiences.</a:t>
            </a:r>
            <a:endParaRPr lang="en-US" sz="1550" dirty="0"/>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136" y="4027051"/>
            <a:ext cx="1013103" cy="1215747"/>
          </a:xfrm>
          <a:prstGeom prst="rect">
            <a:avLst/>
          </a:prstGeom>
        </p:spPr>
      </p:pic>
      <p:sp>
        <p:nvSpPr>
          <p:cNvPr id="10" name="Text 5"/>
          <p:cNvSpPr/>
          <p:nvPr/>
        </p:nvSpPr>
        <p:spPr>
          <a:xfrm>
            <a:off x="2026087" y="4229576"/>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E5E0DF"/>
                </a:solidFill>
                <a:latin typeface="Poppins Light" pitchFamily="34" charset="0"/>
                <a:ea typeface="Poppins Light" pitchFamily="34" charset="-122"/>
                <a:cs typeface="Poppins Light" pitchFamily="34" charset="-120"/>
              </a:rPr>
              <a:t>Google Display</a:t>
            </a:r>
            <a:endParaRPr lang="en-US" sz="1950" dirty="0"/>
          </a:p>
        </p:txBody>
      </p:sp>
      <p:sp>
        <p:nvSpPr>
          <p:cNvPr id="11" name="Text 6"/>
          <p:cNvSpPr/>
          <p:nvPr/>
        </p:nvSpPr>
        <p:spPr>
          <a:xfrm>
            <a:off x="2026087" y="4667607"/>
            <a:ext cx="11895177" cy="324207"/>
          </a:xfrm>
          <a:prstGeom prst="rect">
            <a:avLst/>
          </a:prstGeom>
          <a:noFill/>
          <a:ln/>
        </p:spPr>
        <p:txBody>
          <a:bodyPr wrap="none" lIns="0" tIns="0" rIns="0" bIns="0" rtlCol="0" anchor="t"/>
          <a:lstStyle/>
          <a:p>
            <a:pPr marL="0" indent="0" algn="l">
              <a:lnSpc>
                <a:spcPts val="2550"/>
              </a:lnSpc>
              <a:buNone/>
            </a:pPr>
            <a:r>
              <a:rPr lang="en-US" sz="1550" dirty="0">
                <a:solidFill>
                  <a:srgbClr val="E5E0DF"/>
                </a:solidFill>
                <a:latin typeface="Roboto Light" pitchFamily="34" charset="0"/>
                <a:ea typeface="Roboto Light" pitchFamily="34" charset="-122"/>
                <a:cs typeface="Roboto Light" pitchFamily="34" charset="-120"/>
              </a:rPr>
              <a:t>Remarketing campaigns to stay top-of-mind with users who have shown interest in Dubai travel.</a:t>
            </a:r>
            <a:endParaRPr lang="en-US" sz="1550" dirty="0"/>
          </a:p>
        </p:txBody>
      </p:sp>
      <p:pic>
        <p:nvPicPr>
          <p:cNvPr id="12"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136" y="5242798"/>
            <a:ext cx="1013103" cy="1215747"/>
          </a:xfrm>
          <a:prstGeom prst="rect">
            <a:avLst/>
          </a:prstGeom>
        </p:spPr>
      </p:pic>
      <p:sp>
        <p:nvSpPr>
          <p:cNvPr id="13" name="Text 7"/>
          <p:cNvSpPr/>
          <p:nvPr/>
        </p:nvSpPr>
        <p:spPr>
          <a:xfrm>
            <a:off x="2026087" y="5445323"/>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E5E0DF"/>
                </a:solidFill>
                <a:latin typeface="Poppins Light" pitchFamily="34" charset="0"/>
                <a:ea typeface="Poppins Light" pitchFamily="34" charset="-122"/>
                <a:cs typeface="Poppins Light" pitchFamily="34" charset="-120"/>
              </a:rPr>
              <a:t>WhatsApp Business</a:t>
            </a:r>
            <a:endParaRPr lang="en-US" sz="1950" dirty="0"/>
          </a:p>
        </p:txBody>
      </p:sp>
      <p:sp>
        <p:nvSpPr>
          <p:cNvPr id="14" name="Text 8"/>
          <p:cNvSpPr/>
          <p:nvPr/>
        </p:nvSpPr>
        <p:spPr>
          <a:xfrm>
            <a:off x="2026087" y="5883354"/>
            <a:ext cx="11895177" cy="324207"/>
          </a:xfrm>
          <a:prstGeom prst="rect">
            <a:avLst/>
          </a:prstGeom>
          <a:noFill/>
          <a:ln/>
        </p:spPr>
        <p:txBody>
          <a:bodyPr wrap="none" lIns="0" tIns="0" rIns="0" bIns="0" rtlCol="0" anchor="t"/>
          <a:lstStyle/>
          <a:p>
            <a:pPr marL="0" indent="0" algn="l">
              <a:lnSpc>
                <a:spcPts val="2550"/>
              </a:lnSpc>
              <a:buNone/>
            </a:pPr>
            <a:r>
              <a:rPr lang="en-US" sz="1550" dirty="0">
                <a:solidFill>
                  <a:srgbClr val="E5E0DF"/>
                </a:solidFill>
                <a:latin typeface="Roboto Light" pitchFamily="34" charset="0"/>
                <a:ea typeface="Roboto Light" pitchFamily="34" charset="-122"/>
                <a:cs typeface="Roboto Light" pitchFamily="34" charset="-120"/>
              </a:rPr>
              <a:t>Direct customer communication channel for newsletters, promotions and personalised support.</a:t>
            </a:r>
            <a:endParaRPr lang="en-US" sz="1550" dirty="0"/>
          </a:p>
        </p:txBody>
      </p:sp>
      <p:pic>
        <p:nvPicPr>
          <p:cNvPr id="15"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136" y="6458545"/>
            <a:ext cx="1013103" cy="1215747"/>
          </a:xfrm>
          <a:prstGeom prst="rect">
            <a:avLst/>
          </a:prstGeom>
        </p:spPr>
      </p:pic>
      <p:sp>
        <p:nvSpPr>
          <p:cNvPr id="16" name="Text 9"/>
          <p:cNvSpPr/>
          <p:nvPr/>
        </p:nvSpPr>
        <p:spPr>
          <a:xfrm>
            <a:off x="2026087" y="6661071"/>
            <a:ext cx="2532817" cy="316468"/>
          </a:xfrm>
          <a:prstGeom prst="rect">
            <a:avLst/>
          </a:prstGeom>
          <a:noFill/>
          <a:ln/>
        </p:spPr>
        <p:txBody>
          <a:bodyPr wrap="none" lIns="0" tIns="0" rIns="0" bIns="0" rtlCol="0" anchor="t"/>
          <a:lstStyle/>
          <a:p>
            <a:pPr marL="0" indent="0" algn="l">
              <a:lnSpc>
                <a:spcPts val="2450"/>
              </a:lnSpc>
              <a:buNone/>
            </a:pPr>
            <a:r>
              <a:rPr lang="en-US" sz="1950" dirty="0">
                <a:solidFill>
                  <a:srgbClr val="E5E0DF"/>
                </a:solidFill>
                <a:latin typeface="Poppins Light" pitchFamily="34" charset="0"/>
                <a:ea typeface="Poppins Light" pitchFamily="34" charset="-122"/>
                <a:cs typeface="Poppins Light" pitchFamily="34" charset="-120"/>
              </a:rPr>
              <a:t>Email Marketing</a:t>
            </a:r>
            <a:endParaRPr lang="en-US" sz="1950" dirty="0"/>
          </a:p>
        </p:txBody>
      </p:sp>
      <p:sp>
        <p:nvSpPr>
          <p:cNvPr id="17" name="Text 10"/>
          <p:cNvSpPr/>
          <p:nvPr/>
        </p:nvSpPr>
        <p:spPr>
          <a:xfrm>
            <a:off x="2026087" y="7099102"/>
            <a:ext cx="11895177" cy="324207"/>
          </a:xfrm>
          <a:prstGeom prst="rect">
            <a:avLst/>
          </a:prstGeom>
          <a:noFill/>
          <a:ln/>
        </p:spPr>
        <p:txBody>
          <a:bodyPr wrap="none" lIns="0" tIns="0" rIns="0" bIns="0" rtlCol="0" anchor="t"/>
          <a:lstStyle/>
          <a:p>
            <a:pPr marL="0" indent="0" algn="l">
              <a:lnSpc>
                <a:spcPts val="2550"/>
              </a:lnSpc>
              <a:buNone/>
            </a:pPr>
            <a:r>
              <a:rPr lang="en-US" sz="1550" dirty="0">
                <a:solidFill>
                  <a:srgbClr val="E5E0DF"/>
                </a:solidFill>
                <a:latin typeface="Roboto Light" pitchFamily="34" charset="0"/>
                <a:ea typeface="Roboto Light" pitchFamily="34" charset="-122"/>
                <a:cs typeface="Roboto Light" pitchFamily="34" charset="-120"/>
              </a:rPr>
              <a:t>Automated sequences for lead nurturing and conversion optimisation throughout the customer journey.</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139815" y="606028"/>
            <a:ext cx="7837170" cy="1166813"/>
          </a:xfrm>
          <a:prstGeom prst="rect">
            <a:avLst/>
          </a:prstGeom>
          <a:noFill/>
          <a:ln/>
        </p:spPr>
        <p:txBody>
          <a:bodyPr wrap="square" lIns="0" tIns="0" rIns="0" bIns="0" rtlCol="0" anchor="t"/>
          <a:lstStyle/>
          <a:p>
            <a:pPr marL="0" indent="0" algn="l">
              <a:lnSpc>
                <a:spcPts val="4550"/>
              </a:lnSpc>
              <a:buNone/>
            </a:pPr>
            <a:r>
              <a:rPr lang="en-US" sz="3650" dirty="0">
                <a:solidFill>
                  <a:srgbClr val="F2F2F3"/>
                </a:solidFill>
                <a:latin typeface="Poppins Light" pitchFamily="34" charset="0"/>
                <a:ea typeface="Poppins Light" pitchFamily="34" charset="-122"/>
                <a:cs typeface="Poppins Light" pitchFamily="34" charset="-120"/>
              </a:rPr>
              <a:t>Platform-Specific Content Strategy</a:t>
            </a:r>
            <a:endParaRPr lang="en-US" sz="3650" dirty="0"/>
          </a:p>
        </p:txBody>
      </p:sp>
      <p:sp>
        <p:nvSpPr>
          <p:cNvPr id="4" name="Shape 1"/>
          <p:cNvSpPr/>
          <p:nvPr/>
        </p:nvSpPr>
        <p:spPr>
          <a:xfrm>
            <a:off x="6139815" y="2052876"/>
            <a:ext cx="7837170" cy="5570696"/>
          </a:xfrm>
          <a:prstGeom prst="roundRect">
            <a:avLst>
              <a:gd name="adj" fmla="val 1408"/>
            </a:avLst>
          </a:prstGeom>
          <a:noFill/>
          <a:ln w="7620">
            <a:solidFill>
              <a:srgbClr val="FFFFFF">
                <a:alpha val="24000"/>
              </a:srgbClr>
            </a:solidFill>
            <a:prstDash val="solid"/>
          </a:ln>
        </p:spPr>
      </p:sp>
      <p:sp>
        <p:nvSpPr>
          <p:cNvPr id="5" name="Shape 2"/>
          <p:cNvSpPr/>
          <p:nvPr/>
        </p:nvSpPr>
        <p:spPr>
          <a:xfrm>
            <a:off x="6147435" y="2060496"/>
            <a:ext cx="7821097" cy="537686"/>
          </a:xfrm>
          <a:prstGeom prst="rect">
            <a:avLst/>
          </a:prstGeom>
          <a:solidFill>
            <a:srgbClr val="FFFFFF">
              <a:alpha val="4000"/>
            </a:srgbClr>
          </a:solidFill>
          <a:ln/>
        </p:spPr>
      </p:sp>
      <p:sp>
        <p:nvSpPr>
          <p:cNvPr id="6" name="Text 3"/>
          <p:cNvSpPr/>
          <p:nvPr/>
        </p:nvSpPr>
        <p:spPr>
          <a:xfrm>
            <a:off x="6334958" y="218003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Platform</a:t>
            </a:r>
            <a:endParaRPr lang="en-US" sz="1450" dirty="0"/>
          </a:p>
        </p:txBody>
      </p:sp>
      <p:sp>
        <p:nvSpPr>
          <p:cNvPr id="7" name="Text 4"/>
          <p:cNvSpPr/>
          <p:nvPr/>
        </p:nvSpPr>
        <p:spPr>
          <a:xfrm>
            <a:off x="8945523" y="2180034"/>
            <a:ext cx="222575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Content Focus</a:t>
            </a:r>
            <a:endParaRPr lang="en-US" sz="1450" dirty="0"/>
          </a:p>
        </p:txBody>
      </p:sp>
      <p:sp>
        <p:nvSpPr>
          <p:cNvPr id="8" name="Text 5"/>
          <p:cNvSpPr/>
          <p:nvPr/>
        </p:nvSpPr>
        <p:spPr>
          <a:xfrm>
            <a:off x="11552277" y="218003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Format</a:t>
            </a:r>
            <a:endParaRPr lang="en-US" sz="1450" dirty="0"/>
          </a:p>
        </p:txBody>
      </p:sp>
      <p:sp>
        <p:nvSpPr>
          <p:cNvPr id="9" name="Shape 6"/>
          <p:cNvSpPr/>
          <p:nvPr/>
        </p:nvSpPr>
        <p:spPr>
          <a:xfrm>
            <a:off x="6147435" y="2598182"/>
            <a:ext cx="7821097" cy="836295"/>
          </a:xfrm>
          <a:prstGeom prst="rect">
            <a:avLst/>
          </a:prstGeom>
          <a:solidFill>
            <a:srgbClr val="000000">
              <a:alpha val="4000"/>
            </a:srgbClr>
          </a:solidFill>
          <a:ln/>
        </p:spPr>
      </p:sp>
      <p:sp>
        <p:nvSpPr>
          <p:cNvPr id="10" name="Text 7"/>
          <p:cNvSpPr/>
          <p:nvPr/>
        </p:nvSpPr>
        <p:spPr>
          <a:xfrm>
            <a:off x="6334958" y="2717721"/>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Facebook</a:t>
            </a:r>
            <a:endParaRPr lang="en-US" sz="1450" dirty="0"/>
          </a:p>
        </p:txBody>
      </p:sp>
      <p:sp>
        <p:nvSpPr>
          <p:cNvPr id="11" name="Text 8"/>
          <p:cNvSpPr/>
          <p:nvPr/>
        </p:nvSpPr>
        <p:spPr>
          <a:xfrm>
            <a:off x="8945523" y="2717721"/>
            <a:ext cx="2225754" cy="59721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Customer testimonials, promotional offers</a:t>
            </a:r>
            <a:endParaRPr lang="en-US" sz="1450" dirty="0"/>
          </a:p>
        </p:txBody>
      </p:sp>
      <p:sp>
        <p:nvSpPr>
          <p:cNvPr id="12" name="Text 9"/>
          <p:cNvSpPr/>
          <p:nvPr/>
        </p:nvSpPr>
        <p:spPr>
          <a:xfrm>
            <a:off x="11552277" y="2717721"/>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Posts, carousels, videos</a:t>
            </a:r>
            <a:endParaRPr lang="en-US" sz="1450" dirty="0"/>
          </a:p>
        </p:txBody>
      </p:sp>
      <p:sp>
        <p:nvSpPr>
          <p:cNvPr id="13" name="Shape 10"/>
          <p:cNvSpPr/>
          <p:nvPr/>
        </p:nvSpPr>
        <p:spPr>
          <a:xfrm>
            <a:off x="6147435" y="3434477"/>
            <a:ext cx="7821097" cy="836295"/>
          </a:xfrm>
          <a:prstGeom prst="rect">
            <a:avLst/>
          </a:prstGeom>
          <a:solidFill>
            <a:srgbClr val="FFFFFF">
              <a:alpha val="4000"/>
            </a:srgbClr>
          </a:solidFill>
          <a:ln/>
        </p:spPr>
      </p:sp>
      <p:sp>
        <p:nvSpPr>
          <p:cNvPr id="14" name="Text 11"/>
          <p:cNvSpPr/>
          <p:nvPr/>
        </p:nvSpPr>
        <p:spPr>
          <a:xfrm>
            <a:off x="6334958" y="3554016"/>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Instagram</a:t>
            </a:r>
            <a:endParaRPr lang="en-US" sz="1450" dirty="0"/>
          </a:p>
        </p:txBody>
      </p:sp>
      <p:sp>
        <p:nvSpPr>
          <p:cNvPr id="15" name="Text 12"/>
          <p:cNvSpPr/>
          <p:nvPr/>
        </p:nvSpPr>
        <p:spPr>
          <a:xfrm>
            <a:off x="8945523" y="3554016"/>
            <a:ext cx="2225754" cy="59721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Behind-the-scenes, contests, visual inspiration</a:t>
            </a:r>
            <a:endParaRPr lang="en-US" sz="1450" dirty="0"/>
          </a:p>
        </p:txBody>
      </p:sp>
      <p:sp>
        <p:nvSpPr>
          <p:cNvPr id="16" name="Text 13"/>
          <p:cNvSpPr/>
          <p:nvPr/>
        </p:nvSpPr>
        <p:spPr>
          <a:xfrm>
            <a:off x="11552277" y="3554016"/>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Reels, Stories, posts</a:t>
            </a:r>
            <a:endParaRPr lang="en-US" sz="1450" dirty="0"/>
          </a:p>
        </p:txBody>
      </p:sp>
      <p:sp>
        <p:nvSpPr>
          <p:cNvPr id="17" name="Shape 14"/>
          <p:cNvSpPr/>
          <p:nvPr/>
        </p:nvSpPr>
        <p:spPr>
          <a:xfrm>
            <a:off x="6147435" y="4270772"/>
            <a:ext cx="7821097" cy="1134904"/>
          </a:xfrm>
          <a:prstGeom prst="rect">
            <a:avLst/>
          </a:prstGeom>
          <a:solidFill>
            <a:srgbClr val="000000">
              <a:alpha val="4000"/>
            </a:srgbClr>
          </a:solidFill>
          <a:ln/>
        </p:spPr>
      </p:sp>
      <p:sp>
        <p:nvSpPr>
          <p:cNvPr id="18" name="Text 15"/>
          <p:cNvSpPr/>
          <p:nvPr/>
        </p:nvSpPr>
        <p:spPr>
          <a:xfrm>
            <a:off x="6334958" y="4390311"/>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TikTok</a:t>
            </a:r>
            <a:endParaRPr lang="en-US" sz="1450" dirty="0"/>
          </a:p>
        </p:txBody>
      </p:sp>
      <p:sp>
        <p:nvSpPr>
          <p:cNvPr id="19" name="Text 16"/>
          <p:cNvSpPr/>
          <p:nvPr/>
        </p:nvSpPr>
        <p:spPr>
          <a:xfrm>
            <a:off x="8945523" y="4390311"/>
            <a:ext cx="2225754" cy="895826"/>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Experience-focused short videos (e.g., "Top 5 things to do in Dubai")</a:t>
            </a:r>
            <a:endParaRPr lang="en-US" sz="1450" dirty="0"/>
          </a:p>
        </p:txBody>
      </p:sp>
      <p:sp>
        <p:nvSpPr>
          <p:cNvPr id="20" name="Text 17"/>
          <p:cNvSpPr/>
          <p:nvPr/>
        </p:nvSpPr>
        <p:spPr>
          <a:xfrm>
            <a:off x="11552277" y="4390311"/>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15-60 second videos</a:t>
            </a:r>
            <a:endParaRPr lang="en-US" sz="1450" dirty="0"/>
          </a:p>
        </p:txBody>
      </p:sp>
      <p:sp>
        <p:nvSpPr>
          <p:cNvPr id="21" name="Shape 18"/>
          <p:cNvSpPr/>
          <p:nvPr/>
        </p:nvSpPr>
        <p:spPr>
          <a:xfrm>
            <a:off x="6147435" y="5405676"/>
            <a:ext cx="7821097" cy="836295"/>
          </a:xfrm>
          <a:prstGeom prst="rect">
            <a:avLst/>
          </a:prstGeom>
          <a:solidFill>
            <a:srgbClr val="FFFFFF">
              <a:alpha val="4000"/>
            </a:srgbClr>
          </a:solidFill>
          <a:ln/>
        </p:spPr>
      </p:sp>
      <p:sp>
        <p:nvSpPr>
          <p:cNvPr id="22" name="Text 19"/>
          <p:cNvSpPr/>
          <p:nvPr/>
        </p:nvSpPr>
        <p:spPr>
          <a:xfrm>
            <a:off x="6334958" y="552521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YouTube</a:t>
            </a:r>
            <a:endParaRPr lang="en-US" sz="1450" dirty="0"/>
          </a:p>
        </p:txBody>
      </p:sp>
      <p:sp>
        <p:nvSpPr>
          <p:cNvPr id="23" name="Text 20"/>
          <p:cNvSpPr/>
          <p:nvPr/>
        </p:nvSpPr>
        <p:spPr>
          <a:xfrm>
            <a:off x="8945523" y="5525214"/>
            <a:ext cx="2225754" cy="59721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Customer vlogs, mini-documentaries</a:t>
            </a:r>
            <a:endParaRPr lang="en-US" sz="1450" dirty="0"/>
          </a:p>
        </p:txBody>
      </p:sp>
      <p:sp>
        <p:nvSpPr>
          <p:cNvPr id="24" name="Text 21"/>
          <p:cNvSpPr/>
          <p:nvPr/>
        </p:nvSpPr>
        <p:spPr>
          <a:xfrm>
            <a:off x="11552277" y="552521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Longer-form videos</a:t>
            </a:r>
            <a:endParaRPr lang="en-US" sz="1450" dirty="0"/>
          </a:p>
        </p:txBody>
      </p:sp>
      <p:sp>
        <p:nvSpPr>
          <p:cNvPr id="25" name="Shape 22"/>
          <p:cNvSpPr/>
          <p:nvPr/>
        </p:nvSpPr>
        <p:spPr>
          <a:xfrm>
            <a:off x="6147435" y="6241971"/>
            <a:ext cx="7821097" cy="836295"/>
          </a:xfrm>
          <a:prstGeom prst="rect">
            <a:avLst/>
          </a:prstGeom>
          <a:solidFill>
            <a:srgbClr val="000000">
              <a:alpha val="4000"/>
            </a:srgbClr>
          </a:solidFill>
          <a:ln/>
        </p:spPr>
      </p:sp>
      <p:sp>
        <p:nvSpPr>
          <p:cNvPr id="26" name="Text 23"/>
          <p:cNvSpPr/>
          <p:nvPr/>
        </p:nvSpPr>
        <p:spPr>
          <a:xfrm>
            <a:off x="6334958" y="6361509"/>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WhatsApp</a:t>
            </a:r>
            <a:endParaRPr lang="en-US" sz="1450" dirty="0"/>
          </a:p>
        </p:txBody>
      </p:sp>
      <p:sp>
        <p:nvSpPr>
          <p:cNvPr id="27" name="Text 24"/>
          <p:cNvSpPr/>
          <p:nvPr/>
        </p:nvSpPr>
        <p:spPr>
          <a:xfrm>
            <a:off x="8945523" y="6361509"/>
            <a:ext cx="2225754" cy="59721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Flash promotions, customer support</a:t>
            </a:r>
            <a:endParaRPr lang="en-US" sz="1450" dirty="0"/>
          </a:p>
        </p:txBody>
      </p:sp>
      <p:sp>
        <p:nvSpPr>
          <p:cNvPr id="28" name="Text 25"/>
          <p:cNvSpPr/>
          <p:nvPr/>
        </p:nvSpPr>
        <p:spPr>
          <a:xfrm>
            <a:off x="11552277" y="6361509"/>
            <a:ext cx="2229564" cy="597218"/>
          </a:xfrm>
          <a:prstGeom prst="rect">
            <a:avLst/>
          </a:prstGeom>
          <a:noFill/>
          <a:ln/>
        </p:spPr>
        <p:txBody>
          <a:bodyPr wrap="squar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Direct messages, broadcasts</a:t>
            </a:r>
            <a:endParaRPr lang="en-US" sz="1450" dirty="0"/>
          </a:p>
        </p:txBody>
      </p:sp>
      <p:sp>
        <p:nvSpPr>
          <p:cNvPr id="29" name="Shape 26"/>
          <p:cNvSpPr/>
          <p:nvPr/>
        </p:nvSpPr>
        <p:spPr>
          <a:xfrm>
            <a:off x="6147435" y="7078266"/>
            <a:ext cx="7821097" cy="537686"/>
          </a:xfrm>
          <a:prstGeom prst="rect">
            <a:avLst/>
          </a:prstGeom>
          <a:solidFill>
            <a:srgbClr val="FFFFFF">
              <a:alpha val="4000"/>
            </a:srgbClr>
          </a:solidFill>
          <a:ln/>
        </p:spPr>
      </p:sp>
      <p:sp>
        <p:nvSpPr>
          <p:cNvPr id="30" name="Text 27"/>
          <p:cNvSpPr/>
          <p:nvPr/>
        </p:nvSpPr>
        <p:spPr>
          <a:xfrm>
            <a:off x="6334958" y="719780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Blog/SEO</a:t>
            </a:r>
            <a:endParaRPr lang="en-US" sz="1450" dirty="0"/>
          </a:p>
        </p:txBody>
      </p:sp>
      <p:sp>
        <p:nvSpPr>
          <p:cNvPr id="31" name="Text 28"/>
          <p:cNvSpPr/>
          <p:nvPr/>
        </p:nvSpPr>
        <p:spPr>
          <a:xfrm>
            <a:off x="8945523" y="7197804"/>
            <a:ext cx="222575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Practical guides, visa FAQs</a:t>
            </a:r>
            <a:endParaRPr lang="en-US" sz="1450" dirty="0"/>
          </a:p>
        </p:txBody>
      </p:sp>
      <p:sp>
        <p:nvSpPr>
          <p:cNvPr id="32" name="Text 29"/>
          <p:cNvSpPr/>
          <p:nvPr/>
        </p:nvSpPr>
        <p:spPr>
          <a:xfrm>
            <a:off x="11552277" y="7197804"/>
            <a:ext cx="2229564" cy="298609"/>
          </a:xfrm>
          <a:prstGeom prst="rect">
            <a:avLst/>
          </a:prstGeom>
          <a:noFill/>
          <a:ln/>
        </p:spPr>
        <p:txBody>
          <a:bodyPr wrap="none" lIns="0" tIns="0" rIns="0" bIns="0" rtlCol="0" anchor="t"/>
          <a:lstStyle/>
          <a:p>
            <a:pPr marL="0" indent="0" algn="l">
              <a:lnSpc>
                <a:spcPts val="2350"/>
              </a:lnSpc>
              <a:buNone/>
            </a:pPr>
            <a:r>
              <a:rPr lang="en-US" sz="1450" dirty="0">
                <a:solidFill>
                  <a:srgbClr val="E5E0DF"/>
                </a:solidFill>
                <a:latin typeface="Roboto Light" pitchFamily="34" charset="0"/>
                <a:ea typeface="Roboto Light" pitchFamily="34" charset="-122"/>
                <a:cs typeface="Roboto Light" pitchFamily="34" charset="-120"/>
              </a:rPr>
              <a:t>Articles, guides</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2835235"/>
          </a:xfrm>
          <a:prstGeom prst="rect">
            <a:avLst/>
          </a:prstGeom>
        </p:spPr>
      </p:pic>
      <p:sp>
        <p:nvSpPr>
          <p:cNvPr id="3" name="Text 0"/>
          <p:cNvSpPr/>
          <p:nvPr/>
        </p:nvSpPr>
        <p:spPr>
          <a:xfrm>
            <a:off x="793790" y="373213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Market Context</a:t>
            </a:r>
            <a:endParaRPr lang="en-US" sz="4450" dirty="0"/>
          </a:p>
        </p:txBody>
      </p:sp>
      <p:sp>
        <p:nvSpPr>
          <p:cNvPr id="4" name="Shape 1"/>
          <p:cNvSpPr/>
          <p:nvPr/>
        </p:nvSpPr>
        <p:spPr>
          <a:xfrm>
            <a:off x="793790" y="5036225"/>
            <a:ext cx="510302" cy="510302"/>
          </a:xfrm>
          <a:prstGeom prst="roundRect">
            <a:avLst>
              <a:gd name="adj" fmla="val 18669"/>
            </a:avLst>
          </a:prstGeom>
          <a:solidFill>
            <a:srgbClr val="3D3D42"/>
          </a:solidFill>
          <a:ln w="7620">
            <a:solidFill>
              <a:srgbClr val="56565B"/>
            </a:solidFill>
            <a:prstDash val="solid"/>
          </a:ln>
        </p:spPr>
      </p:sp>
      <p:pic>
        <p:nvPicPr>
          <p:cNvPr id="5"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860" y="5078730"/>
            <a:ext cx="340162" cy="425291"/>
          </a:xfrm>
          <a:prstGeom prst="rect">
            <a:avLst/>
          </a:prstGeom>
        </p:spPr>
      </p:pic>
      <p:sp>
        <p:nvSpPr>
          <p:cNvPr id="6" name="Text 2"/>
          <p:cNvSpPr/>
          <p:nvPr/>
        </p:nvSpPr>
        <p:spPr>
          <a:xfrm>
            <a:off x="1530906" y="5036225"/>
            <a:ext cx="3459242" cy="708660"/>
          </a:xfrm>
          <a:prstGeom prst="rect">
            <a:avLst/>
          </a:prstGeom>
          <a:noFill/>
          <a:ln/>
        </p:spPr>
        <p:txBody>
          <a:bodyPr wrap="squar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Specialised Travel Agency</a:t>
            </a:r>
            <a:endParaRPr lang="en-US" sz="2200" dirty="0"/>
          </a:p>
        </p:txBody>
      </p:sp>
      <p:sp>
        <p:nvSpPr>
          <p:cNvPr id="7" name="Text 3"/>
          <p:cNvSpPr/>
          <p:nvPr/>
        </p:nvSpPr>
        <p:spPr>
          <a:xfrm>
            <a:off x="1530906" y="5880973"/>
            <a:ext cx="3459242"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MJ Dream Travel &amp; Tourism focuses exclusively on Dubai tourism packages from the Cameroonian market.</a:t>
            </a:r>
            <a:endParaRPr lang="en-US" sz="1750" dirty="0"/>
          </a:p>
        </p:txBody>
      </p:sp>
      <p:sp>
        <p:nvSpPr>
          <p:cNvPr id="8" name="Shape 4"/>
          <p:cNvSpPr/>
          <p:nvPr/>
        </p:nvSpPr>
        <p:spPr>
          <a:xfrm>
            <a:off x="5216962" y="5036225"/>
            <a:ext cx="510302" cy="510302"/>
          </a:xfrm>
          <a:prstGeom prst="roundRect">
            <a:avLst>
              <a:gd name="adj" fmla="val 18669"/>
            </a:avLst>
          </a:prstGeom>
          <a:solidFill>
            <a:srgbClr val="3D3D42"/>
          </a:solidFill>
          <a:ln w="7620">
            <a:solidFill>
              <a:srgbClr val="56565B"/>
            </a:solidFill>
            <a:prstDash val="solid"/>
          </a:ln>
        </p:spPr>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2032" y="5078730"/>
            <a:ext cx="340162" cy="425291"/>
          </a:xfrm>
          <a:prstGeom prst="rect">
            <a:avLst/>
          </a:prstGeom>
        </p:spPr>
      </p:pic>
      <p:sp>
        <p:nvSpPr>
          <p:cNvPr id="10" name="Text 5"/>
          <p:cNvSpPr/>
          <p:nvPr/>
        </p:nvSpPr>
        <p:spPr>
          <a:xfrm>
            <a:off x="5954078" y="503622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Growth Opportunity</a:t>
            </a:r>
            <a:endParaRPr lang="en-US" sz="2200" dirty="0"/>
          </a:p>
        </p:txBody>
      </p:sp>
      <p:sp>
        <p:nvSpPr>
          <p:cNvPr id="11" name="Text 6"/>
          <p:cNvSpPr/>
          <p:nvPr/>
        </p:nvSpPr>
        <p:spPr>
          <a:xfrm>
            <a:off x="5954078" y="5526643"/>
            <a:ext cx="3459242" cy="1451610"/>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Capitalising on the rise of luxury tourism and young African professionals seeking the "Dubai Lifestyle" experience.</a:t>
            </a:r>
            <a:endParaRPr lang="en-US" sz="1750" dirty="0"/>
          </a:p>
        </p:txBody>
      </p:sp>
      <p:sp>
        <p:nvSpPr>
          <p:cNvPr id="12" name="Shape 7"/>
          <p:cNvSpPr/>
          <p:nvPr/>
        </p:nvSpPr>
        <p:spPr>
          <a:xfrm>
            <a:off x="9640133" y="5036225"/>
            <a:ext cx="510302" cy="510302"/>
          </a:xfrm>
          <a:prstGeom prst="roundRect">
            <a:avLst>
              <a:gd name="adj" fmla="val 18669"/>
            </a:avLst>
          </a:prstGeom>
          <a:solidFill>
            <a:srgbClr val="3D3D42"/>
          </a:solidFill>
          <a:ln w="7620">
            <a:solidFill>
              <a:srgbClr val="56565B"/>
            </a:solidFill>
            <a:prstDash val="solid"/>
          </a:ln>
        </p:spPr>
      </p:sp>
      <p:pic>
        <p:nvPicPr>
          <p:cNvPr id="13"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25204" y="5078730"/>
            <a:ext cx="340162" cy="425291"/>
          </a:xfrm>
          <a:prstGeom prst="rect">
            <a:avLst/>
          </a:prstGeom>
        </p:spPr>
      </p:pic>
      <p:sp>
        <p:nvSpPr>
          <p:cNvPr id="14" name="Text 8"/>
          <p:cNvSpPr/>
          <p:nvPr/>
        </p:nvSpPr>
        <p:spPr>
          <a:xfrm>
            <a:off x="10377249" y="503622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Digital Landscape</a:t>
            </a:r>
            <a:endParaRPr lang="en-US" sz="2200" dirty="0"/>
          </a:p>
        </p:txBody>
      </p:sp>
      <p:sp>
        <p:nvSpPr>
          <p:cNvPr id="15" name="Text 9"/>
          <p:cNvSpPr/>
          <p:nvPr/>
        </p:nvSpPr>
        <p:spPr>
          <a:xfrm>
            <a:off x="10377249" y="5526643"/>
            <a:ext cx="3459242"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Leveraging the increasing digital adoption in Cameroon to reach and convert potential travellers.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24245" y="491371"/>
            <a:ext cx="5643205" cy="557451"/>
          </a:xfrm>
          <a:prstGeom prst="rect">
            <a:avLst/>
          </a:prstGeom>
          <a:noFill/>
          <a:ln/>
        </p:spPr>
        <p:txBody>
          <a:bodyPr wrap="none" lIns="0" tIns="0" rIns="0" bIns="0" rtlCol="0" anchor="t"/>
          <a:lstStyle/>
          <a:p>
            <a:pPr marL="0" indent="0" algn="l">
              <a:lnSpc>
                <a:spcPts val="4350"/>
              </a:lnSpc>
              <a:buNone/>
            </a:pPr>
            <a:r>
              <a:rPr lang="en-US" sz="3500" dirty="0">
                <a:solidFill>
                  <a:srgbClr val="F2F2F3"/>
                </a:solidFill>
                <a:latin typeface="Poppins Light" pitchFamily="34" charset="0"/>
                <a:ea typeface="Poppins Light" pitchFamily="34" charset="-122"/>
                <a:cs typeface="Poppins Light" pitchFamily="34" charset="-120"/>
              </a:rPr>
              <a:t>Weekly Content Calendar</a:t>
            </a:r>
            <a:endParaRPr lang="en-US" sz="3500" dirty="0"/>
          </a:p>
        </p:txBody>
      </p:sp>
      <p:sp>
        <p:nvSpPr>
          <p:cNvPr id="3" name="Shape 1"/>
          <p:cNvSpPr/>
          <p:nvPr/>
        </p:nvSpPr>
        <p:spPr>
          <a:xfrm>
            <a:off x="7303770" y="1405533"/>
            <a:ext cx="22860" cy="6332577"/>
          </a:xfrm>
          <a:prstGeom prst="roundRect">
            <a:avLst>
              <a:gd name="adj" fmla="val 327747"/>
            </a:avLst>
          </a:prstGeom>
          <a:solidFill>
            <a:srgbClr val="56565B"/>
          </a:solidFill>
          <a:ln/>
        </p:spPr>
      </p:sp>
      <p:sp>
        <p:nvSpPr>
          <p:cNvPr id="4" name="Shape 2"/>
          <p:cNvSpPr/>
          <p:nvPr/>
        </p:nvSpPr>
        <p:spPr>
          <a:xfrm>
            <a:off x="6602313" y="1795343"/>
            <a:ext cx="535067" cy="22860"/>
          </a:xfrm>
          <a:prstGeom prst="roundRect">
            <a:avLst>
              <a:gd name="adj" fmla="val 327747"/>
            </a:avLst>
          </a:prstGeom>
          <a:solidFill>
            <a:srgbClr val="56565B"/>
          </a:solidFill>
          <a:ln/>
        </p:spPr>
      </p:sp>
      <p:sp>
        <p:nvSpPr>
          <p:cNvPr id="5" name="Shape 3"/>
          <p:cNvSpPr/>
          <p:nvPr/>
        </p:nvSpPr>
        <p:spPr>
          <a:xfrm>
            <a:off x="7114520" y="1606153"/>
            <a:ext cx="401360" cy="401360"/>
          </a:xfrm>
          <a:prstGeom prst="roundRect">
            <a:avLst>
              <a:gd name="adj" fmla="val 18667"/>
            </a:avLst>
          </a:prstGeom>
          <a:solidFill>
            <a:srgbClr val="3D3D42"/>
          </a:solidFill>
          <a:ln w="7620">
            <a:solidFill>
              <a:srgbClr val="56565B"/>
            </a:solidFill>
            <a:prstDash val="solid"/>
          </a:ln>
        </p:spPr>
      </p:sp>
      <p:pic>
        <p:nvPicPr>
          <p:cNvPr id="6"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1374" y="1639550"/>
            <a:ext cx="267533" cy="334447"/>
          </a:xfrm>
          <a:prstGeom prst="rect">
            <a:avLst/>
          </a:prstGeom>
        </p:spPr>
      </p:pic>
      <p:sp>
        <p:nvSpPr>
          <p:cNvPr id="7" name="Text 4"/>
          <p:cNvSpPr/>
          <p:nvPr/>
        </p:nvSpPr>
        <p:spPr>
          <a:xfrm>
            <a:off x="3282553" y="1583888"/>
            <a:ext cx="3140750" cy="278725"/>
          </a:xfrm>
          <a:prstGeom prst="rect">
            <a:avLst/>
          </a:prstGeom>
          <a:noFill/>
          <a:ln/>
        </p:spPr>
        <p:txBody>
          <a:bodyPr wrap="none" lIns="0" tIns="0" rIns="0" bIns="0" rtlCol="0" anchor="t"/>
          <a:lstStyle/>
          <a:p>
            <a:pPr marL="0" indent="0" algn="r">
              <a:lnSpc>
                <a:spcPts val="2150"/>
              </a:lnSpc>
              <a:buNone/>
            </a:pPr>
            <a:r>
              <a:rPr lang="en-US" sz="1750" dirty="0">
                <a:solidFill>
                  <a:srgbClr val="E5E0DF"/>
                </a:solidFill>
                <a:latin typeface="Poppins Light" pitchFamily="34" charset="0"/>
                <a:ea typeface="Poppins Light" pitchFamily="34" charset="-122"/>
                <a:cs typeface="Poppins Light" pitchFamily="34" charset="-120"/>
              </a:rPr>
              <a:t>Monday: Tips &amp; Practical Info</a:t>
            </a:r>
            <a:endParaRPr lang="en-US" sz="1750" dirty="0"/>
          </a:p>
        </p:txBody>
      </p:sp>
      <p:sp>
        <p:nvSpPr>
          <p:cNvPr id="8" name="Text 5"/>
          <p:cNvSpPr/>
          <p:nvPr/>
        </p:nvSpPr>
        <p:spPr>
          <a:xfrm>
            <a:off x="624245" y="1969532"/>
            <a:ext cx="5799058" cy="570548"/>
          </a:xfrm>
          <a:prstGeom prst="rect">
            <a:avLst/>
          </a:prstGeom>
          <a:noFill/>
          <a:ln/>
        </p:spPr>
        <p:txBody>
          <a:bodyPr wrap="square" lIns="0" tIns="0" rIns="0" bIns="0" rtlCol="0" anchor="t"/>
          <a:lstStyle/>
          <a:p>
            <a:pPr marL="0" indent="0" algn="r">
              <a:lnSpc>
                <a:spcPts val="2200"/>
              </a:lnSpc>
              <a:buNone/>
            </a:pPr>
            <a:r>
              <a:rPr lang="en-US" sz="1400" dirty="0">
                <a:solidFill>
                  <a:srgbClr val="E5E0DF"/>
                </a:solidFill>
                <a:latin typeface="Roboto Light" pitchFamily="34" charset="0"/>
                <a:ea typeface="Roboto Light" pitchFamily="34" charset="-122"/>
                <a:cs typeface="Roboto Light" pitchFamily="34" charset="-120"/>
              </a:rPr>
              <a:t>Visa requirements, weather updates, budget planning advice and other practical information for Dubai travellers.</a:t>
            </a:r>
            <a:endParaRPr lang="en-US" sz="1400" dirty="0"/>
          </a:p>
        </p:txBody>
      </p:sp>
      <p:sp>
        <p:nvSpPr>
          <p:cNvPr id="9" name="Shape 6"/>
          <p:cNvSpPr/>
          <p:nvPr/>
        </p:nvSpPr>
        <p:spPr>
          <a:xfrm>
            <a:off x="7493020" y="2687241"/>
            <a:ext cx="535067" cy="22860"/>
          </a:xfrm>
          <a:prstGeom prst="roundRect">
            <a:avLst>
              <a:gd name="adj" fmla="val 327747"/>
            </a:avLst>
          </a:prstGeom>
          <a:solidFill>
            <a:srgbClr val="56565B"/>
          </a:solidFill>
          <a:ln/>
        </p:spPr>
      </p:sp>
      <p:sp>
        <p:nvSpPr>
          <p:cNvPr id="10" name="Shape 7"/>
          <p:cNvSpPr/>
          <p:nvPr/>
        </p:nvSpPr>
        <p:spPr>
          <a:xfrm>
            <a:off x="7114520" y="2498050"/>
            <a:ext cx="401360" cy="401360"/>
          </a:xfrm>
          <a:prstGeom prst="roundRect">
            <a:avLst>
              <a:gd name="adj" fmla="val 18667"/>
            </a:avLst>
          </a:prstGeom>
          <a:solidFill>
            <a:srgbClr val="3D3D42"/>
          </a:solidFill>
          <a:ln w="7620">
            <a:solidFill>
              <a:srgbClr val="56565B"/>
            </a:solidFill>
            <a:prstDash val="solid"/>
          </a:ln>
        </p:spPr>
      </p:sp>
      <p:pic>
        <p:nvPicPr>
          <p:cNvPr id="11"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374" y="2531447"/>
            <a:ext cx="267533" cy="334447"/>
          </a:xfrm>
          <a:prstGeom prst="rect">
            <a:avLst/>
          </a:prstGeom>
        </p:spPr>
      </p:pic>
      <p:sp>
        <p:nvSpPr>
          <p:cNvPr id="12" name="Text 8"/>
          <p:cNvSpPr/>
          <p:nvPr/>
        </p:nvSpPr>
        <p:spPr>
          <a:xfrm>
            <a:off x="8207097" y="2475786"/>
            <a:ext cx="3454360" cy="278725"/>
          </a:xfrm>
          <a:prstGeom prst="rect">
            <a:avLst/>
          </a:prstGeom>
          <a:noFill/>
          <a:ln/>
        </p:spPr>
        <p:txBody>
          <a:bodyPr wrap="none" lIns="0" tIns="0" rIns="0" bIns="0" rtlCol="0" anchor="t"/>
          <a:lstStyle/>
          <a:p>
            <a:pPr marL="0" indent="0" algn="l">
              <a:lnSpc>
                <a:spcPts val="2150"/>
              </a:lnSpc>
              <a:buNone/>
            </a:pPr>
            <a:r>
              <a:rPr lang="en-US" sz="1750" dirty="0">
                <a:solidFill>
                  <a:srgbClr val="E5E0DF"/>
                </a:solidFill>
                <a:latin typeface="Poppins Light" pitchFamily="34" charset="0"/>
                <a:ea typeface="Poppins Light" pitchFamily="34" charset="-122"/>
                <a:cs typeface="Poppins Light" pitchFamily="34" charset="-120"/>
              </a:rPr>
              <a:t>Tuesday: Customer Testimonial</a:t>
            </a:r>
            <a:endParaRPr lang="en-US" sz="1750" dirty="0"/>
          </a:p>
        </p:txBody>
      </p:sp>
      <p:sp>
        <p:nvSpPr>
          <p:cNvPr id="13" name="Text 9"/>
          <p:cNvSpPr/>
          <p:nvPr/>
        </p:nvSpPr>
        <p:spPr>
          <a:xfrm>
            <a:off x="8207097" y="2861429"/>
            <a:ext cx="5799058" cy="570548"/>
          </a:xfrm>
          <a:prstGeom prst="rect">
            <a:avLst/>
          </a:prstGeom>
          <a:noFill/>
          <a:ln/>
        </p:spPr>
        <p:txBody>
          <a:bodyPr wrap="square" lIns="0" tIns="0" rIns="0" bIns="0" rtlCol="0" anchor="t"/>
          <a:lstStyle/>
          <a:p>
            <a:pPr marL="0" indent="0" algn="l">
              <a:lnSpc>
                <a:spcPts val="2200"/>
              </a:lnSpc>
              <a:buNone/>
            </a:pPr>
            <a:r>
              <a:rPr lang="en-US" sz="1400" dirty="0">
                <a:solidFill>
                  <a:srgbClr val="E5E0DF"/>
                </a:solidFill>
                <a:latin typeface="Roboto Light" pitchFamily="34" charset="0"/>
                <a:ea typeface="Roboto Light" pitchFamily="34" charset="-122"/>
                <a:cs typeface="Roboto Light" pitchFamily="34" charset="-120"/>
              </a:rPr>
              <a:t>Video or written testimonials from satisfied clients sharing their authentic Dubai experiences with MJ Dream.</a:t>
            </a:r>
            <a:endParaRPr lang="en-US" sz="1400" dirty="0"/>
          </a:p>
        </p:txBody>
      </p:sp>
      <p:sp>
        <p:nvSpPr>
          <p:cNvPr id="14" name="Shape 10"/>
          <p:cNvSpPr/>
          <p:nvPr/>
        </p:nvSpPr>
        <p:spPr>
          <a:xfrm>
            <a:off x="6602313" y="3489960"/>
            <a:ext cx="535067" cy="22860"/>
          </a:xfrm>
          <a:prstGeom prst="roundRect">
            <a:avLst>
              <a:gd name="adj" fmla="val 327747"/>
            </a:avLst>
          </a:prstGeom>
          <a:solidFill>
            <a:srgbClr val="56565B"/>
          </a:solidFill>
          <a:ln/>
        </p:spPr>
      </p:sp>
      <p:sp>
        <p:nvSpPr>
          <p:cNvPr id="15" name="Shape 11"/>
          <p:cNvSpPr/>
          <p:nvPr/>
        </p:nvSpPr>
        <p:spPr>
          <a:xfrm>
            <a:off x="7114520" y="3300770"/>
            <a:ext cx="401360" cy="401360"/>
          </a:xfrm>
          <a:prstGeom prst="roundRect">
            <a:avLst>
              <a:gd name="adj" fmla="val 18667"/>
            </a:avLst>
          </a:prstGeom>
          <a:solidFill>
            <a:srgbClr val="3D3D42"/>
          </a:solidFill>
          <a:ln w="7620">
            <a:solidFill>
              <a:srgbClr val="56565B"/>
            </a:solidFill>
            <a:prstDash val="solid"/>
          </a:ln>
        </p:spPr>
      </p:sp>
      <p:pic>
        <p:nvPicPr>
          <p:cNvPr id="16"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1374" y="3334167"/>
            <a:ext cx="267533" cy="334447"/>
          </a:xfrm>
          <a:prstGeom prst="rect">
            <a:avLst/>
          </a:prstGeom>
        </p:spPr>
      </p:pic>
      <p:sp>
        <p:nvSpPr>
          <p:cNvPr id="17" name="Text 12"/>
          <p:cNvSpPr/>
          <p:nvPr/>
        </p:nvSpPr>
        <p:spPr>
          <a:xfrm>
            <a:off x="3632716" y="3278505"/>
            <a:ext cx="2790587" cy="278725"/>
          </a:xfrm>
          <a:prstGeom prst="rect">
            <a:avLst/>
          </a:prstGeom>
          <a:noFill/>
          <a:ln/>
        </p:spPr>
        <p:txBody>
          <a:bodyPr wrap="none" lIns="0" tIns="0" rIns="0" bIns="0" rtlCol="0" anchor="t"/>
          <a:lstStyle/>
          <a:p>
            <a:pPr marL="0" indent="0" algn="r">
              <a:lnSpc>
                <a:spcPts val="2150"/>
              </a:lnSpc>
              <a:buNone/>
            </a:pPr>
            <a:r>
              <a:rPr lang="en-US" sz="1750" dirty="0">
                <a:solidFill>
                  <a:srgbClr val="E5E0DF"/>
                </a:solidFill>
                <a:latin typeface="Poppins Light" pitchFamily="34" charset="0"/>
                <a:ea typeface="Poppins Light" pitchFamily="34" charset="-122"/>
                <a:cs typeface="Poppins Light" pitchFamily="34" charset="-120"/>
              </a:rPr>
              <a:t>Wednesday: Weekly Offer</a:t>
            </a:r>
            <a:endParaRPr lang="en-US" sz="1750" dirty="0"/>
          </a:p>
        </p:txBody>
      </p:sp>
      <p:sp>
        <p:nvSpPr>
          <p:cNvPr id="18" name="Text 13"/>
          <p:cNvSpPr/>
          <p:nvPr/>
        </p:nvSpPr>
        <p:spPr>
          <a:xfrm>
            <a:off x="624245" y="3664148"/>
            <a:ext cx="5799058" cy="570548"/>
          </a:xfrm>
          <a:prstGeom prst="rect">
            <a:avLst/>
          </a:prstGeom>
          <a:noFill/>
          <a:ln/>
        </p:spPr>
        <p:txBody>
          <a:bodyPr wrap="square" lIns="0" tIns="0" rIns="0" bIns="0" rtlCol="0" anchor="t"/>
          <a:lstStyle/>
          <a:p>
            <a:pPr marL="0" indent="0" algn="r">
              <a:lnSpc>
                <a:spcPts val="2200"/>
              </a:lnSpc>
              <a:buNone/>
            </a:pPr>
            <a:r>
              <a:rPr lang="en-US" sz="1400" dirty="0">
                <a:solidFill>
                  <a:srgbClr val="E5E0DF"/>
                </a:solidFill>
                <a:latin typeface="Roboto Light" pitchFamily="34" charset="0"/>
                <a:ea typeface="Roboto Light" pitchFamily="34" charset="-122"/>
                <a:cs typeface="Roboto Light" pitchFamily="34" charset="-120"/>
              </a:rPr>
              <a:t>Promotional packages and early booking opportunities to create urgency and drive conversions.</a:t>
            </a:r>
            <a:endParaRPr lang="en-US" sz="1400" dirty="0"/>
          </a:p>
        </p:txBody>
      </p:sp>
      <p:sp>
        <p:nvSpPr>
          <p:cNvPr id="19" name="Shape 14"/>
          <p:cNvSpPr/>
          <p:nvPr/>
        </p:nvSpPr>
        <p:spPr>
          <a:xfrm>
            <a:off x="7493020" y="4292679"/>
            <a:ext cx="535067" cy="22860"/>
          </a:xfrm>
          <a:prstGeom prst="roundRect">
            <a:avLst>
              <a:gd name="adj" fmla="val 327747"/>
            </a:avLst>
          </a:prstGeom>
          <a:solidFill>
            <a:srgbClr val="56565B"/>
          </a:solidFill>
          <a:ln/>
        </p:spPr>
      </p:sp>
      <p:sp>
        <p:nvSpPr>
          <p:cNvPr id="20" name="Shape 15"/>
          <p:cNvSpPr/>
          <p:nvPr/>
        </p:nvSpPr>
        <p:spPr>
          <a:xfrm>
            <a:off x="7114520" y="4103489"/>
            <a:ext cx="401360" cy="401360"/>
          </a:xfrm>
          <a:prstGeom prst="roundRect">
            <a:avLst>
              <a:gd name="adj" fmla="val 18667"/>
            </a:avLst>
          </a:prstGeom>
          <a:solidFill>
            <a:srgbClr val="3D3D42"/>
          </a:solidFill>
          <a:ln w="7620">
            <a:solidFill>
              <a:srgbClr val="56565B"/>
            </a:solidFill>
            <a:prstDash val="solid"/>
          </a:ln>
        </p:spPr>
      </p:sp>
      <p:pic>
        <p:nvPicPr>
          <p:cNvPr id="21"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81374" y="4136886"/>
            <a:ext cx="267533" cy="334447"/>
          </a:xfrm>
          <a:prstGeom prst="rect">
            <a:avLst/>
          </a:prstGeom>
        </p:spPr>
      </p:pic>
      <p:sp>
        <p:nvSpPr>
          <p:cNvPr id="22" name="Text 16"/>
          <p:cNvSpPr/>
          <p:nvPr/>
        </p:nvSpPr>
        <p:spPr>
          <a:xfrm>
            <a:off x="8207097" y="4081224"/>
            <a:ext cx="2832259" cy="278725"/>
          </a:xfrm>
          <a:prstGeom prst="rect">
            <a:avLst/>
          </a:prstGeom>
          <a:noFill/>
          <a:ln/>
        </p:spPr>
        <p:txBody>
          <a:bodyPr wrap="none" lIns="0" tIns="0" rIns="0" bIns="0" rtlCol="0" anchor="t"/>
          <a:lstStyle/>
          <a:p>
            <a:pPr marL="0" indent="0" algn="l">
              <a:lnSpc>
                <a:spcPts val="2150"/>
              </a:lnSpc>
              <a:buNone/>
            </a:pPr>
            <a:r>
              <a:rPr lang="en-US" sz="1750" dirty="0">
                <a:solidFill>
                  <a:srgbClr val="E5E0DF"/>
                </a:solidFill>
                <a:latin typeface="Poppins Light" pitchFamily="34" charset="0"/>
                <a:ea typeface="Poppins Light" pitchFamily="34" charset="-122"/>
                <a:cs typeface="Poppins Light" pitchFamily="34" charset="-120"/>
              </a:rPr>
              <a:t>Thursday: "Did You Know?"</a:t>
            </a:r>
            <a:endParaRPr lang="en-US" sz="1750" dirty="0"/>
          </a:p>
        </p:txBody>
      </p:sp>
      <p:sp>
        <p:nvSpPr>
          <p:cNvPr id="23" name="Text 17"/>
          <p:cNvSpPr/>
          <p:nvPr/>
        </p:nvSpPr>
        <p:spPr>
          <a:xfrm>
            <a:off x="8207097" y="4466868"/>
            <a:ext cx="5799058" cy="570548"/>
          </a:xfrm>
          <a:prstGeom prst="rect">
            <a:avLst/>
          </a:prstGeom>
          <a:noFill/>
          <a:ln/>
        </p:spPr>
        <p:txBody>
          <a:bodyPr wrap="square" lIns="0" tIns="0" rIns="0" bIns="0" rtlCol="0" anchor="t"/>
          <a:lstStyle/>
          <a:p>
            <a:pPr marL="0" indent="0" algn="l">
              <a:lnSpc>
                <a:spcPts val="2200"/>
              </a:lnSpc>
              <a:buNone/>
            </a:pPr>
            <a:r>
              <a:rPr lang="en-US" sz="1400" dirty="0">
                <a:solidFill>
                  <a:srgbClr val="E5E0DF"/>
                </a:solidFill>
                <a:latin typeface="Roboto Light" pitchFamily="34" charset="0"/>
                <a:ea typeface="Roboto Light" pitchFamily="34" charset="-122"/>
                <a:cs typeface="Roboto Light" pitchFamily="34" charset="-120"/>
              </a:rPr>
              <a:t>Unusual facts about Dubai to educate and intrigue potential travellers about the destination.</a:t>
            </a:r>
            <a:endParaRPr lang="en-US" sz="1400" dirty="0"/>
          </a:p>
        </p:txBody>
      </p:sp>
      <p:sp>
        <p:nvSpPr>
          <p:cNvPr id="24" name="Shape 18"/>
          <p:cNvSpPr/>
          <p:nvPr/>
        </p:nvSpPr>
        <p:spPr>
          <a:xfrm>
            <a:off x="6602313" y="5095399"/>
            <a:ext cx="535067" cy="22860"/>
          </a:xfrm>
          <a:prstGeom prst="roundRect">
            <a:avLst>
              <a:gd name="adj" fmla="val 327747"/>
            </a:avLst>
          </a:prstGeom>
          <a:solidFill>
            <a:srgbClr val="56565B"/>
          </a:solidFill>
          <a:ln/>
        </p:spPr>
      </p:sp>
      <p:sp>
        <p:nvSpPr>
          <p:cNvPr id="25" name="Shape 19"/>
          <p:cNvSpPr/>
          <p:nvPr/>
        </p:nvSpPr>
        <p:spPr>
          <a:xfrm>
            <a:off x="7114520" y="4906208"/>
            <a:ext cx="401360" cy="401360"/>
          </a:xfrm>
          <a:prstGeom prst="roundRect">
            <a:avLst>
              <a:gd name="adj" fmla="val 18667"/>
            </a:avLst>
          </a:prstGeom>
          <a:solidFill>
            <a:srgbClr val="3D3D42"/>
          </a:solidFill>
          <a:ln w="7620">
            <a:solidFill>
              <a:srgbClr val="56565B"/>
            </a:solidFill>
            <a:prstDash val="solid"/>
          </a:ln>
        </p:spPr>
      </p:sp>
      <p:pic>
        <p:nvPicPr>
          <p:cNvPr id="26"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81374" y="4939605"/>
            <a:ext cx="267533" cy="334447"/>
          </a:xfrm>
          <a:prstGeom prst="rect">
            <a:avLst/>
          </a:prstGeom>
        </p:spPr>
      </p:pic>
      <p:sp>
        <p:nvSpPr>
          <p:cNvPr id="27" name="Text 20"/>
          <p:cNvSpPr/>
          <p:nvPr/>
        </p:nvSpPr>
        <p:spPr>
          <a:xfrm>
            <a:off x="3841313" y="4883944"/>
            <a:ext cx="2581989" cy="278725"/>
          </a:xfrm>
          <a:prstGeom prst="rect">
            <a:avLst/>
          </a:prstGeom>
          <a:noFill/>
          <a:ln/>
        </p:spPr>
        <p:txBody>
          <a:bodyPr wrap="none" lIns="0" tIns="0" rIns="0" bIns="0" rtlCol="0" anchor="t"/>
          <a:lstStyle/>
          <a:p>
            <a:pPr marL="0" indent="0" algn="r">
              <a:lnSpc>
                <a:spcPts val="2150"/>
              </a:lnSpc>
              <a:buNone/>
            </a:pPr>
            <a:r>
              <a:rPr lang="en-US" sz="1750" dirty="0">
                <a:solidFill>
                  <a:srgbClr val="E5E0DF"/>
                </a:solidFill>
                <a:latin typeface="Poppins Light" pitchFamily="34" charset="0"/>
                <a:ea typeface="Poppins Light" pitchFamily="34" charset="-122"/>
                <a:cs typeface="Poppins Light" pitchFamily="34" charset="-120"/>
              </a:rPr>
              <a:t>Friday: Lifestyle Content</a:t>
            </a:r>
            <a:endParaRPr lang="en-US" sz="1750" dirty="0"/>
          </a:p>
        </p:txBody>
      </p:sp>
      <p:sp>
        <p:nvSpPr>
          <p:cNvPr id="28" name="Text 21"/>
          <p:cNvSpPr/>
          <p:nvPr/>
        </p:nvSpPr>
        <p:spPr>
          <a:xfrm>
            <a:off x="624245" y="5269587"/>
            <a:ext cx="5799058" cy="570548"/>
          </a:xfrm>
          <a:prstGeom prst="rect">
            <a:avLst/>
          </a:prstGeom>
          <a:noFill/>
          <a:ln/>
        </p:spPr>
        <p:txBody>
          <a:bodyPr wrap="square" lIns="0" tIns="0" rIns="0" bIns="0" rtlCol="0" anchor="t"/>
          <a:lstStyle/>
          <a:p>
            <a:pPr marL="0" indent="0" algn="r">
              <a:lnSpc>
                <a:spcPts val="2200"/>
              </a:lnSpc>
              <a:buNone/>
            </a:pPr>
            <a:r>
              <a:rPr lang="en-US" sz="1400" dirty="0">
                <a:solidFill>
                  <a:srgbClr val="E5E0DF"/>
                </a:solidFill>
                <a:latin typeface="Roboto Light" pitchFamily="34" charset="0"/>
                <a:ea typeface="Roboto Light" pitchFamily="34" charset="-122"/>
                <a:cs typeface="Roboto Light" pitchFamily="34" charset="-120"/>
              </a:rPr>
              <a:t>Humorous or lifestyle-focused Reels or TikToks to engage audiences before the weekend.</a:t>
            </a:r>
            <a:endParaRPr lang="en-US" sz="1400" dirty="0"/>
          </a:p>
        </p:txBody>
      </p:sp>
      <p:sp>
        <p:nvSpPr>
          <p:cNvPr id="29" name="Shape 22"/>
          <p:cNvSpPr/>
          <p:nvPr/>
        </p:nvSpPr>
        <p:spPr>
          <a:xfrm>
            <a:off x="7493020" y="5898118"/>
            <a:ext cx="535067" cy="22860"/>
          </a:xfrm>
          <a:prstGeom prst="roundRect">
            <a:avLst>
              <a:gd name="adj" fmla="val 327747"/>
            </a:avLst>
          </a:prstGeom>
          <a:solidFill>
            <a:srgbClr val="56565B"/>
          </a:solidFill>
          <a:ln/>
        </p:spPr>
      </p:sp>
      <p:sp>
        <p:nvSpPr>
          <p:cNvPr id="30" name="Shape 23"/>
          <p:cNvSpPr/>
          <p:nvPr/>
        </p:nvSpPr>
        <p:spPr>
          <a:xfrm>
            <a:off x="7114520" y="5708928"/>
            <a:ext cx="401360" cy="401360"/>
          </a:xfrm>
          <a:prstGeom prst="roundRect">
            <a:avLst>
              <a:gd name="adj" fmla="val 18667"/>
            </a:avLst>
          </a:prstGeom>
          <a:solidFill>
            <a:srgbClr val="3D3D42"/>
          </a:solidFill>
          <a:ln w="7620">
            <a:solidFill>
              <a:srgbClr val="56565B"/>
            </a:solidFill>
            <a:prstDash val="solid"/>
          </a:ln>
        </p:spPr>
      </p:sp>
      <p:pic>
        <p:nvPicPr>
          <p:cNvPr id="31" name="Image 5" descr="preencod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1374" y="5742325"/>
            <a:ext cx="267533" cy="334447"/>
          </a:xfrm>
          <a:prstGeom prst="rect">
            <a:avLst/>
          </a:prstGeom>
        </p:spPr>
      </p:pic>
      <p:sp>
        <p:nvSpPr>
          <p:cNvPr id="32" name="Text 24"/>
          <p:cNvSpPr/>
          <p:nvPr/>
        </p:nvSpPr>
        <p:spPr>
          <a:xfrm>
            <a:off x="8207097" y="5686663"/>
            <a:ext cx="3175992" cy="278725"/>
          </a:xfrm>
          <a:prstGeom prst="rect">
            <a:avLst/>
          </a:prstGeom>
          <a:noFill/>
          <a:ln/>
        </p:spPr>
        <p:txBody>
          <a:bodyPr wrap="none" lIns="0" tIns="0" rIns="0" bIns="0" rtlCol="0" anchor="t"/>
          <a:lstStyle/>
          <a:p>
            <a:pPr marL="0" indent="0" algn="l">
              <a:lnSpc>
                <a:spcPts val="2150"/>
              </a:lnSpc>
              <a:buNone/>
            </a:pPr>
            <a:r>
              <a:rPr lang="en-US" sz="1750" dirty="0">
                <a:solidFill>
                  <a:srgbClr val="E5E0DF"/>
                </a:solidFill>
                <a:latin typeface="Poppins Light" pitchFamily="34" charset="0"/>
                <a:ea typeface="Poppins Light" pitchFamily="34" charset="-122"/>
                <a:cs typeface="Poppins Light" pitchFamily="34" charset="-120"/>
              </a:rPr>
              <a:t>Saturday: Live Session or FAQ</a:t>
            </a:r>
            <a:endParaRPr lang="en-US" sz="1750" dirty="0"/>
          </a:p>
        </p:txBody>
      </p:sp>
      <p:sp>
        <p:nvSpPr>
          <p:cNvPr id="33" name="Text 25"/>
          <p:cNvSpPr/>
          <p:nvPr/>
        </p:nvSpPr>
        <p:spPr>
          <a:xfrm>
            <a:off x="8207097" y="6072307"/>
            <a:ext cx="5799058" cy="570548"/>
          </a:xfrm>
          <a:prstGeom prst="rect">
            <a:avLst/>
          </a:prstGeom>
          <a:noFill/>
          <a:ln/>
        </p:spPr>
        <p:txBody>
          <a:bodyPr wrap="square" lIns="0" tIns="0" rIns="0" bIns="0" rtlCol="0" anchor="t"/>
          <a:lstStyle/>
          <a:p>
            <a:pPr marL="0" indent="0" algn="l">
              <a:lnSpc>
                <a:spcPts val="2200"/>
              </a:lnSpc>
              <a:buNone/>
            </a:pPr>
            <a:r>
              <a:rPr lang="en-US" sz="1400" dirty="0">
                <a:solidFill>
                  <a:srgbClr val="E5E0DF"/>
                </a:solidFill>
                <a:latin typeface="Roboto Light" pitchFamily="34" charset="0"/>
                <a:ea typeface="Roboto Light" pitchFamily="34" charset="-122"/>
                <a:cs typeface="Roboto Light" pitchFamily="34" charset="-120"/>
              </a:rPr>
              <a:t>Interactive content addressing common questions and concerns about Dubai travel.</a:t>
            </a:r>
            <a:endParaRPr lang="en-US" sz="1400" dirty="0"/>
          </a:p>
        </p:txBody>
      </p:sp>
      <p:sp>
        <p:nvSpPr>
          <p:cNvPr id="34" name="Shape 26"/>
          <p:cNvSpPr/>
          <p:nvPr/>
        </p:nvSpPr>
        <p:spPr>
          <a:xfrm>
            <a:off x="6602313" y="6700838"/>
            <a:ext cx="535067" cy="22860"/>
          </a:xfrm>
          <a:prstGeom prst="roundRect">
            <a:avLst>
              <a:gd name="adj" fmla="val 327747"/>
            </a:avLst>
          </a:prstGeom>
          <a:solidFill>
            <a:srgbClr val="56565B"/>
          </a:solidFill>
          <a:ln/>
        </p:spPr>
      </p:sp>
      <p:sp>
        <p:nvSpPr>
          <p:cNvPr id="35" name="Shape 27"/>
          <p:cNvSpPr/>
          <p:nvPr/>
        </p:nvSpPr>
        <p:spPr>
          <a:xfrm>
            <a:off x="7114520" y="6511647"/>
            <a:ext cx="401360" cy="401360"/>
          </a:xfrm>
          <a:prstGeom prst="roundRect">
            <a:avLst>
              <a:gd name="adj" fmla="val 18667"/>
            </a:avLst>
          </a:prstGeom>
          <a:solidFill>
            <a:srgbClr val="3D3D42"/>
          </a:solidFill>
          <a:ln w="7620">
            <a:solidFill>
              <a:srgbClr val="56565B"/>
            </a:solidFill>
            <a:prstDash val="solid"/>
          </a:ln>
        </p:spPr>
      </p:sp>
      <p:pic>
        <p:nvPicPr>
          <p:cNvPr id="36" name="Image 6" descr="preencode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81374" y="6545044"/>
            <a:ext cx="267533" cy="334447"/>
          </a:xfrm>
          <a:prstGeom prst="rect">
            <a:avLst/>
          </a:prstGeom>
        </p:spPr>
      </p:pic>
      <p:sp>
        <p:nvSpPr>
          <p:cNvPr id="37" name="Text 28"/>
          <p:cNvSpPr/>
          <p:nvPr/>
        </p:nvSpPr>
        <p:spPr>
          <a:xfrm>
            <a:off x="3496508" y="6489383"/>
            <a:ext cx="2926794" cy="278725"/>
          </a:xfrm>
          <a:prstGeom prst="rect">
            <a:avLst/>
          </a:prstGeom>
          <a:noFill/>
          <a:ln/>
        </p:spPr>
        <p:txBody>
          <a:bodyPr wrap="none" lIns="0" tIns="0" rIns="0" bIns="0" rtlCol="0" anchor="t"/>
          <a:lstStyle/>
          <a:p>
            <a:pPr marL="0" indent="0" algn="r">
              <a:lnSpc>
                <a:spcPts val="2150"/>
              </a:lnSpc>
              <a:buNone/>
            </a:pPr>
            <a:r>
              <a:rPr lang="en-US" sz="1750" dirty="0">
                <a:solidFill>
                  <a:srgbClr val="E5E0DF"/>
                </a:solidFill>
                <a:latin typeface="Poppins Light" pitchFamily="34" charset="0"/>
                <a:ea typeface="Poppins Light" pitchFamily="34" charset="-122"/>
                <a:cs typeface="Poppins Light" pitchFamily="34" charset="-120"/>
              </a:rPr>
              <a:t>Sunday: UGC or Inspiration</a:t>
            </a:r>
            <a:endParaRPr lang="en-US" sz="1750" dirty="0"/>
          </a:p>
        </p:txBody>
      </p:sp>
      <p:sp>
        <p:nvSpPr>
          <p:cNvPr id="38" name="Text 29"/>
          <p:cNvSpPr/>
          <p:nvPr/>
        </p:nvSpPr>
        <p:spPr>
          <a:xfrm>
            <a:off x="624245" y="6875026"/>
            <a:ext cx="5799058" cy="570548"/>
          </a:xfrm>
          <a:prstGeom prst="rect">
            <a:avLst/>
          </a:prstGeom>
          <a:noFill/>
          <a:ln/>
        </p:spPr>
        <p:txBody>
          <a:bodyPr wrap="square" lIns="0" tIns="0" rIns="0" bIns="0" rtlCol="0" anchor="t"/>
          <a:lstStyle/>
          <a:p>
            <a:pPr marL="0" indent="0" algn="r">
              <a:lnSpc>
                <a:spcPts val="2200"/>
              </a:lnSpc>
              <a:buNone/>
            </a:pPr>
            <a:r>
              <a:rPr lang="en-US" sz="1400" dirty="0">
                <a:solidFill>
                  <a:srgbClr val="E5E0DF"/>
                </a:solidFill>
                <a:latin typeface="Roboto Light" pitchFamily="34" charset="0"/>
                <a:ea typeface="Roboto Light" pitchFamily="34" charset="-122"/>
                <a:cs typeface="Roboto Light" pitchFamily="34" charset="-120"/>
              </a:rPr>
              <a:t>Reposting user-generated content or sharing inspirational Dubai imagery to spark wanderlust.</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12802" y="402908"/>
            <a:ext cx="5307330" cy="457795"/>
          </a:xfrm>
          <a:prstGeom prst="rect">
            <a:avLst/>
          </a:prstGeom>
          <a:noFill/>
          <a:ln/>
        </p:spPr>
        <p:txBody>
          <a:bodyPr wrap="none" lIns="0" tIns="0" rIns="0" bIns="0" rtlCol="0" anchor="t"/>
          <a:lstStyle/>
          <a:p>
            <a:pPr marL="0" indent="0" algn="l">
              <a:lnSpc>
                <a:spcPts val="3600"/>
              </a:lnSpc>
              <a:buNone/>
            </a:pPr>
            <a:r>
              <a:rPr lang="en-US" sz="2850" dirty="0">
                <a:solidFill>
                  <a:srgbClr val="F2F2F3"/>
                </a:solidFill>
                <a:latin typeface="Poppins Light" pitchFamily="34" charset="0"/>
                <a:ea typeface="Poppins Light" pitchFamily="34" charset="-122"/>
                <a:cs typeface="Poppins Light" pitchFamily="34" charset="-120"/>
              </a:rPr>
              <a:t>Advertising Budget Allocation</a:t>
            </a:r>
            <a:endParaRPr lang="en-US" sz="285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802" y="1153716"/>
            <a:ext cx="9437199" cy="5162024"/>
          </a:xfrm>
          <a:prstGeom prst="rect">
            <a:avLst/>
          </a:prstGeom>
        </p:spPr>
      </p:pic>
      <p:sp>
        <p:nvSpPr>
          <p:cNvPr id="4" name="Shape 1"/>
          <p:cNvSpPr/>
          <p:nvPr/>
        </p:nvSpPr>
        <p:spPr>
          <a:xfrm>
            <a:off x="1330638" y="6322496"/>
            <a:ext cx="146447" cy="146447"/>
          </a:xfrm>
          <a:prstGeom prst="roundRect">
            <a:avLst>
              <a:gd name="adj" fmla="val 12488"/>
            </a:avLst>
          </a:prstGeom>
          <a:solidFill>
            <a:srgbClr val="252528"/>
          </a:solidFill>
          <a:ln/>
        </p:spPr>
      </p:sp>
      <p:sp>
        <p:nvSpPr>
          <p:cNvPr id="5" name="Text 2"/>
          <p:cNvSpPr/>
          <p:nvPr/>
        </p:nvSpPr>
        <p:spPr>
          <a:xfrm>
            <a:off x="1538044" y="6322496"/>
            <a:ext cx="1444109" cy="146447"/>
          </a:xfrm>
          <a:prstGeom prst="rect">
            <a:avLst/>
          </a:prstGeom>
          <a:noFill/>
          <a:ln/>
        </p:spPr>
        <p:txBody>
          <a:bodyPr wrap="none" lIns="0" tIns="0" rIns="0" bIns="0" rtlCol="0" anchor="t"/>
          <a:lstStyle/>
          <a:p>
            <a:pPr marL="0" indent="0" algn="l">
              <a:lnSpc>
                <a:spcPts val="1150"/>
              </a:lnSpc>
              <a:buNone/>
            </a:pPr>
            <a:r>
              <a:rPr lang="en-US" sz="1150" dirty="0">
                <a:solidFill>
                  <a:srgbClr val="E5E0DF"/>
                </a:solidFill>
                <a:latin typeface="Roboto Light" pitchFamily="34" charset="0"/>
                <a:ea typeface="Roboto Light" pitchFamily="34" charset="-122"/>
                <a:cs typeface="Roboto Light" pitchFamily="34" charset="-120"/>
              </a:rPr>
              <a:t>Facebook &amp; Instagram</a:t>
            </a:r>
            <a:endParaRPr lang="en-US" sz="1150" dirty="0"/>
          </a:p>
        </p:txBody>
      </p:sp>
      <p:sp>
        <p:nvSpPr>
          <p:cNvPr id="6" name="Shape 3"/>
          <p:cNvSpPr/>
          <p:nvPr/>
        </p:nvSpPr>
        <p:spPr>
          <a:xfrm>
            <a:off x="4117057" y="6322496"/>
            <a:ext cx="146447" cy="146447"/>
          </a:xfrm>
          <a:prstGeom prst="roundRect">
            <a:avLst>
              <a:gd name="adj" fmla="val 12488"/>
            </a:avLst>
          </a:prstGeom>
          <a:solidFill>
            <a:srgbClr val="4C4C52"/>
          </a:solidFill>
          <a:ln/>
        </p:spPr>
      </p:sp>
      <p:sp>
        <p:nvSpPr>
          <p:cNvPr id="7" name="Text 4"/>
          <p:cNvSpPr/>
          <p:nvPr/>
        </p:nvSpPr>
        <p:spPr>
          <a:xfrm>
            <a:off x="4324464" y="6322496"/>
            <a:ext cx="426482" cy="146447"/>
          </a:xfrm>
          <a:prstGeom prst="rect">
            <a:avLst/>
          </a:prstGeom>
          <a:noFill/>
          <a:ln/>
        </p:spPr>
        <p:txBody>
          <a:bodyPr wrap="none" lIns="0" tIns="0" rIns="0" bIns="0" rtlCol="0" anchor="t"/>
          <a:lstStyle/>
          <a:p>
            <a:pPr marL="0" indent="0" algn="l">
              <a:lnSpc>
                <a:spcPts val="1150"/>
              </a:lnSpc>
              <a:buNone/>
            </a:pPr>
            <a:r>
              <a:rPr lang="en-US" sz="1150" dirty="0">
                <a:solidFill>
                  <a:srgbClr val="E5E0DF"/>
                </a:solidFill>
                <a:latin typeface="Roboto Light" pitchFamily="34" charset="0"/>
                <a:ea typeface="Roboto Light" pitchFamily="34" charset="-122"/>
                <a:cs typeface="Roboto Light" pitchFamily="34" charset="-120"/>
              </a:rPr>
              <a:t>TikTok</a:t>
            </a:r>
            <a:endParaRPr lang="en-US" sz="1150" dirty="0"/>
          </a:p>
        </p:txBody>
      </p:sp>
      <p:sp>
        <p:nvSpPr>
          <p:cNvPr id="8" name="Shape 5"/>
          <p:cNvSpPr/>
          <p:nvPr/>
        </p:nvSpPr>
        <p:spPr>
          <a:xfrm>
            <a:off x="6799893" y="6322496"/>
            <a:ext cx="146447" cy="146447"/>
          </a:xfrm>
          <a:prstGeom prst="roundRect">
            <a:avLst>
              <a:gd name="adj" fmla="val 12488"/>
            </a:avLst>
          </a:prstGeom>
          <a:solidFill>
            <a:srgbClr val="73737D"/>
          </a:solidFill>
          <a:ln/>
        </p:spPr>
      </p:sp>
      <p:sp>
        <p:nvSpPr>
          <p:cNvPr id="9" name="Text 6"/>
          <p:cNvSpPr/>
          <p:nvPr/>
        </p:nvSpPr>
        <p:spPr>
          <a:xfrm>
            <a:off x="7007299" y="6322496"/>
            <a:ext cx="563761" cy="146447"/>
          </a:xfrm>
          <a:prstGeom prst="rect">
            <a:avLst/>
          </a:prstGeom>
          <a:noFill/>
          <a:ln/>
        </p:spPr>
        <p:txBody>
          <a:bodyPr wrap="none" lIns="0" tIns="0" rIns="0" bIns="0" rtlCol="0" anchor="t"/>
          <a:lstStyle/>
          <a:p>
            <a:pPr marL="0" indent="0" algn="l">
              <a:lnSpc>
                <a:spcPts val="1150"/>
              </a:lnSpc>
              <a:buNone/>
            </a:pPr>
            <a:r>
              <a:rPr lang="en-US" sz="1150" dirty="0">
                <a:solidFill>
                  <a:srgbClr val="E5E0DF"/>
                </a:solidFill>
                <a:latin typeface="Roboto Light" pitchFamily="34" charset="0"/>
                <a:ea typeface="Roboto Light" pitchFamily="34" charset="-122"/>
                <a:cs typeface="Roboto Light" pitchFamily="34" charset="-120"/>
              </a:rPr>
              <a:t>YouTube</a:t>
            </a:r>
            <a:endParaRPr lang="en-US" sz="1150" dirty="0"/>
          </a:p>
        </p:txBody>
      </p:sp>
      <p:sp>
        <p:nvSpPr>
          <p:cNvPr id="10" name="Shape 7"/>
          <p:cNvSpPr/>
          <p:nvPr/>
        </p:nvSpPr>
        <p:spPr>
          <a:xfrm>
            <a:off x="9325089" y="6322496"/>
            <a:ext cx="146447" cy="146447"/>
          </a:xfrm>
          <a:prstGeom prst="roundRect">
            <a:avLst>
              <a:gd name="adj" fmla="val 12488"/>
            </a:avLst>
          </a:prstGeom>
          <a:solidFill>
            <a:srgbClr val="9D9DA4"/>
          </a:solidFill>
          <a:ln/>
        </p:spPr>
      </p:sp>
      <p:sp>
        <p:nvSpPr>
          <p:cNvPr id="11" name="Text 8"/>
          <p:cNvSpPr/>
          <p:nvPr/>
        </p:nvSpPr>
        <p:spPr>
          <a:xfrm>
            <a:off x="9532496" y="6322496"/>
            <a:ext cx="1016198" cy="146447"/>
          </a:xfrm>
          <a:prstGeom prst="rect">
            <a:avLst/>
          </a:prstGeom>
          <a:noFill/>
          <a:ln/>
        </p:spPr>
        <p:txBody>
          <a:bodyPr wrap="none" lIns="0" tIns="0" rIns="0" bIns="0" rtlCol="0" anchor="t"/>
          <a:lstStyle/>
          <a:p>
            <a:pPr marL="0" indent="0" algn="l">
              <a:lnSpc>
                <a:spcPts val="1150"/>
              </a:lnSpc>
              <a:buNone/>
            </a:pPr>
            <a:r>
              <a:rPr lang="en-US" sz="1150" dirty="0">
                <a:solidFill>
                  <a:srgbClr val="E5E0DF"/>
                </a:solidFill>
                <a:latin typeface="Roboto Light" pitchFamily="34" charset="0"/>
                <a:ea typeface="Roboto Light" pitchFamily="34" charset="-122"/>
                <a:cs typeface="Roboto Light" pitchFamily="34" charset="-120"/>
              </a:rPr>
              <a:t>WhatsApp CRM</a:t>
            </a:r>
            <a:endParaRPr lang="en-US" sz="1150" dirty="0"/>
          </a:p>
        </p:txBody>
      </p:sp>
      <p:sp>
        <p:nvSpPr>
          <p:cNvPr id="12" name="Shape 9"/>
          <p:cNvSpPr/>
          <p:nvPr/>
        </p:nvSpPr>
        <p:spPr>
          <a:xfrm>
            <a:off x="11388799" y="6322496"/>
            <a:ext cx="146447" cy="146447"/>
          </a:xfrm>
          <a:prstGeom prst="roundRect">
            <a:avLst>
              <a:gd name="adj" fmla="val 12488"/>
            </a:avLst>
          </a:prstGeom>
          <a:solidFill>
            <a:srgbClr val="C7C7CC"/>
          </a:solidFill>
          <a:ln/>
        </p:spPr>
      </p:sp>
      <p:sp>
        <p:nvSpPr>
          <p:cNvPr id="13" name="Text 10"/>
          <p:cNvSpPr/>
          <p:nvPr/>
        </p:nvSpPr>
        <p:spPr>
          <a:xfrm>
            <a:off x="11596206" y="6322496"/>
            <a:ext cx="712589" cy="146447"/>
          </a:xfrm>
          <a:prstGeom prst="rect">
            <a:avLst/>
          </a:prstGeom>
          <a:noFill/>
          <a:ln/>
        </p:spPr>
        <p:txBody>
          <a:bodyPr wrap="none" lIns="0" tIns="0" rIns="0" bIns="0" rtlCol="0" anchor="t"/>
          <a:lstStyle/>
          <a:p>
            <a:pPr marL="0" indent="0" algn="l">
              <a:lnSpc>
                <a:spcPts val="1150"/>
              </a:lnSpc>
              <a:buNone/>
            </a:pPr>
            <a:r>
              <a:rPr lang="en-US" sz="1150" dirty="0">
                <a:solidFill>
                  <a:srgbClr val="E5E0DF"/>
                </a:solidFill>
                <a:latin typeface="Roboto Light" pitchFamily="34" charset="0"/>
                <a:ea typeface="Roboto Light" pitchFamily="34" charset="-122"/>
                <a:cs typeface="Roboto Light" pitchFamily="34" charset="-120"/>
              </a:rPr>
              <a:t>Influencers</a:t>
            </a:r>
            <a:endParaRPr lang="en-US" sz="1150" dirty="0"/>
          </a:p>
        </p:txBody>
      </p:sp>
      <p:sp>
        <p:nvSpPr>
          <p:cNvPr id="14" name="Text 11"/>
          <p:cNvSpPr/>
          <p:nvPr/>
        </p:nvSpPr>
        <p:spPr>
          <a:xfrm>
            <a:off x="383138" y="6633725"/>
            <a:ext cx="13604796" cy="468868"/>
          </a:xfrm>
          <a:prstGeom prst="rect">
            <a:avLst/>
          </a:prstGeom>
          <a:noFill/>
          <a:ln/>
        </p:spPr>
        <p:txBody>
          <a:bodyPr wrap="square" lIns="0" tIns="0" rIns="0" bIns="0" rtlCol="0" anchor="t"/>
          <a:lstStyle/>
          <a:p>
            <a:pPr marL="0" indent="0" algn="l">
              <a:lnSpc>
                <a:spcPts val="1800"/>
              </a:lnSpc>
              <a:buNone/>
            </a:pPr>
            <a:r>
              <a:rPr lang="en-US" sz="1150" dirty="0">
                <a:solidFill>
                  <a:srgbClr val="E5E0DF"/>
                </a:solidFill>
                <a:latin typeface="Roboto Light" pitchFamily="34" charset="0"/>
                <a:ea typeface="Roboto Light" pitchFamily="34" charset="-122"/>
                <a:cs typeface="Roboto Light" pitchFamily="34" charset="-120"/>
              </a:rPr>
              <a:t>The total advertising budget for the 6-month campaign ranges from €5,000 to €8,000. Facebook and Instagram receive the largest allocation (€2,500) due to their high reach and targeting capabilities. TikTok receives €1,000 to capitalise on growing video consumption, while YouTube, WhatsApp tools, and influencer partnerships each receive €500.</a:t>
            </a:r>
            <a:endParaRPr lang="en-US" sz="11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80098" y="614363"/>
            <a:ext cx="7583805" cy="1393031"/>
          </a:xfrm>
          <a:prstGeom prst="rect">
            <a:avLst/>
          </a:prstGeom>
          <a:noFill/>
          <a:ln/>
        </p:spPr>
        <p:txBody>
          <a:bodyPr wrap="square" lIns="0" tIns="0" rIns="0" bIns="0" rtlCol="0" anchor="t"/>
          <a:lstStyle/>
          <a:p>
            <a:pPr marL="0" indent="0" algn="l">
              <a:lnSpc>
                <a:spcPts val="5450"/>
              </a:lnSpc>
              <a:buNone/>
            </a:pPr>
            <a:r>
              <a:rPr lang="en-US" sz="4350" dirty="0">
                <a:solidFill>
                  <a:srgbClr val="F2F2F3"/>
                </a:solidFill>
                <a:latin typeface="Poppins Light" pitchFamily="34" charset="0"/>
                <a:ea typeface="Poppins Light" pitchFamily="34" charset="-122"/>
                <a:cs typeface="Poppins Light" pitchFamily="34" charset="-120"/>
              </a:rPr>
              <a:t>Key Performance Indicators</a:t>
            </a:r>
            <a:endParaRPr lang="en-US" sz="4350" dirty="0"/>
          </a:p>
        </p:txBody>
      </p:sp>
      <p:sp>
        <p:nvSpPr>
          <p:cNvPr id="4" name="Shape 1"/>
          <p:cNvSpPr/>
          <p:nvPr/>
        </p:nvSpPr>
        <p:spPr>
          <a:xfrm>
            <a:off x="780098" y="2341721"/>
            <a:ext cx="3680460" cy="2881908"/>
          </a:xfrm>
          <a:prstGeom prst="roundRect">
            <a:avLst>
              <a:gd name="adj" fmla="val 3249"/>
            </a:avLst>
          </a:prstGeom>
          <a:solidFill>
            <a:srgbClr val="3D3D42"/>
          </a:solidFill>
          <a:ln w="7620">
            <a:solidFill>
              <a:srgbClr val="56565B"/>
            </a:solidFill>
            <a:prstDash val="solid"/>
          </a:ln>
        </p:spPr>
      </p:sp>
      <p:sp>
        <p:nvSpPr>
          <p:cNvPr id="5" name="Text 2"/>
          <p:cNvSpPr/>
          <p:nvPr/>
        </p:nvSpPr>
        <p:spPr>
          <a:xfrm>
            <a:off x="1010603" y="2572226"/>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E5E0DF"/>
                </a:solidFill>
                <a:latin typeface="Poppins Light" pitchFamily="34" charset="0"/>
                <a:ea typeface="Poppins Light" pitchFamily="34" charset="-122"/>
                <a:cs typeface="Poppins Light" pitchFamily="34" charset="-120"/>
              </a:rPr>
              <a:t>Awareness Metrics</a:t>
            </a:r>
            <a:endParaRPr lang="en-US" sz="2150" dirty="0"/>
          </a:p>
        </p:txBody>
      </p:sp>
      <p:sp>
        <p:nvSpPr>
          <p:cNvPr id="6" name="Text 3"/>
          <p:cNvSpPr/>
          <p:nvPr/>
        </p:nvSpPr>
        <p:spPr>
          <a:xfrm>
            <a:off x="1010603" y="3054191"/>
            <a:ext cx="3219450" cy="713184"/>
          </a:xfrm>
          <a:prstGeom prst="rect">
            <a:avLst/>
          </a:prstGeom>
          <a:noFill/>
          <a:ln/>
        </p:spPr>
        <p:txBody>
          <a:bodyPr wrap="squar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Reach and impressions across platforms</a:t>
            </a:r>
            <a:endParaRPr lang="en-US" sz="1750" dirty="0"/>
          </a:p>
        </p:txBody>
      </p:sp>
      <p:sp>
        <p:nvSpPr>
          <p:cNvPr id="7" name="Text 4"/>
          <p:cNvSpPr/>
          <p:nvPr/>
        </p:nvSpPr>
        <p:spPr>
          <a:xfrm>
            <a:off x="1010603" y="3845362"/>
            <a:ext cx="3219450"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Brand mention frequency</a:t>
            </a:r>
            <a:endParaRPr lang="en-US" sz="1750" dirty="0"/>
          </a:p>
        </p:txBody>
      </p:sp>
      <p:sp>
        <p:nvSpPr>
          <p:cNvPr id="8" name="Text 5"/>
          <p:cNvSpPr/>
          <p:nvPr/>
        </p:nvSpPr>
        <p:spPr>
          <a:xfrm>
            <a:off x="1010603" y="4279940"/>
            <a:ext cx="3219450"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Follower growth rate</a:t>
            </a:r>
            <a:endParaRPr lang="en-US" sz="1750" dirty="0"/>
          </a:p>
        </p:txBody>
      </p:sp>
      <p:sp>
        <p:nvSpPr>
          <p:cNvPr id="9" name="Shape 6"/>
          <p:cNvSpPr/>
          <p:nvPr/>
        </p:nvSpPr>
        <p:spPr>
          <a:xfrm>
            <a:off x="4683443" y="2341721"/>
            <a:ext cx="3680460" cy="2881908"/>
          </a:xfrm>
          <a:prstGeom prst="roundRect">
            <a:avLst>
              <a:gd name="adj" fmla="val 3249"/>
            </a:avLst>
          </a:prstGeom>
          <a:solidFill>
            <a:srgbClr val="3D3D42"/>
          </a:solidFill>
          <a:ln w="7620">
            <a:solidFill>
              <a:srgbClr val="56565B"/>
            </a:solidFill>
            <a:prstDash val="solid"/>
          </a:ln>
        </p:spPr>
      </p:sp>
      <p:sp>
        <p:nvSpPr>
          <p:cNvPr id="10" name="Text 7"/>
          <p:cNvSpPr/>
          <p:nvPr/>
        </p:nvSpPr>
        <p:spPr>
          <a:xfrm>
            <a:off x="4913948" y="2572226"/>
            <a:ext cx="2847261" cy="348258"/>
          </a:xfrm>
          <a:prstGeom prst="rect">
            <a:avLst/>
          </a:prstGeom>
          <a:noFill/>
          <a:ln/>
        </p:spPr>
        <p:txBody>
          <a:bodyPr wrap="none" lIns="0" tIns="0" rIns="0" bIns="0" rtlCol="0" anchor="t"/>
          <a:lstStyle/>
          <a:p>
            <a:pPr marL="0" indent="0" algn="l">
              <a:lnSpc>
                <a:spcPts val="2700"/>
              </a:lnSpc>
              <a:buNone/>
            </a:pPr>
            <a:r>
              <a:rPr lang="en-US" sz="2150" dirty="0">
                <a:solidFill>
                  <a:srgbClr val="E5E0DF"/>
                </a:solidFill>
                <a:latin typeface="Poppins Light" pitchFamily="34" charset="0"/>
                <a:ea typeface="Poppins Light" pitchFamily="34" charset="-122"/>
                <a:cs typeface="Poppins Light" pitchFamily="34" charset="-120"/>
              </a:rPr>
              <a:t>Engagement Metrics</a:t>
            </a:r>
            <a:endParaRPr lang="en-US" sz="2150" dirty="0"/>
          </a:p>
        </p:txBody>
      </p:sp>
      <p:sp>
        <p:nvSpPr>
          <p:cNvPr id="11" name="Text 8"/>
          <p:cNvSpPr/>
          <p:nvPr/>
        </p:nvSpPr>
        <p:spPr>
          <a:xfrm>
            <a:off x="4913948" y="3054191"/>
            <a:ext cx="3219450" cy="713184"/>
          </a:xfrm>
          <a:prstGeom prst="rect">
            <a:avLst/>
          </a:prstGeom>
          <a:noFill/>
          <a:ln/>
        </p:spPr>
        <p:txBody>
          <a:bodyPr wrap="squar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Social media engagement (likes, shares, comments)</a:t>
            </a:r>
            <a:endParaRPr lang="en-US" sz="1750" dirty="0"/>
          </a:p>
        </p:txBody>
      </p:sp>
      <p:sp>
        <p:nvSpPr>
          <p:cNvPr id="12" name="Text 9"/>
          <p:cNvSpPr/>
          <p:nvPr/>
        </p:nvSpPr>
        <p:spPr>
          <a:xfrm>
            <a:off x="4913948" y="3845362"/>
            <a:ext cx="3219450" cy="713184"/>
          </a:xfrm>
          <a:prstGeom prst="rect">
            <a:avLst/>
          </a:prstGeom>
          <a:noFill/>
          <a:ln/>
        </p:spPr>
        <p:txBody>
          <a:bodyPr wrap="squar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Click-through rates (CTR) on campaigns</a:t>
            </a:r>
            <a:endParaRPr lang="en-US" sz="1750" dirty="0"/>
          </a:p>
        </p:txBody>
      </p:sp>
      <p:sp>
        <p:nvSpPr>
          <p:cNvPr id="13" name="Text 10"/>
          <p:cNvSpPr/>
          <p:nvPr/>
        </p:nvSpPr>
        <p:spPr>
          <a:xfrm>
            <a:off x="4913948" y="4636532"/>
            <a:ext cx="3219450"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Video completion rates</a:t>
            </a:r>
            <a:endParaRPr lang="en-US" sz="1750" dirty="0"/>
          </a:p>
        </p:txBody>
      </p:sp>
      <p:sp>
        <p:nvSpPr>
          <p:cNvPr id="14" name="Shape 11"/>
          <p:cNvSpPr/>
          <p:nvPr/>
        </p:nvSpPr>
        <p:spPr>
          <a:xfrm>
            <a:off x="780098" y="5446514"/>
            <a:ext cx="7583805" cy="2168723"/>
          </a:xfrm>
          <a:prstGeom prst="roundRect">
            <a:avLst>
              <a:gd name="adj" fmla="val 4317"/>
            </a:avLst>
          </a:prstGeom>
          <a:solidFill>
            <a:srgbClr val="3D3D42"/>
          </a:solidFill>
          <a:ln w="7620">
            <a:solidFill>
              <a:srgbClr val="56565B"/>
            </a:solidFill>
            <a:prstDash val="solid"/>
          </a:ln>
        </p:spPr>
      </p:sp>
      <p:sp>
        <p:nvSpPr>
          <p:cNvPr id="15" name="Text 12"/>
          <p:cNvSpPr/>
          <p:nvPr/>
        </p:nvSpPr>
        <p:spPr>
          <a:xfrm>
            <a:off x="1010603" y="5677019"/>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E5E0DF"/>
                </a:solidFill>
                <a:latin typeface="Poppins Light" pitchFamily="34" charset="0"/>
                <a:ea typeface="Poppins Light" pitchFamily="34" charset="-122"/>
                <a:cs typeface="Poppins Light" pitchFamily="34" charset="-120"/>
              </a:rPr>
              <a:t>Conversion Metrics</a:t>
            </a:r>
            <a:endParaRPr lang="en-US" sz="2150" dirty="0"/>
          </a:p>
        </p:txBody>
      </p:sp>
      <p:sp>
        <p:nvSpPr>
          <p:cNvPr id="16" name="Text 13"/>
          <p:cNvSpPr/>
          <p:nvPr/>
        </p:nvSpPr>
        <p:spPr>
          <a:xfrm>
            <a:off x="1010603" y="6158984"/>
            <a:ext cx="7122795"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Lead generation (form submissions and WhatsApp inquiries)</a:t>
            </a:r>
            <a:endParaRPr lang="en-US" sz="1750" dirty="0"/>
          </a:p>
        </p:txBody>
      </p:sp>
      <p:sp>
        <p:nvSpPr>
          <p:cNvPr id="17" name="Text 14"/>
          <p:cNvSpPr/>
          <p:nvPr/>
        </p:nvSpPr>
        <p:spPr>
          <a:xfrm>
            <a:off x="1010603" y="6593562"/>
            <a:ext cx="7122795"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Conversion rate from contact to sale</a:t>
            </a:r>
            <a:endParaRPr lang="en-US" sz="1750" dirty="0"/>
          </a:p>
        </p:txBody>
      </p:sp>
      <p:sp>
        <p:nvSpPr>
          <p:cNvPr id="18" name="Text 15"/>
          <p:cNvSpPr/>
          <p:nvPr/>
        </p:nvSpPr>
        <p:spPr>
          <a:xfrm>
            <a:off x="1010603" y="7028140"/>
            <a:ext cx="7122795" cy="356592"/>
          </a:xfrm>
          <a:prstGeom prst="rect">
            <a:avLst/>
          </a:prstGeom>
          <a:noFill/>
          <a:ln/>
        </p:spPr>
        <p:txBody>
          <a:bodyPr wrap="none" lIns="0" tIns="0" rIns="0" bIns="0" rtlCol="0" anchor="t"/>
          <a:lstStyle/>
          <a:p>
            <a:pPr marL="342900" indent="-342900" algn="l">
              <a:lnSpc>
                <a:spcPts val="2800"/>
              </a:lnSpc>
              <a:buSzPct val="100000"/>
              <a:buChar char="•"/>
            </a:pPr>
            <a:r>
              <a:rPr lang="en-US" sz="1750" dirty="0">
                <a:solidFill>
                  <a:srgbClr val="E5E0DF"/>
                </a:solidFill>
                <a:latin typeface="Roboto Light" pitchFamily="34" charset="0"/>
                <a:ea typeface="Roboto Light" pitchFamily="34" charset="-122"/>
                <a:cs typeface="Roboto Light" pitchFamily="34" charset="-120"/>
              </a:rPr>
              <a:t>Email open rates and WhatsApp response rates</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740093" y="766286"/>
            <a:ext cx="6515576" cy="660916"/>
          </a:xfrm>
          <a:prstGeom prst="rect">
            <a:avLst/>
          </a:prstGeom>
          <a:noFill/>
          <a:ln/>
        </p:spPr>
        <p:txBody>
          <a:bodyPr wrap="none" lIns="0" tIns="0" rIns="0" bIns="0" rtlCol="0" anchor="t"/>
          <a:lstStyle/>
          <a:p>
            <a:pPr marL="0" indent="0" algn="l">
              <a:lnSpc>
                <a:spcPts val="5200"/>
              </a:lnSpc>
              <a:buNone/>
            </a:pPr>
            <a:r>
              <a:rPr lang="en-US" sz="4150" dirty="0">
                <a:solidFill>
                  <a:srgbClr val="F2F2F3"/>
                </a:solidFill>
                <a:latin typeface="Poppins Light" pitchFamily="34" charset="0"/>
                <a:ea typeface="Poppins Light" pitchFamily="34" charset="-122"/>
                <a:cs typeface="Poppins Light" pitchFamily="34" charset="-120"/>
              </a:rPr>
              <a:t>Implementation Timeline</a:t>
            </a:r>
            <a:endParaRPr lang="en-US" sz="4150" dirty="0"/>
          </a:p>
        </p:txBody>
      </p:sp>
      <p:sp>
        <p:nvSpPr>
          <p:cNvPr id="4" name="Shape 1"/>
          <p:cNvSpPr/>
          <p:nvPr/>
        </p:nvSpPr>
        <p:spPr>
          <a:xfrm>
            <a:off x="740093" y="1744385"/>
            <a:ext cx="158591" cy="1133713"/>
          </a:xfrm>
          <a:prstGeom prst="roundRect">
            <a:avLst>
              <a:gd name="adj" fmla="val 56007"/>
            </a:avLst>
          </a:prstGeom>
          <a:solidFill>
            <a:srgbClr val="3D3D42"/>
          </a:solidFill>
          <a:ln w="7620">
            <a:solidFill>
              <a:srgbClr val="56565B"/>
            </a:solidFill>
            <a:prstDash val="solid"/>
          </a:ln>
        </p:spPr>
      </p:sp>
      <p:sp>
        <p:nvSpPr>
          <p:cNvPr id="5" name="Text 2"/>
          <p:cNvSpPr/>
          <p:nvPr/>
        </p:nvSpPr>
        <p:spPr>
          <a:xfrm>
            <a:off x="1215866" y="1744385"/>
            <a:ext cx="3490079" cy="330398"/>
          </a:xfrm>
          <a:prstGeom prst="rect">
            <a:avLst/>
          </a:prstGeom>
          <a:noFill/>
          <a:ln/>
        </p:spPr>
        <p:txBody>
          <a:bodyPr wrap="none" lIns="0" tIns="0" rIns="0" bIns="0" rtlCol="0" anchor="t"/>
          <a:lstStyle/>
          <a:p>
            <a:pPr marL="0" indent="0" algn="l">
              <a:lnSpc>
                <a:spcPts val="2600"/>
              </a:lnSpc>
              <a:buNone/>
            </a:pPr>
            <a:r>
              <a:rPr lang="en-US" sz="2050" dirty="0">
                <a:solidFill>
                  <a:srgbClr val="E5E0DF"/>
                </a:solidFill>
                <a:latin typeface="Poppins Light" pitchFamily="34" charset="0"/>
                <a:ea typeface="Poppins Light" pitchFamily="34" charset="-122"/>
                <a:cs typeface="Poppins Light" pitchFamily="34" charset="-120"/>
              </a:rPr>
              <a:t>Month 1: Preparation Phase</a:t>
            </a:r>
            <a:endParaRPr lang="en-US" sz="2050" dirty="0"/>
          </a:p>
        </p:txBody>
      </p:sp>
      <p:sp>
        <p:nvSpPr>
          <p:cNvPr id="6" name="Text 3"/>
          <p:cNvSpPr/>
          <p:nvPr/>
        </p:nvSpPr>
        <p:spPr>
          <a:xfrm>
            <a:off x="1215866" y="2201585"/>
            <a:ext cx="7188041" cy="676513"/>
          </a:xfrm>
          <a:prstGeom prst="rect">
            <a:avLst/>
          </a:prstGeom>
          <a:noFill/>
          <a:ln/>
        </p:spPr>
        <p:txBody>
          <a:bodyPr wrap="square" lIns="0" tIns="0" rIns="0" bIns="0" rtlCol="0" anchor="t"/>
          <a:lstStyle/>
          <a:p>
            <a:pPr marL="0" indent="0" algn="l">
              <a:lnSpc>
                <a:spcPts val="2650"/>
              </a:lnSpc>
              <a:buNone/>
            </a:pPr>
            <a:r>
              <a:rPr lang="en-US" sz="1650" dirty="0">
                <a:solidFill>
                  <a:srgbClr val="E5E0DF"/>
                </a:solidFill>
                <a:latin typeface="Roboto Light" pitchFamily="34" charset="0"/>
                <a:ea typeface="Roboto Light" pitchFamily="34" charset="-122"/>
                <a:cs typeface="Roboto Light" pitchFamily="34" charset="-120"/>
              </a:rPr>
              <a:t>Development of strategy, content creation, and establishing influencer partnerships to build a strong foundation for the campaign launch.</a:t>
            </a:r>
            <a:endParaRPr lang="en-US" sz="1650" dirty="0"/>
          </a:p>
        </p:txBody>
      </p:sp>
      <p:sp>
        <p:nvSpPr>
          <p:cNvPr id="7" name="Shape 4"/>
          <p:cNvSpPr/>
          <p:nvPr/>
        </p:nvSpPr>
        <p:spPr>
          <a:xfrm>
            <a:off x="1057275" y="3089553"/>
            <a:ext cx="158591" cy="1471970"/>
          </a:xfrm>
          <a:prstGeom prst="roundRect">
            <a:avLst>
              <a:gd name="adj" fmla="val 56007"/>
            </a:avLst>
          </a:prstGeom>
          <a:solidFill>
            <a:srgbClr val="3D3D42"/>
          </a:solidFill>
          <a:ln w="7620">
            <a:solidFill>
              <a:srgbClr val="56565B"/>
            </a:solidFill>
            <a:prstDash val="solid"/>
          </a:ln>
        </p:spPr>
      </p:sp>
      <p:sp>
        <p:nvSpPr>
          <p:cNvPr id="8" name="Text 5"/>
          <p:cNvSpPr/>
          <p:nvPr/>
        </p:nvSpPr>
        <p:spPr>
          <a:xfrm>
            <a:off x="1533049" y="3089553"/>
            <a:ext cx="4081463" cy="330398"/>
          </a:xfrm>
          <a:prstGeom prst="rect">
            <a:avLst/>
          </a:prstGeom>
          <a:noFill/>
          <a:ln/>
        </p:spPr>
        <p:txBody>
          <a:bodyPr wrap="none" lIns="0" tIns="0" rIns="0" bIns="0" rtlCol="0" anchor="t"/>
          <a:lstStyle/>
          <a:p>
            <a:pPr marL="0" indent="0" algn="l">
              <a:lnSpc>
                <a:spcPts val="2600"/>
              </a:lnSpc>
              <a:buNone/>
            </a:pPr>
            <a:r>
              <a:rPr lang="en-US" sz="2050" dirty="0">
                <a:solidFill>
                  <a:srgbClr val="E5E0DF"/>
                </a:solidFill>
                <a:latin typeface="Poppins Light" pitchFamily="34" charset="0"/>
                <a:ea typeface="Poppins Light" pitchFamily="34" charset="-122"/>
                <a:cs typeface="Poppins Light" pitchFamily="34" charset="-120"/>
              </a:rPr>
              <a:t>Month 2: Awareness Campaign</a:t>
            </a:r>
            <a:endParaRPr lang="en-US" sz="2050" dirty="0"/>
          </a:p>
        </p:txBody>
      </p:sp>
      <p:sp>
        <p:nvSpPr>
          <p:cNvPr id="9" name="Text 6"/>
          <p:cNvSpPr/>
          <p:nvPr/>
        </p:nvSpPr>
        <p:spPr>
          <a:xfrm>
            <a:off x="1533049" y="3546753"/>
            <a:ext cx="6870859" cy="1014770"/>
          </a:xfrm>
          <a:prstGeom prst="rect">
            <a:avLst/>
          </a:prstGeom>
          <a:noFill/>
          <a:ln/>
        </p:spPr>
        <p:txBody>
          <a:bodyPr wrap="square" lIns="0" tIns="0" rIns="0" bIns="0" rtlCol="0" anchor="t"/>
          <a:lstStyle/>
          <a:p>
            <a:pPr marL="0" indent="0" algn="l">
              <a:lnSpc>
                <a:spcPts val="2650"/>
              </a:lnSpc>
              <a:buNone/>
            </a:pPr>
            <a:r>
              <a:rPr lang="en-US" sz="1650" dirty="0">
                <a:solidFill>
                  <a:srgbClr val="E5E0DF"/>
                </a:solidFill>
                <a:latin typeface="Roboto Light" pitchFamily="34" charset="0"/>
                <a:ea typeface="Roboto Light" pitchFamily="34" charset="-122"/>
                <a:cs typeface="Roboto Light" pitchFamily="34" charset="-120"/>
              </a:rPr>
              <a:t>Launch of brand awareness initiatives across platforms with regular content publishing to establish presence and begin building audience engagement.</a:t>
            </a:r>
            <a:endParaRPr lang="en-US" sz="1650" dirty="0"/>
          </a:p>
        </p:txBody>
      </p:sp>
      <p:sp>
        <p:nvSpPr>
          <p:cNvPr id="10" name="Shape 7"/>
          <p:cNvSpPr/>
          <p:nvPr/>
        </p:nvSpPr>
        <p:spPr>
          <a:xfrm>
            <a:off x="1374458" y="4772978"/>
            <a:ext cx="158591" cy="1133713"/>
          </a:xfrm>
          <a:prstGeom prst="roundRect">
            <a:avLst>
              <a:gd name="adj" fmla="val 56007"/>
            </a:avLst>
          </a:prstGeom>
          <a:solidFill>
            <a:srgbClr val="3D3D42"/>
          </a:solidFill>
          <a:ln w="7620">
            <a:solidFill>
              <a:srgbClr val="56565B"/>
            </a:solidFill>
            <a:prstDash val="solid"/>
          </a:ln>
        </p:spPr>
      </p:sp>
      <p:sp>
        <p:nvSpPr>
          <p:cNvPr id="11" name="Text 8"/>
          <p:cNvSpPr/>
          <p:nvPr/>
        </p:nvSpPr>
        <p:spPr>
          <a:xfrm>
            <a:off x="1850231" y="4772978"/>
            <a:ext cx="4844772" cy="330398"/>
          </a:xfrm>
          <a:prstGeom prst="rect">
            <a:avLst/>
          </a:prstGeom>
          <a:noFill/>
          <a:ln/>
        </p:spPr>
        <p:txBody>
          <a:bodyPr wrap="none" lIns="0" tIns="0" rIns="0" bIns="0" rtlCol="0" anchor="t"/>
          <a:lstStyle/>
          <a:p>
            <a:pPr marL="0" indent="0" algn="l">
              <a:lnSpc>
                <a:spcPts val="2600"/>
              </a:lnSpc>
              <a:buNone/>
            </a:pPr>
            <a:r>
              <a:rPr lang="en-US" sz="2050" dirty="0">
                <a:solidFill>
                  <a:srgbClr val="E5E0DF"/>
                </a:solidFill>
                <a:latin typeface="Poppins Light" pitchFamily="34" charset="0"/>
                <a:ea typeface="Poppins Light" pitchFamily="34" charset="-122"/>
                <a:cs typeface="Poppins Light" pitchFamily="34" charset="-120"/>
              </a:rPr>
              <a:t>Months 3-5: Acquisition &amp; Conversion</a:t>
            </a:r>
            <a:endParaRPr lang="en-US" sz="2050" dirty="0"/>
          </a:p>
        </p:txBody>
      </p:sp>
      <p:sp>
        <p:nvSpPr>
          <p:cNvPr id="12" name="Text 9"/>
          <p:cNvSpPr/>
          <p:nvPr/>
        </p:nvSpPr>
        <p:spPr>
          <a:xfrm>
            <a:off x="1850231" y="5230178"/>
            <a:ext cx="6553676" cy="676513"/>
          </a:xfrm>
          <a:prstGeom prst="rect">
            <a:avLst/>
          </a:prstGeom>
          <a:noFill/>
          <a:ln/>
        </p:spPr>
        <p:txBody>
          <a:bodyPr wrap="square" lIns="0" tIns="0" rIns="0" bIns="0" rtlCol="0" anchor="t"/>
          <a:lstStyle/>
          <a:p>
            <a:pPr marL="0" indent="0" algn="l">
              <a:lnSpc>
                <a:spcPts val="2650"/>
              </a:lnSpc>
              <a:buNone/>
            </a:pPr>
            <a:r>
              <a:rPr lang="en-US" sz="1650" dirty="0">
                <a:solidFill>
                  <a:srgbClr val="E5E0DF"/>
                </a:solidFill>
                <a:latin typeface="Roboto Light" pitchFamily="34" charset="0"/>
                <a:ea typeface="Roboto Light" pitchFamily="34" charset="-122"/>
                <a:cs typeface="Roboto Light" pitchFamily="34" charset="-120"/>
              </a:rPr>
              <a:t>Intensified focus on lead generation and conversion optimisation, with continuous refinement of ad campaigns based on performance data.</a:t>
            </a:r>
            <a:endParaRPr lang="en-US" sz="1650" dirty="0"/>
          </a:p>
        </p:txBody>
      </p:sp>
      <p:sp>
        <p:nvSpPr>
          <p:cNvPr id="13" name="Shape 10"/>
          <p:cNvSpPr/>
          <p:nvPr/>
        </p:nvSpPr>
        <p:spPr>
          <a:xfrm>
            <a:off x="1691640" y="6118146"/>
            <a:ext cx="158591" cy="1133713"/>
          </a:xfrm>
          <a:prstGeom prst="roundRect">
            <a:avLst>
              <a:gd name="adj" fmla="val 56007"/>
            </a:avLst>
          </a:prstGeom>
          <a:solidFill>
            <a:srgbClr val="3D3D42"/>
          </a:solidFill>
          <a:ln w="7620">
            <a:solidFill>
              <a:srgbClr val="56565B"/>
            </a:solidFill>
            <a:prstDash val="solid"/>
          </a:ln>
        </p:spPr>
      </p:sp>
      <p:sp>
        <p:nvSpPr>
          <p:cNvPr id="14" name="Text 11"/>
          <p:cNvSpPr/>
          <p:nvPr/>
        </p:nvSpPr>
        <p:spPr>
          <a:xfrm>
            <a:off x="2167414" y="6118146"/>
            <a:ext cx="4092297" cy="330398"/>
          </a:xfrm>
          <a:prstGeom prst="rect">
            <a:avLst/>
          </a:prstGeom>
          <a:noFill/>
          <a:ln/>
        </p:spPr>
        <p:txBody>
          <a:bodyPr wrap="none" lIns="0" tIns="0" rIns="0" bIns="0" rtlCol="0" anchor="t"/>
          <a:lstStyle/>
          <a:p>
            <a:pPr marL="0" indent="0" algn="l">
              <a:lnSpc>
                <a:spcPts val="2600"/>
              </a:lnSpc>
              <a:buNone/>
            </a:pPr>
            <a:r>
              <a:rPr lang="en-US" sz="2050" dirty="0">
                <a:solidFill>
                  <a:srgbClr val="E5E0DF"/>
                </a:solidFill>
                <a:latin typeface="Poppins Light" pitchFamily="34" charset="0"/>
                <a:ea typeface="Poppins Light" pitchFamily="34" charset="-122"/>
                <a:cs typeface="Poppins Light" pitchFamily="34" charset="-120"/>
              </a:rPr>
              <a:t>Month 6: Evaluation &amp; Relaunch</a:t>
            </a:r>
            <a:endParaRPr lang="en-US" sz="2050" dirty="0"/>
          </a:p>
        </p:txBody>
      </p:sp>
      <p:sp>
        <p:nvSpPr>
          <p:cNvPr id="15" name="Text 12"/>
          <p:cNvSpPr/>
          <p:nvPr/>
        </p:nvSpPr>
        <p:spPr>
          <a:xfrm>
            <a:off x="2167414" y="6575346"/>
            <a:ext cx="6236494" cy="676513"/>
          </a:xfrm>
          <a:prstGeom prst="rect">
            <a:avLst/>
          </a:prstGeom>
          <a:noFill/>
          <a:ln/>
        </p:spPr>
        <p:txBody>
          <a:bodyPr wrap="square" lIns="0" tIns="0" rIns="0" bIns="0" rtlCol="0" anchor="t"/>
          <a:lstStyle/>
          <a:p>
            <a:pPr marL="0" indent="0" algn="l">
              <a:lnSpc>
                <a:spcPts val="2650"/>
              </a:lnSpc>
              <a:buNone/>
            </a:pPr>
            <a:r>
              <a:rPr lang="en-US" sz="1650" dirty="0">
                <a:solidFill>
                  <a:srgbClr val="E5E0DF"/>
                </a:solidFill>
                <a:latin typeface="Roboto Light" pitchFamily="34" charset="0"/>
                <a:ea typeface="Roboto Light" pitchFamily="34" charset="-122"/>
                <a:cs typeface="Roboto Light" pitchFamily="34" charset="-120"/>
              </a:rPr>
              <a:t>Final campaign push alongside comprehensive performance analysis and development of recommendations for future strategy.</a:t>
            </a:r>
            <a:endParaRPr lang="en-US" sz="16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64726"/>
            <a:ext cx="8636794"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Influencer Partnership Strategy</a:t>
            </a:r>
            <a:endParaRPr lang="en-US" sz="445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410" y="1973104"/>
            <a:ext cx="3120747" cy="3120747"/>
          </a:xfrm>
          <a:prstGeom prst="rect">
            <a:avLst/>
          </a:prstGeom>
        </p:spPr>
      </p:pic>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3608" y="1973104"/>
            <a:ext cx="3120866" cy="3120866"/>
          </a:xfrm>
          <a:prstGeom prst="rect">
            <a:avLst/>
          </a:prstGeom>
        </p:spPr>
      </p:pic>
      <p:pic>
        <p:nvPicPr>
          <p:cNvPr id="5"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5926" y="1973104"/>
            <a:ext cx="3120747" cy="3120747"/>
          </a:xfrm>
          <a:prstGeom prst="rect">
            <a:avLst/>
          </a:prstGeom>
        </p:spPr>
      </p:pic>
      <p:pic>
        <p:nvPicPr>
          <p:cNvPr id="6"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8124" y="1973104"/>
            <a:ext cx="3120866" cy="3120866"/>
          </a:xfrm>
          <a:prstGeom prst="rect">
            <a:avLst/>
          </a:prstGeom>
        </p:spPr>
      </p:pic>
      <p:sp>
        <p:nvSpPr>
          <p:cNvPr id="7" name="Text 1"/>
          <p:cNvSpPr/>
          <p:nvPr/>
        </p:nvSpPr>
        <p:spPr>
          <a:xfrm>
            <a:off x="793790" y="5495092"/>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Our influencer strategy focuses on authentic partnerships with Cameroonian content creators who resonate with our target audience. We'll prioritise micro and nano influencers (5,000-50,000 followers) who have high engagement rates and credibility within specific niches like travel, lifestyle, fashion, and family content.</a:t>
            </a:r>
            <a:endParaRPr lang="en-US" sz="1750" dirty="0"/>
          </a:p>
        </p:txBody>
      </p:sp>
      <p:sp>
        <p:nvSpPr>
          <p:cNvPr id="8" name="Text 2"/>
          <p:cNvSpPr/>
          <p:nvPr/>
        </p:nvSpPr>
        <p:spPr>
          <a:xfrm>
            <a:off x="793790" y="683895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These partnerships will include sponsored trips, content co-creation, and affiliate arrangements where influencers receive commission for bookings generated through their unique codes, ensuring alignment of incentives.</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167765"/>
            <a:ext cx="657356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TikTok Travel Specialists</a:t>
            </a:r>
            <a:endParaRPr lang="en-US" sz="4450" dirty="0">
              <a:solidFill>
                <a:prstClr val="black"/>
              </a:solidFill>
            </a:endParaRPr>
          </a:p>
        </p:txBody>
      </p:sp>
      <p:sp>
        <p:nvSpPr>
          <p:cNvPr id="3" name="Text 1"/>
          <p:cNvSpPr/>
          <p:nvPr/>
        </p:nvSpPr>
        <p:spPr>
          <a:xfrm>
            <a:off x="7961845" y="2420779"/>
            <a:ext cx="2835235" cy="354330"/>
          </a:xfrm>
          <a:prstGeom prst="rect">
            <a:avLst/>
          </a:prstGeom>
          <a:noFill/>
          <a:ln/>
        </p:spPr>
        <p:txBody>
          <a:bodyPr wrap="none" lIns="0" tIns="0" rIns="0" bIns="0" rtlCol="0" anchor="t"/>
          <a:lstStyle/>
          <a:p>
            <a:pPr>
              <a:lnSpc>
                <a:spcPts val="2750"/>
              </a:lnSpc>
            </a:pPr>
            <a:r>
              <a:rPr lang="en-US" sz="2200" dirty="0">
                <a:solidFill>
                  <a:srgbClr val="F2F2F3"/>
                </a:solidFill>
                <a:latin typeface="Poppins Light" pitchFamily="34" charset="0"/>
                <a:ea typeface="Poppins Light" pitchFamily="34" charset="-122"/>
                <a:cs typeface="Poppins Light" pitchFamily="34" charset="-120"/>
              </a:rPr>
              <a:t>Mac Donald Kom</a:t>
            </a:r>
            <a:endParaRPr lang="en-US" sz="2200" dirty="0">
              <a:solidFill>
                <a:prstClr val="black"/>
              </a:solidFill>
            </a:endParaRPr>
          </a:p>
        </p:txBody>
      </p:sp>
      <p:sp>
        <p:nvSpPr>
          <p:cNvPr id="4" name="Text 2"/>
          <p:cNvSpPr/>
          <p:nvPr/>
        </p:nvSpPr>
        <p:spPr>
          <a:xfrm>
            <a:off x="7961845" y="3001923"/>
            <a:ext cx="3978116" cy="217741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A prominent travel content creator with </a:t>
            </a:r>
            <a:r>
              <a:rPr lang="en-US" sz="1750" b="1" dirty="0">
                <a:solidFill>
                  <a:srgbClr val="E5E0DF"/>
                </a:solidFill>
                <a:latin typeface="Roboto Light" pitchFamily="34" charset="0"/>
                <a:ea typeface="Roboto Light" pitchFamily="34" charset="-122"/>
                <a:cs typeface="Roboto Light" pitchFamily="34" charset="-120"/>
              </a:rPr>
              <a:t>606,000 followers</a:t>
            </a:r>
            <a:r>
              <a:rPr lang="en-US" sz="1750" dirty="0">
                <a:solidFill>
                  <a:srgbClr val="E5E0DF"/>
                </a:solidFill>
                <a:latin typeface="Roboto Light" pitchFamily="34" charset="0"/>
                <a:ea typeface="Roboto Light" pitchFamily="34" charset="-122"/>
                <a:cs typeface="Roboto Light" pitchFamily="34" charset="-120"/>
              </a:rPr>
              <a:t> and </a:t>
            </a:r>
            <a:r>
              <a:rPr lang="en-US" sz="1750" b="1" dirty="0">
                <a:solidFill>
                  <a:srgbClr val="E5E0DF"/>
                </a:solidFill>
                <a:latin typeface="Roboto Light" pitchFamily="34" charset="0"/>
                <a:ea typeface="Roboto Light" pitchFamily="34" charset="-122"/>
                <a:cs typeface="Roboto Light" pitchFamily="34" charset="-120"/>
              </a:rPr>
              <a:t>937,000 likes</a:t>
            </a:r>
            <a:r>
              <a:rPr lang="en-US" sz="1750" dirty="0">
                <a:solidFill>
                  <a:srgbClr val="E5E0DF"/>
                </a:solidFill>
                <a:latin typeface="Roboto Light" pitchFamily="34" charset="0"/>
                <a:ea typeface="Roboto Light" pitchFamily="34" charset="-122"/>
                <a:cs typeface="Roboto Light" pitchFamily="34" charset="-120"/>
              </a:rPr>
              <a:t> on TikTok. His authentic content focuses on Cameroonian tourism, making him ideal for promoting Dubai travel experiences.</a:t>
            </a:r>
            <a:endParaRPr lang="en-US" sz="1750" dirty="0">
              <a:solidFill>
                <a:prstClr val="black"/>
              </a:solidFill>
            </a:endParaRPr>
          </a:p>
        </p:txBody>
      </p:sp>
      <p:sp>
        <p:nvSpPr>
          <p:cNvPr id="5" name="Text 3"/>
          <p:cNvSpPr/>
          <p:nvPr/>
        </p:nvSpPr>
        <p:spPr>
          <a:xfrm>
            <a:off x="7961845" y="5990963"/>
            <a:ext cx="3978116" cy="1451610"/>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With 446 publications, he has demonstrated consistent engagement with his audience through genuine travel documentation.</a:t>
            </a:r>
            <a:endParaRPr lang="en-US" sz="1750" dirty="0">
              <a:solidFill>
                <a:prstClr val="black"/>
              </a:solidFill>
            </a:endParaRPr>
          </a:p>
        </p:txBody>
      </p:sp>
      <p:pic>
        <p:nvPicPr>
          <p:cNvPr id="13" name="Image 12">
            <a:extLst>
              <a:ext uri="{FF2B5EF4-FFF2-40B4-BE49-F238E27FC236}">
                <a16:creationId xmlns:a16="http://schemas.microsoft.com/office/drawing/2014/main" id="{4C37B348-36A2-6B65-2A87-E8FCDD49BB67}"/>
              </a:ext>
            </a:extLst>
          </p:cNvPr>
          <p:cNvPicPr>
            <a:picLocks noChangeAspect="1"/>
          </p:cNvPicPr>
          <p:nvPr/>
        </p:nvPicPr>
        <p:blipFill>
          <a:blip r:embed="rId3"/>
          <a:stretch>
            <a:fillRect/>
          </a:stretch>
        </p:blipFill>
        <p:spPr>
          <a:xfrm>
            <a:off x="1309980" y="2029134"/>
            <a:ext cx="4695239" cy="5919150"/>
          </a:xfrm>
          <a:prstGeom prst="rect">
            <a:avLst/>
          </a:prstGeom>
        </p:spPr>
      </p:pic>
      <p:sp>
        <p:nvSpPr>
          <p:cNvPr id="15" name="ZoneTexte 14">
            <a:extLst>
              <a:ext uri="{FF2B5EF4-FFF2-40B4-BE49-F238E27FC236}">
                <a16:creationId xmlns:a16="http://schemas.microsoft.com/office/drawing/2014/main" id="{025AE68A-AC0C-BFE4-8160-1C6648433BB3}"/>
              </a:ext>
            </a:extLst>
          </p:cNvPr>
          <p:cNvSpPr txBox="1"/>
          <p:nvPr/>
        </p:nvSpPr>
        <p:spPr>
          <a:xfrm>
            <a:off x="7872249" y="4988709"/>
            <a:ext cx="5129047" cy="369332"/>
          </a:xfrm>
          <a:prstGeom prst="rect">
            <a:avLst/>
          </a:prstGeom>
          <a:noFill/>
        </p:spPr>
        <p:txBody>
          <a:bodyPr wrap="square">
            <a:spAutoFit/>
          </a:bodyPr>
          <a:lstStyle/>
          <a:p>
            <a:r>
              <a:rPr lang="fr-FR" dirty="0">
                <a:solidFill>
                  <a:schemeClr val="accent2"/>
                </a:solidFill>
              </a:rPr>
              <a:t>https://www.instagram.com/global_travel_servives/</a:t>
            </a:r>
          </a:p>
        </p:txBody>
      </p:sp>
      <p:sp>
        <p:nvSpPr>
          <p:cNvPr id="17" name="ZoneTexte 16">
            <a:extLst>
              <a:ext uri="{FF2B5EF4-FFF2-40B4-BE49-F238E27FC236}">
                <a16:creationId xmlns:a16="http://schemas.microsoft.com/office/drawing/2014/main" id="{88E1C0F4-9936-7A3B-7305-AFC7394AA7E9}"/>
              </a:ext>
            </a:extLst>
          </p:cNvPr>
          <p:cNvSpPr txBox="1"/>
          <p:nvPr/>
        </p:nvSpPr>
        <p:spPr>
          <a:xfrm>
            <a:off x="7872249" y="5305170"/>
            <a:ext cx="6758151" cy="369332"/>
          </a:xfrm>
          <a:prstGeom prst="rect">
            <a:avLst/>
          </a:prstGeom>
          <a:noFill/>
        </p:spPr>
        <p:txBody>
          <a:bodyPr wrap="square">
            <a:spAutoFit/>
          </a:bodyPr>
          <a:lstStyle/>
          <a:p>
            <a:r>
              <a:rPr lang="fr-FR" dirty="0">
                <a:solidFill>
                  <a:srgbClr val="00B0F0"/>
                </a:solidFill>
              </a:rPr>
              <a:t>https://www.tiktok.com/@macdonaldkom?_t=ZM-8vnzV2SJT9x&amp;_r=1</a:t>
            </a:r>
          </a:p>
        </p:txBody>
      </p:sp>
    </p:spTree>
    <p:extLst>
      <p:ext uri="{BB962C8B-B14F-4D97-AF65-F5344CB8AC3E}">
        <p14:creationId xmlns:p14="http://schemas.microsoft.com/office/powerpoint/2010/main" val="113528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E5B6E-9321-97D0-54CB-5321B291C92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ED5EE47-46AC-640A-7A22-496E2E4AEC5E}"/>
              </a:ext>
            </a:extLst>
          </p:cNvPr>
          <p:cNvSpPr/>
          <p:nvPr/>
        </p:nvSpPr>
        <p:spPr>
          <a:xfrm>
            <a:off x="793790" y="1167765"/>
            <a:ext cx="657356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TikTok Travel Specialists</a:t>
            </a:r>
            <a:endParaRPr lang="en-US" sz="4450" dirty="0">
              <a:solidFill>
                <a:prstClr val="black"/>
              </a:solidFill>
            </a:endParaRPr>
          </a:p>
        </p:txBody>
      </p:sp>
      <p:sp>
        <p:nvSpPr>
          <p:cNvPr id="6" name="Text 4">
            <a:extLst>
              <a:ext uri="{FF2B5EF4-FFF2-40B4-BE49-F238E27FC236}">
                <a16:creationId xmlns:a16="http://schemas.microsoft.com/office/drawing/2014/main" id="{0128214E-4BF7-21F4-7132-2E3CD7C81CA5}"/>
              </a:ext>
            </a:extLst>
          </p:cNvPr>
          <p:cNvSpPr/>
          <p:nvPr/>
        </p:nvSpPr>
        <p:spPr>
          <a:xfrm>
            <a:off x="5332928" y="2443520"/>
            <a:ext cx="2835235" cy="354330"/>
          </a:xfrm>
          <a:prstGeom prst="rect">
            <a:avLst/>
          </a:prstGeom>
          <a:noFill/>
          <a:ln/>
        </p:spPr>
        <p:txBody>
          <a:bodyPr wrap="none" lIns="0" tIns="0" rIns="0" bIns="0" rtlCol="0" anchor="t"/>
          <a:lstStyle/>
          <a:p>
            <a:pPr>
              <a:lnSpc>
                <a:spcPts val="2750"/>
              </a:lnSpc>
            </a:pPr>
            <a:r>
              <a:rPr lang="en-US" sz="2200" dirty="0">
                <a:solidFill>
                  <a:srgbClr val="F2F2F3"/>
                </a:solidFill>
                <a:latin typeface="Poppins Light" pitchFamily="34" charset="0"/>
                <a:ea typeface="Poppins Light" pitchFamily="34" charset="-122"/>
                <a:cs typeface="Poppins Light" pitchFamily="34" charset="-120"/>
              </a:rPr>
              <a:t>Samira Doubaï</a:t>
            </a:r>
            <a:endParaRPr lang="en-US" sz="2200" dirty="0">
              <a:solidFill>
                <a:prstClr val="black"/>
              </a:solidFill>
            </a:endParaRPr>
          </a:p>
        </p:txBody>
      </p:sp>
      <p:sp>
        <p:nvSpPr>
          <p:cNvPr id="7" name="Text 5">
            <a:extLst>
              <a:ext uri="{FF2B5EF4-FFF2-40B4-BE49-F238E27FC236}">
                <a16:creationId xmlns:a16="http://schemas.microsoft.com/office/drawing/2014/main" id="{59BB5151-820E-87F7-A1F7-1E9497E006FD}"/>
              </a:ext>
            </a:extLst>
          </p:cNvPr>
          <p:cNvSpPr/>
          <p:nvPr/>
        </p:nvSpPr>
        <p:spPr>
          <a:xfrm>
            <a:off x="5332928" y="3024664"/>
            <a:ext cx="3978116" cy="1814513"/>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Specialising in Middle Eastern destinations, Samira has built a community of </a:t>
            </a:r>
            <a:r>
              <a:rPr lang="en-US" sz="1750" b="1" dirty="0">
                <a:solidFill>
                  <a:srgbClr val="E5E0DF"/>
                </a:solidFill>
                <a:latin typeface="Roboto Light" pitchFamily="34" charset="0"/>
                <a:ea typeface="Roboto Light" pitchFamily="34" charset="-122"/>
                <a:cs typeface="Roboto Light" pitchFamily="34" charset="-120"/>
              </a:rPr>
              <a:t>106,000 followers</a:t>
            </a:r>
            <a:r>
              <a:rPr lang="en-US" sz="1750" dirty="0">
                <a:solidFill>
                  <a:srgbClr val="E5E0DF"/>
                </a:solidFill>
                <a:latin typeface="Roboto Light" pitchFamily="34" charset="0"/>
                <a:ea typeface="Roboto Light" pitchFamily="34" charset="-122"/>
                <a:cs typeface="Roboto Light" pitchFamily="34" charset="-120"/>
              </a:rPr>
              <a:t> with </a:t>
            </a:r>
            <a:r>
              <a:rPr lang="en-US" sz="1750" b="1" dirty="0">
                <a:solidFill>
                  <a:srgbClr val="E5E0DF"/>
                </a:solidFill>
                <a:latin typeface="Roboto Light" pitchFamily="34" charset="0"/>
                <a:ea typeface="Roboto Light" pitchFamily="34" charset="-122"/>
                <a:cs typeface="Roboto Light" pitchFamily="34" charset="-120"/>
              </a:rPr>
              <a:t>622,000 likes</a:t>
            </a:r>
            <a:r>
              <a:rPr lang="en-US" sz="1750" dirty="0">
                <a:solidFill>
                  <a:srgbClr val="E5E0DF"/>
                </a:solidFill>
                <a:latin typeface="Roboto Light" pitchFamily="34" charset="0"/>
                <a:ea typeface="Roboto Light" pitchFamily="34" charset="-122"/>
                <a:cs typeface="Roboto Light" pitchFamily="34" charset="-120"/>
              </a:rPr>
              <a:t> across 949 TikTok publications.</a:t>
            </a:r>
            <a:endParaRPr lang="en-US" sz="1750" dirty="0">
              <a:solidFill>
                <a:prstClr val="black"/>
              </a:solidFill>
            </a:endParaRPr>
          </a:p>
        </p:txBody>
      </p:sp>
      <p:sp>
        <p:nvSpPr>
          <p:cNvPr id="8" name="Text 6">
            <a:extLst>
              <a:ext uri="{FF2B5EF4-FFF2-40B4-BE49-F238E27FC236}">
                <a16:creationId xmlns:a16="http://schemas.microsoft.com/office/drawing/2014/main" id="{CD5D1D55-132E-0546-BB8B-43BF026BF567}"/>
              </a:ext>
            </a:extLst>
          </p:cNvPr>
          <p:cNvSpPr/>
          <p:nvPr/>
        </p:nvSpPr>
        <p:spPr>
          <a:xfrm>
            <a:off x="5332928" y="5043249"/>
            <a:ext cx="3978116" cy="1451610"/>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Her existing expertise on Dubai makes her particularly valuable for targeted campaigns, offering authentic insights into the destination.</a:t>
            </a:r>
            <a:endParaRPr lang="en-US" sz="1750" dirty="0">
              <a:solidFill>
                <a:prstClr val="black"/>
              </a:solidFill>
            </a:endParaRPr>
          </a:p>
        </p:txBody>
      </p:sp>
    </p:spTree>
    <p:extLst>
      <p:ext uri="{BB962C8B-B14F-4D97-AF65-F5344CB8AC3E}">
        <p14:creationId xmlns:p14="http://schemas.microsoft.com/office/powerpoint/2010/main" val="238800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C7E17-6A5B-A30A-4CDC-618BB7362EC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F12F38A-66D3-3996-ED3E-4F4B4B46C6F6}"/>
              </a:ext>
            </a:extLst>
          </p:cNvPr>
          <p:cNvSpPr/>
          <p:nvPr/>
        </p:nvSpPr>
        <p:spPr>
          <a:xfrm>
            <a:off x="793790" y="1167765"/>
            <a:ext cx="657356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TikTok Travel Specialists</a:t>
            </a:r>
            <a:endParaRPr lang="en-US" sz="4450" dirty="0">
              <a:solidFill>
                <a:prstClr val="black"/>
              </a:solidFill>
            </a:endParaRPr>
          </a:p>
        </p:txBody>
      </p:sp>
      <p:sp>
        <p:nvSpPr>
          <p:cNvPr id="9" name="Text 7">
            <a:extLst>
              <a:ext uri="{FF2B5EF4-FFF2-40B4-BE49-F238E27FC236}">
                <a16:creationId xmlns:a16="http://schemas.microsoft.com/office/drawing/2014/main" id="{0AA9DE3A-FFB8-9FFB-8262-8D9A6A2E0549}"/>
              </a:ext>
            </a:extLst>
          </p:cNvPr>
          <p:cNvSpPr/>
          <p:nvPr/>
        </p:nvSpPr>
        <p:spPr>
          <a:xfrm>
            <a:off x="9872067" y="2443520"/>
            <a:ext cx="2835235" cy="354330"/>
          </a:xfrm>
          <a:prstGeom prst="rect">
            <a:avLst/>
          </a:prstGeom>
          <a:noFill/>
          <a:ln/>
        </p:spPr>
        <p:txBody>
          <a:bodyPr wrap="none" lIns="0" tIns="0" rIns="0" bIns="0" rtlCol="0" anchor="t"/>
          <a:lstStyle/>
          <a:p>
            <a:pPr>
              <a:lnSpc>
                <a:spcPts val="2750"/>
              </a:lnSpc>
            </a:pPr>
            <a:r>
              <a:rPr lang="en-US" sz="2200" dirty="0">
                <a:solidFill>
                  <a:srgbClr val="F2F2F3"/>
                </a:solidFill>
                <a:latin typeface="Poppins Light" pitchFamily="34" charset="0"/>
                <a:ea typeface="Poppins Light" pitchFamily="34" charset="-122"/>
                <a:cs typeface="Poppins Light" pitchFamily="34" charset="-120"/>
              </a:rPr>
              <a:t>The Charles Diaries</a:t>
            </a:r>
            <a:endParaRPr lang="en-US" sz="2200" dirty="0">
              <a:solidFill>
                <a:prstClr val="black"/>
              </a:solidFill>
            </a:endParaRPr>
          </a:p>
        </p:txBody>
      </p:sp>
      <p:sp>
        <p:nvSpPr>
          <p:cNvPr id="10" name="Text 8">
            <a:extLst>
              <a:ext uri="{FF2B5EF4-FFF2-40B4-BE49-F238E27FC236}">
                <a16:creationId xmlns:a16="http://schemas.microsoft.com/office/drawing/2014/main" id="{86BA704A-F140-427E-DCD6-F8283319B316}"/>
              </a:ext>
            </a:extLst>
          </p:cNvPr>
          <p:cNvSpPr/>
          <p:nvPr/>
        </p:nvSpPr>
        <p:spPr>
          <a:xfrm>
            <a:off x="9872067" y="3024664"/>
            <a:ext cx="3978116" cy="1451610"/>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With nearly </a:t>
            </a:r>
            <a:r>
              <a:rPr lang="en-US" sz="1750" b="1" dirty="0">
                <a:solidFill>
                  <a:srgbClr val="E5E0DF"/>
                </a:solidFill>
                <a:latin typeface="Roboto Light" pitchFamily="34" charset="0"/>
                <a:ea typeface="Roboto Light" pitchFamily="34" charset="-122"/>
                <a:cs typeface="Roboto Light" pitchFamily="34" charset="-120"/>
              </a:rPr>
              <a:t>105,000 Instagram followers</a:t>
            </a:r>
            <a:r>
              <a:rPr lang="en-US" sz="1750" dirty="0">
                <a:solidFill>
                  <a:srgbClr val="E5E0DF"/>
                </a:solidFill>
                <a:latin typeface="Roboto Light" pitchFamily="34" charset="0"/>
                <a:ea typeface="Roboto Light" pitchFamily="34" charset="-122"/>
                <a:cs typeface="Roboto Light" pitchFamily="34" charset="-120"/>
              </a:rPr>
              <a:t>, this travel influencer shares detailed experiences and practical advice for travellers.</a:t>
            </a:r>
            <a:endParaRPr lang="en-US" sz="1750" dirty="0">
              <a:solidFill>
                <a:prstClr val="black"/>
              </a:solidFill>
            </a:endParaRPr>
          </a:p>
        </p:txBody>
      </p:sp>
      <p:sp>
        <p:nvSpPr>
          <p:cNvPr id="11" name="Text 9">
            <a:extLst>
              <a:ext uri="{FF2B5EF4-FFF2-40B4-BE49-F238E27FC236}">
                <a16:creationId xmlns:a16="http://schemas.microsoft.com/office/drawing/2014/main" id="{627929D8-4AD5-FCB8-7856-CD002846F41C}"/>
              </a:ext>
            </a:extLst>
          </p:cNvPr>
          <p:cNvSpPr/>
          <p:nvPr/>
        </p:nvSpPr>
        <p:spPr>
          <a:xfrm>
            <a:off x="9872067" y="4680347"/>
            <a:ext cx="3978116" cy="1451610"/>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His targeted audience of travel enthusiasts makes him an excellent partner for promoting Dubai itineraries and experiences.</a:t>
            </a:r>
            <a:endParaRPr lang="en-US" sz="1750" dirty="0">
              <a:solidFill>
                <a:prstClr val="black"/>
              </a:solidFill>
            </a:endParaRPr>
          </a:p>
        </p:txBody>
      </p:sp>
    </p:spTree>
    <p:extLst>
      <p:ext uri="{BB962C8B-B14F-4D97-AF65-F5344CB8AC3E}">
        <p14:creationId xmlns:p14="http://schemas.microsoft.com/office/powerpoint/2010/main" val="67610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1447149"/>
            <a:ext cx="566976" cy="566976"/>
          </a:xfrm>
          <a:prstGeom prst="rect">
            <a:avLst/>
          </a:prstGeom>
        </p:spPr>
      </p:pic>
      <p:sp>
        <p:nvSpPr>
          <p:cNvPr id="4" name="Text 1"/>
          <p:cNvSpPr/>
          <p:nvPr/>
        </p:nvSpPr>
        <p:spPr>
          <a:xfrm>
            <a:off x="793790" y="2208021"/>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cs typeface="Poppins Light" pitchFamily="34" charset="-120"/>
              </a:rPr>
              <a:t>Kimberly </a:t>
            </a:r>
            <a:r>
              <a:rPr lang="en-US" sz="2200" dirty="0" err="1">
                <a:solidFill>
                  <a:srgbClr val="E5E0DF"/>
                </a:solidFill>
                <a:latin typeface="Poppins Light" pitchFamily="34" charset="0"/>
                <a:cs typeface="Poppins Light" pitchFamily="34" charset="-120"/>
              </a:rPr>
              <a:t>Biziou</a:t>
            </a:r>
            <a:endParaRPr lang="en-US" sz="2200" dirty="0">
              <a:solidFill>
                <a:prstClr val="black"/>
              </a:solidFill>
            </a:endParaRPr>
          </a:p>
        </p:txBody>
      </p:sp>
      <p:sp>
        <p:nvSpPr>
          <p:cNvPr id="5" name="Text 2"/>
          <p:cNvSpPr/>
          <p:nvPr/>
        </p:nvSpPr>
        <p:spPr>
          <a:xfrm>
            <a:off x="772769" y="2756247"/>
            <a:ext cx="6037934" cy="3079299"/>
          </a:xfrm>
          <a:prstGeom prst="rect">
            <a:avLst/>
          </a:prstGeom>
          <a:noFill/>
          <a:ln/>
        </p:spPr>
        <p:txBody>
          <a:bodyPr wrap="square" lIns="0" tIns="0" rIns="0" bIns="0" rtlCol="0" anchor="t"/>
          <a:lstStyle/>
          <a:p>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307k followers</a:t>
            </a:r>
            <a:endPar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Profession &amp; Editorial Line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Kimberly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Biziou</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known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Kimy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B,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 Franco-</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content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creator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actress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brand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ambassador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She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passionate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about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promoting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culture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tourism</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through</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her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travel</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vlogs and social media content. </a:t>
            </a:r>
          </a:p>
          <a:p>
            <a:endPar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600" b="1"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Potential</a:t>
            </a:r>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Contribution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Kimy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engaging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storytelling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visual</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content can showcase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Dubai's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attractions to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her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audience,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drawing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parallels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between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Emirati cultures. Her influence can inspire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her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followers to explore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Dubai</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thereby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increasing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travel</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agency's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clientele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t>
            </a:r>
          </a:p>
          <a:p>
            <a:pPr algn="just">
              <a:lnSpc>
                <a:spcPts val="2850"/>
              </a:lnSpc>
            </a:pPr>
            <a:endParaRPr lang="en-US"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extLst>
                  <a:ext uri="{A12FA001-AC4F-418D-AE19-62706E023703}">
                    <ahyp:hlinkClr xmlns:ahyp="http://schemas.microsoft.com/office/drawing/2018/hyperlinkcolor" val="tx"/>
                  </a:ext>
                </a:extLst>
              </a:hlinkClick>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9" name="Image 8">
            <a:extLst>
              <a:ext uri="{FF2B5EF4-FFF2-40B4-BE49-F238E27FC236}">
                <a16:creationId xmlns:a16="http://schemas.microsoft.com/office/drawing/2014/main" id="{07C678A8-B97E-070E-5919-B975D86F99C3}"/>
              </a:ext>
            </a:extLst>
          </p:cNvPr>
          <p:cNvPicPr>
            <a:picLocks noChangeAspect="1"/>
          </p:cNvPicPr>
          <p:nvPr/>
        </p:nvPicPr>
        <p:blipFill>
          <a:blip r:embed="rId5"/>
          <a:stretch>
            <a:fillRect/>
          </a:stretch>
        </p:blipFill>
        <p:spPr>
          <a:xfrm>
            <a:off x="7714593" y="1952638"/>
            <a:ext cx="4544188" cy="4324324"/>
          </a:xfrm>
          <a:prstGeom prst="rect">
            <a:avLst/>
          </a:prstGeom>
        </p:spPr>
      </p:pic>
    </p:spTree>
    <p:extLst>
      <p:ext uri="{BB962C8B-B14F-4D97-AF65-F5344CB8AC3E}">
        <p14:creationId xmlns:p14="http://schemas.microsoft.com/office/powerpoint/2010/main" val="3530772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sp>
        <p:nvSpPr>
          <p:cNvPr id="7" name="Text 3"/>
          <p:cNvSpPr/>
          <p:nvPr/>
        </p:nvSpPr>
        <p:spPr>
          <a:xfrm>
            <a:off x="7283002" y="2103048"/>
            <a:ext cx="2835235" cy="354330"/>
          </a:xfrm>
          <a:prstGeom prst="rect">
            <a:avLst/>
          </a:prstGeom>
          <a:noFill/>
          <a:ln/>
        </p:spPr>
        <p:txBody>
          <a:bodyPr wrap="none" lIns="0" tIns="0" rIns="0" bIns="0" rtlCol="0" anchor="t"/>
          <a:lstStyle/>
          <a:p>
            <a:pPr>
              <a:lnSpc>
                <a:spcPts val="2750"/>
              </a:lnSpc>
            </a:pP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LOCKO</a:t>
            </a:r>
          </a:p>
        </p:txBody>
      </p:sp>
      <p:sp>
        <p:nvSpPr>
          <p:cNvPr id="8" name="Text 4"/>
          <p:cNvSpPr/>
          <p:nvPr/>
        </p:nvSpPr>
        <p:spPr>
          <a:xfrm>
            <a:off x="7315200" y="2545442"/>
            <a:ext cx="6011917" cy="3439071"/>
          </a:xfrm>
          <a:prstGeom prst="rect">
            <a:avLst/>
          </a:prstGeom>
          <a:noFill/>
          <a:ln/>
        </p:spPr>
        <p:txBody>
          <a:bodyPr wrap="square" lIns="0" tIns="0" rIns="0" bIns="0" rtlCol="0" anchor="t"/>
          <a:lstStyle/>
          <a:p>
            <a:pPr algn="just"/>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rPr>
              <a:t>1,1M followers</a:t>
            </a:r>
            <a:endPar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endPar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Profession &amp; Editorial Line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Charles Arthur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Locko</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Samba,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known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Locko</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renowned</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singer,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songwriter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producer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specializing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in R&amp;B and Afropop. He has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achieved</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significant</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milestones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including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becoming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first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Cameroonian-based</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artist</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reach</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1 million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monthly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listeners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on Spotify. ​</a:t>
            </a:r>
          </a:p>
          <a:p>
            <a:pPr algn="just"/>
            <a:endPar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fr-FR" sz="1600" b="1"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Potential</a:t>
            </a:r>
            <a:r>
              <a:rPr lang="fr-FR"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Contribution :</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Locko's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international music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career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substantial</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fan base can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instrumental in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promoting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Dubai</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as a vibrant destination. Collaborations or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endorsements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from</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him</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can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enhance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travel</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agency's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visibility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appeal</a:t>
            </a:r>
            <a:r>
              <a:rPr lang="fr-FR" sz="1400" dirty="0"/>
              <a:t>.</a:t>
            </a: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4" name="Image 3">
            <a:extLst>
              <a:ext uri="{FF2B5EF4-FFF2-40B4-BE49-F238E27FC236}">
                <a16:creationId xmlns:a16="http://schemas.microsoft.com/office/drawing/2014/main" id="{07CB1B0B-0824-3975-7EDE-56598C0248F2}"/>
              </a:ext>
            </a:extLst>
          </p:cNvPr>
          <p:cNvPicPr>
            <a:picLocks noChangeAspect="1"/>
          </p:cNvPicPr>
          <p:nvPr/>
        </p:nvPicPr>
        <p:blipFill>
          <a:blip r:embed="rId4"/>
          <a:stretch>
            <a:fillRect/>
          </a:stretch>
        </p:blipFill>
        <p:spPr>
          <a:xfrm>
            <a:off x="1421196" y="2667000"/>
            <a:ext cx="4514850" cy="2895600"/>
          </a:xfrm>
          <a:prstGeom prst="rect">
            <a:avLst/>
          </a:prstGeom>
        </p:spPr>
      </p:pic>
      <p:pic>
        <p:nvPicPr>
          <p:cNvPr id="5" name="Image 4">
            <a:extLst>
              <a:ext uri="{FF2B5EF4-FFF2-40B4-BE49-F238E27FC236}">
                <a16:creationId xmlns:a16="http://schemas.microsoft.com/office/drawing/2014/main" id="{93DA8658-9CAF-1D9A-B4A3-1780E1255D32}"/>
              </a:ext>
            </a:extLst>
          </p:cNvPr>
          <p:cNvPicPr>
            <a:picLocks noChangeAspect="1"/>
          </p:cNvPicPr>
          <p:nvPr/>
        </p:nvPicPr>
        <p:blipFill>
          <a:blip r:embed="rId5"/>
          <a:stretch>
            <a:fillRect/>
          </a:stretch>
        </p:blipFill>
        <p:spPr>
          <a:xfrm>
            <a:off x="7283002" y="1448007"/>
            <a:ext cx="566977" cy="566977"/>
          </a:xfrm>
          <a:prstGeom prst="rect">
            <a:avLst/>
          </a:prstGeom>
        </p:spPr>
      </p:pic>
    </p:spTree>
    <p:extLst>
      <p:ext uri="{BB962C8B-B14F-4D97-AF65-F5344CB8AC3E}">
        <p14:creationId xmlns:p14="http://schemas.microsoft.com/office/powerpoint/2010/main" val="90806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04DC2-9B05-AE44-52F6-7209675246C8}"/>
              </a:ext>
            </a:extLst>
          </p:cNvPr>
          <p:cNvSpPr>
            <a:spLocks noGrp="1"/>
          </p:cNvSpPr>
          <p:nvPr>
            <p:ph type="title"/>
          </p:nvPr>
        </p:nvSpPr>
        <p:spPr/>
        <p:txBody>
          <a:bodyPr/>
          <a:lstStyle/>
          <a:p>
            <a:r>
              <a:rPr lang="fr-FR" dirty="0"/>
              <a:t>KISS</a:t>
            </a:r>
          </a:p>
        </p:txBody>
      </p:sp>
      <p:pic>
        <p:nvPicPr>
          <p:cNvPr id="3" name="Image 2">
            <a:extLst>
              <a:ext uri="{FF2B5EF4-FFF2-40B4-BE49-F238E27FC236}">
                <a16:creationId xmlns:a16="http://schemas.microsoft.com/office/drawing/2014/main" id="{7DBE9063-A0D0-EB34-06C6-D20D333443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4630401" cy="8254378"/>
          </a:xfrm>
          <a:prstGeom prst="rect">
            <a:avLst/>
          </a:prstGeom>
        </p:spPr>
      </p:pic>
      <p:sp>
        <p:nvSpPr>
          <p:cNvPr id="4" name="Diapo 3">
            <a:extLst>
              <a:ext uri="{FF2B5EF4-FFF2-40B4-BE49-F238E27FC236}">
                <a16:creationId xmlns:a16="http://schemas.microsoft.com/office/drawing/2014/main" id="{07CDE316-929F-C47C-B904-F880F81BA71E}"/>
              </a:ext>
            </a:extLst>
          </p:cNvPr>
          <p:cNvSpPr txBox="1">
            <a:spLocks/>
          </p:cNvSpPr>
          <p:nvPr/>
        </p:nvSpPr>
        <p:spPr>
          <a:xfrm>
            <a:off x="8399721" y="1819382"/>
            <a:ext cx="6346309" cy="1300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60" tIns="60960" rIns="60960" bIns="60960" anchor="ctr">
            <a:noAutofit/>
          </a:bodyPr>
          <a:lstStyle>
            <a:lvl1pPr marL="0" marR="0" indent="0" algn="ctr" defTabSz="1219169" rtl="0" latinLnBrk="0">
              <a:lnSpc>
                <a:spcPct val="80000"/>
              </a:lnSpc>
              <a:spcBef>
                <a:spcPts val="0"/>
              </a:spcBef>
              <a:spcAft>
                <a:spcPts val="0"/>
              </a:spcAft>
              <a:buClrTx/>
              <a:buSzTx/>
              <a:buFontTx/>
              <a:buNone/>
              <a:tabLst/>
              <a:defRPr sz="10100" b="0" i="0" u="none" strike="noStrike" cap="none" spc="-202" baseline="0">
                <a:solidFill>
                  <a:srgbClr val="CE6B26"/>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r>
              <a:rPr lang="fr-CM" sz="6480" kern="0" dirty="0">
                <a:solidFill>
                  <a:srgbClr val="FFFFFF"/>
                </a:solidFill>
              </a:rPr>
              <a:t>Cameroon Digital </a:t>
            </a:r>
            <a:r>
              <a:rPr lang="fr-CM" sz="6480" kern="0" dirty="0" err="1">
                <a:solidFill>
                  <a:srgbClr val="FFFFFF"/>
                </a:solidFill>
              </a:rPr>
              <a:t>penetration</a:t>
            </a:r>
            <a:endParaRPr lang="fr-CM" sz="6480" kern="0" dirty="0">
              <a:solidFill>
                <a:srgbClr val="FFFFFF"/>
              </a:solidFill>
            </a:endParaRPr>
          </a:p>
        </p:txBody>
      </p:sp>
    </p:spTree>
    <p:extLst>
      <p:ext uri="{BB962C8B-B14F-4D97-AF65-F5344CB8AC3E}">
        <p14:creationId xmlns:p14="http://schemas.microsoft.com/office/powerpoint/2010/main" val="42188660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9" name="Image 2"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769" y="1447149"/>
            <a:ext cx="566976" cy="566976"/>
          </a:xfrm>
          <a:prstGeom prst="rect">
            <a:avLst/>
          </a:prstGeom>
        </p:spPr>
      </p:pic>
      <p:sp>
        <p:nvSpPr>
          <p:cNvPr id="10" name="Text 5"/>
          <p:cNvSpPr/>
          <p:nvPr/>
        </p:nvSpPr>
        <p:spPr>
          <a:xfrm>
            <a:off x="793790" y="2056124"/>
            <a:ext cx="2835235" cy="354330"/>
          </a:xfrm>
          <a:prstGeom prst="rect">
            <a:avLst/>
          </a:prstGeom>
          <a:noFill/>
          <a:ln/>
        </p:spPr>
        <p:txBody>
          <a:bodyPr wrap="none" lIns="0" tIns="0" rIns="0" bIns="0" rtlCol="0" anchor="t"/>
          <a:lstStyle/>
          <a:p>
            <a:pPr>
              <a:lnSpc>
                <a:spcPts val="2750"/>
              </a:lnSpc>
            </a:pPr>
            <a:r>
              <a:rPr lang="en-US" sz="2200" dirty="0">
                <a:solidFill>
                  <a:schemeClr val="bg1"/>
                </a:solidFill>
                <a:latin typeface="Poppins Light" panose="00000400000000000000" pitchFamily="2" charset="0"/>
                <a:cs typeface="Poppins Light" panose="00000400000000000000" pitchFamily="2" charset="0"/>
              </a:rPr>
              <a:t>Dona </a:t>
            </a:r>
            <a:r>
              <a:rPr lang="en-US" sz="2200" dirty="0" err="1">
                <a:solidFill>
                  <a:schemeClr val="bg1"/>
                </a:solidFill>
                <a:latin typeface="Poppins Light" panose="00000400000000000000" pitchFamily="2" charset="0"/>
                <a:cs typeface="Poppins Light" panose="00000400000000000000" pitchFamily="2" charset="0"/>
              </a:rPr>
              <a:t>Beey</a:t>
            </a:r>
            <a:endParaRPr lang="en-US" sz="2200" dirty="0">
              <a:solidFill>
                <a:schemeClr val="bg1"/>
              </a:solidFill>
              <a:latin typeface="Poppins Light" panose="00000400000000000000" pitchFamily="2" charset="0"/>
              <a:cs typeface="Poppins Light" panose="00000400000000000000" pitchFamily="2" charset="0"/>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sp>
        <p:nvSpPr>
          <p:cNvPr id="16" name="ZoneTexte 15">
            <a:extLst>
              <a:ext uri="{FF2B5EF4-FFF2-40B4-BE49-F238E27FC236}">
                <a16:creationId xmlns:a16="http://schemas.microsoft.com/office/drawing/2014/main" id="{5017AF78-215C-C669-EE44-647224A8DE9F}"/>
              </a:ext>
            </a:extLst>
          </p:cNvPr>
          <p:cNvSpPr txBox="1"/>
          <p:nvPr/>
        </p:nvSpPr>
        <p:spPr>
          <a:xfrm>
            <a:off x="716565" y="2452453"/>
            <a:ext cx="8322331" cy="4113947"/>
          </a:xfrm>
          <a:prstGeom prst="rect">
            <a:avLst/>
          </a:prstGeom>
          <a:noFill/>
        </p:spPr>
        <p:txBody>
          <a:bodyPr wrap="square">
            <a:spAutoFit/>
          </a:bodyPr>
          <a:lstStyle/>
          <a:p>
            <a:pPr algn="just">
              <a:lnSpc>
                <a:spcPct val="150000"/>
              </a:lnSpc>
            </a:pP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She shares on </a:t>
            </a: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hlinkClick r:id="rId4"/>
              </a:rPr>
              <a:t>Instagram</a:t>
            </a: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 aesthetically pleasing visuals, luxury lifestyle moments, and travel experiences that appeal to a young, aspirational audience in Cameroon and beyond. </a:t>
            </a:r>
            <a:r>
              <a:rPr lang="en-US"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She has 13.2k followers and 702 publications;</a:t>
            </a:r>
          </a:p>
          <a:p>
            <a:pPr algn="just">
              <a:lnSpc>
                <a:spcPct val="150000"/>
              </a:lnSpc>
            </a:pPr>
            <a:endParaRPr lang="en-US" sz="16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lnSpc>
                <a:spcPct val="150000"/>
              </a:lnSpc>
              <a:buFont typeface="Arial" panose="020B0604020202020204" pitchFamily="34" charset="0"/>
              <a:buChar char="•"/>
            </a:pP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 She has strong influence among Cameroonian youth interested in travel and luxury experiences;</a:t>
            </a:r>
          </a:p>
          <a:p>
            <a:pPr algn="just">
              <a:lnSpc>
                <a:spcPct val="150000"/>
              </a:lnSpc>
              <a:buFont typeface="Arial" panose="020B0604020202020204" pitchFamily="34" charset="0"/>
              <a:buChar char="•"/>
            </a:pP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 Her content aligns with the aspirational lifestyle that a Dubai travel brand would want to promote;</a:t>
            </a:r>
          </a:p>
          <a:p>
            <a:pPr algn="just">
              <a:lnSpc>
                <a:spcPct val="150000"/>
              </a:lnSpc>
              <a:buFont typeface="Arial" panose="020B0604020202020204" pitchFamily="34" charset="0"/>
              <a:buChar char="•"/>
            </a:pP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 She could serve as a local brand ambassador, creating engaging content and building trust among potential Cameroonian travelers;</a:t>
            </a:r>
          </a:p>
          <a:p>
            <a:pPr algn="just">
              <a:lnSpc>
                <a:spcPct val="150000"/>
              </a:lnSpc>
              <a:buFont typeface="Arial" panose="020B0604020202020204" pitchFamily="34" charset="0"/>
              <a:buChar char="•"/>
            </a:pPr>
            <a:r>
              <a:rPr lang="en-US" sz="1600" b="1"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rPr>
              <a:t> Perfect for Instagram takeovers, sponsored posts, and destination storytelling</a:t>
            </a:r>
            <a:r>
              <a:rPr lang="en-US"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t>
            </a:r>
          </a:p>
        </p:txBody>
      </p:sp>
      <p:pic>
        <p:nvPicPr>
          <p:cNvPr id="14" name="Image 13">
            <a:extLst>
              <a:ext uri="{FF2B5EF4-FFF2-40B4-BE49-F238E27FC236}">
                <a16:creationId xmlns:a16="http://schemas.microsoft.com/office/drawing/2014/main" id="{7E286F1B-A05A-DAC0-93F7-EBB51F16D356}"/>
              </a:ext>
            </a:extLst>
          </p:cNvPr>
          <p:cNvPicPr>
            <a:picLocks noChangeAspect="1"/>
          </p:cNvPicPr>
          <p:nvPr/>
        </p:nvPicPr>
        <p:blipFill>
          <a:blip r:embed="rId5"/>
          <a:stretch>
            <a:fillRect/>
          </a:stretch>
        </p:blipFill>
        <p:spPr>
          <a:xfrm>
            <a:off x="9715858" y="2014125"/>
            <a:ext cx="3962257" cy="4730126"/>
          </a:xfrm>
          <a:prstGeom prst="rect">
            <a:avLst/>
          </a:prstGeom>
        </p:spPr>
      </p:pic>
    </p:spTree>
    <p:extLst>
      <p:ext uri="{BB962C8B-B14F-4D97-AF65-F5344CB8AC3E}">
        <p14:creationId xmlns:p14="http://schemas.microsoft.com/office/powerpoint/2010/main" val="2347830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6" name="Image 1"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7328" y="1469551"/>
            <a:ext cx="566976" cy="566976"/>
          </a:xfrm>
          <a:prstGeom prst="rect">
            <a:avLst/>
          </a:prstGeom>
        </p:spPr>
      </p:pic>
      <p:sp>
        <p:nvSpPr>
          <p:cNvPr id="7" name="Text 3"/>
          <p:cNvSpPr/>
          <p:nvPr/>
        </p:nvSpPr>
        <p:spPr>
          <a:xfrm>
            <a:off x="7283002" y="2103048"/>
            <a:ext cx="2835235" cy="354330"/>
          </a:xfrm>
          <a:prstGeom prst="rect">
            <a:avLst/>
          </a:prstGeom>
          <a:noFill/>
          <a:ln/>
        </p:spPr>
        <p:txBody>
          <a:bodyPr wrap="none" lIns="0" tIns="0" rIns="0" bIns="0" rtlCol="0" anchor="t"/>
          <a:lstStyle/>
          <a:p>
            <a:pPr>
              <a:lnSpc>
                <a:spcPts val="2750"/>
              </a:lnSpc>
            </a:pP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Loïc</a:t>
            </a: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Abondo</a:t>
            </a:r>
            <a:endPar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Text 4"/>
          <p:cNvSpPr/>
          <p:nvPr/>
        </p:nvSpPr>
        <p:spPr>
          <a:xfrm>
            <a:off x="7315200" y="2545442"/>
            <a:ext cx="5707117" cy="3439071"/>
          </a:xfrm>
          <a:prstGeom prst="rect">
            <a:avLst/>
          </a:prstGeom>
          <a:noFill/>
          <a:ln/>
        </p:spPr>
        <p:txBody>
          <a:bodyPr wrap="square" lIns="0" tIns="0" rIns="0" bIns="0" rtlCol="0" anchor="t"/>
          <a:lstStyle/>
          <a:p>
            <a:pPr algn="just"/>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 </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10,9k followers</a:t>
            </a: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endPar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Profession &amp; Editorial Line:</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Loïc </a:t>
            </a:r>
            <a:r>
              <a:rPr lang="en-US"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Abondo</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has studied in Organizational Communication and he is National Audiovisual Production Officer at French Institute of Cameroon. He is passionate about culture and photography, often writing articles that highlight Cameroonian arts and events. ​</a:t>
            </a:r>
          </a:p>
          <a:p>
            <a:pPr algn="just"/>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Potential Contribution:</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Loïc's</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expertise in cultural journalism and photography can be leveraged to create compelling narratives and visuals about Dubai's cultural scene, appealing to Cameroonian travelers interested in arts and heritage.</a:t>
            </a:r>
          </a:p>
          <a:p>
            <a:pPr algn="just">
              <a:lnSpc>
                <a:spcPts val="2850"/>
              </a:lnSpc>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4" name="Image 3">
            <a:extLst>
              <a:ext uri="{FF2B5EF4-FFF2-40B4-BE49-F238E27FC236}">
                <a16:creationId xmlns:a16="http://schemas.microsoft.com/office/drawing/2014/main" id="{72A430E7-BE7B-0DA8-5CA8-AB1CCC116DEB}"/>
              </a:ext>
            </a:extLst>
          </p:cNvPr>
          <p:cNvPicPr>
            <a:picLocks noChangeAspect="1"/>
          </p:cNvPicPr>
          <p:nvPr/>
        </p:nvPicPr>
        <p:blipFill>
          <a:blip r:embed="rId5"/>
          <a:stretch>
            <a:fillRect/>
          </a:stretch>
        </p:blipFill>
        <p:spPr>
          <a:xfrm>
            <a:off x="1366997" y="1753039"/>
            <a:ext cx="4550327" cy="4889208"/>
          </a:xfrm>
          <a:prstGeom prst="rect">
            <a:avLst/>
          </a:prstGeom>
        </p:spPr>
      </p:pic>
    </p:spTree>
    <p:extLst>
      <p:ext uri="{BB962C8B-B14F-4D97-AF65-F5344CB8AC3E}">
        <p14:creationId xmlns:p14="http://schemas.microsoft.com/office/powerpoint/2010/main" val="1241347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sp>
        <p:nvSpPr>
          <p:cNvPr id="7" name="Text 3"/>
          <p:cNvSpPr/>
          <p:nvPr/>
        </p:nvSpPr>
        <p:spPr>
          <a:xfrm>
            <a:off x="1005209" y="2220757"/>
            <a:ext cx="2835235" cy="354330"/>
          </a:xfrm>
          <a:prstGeom prst="rect">
            <a:avLst/>
          </a:prstGeom>
          <a:noFill/>
          <a:ln/>
        </p:spPr>
        <p:txBody>
          <a:bodyPr wrap="none" lIns="0" tIns="0" rIns="0" bIns="0" rtlCol="0" anchor="t"/>
          <a:lstStyle/>
          <a:p>
            <a:pPr>
              <a:lnSpc>
                <a:spcPts val="2750"/>
              </a:lnSpc>
            </a:pP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Ange </a:t>
            </a: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Mbayen</a:t>
            </a:r>
            <a:endPar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Text 4"/>
          <p:cNvSpPr/>
          <p:nvPr/>
        </p:nvSpPr>
        <p:spPr>
          <a:xfrm>
            <a:off x="1005209" y="2787735"/>
            <a:ext cx="6635812" cy="4170113"/>
          </a:xfrm>
          <a:prstGeom prst="rect">
            <a:avLst/>
          </a:prstGeom>
          <a:noFill/>
          <a:ln/>
        </p:spPr>
        <p:txBody>
          <a:bodyPr wrap="square" lIns="0" tIns="0" rIns="0" bIns="0" rtlCol="0" anchor="t"/>
          <a:lstStyle/>
          <a:p>
            <a:pPr algn="just">
              <a:lnSpc>
                <a:spcPts val="2850"/>
              </a:lnSpc>
            </a:pPr>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 </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rPr>
              <a:t>9869 followers</a:t>
            </a: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lnSpc>
                <a:spcPts val="2850"/>
              </a:lnSpc>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Profession &amp; Editorial Line:</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Ange </a:t>
            </a:r>
            <a:r>
              <a:rPr lang="en-US"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Mbayen</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is a dynamic Cameroonian entrepreneur and content creator. She is the founder of Bold Make Up, a premium makeup brand, and has launched initiatives like the Beauty Hub app and the mini-series "The </a:t>
            </a:r>
            <a:r>
              <a:rPr lang="en-US"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Boldies</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empower women and promote beauty standards. ​</a:t>
            </a:r>
          </a:p>
          <a:p>
            <a:pPr algn="just"/>
            <a:endPar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Potential Contribution:</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Ange's entrepreneurial spirit and focus on empowerment align well with promoting Dubai's luxury and wellness offerings. Her endorsement can attract clients interested in beauty and self-care experiences in Dubai.</a:t>
            </a:r>
          </a:p>
          <a:p>
            <a:pPr algn="just">
              <a:lnSpc>
                <a:spcPts val="2850"/>
              </a:lnSpc>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just">
              <a:lnSpc>
                <a:spcPts val="2850"/>
              </a:lnSpc>
            </a:pPr>
            <a:endPar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5" name="Image 4">
            <a:extLst>
              <a:ext uri="{FF2B5EF4-FFF2-40B4-BE49-F238E27FC236}">
                <a16:creationId xmlns:a16="http://schemas.microsoft.com/office/drawing/2014/main" id="{9D1A1515-F0C1-BA5A-E6D5-4575001A5B31}"/>
              </a:ext>
            </a:extLst>
          </p:cNvPr>
          <p:cNvPicPr>
            <a:picLocks noChangeAspect="1"/>
          </p:cNvPicPr>
          <p:nvPr/>
        </p:nvPicPr>
        <p:blipFill>
          <a:blip r:embed="rId4"/>
          <a:stretch>
            <a:fillRect/>
          </a:stretch>
        </p:blipFill>
        <p:spPr>
          <a:xfrm>
            <a:off x="8729100" y="2397922"/>
            <a:ext cx="4790987" cy="4041496"/>
          </a:xfrm>
          <a:prstGeom prst="rect">
            <a:avLst/>
          </a:prstGeom>
        </p:spPr>
      </p:pic>
      <p:pic>
        <p:nvPicPr>
          <p:cNvPr id="9" name="Image 8">
            <a:extLst>
              <a:ext uri="{FF2B5EF4-FFF2-40B4-BE49-F238E27FC236}">
                <a16:creationId xmlns:a16="http://schemas.microsoft.com/office/drawing/2014/main" id="{A879A942-8584-290B-DA1A-1CA345669475}"/>
              </a:ext>
            </a:extLst>
          </p:cNvPr>
          <p:cNvPicPr>
            <a:picLocks noChangeAspect="1"/>
          </p:cNvPicPr>
          <p:nvPr/>
        </p:nvPicPr>
        <p:blipFill>
          <a:blip r:embed="rId5"/>
          <a:stretch>
            <a:fillRect/>
          </a:stretch>
        </p:blipFill>
        <p:spPr>
          <a:xfrm>
            <a:off x="1005209" y="1363267"/>
            <a:ext cx="566977" cy="566977"/>
          </a:xfrm>
          <a:prstGeom prst="rect">
            <a:avLst/>
          </a:prstGeom>
        </p:spPr>
      </p:pic>
    </p:spTree>
    <p:extLst>
      <p:ext uri="{BB962C8B-B14F-4D97-AF65-F5344CB8AC3E}">
        <p14:creationId xmlns:p14="http://schemas.microsoft.com/office/powerpoint/2010/main" val="3460775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6" name="Image 1"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6026" y="1469551"/>
            <a:ext cx="566976" cy="566976"/>
          </a:xfrm>
          <a:prstGeom prst="rect">
            <a:avLst/>
          </a:prstGeom>
        </p:spPr>
      </p:pic>
      <p:sp>
        <p:nvSpPr>
          <p:cNvPr id="7" name="Text 3"/>
          <p:cNvSpPr/>
          <p:nvPr/>
        </p:nvSpPr>
        <p:spPr>
          <a:xfrm>
            <a:off x="6716026" y="2093517"/>
            <a:ext cx="2835235" cy="354330"/>
          </a:xfrm>
          <a:prstGeom prst="rect">
            <a:avLst/>
          </a:prstGeom>
          <a:noFill/>
          <a:ln/>
        </p:spPr>
        <p:txBody>
          <a:bodyPr wrap="none" lIns="0" tIns="0" rIns="0" bIns="0" rtlCol="0" anchor="t"/>
          <a:lstStyle/>
          <a:p>
            <a:pPr>
              <a:lnSpc>
                <a:spcPts val="2750"/>
              </a:lnSpc>
            </a:pP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Freddy </a:t>
            </a: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Manyongo</a:t>
            </a: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8" name="Text 4"/>
          <p:cNvSpPr/>
          <p:nvPr/>
        </p:nvSpPr>
        <p:spPr>
          <a:xfrm>
            <a:off x="6716026" y="2545442"/>
            <a:ext cx="7020995" cy="3439071"/>
          </a:xfrm>
          <a:prstGeom prst="rect">
            <a:avLst/>
          </a:prstGeom>
          <a:noFill/>
          <a:ln/>
        </p:spPr>
        <p:txBody>
          <a:bodyPr wrap="square" lIns="0" tIns="0" rIns="0" bIns="0" rtlCol="0" anchor="t"/>
          <a:lstStyle/>
          <a:p>
            <a:pPr algn="just">
              <a:lnSpc>
                <a:spcPts val="2850"/>
              </a:lnSpc>
            </a:pPr>
            <a:r>
              <a:rPr lang="en-US" sz="13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 </a:t>
            </a:r>
            <a:r>
              <a:rPr lang="en-US" sz="13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20,1k followers</a:t>
            </a:r>
            <a:endParaRPr lang="en-US" sz="13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Fredy </a:t>
            </a:r>
            <a:r>
              <a:rPr lang="en-US" sz="1400" b="1"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Manyongo</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is a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Cameroonian model and the promoter of the “</a:t>
            </a:r>
            <a:r>
              <a:rPr lang="en-US" sz="14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Mboti</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event, a cultural and lifestyle initiative that celebrates African identity and creativity.</a:t>
            </a:r>
          </a:p>
          <a:p>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With a strong presence both online and offline, Fredy has built a unique personal brand that blends fashion, lifestyle, and cultural pride. His editorial line is centered on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style, self-expression, event promotion, and showcasing African excellence</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t>
            </a:r>
          </a:p>
          <a:p>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Thanks to his growing influence and charismatic image, Fredy is the ideal brand ambassador for a travel agency looking to establish itself in Dubai. His connection with a young, vibrant, and aspirational audience—especially across the Cameroonian and African diasporas—makes him a powerful voice to build trust and visibility for the brand.</a:t>
            </a:r>
          </a:p>
          <a:p>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Through strategic collaborations, curated content, and on-the-ground activation, Fredy can help the agency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increase brand awareness, inspire travel dreams, and connect with a niche market seeking authentic and premium experiences</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in Dubai and beyond.</a:t>
            </a:r>
          </a:p>
          <a:p>
            <a:pPr algn="just">
              <a:lnSpc>
                <a:spcPts val="2850"/>
              </a:lnSpc>
            </a:pPr>
            <a:r>
              <a:rPr lang="en-US" sz="13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5" name="Image 4">
            <a:extLst>
              <a:ext uri="{FF2B5EF4-FFF2-40B4-BE49-F238E27FC236}">
                <a16:creationId xmlns:a16="http://schemas.microsoft.com/office/drawing/2014/main" id="{DF355D4C-10D8-F5B2-30CD-01850BF53E11}"/>
              </a:ext>
            </a:extLst>
          </p:cNvPr>
          <p:cNvPicPr>
            <a:picLocks noChangeAspect="1"/>
          </p:cNvPicPr>
          <p:nvPr/>
        </p:nvPicPr>
        <p:blipFill>
          <a:blip r:embed="rId5"/>
          <a:stretch>
            <a:fillRect/>
          </a:stretch>
        </p:blipFill>
        <p:spPr>
          <a:xfrm>
            <a:off x="2144402" y="2063219"/>
            <a:ext cx="3412304" cy="4103162"/>
          </a:xfrm>
          <a:prstGeom prst="rect">
            <a:avLst/>
          </a:prstGeom>
        </p:spPr>
      </p:pic>
      <p:sp>
        <p:nvSpPr>
          <p:cNvPr id="10" name="ZoneTexte 9">
            <a:extLst>
              <a:ext uri="{FF2B5EF4-FFF2-40B4-BE49-F238E27FC236}">
                <a16:creationId xmlns:a16="http://schemas.microsoft.com/office/drawing/2014/main" id="{1FD181E5-3359-4D1E-5656-5CE5AF1D5D71}"/>
              </a:ext>
            </a:extLst>
          </p:cNvPr>
          <p:cNvSpPr txBox="1"/>
          <p:nvPr/>
        </p:nvSpPr>
        <p:spPr>
          <a:xfrm>
            <a:off x="793790" y="6855808"/>
            <a:ext cx="11424745" cy="830997"/>
          </a:xfrm>
          <a:prstGeom prst="rect">
            <a:avLst/>
          </a:prstGeom>
          <a:noFill/>
        </p:spPr>
        <p:txBody>
          <a:bodyPr wrap="square">
            <a:spAutoFit/>
          </a:bodyPr>
          <a:lstStyle/>
          <a:p>
            <a:pPr algn="just"/>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These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multi-platform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creators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reach</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diverse audiences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through</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various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content formats.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Their</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established</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credibility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in lifestyle,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entertainment</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and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luxury</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niches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makes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them</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valuable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partners</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for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showcasing</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full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Dubai</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experience</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beyond</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just</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tourist</a:t>
            </a:r>
            <a:r>
              <a:rPr lang="fr-FR" sz="1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attractions.</a:t>
            </a:r>
          </a:p>
        </p:txBody>
      </p:sp>
    </p:spTree>
    <p:extLst>
      <p:ext uri="{BB962C8B-B14F-4D97-AF65-F5344CB8AC3E}">
        <p14:creationId xmlns:p14="http://schemas.microsoft.com/office/powerpoint/2010/main" val="96698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790" y="1447149"/>
            <a:ext cx="566976" cy="566976"/>
          </a:xfrm>
          <a:prstGeom prst="rect">
            <a:avLst/>
          </a:prstGeom>
        </p:spPr>
      </p:pic>
      <p:sp>
        <p:nvSpPr>
          <p:cNvPr id="4" name="Text 1"/>
          <p:cNvSpPr/>
          <p:nvPr/>
        </p:nvSpPr>
        <p:spPr>
          <a:xfrm>
            <a:off x="793790" y="2208021"/>
            <a:ext cx="2835235" cy="354330"/>
          </a:xfrm>
          <a:prstGeom prst="rect">
            <a:avLst/>
          </a:prstGeom>
          <a:noFill/>
          <a:ln/>
        </p:spPr>
        <p:txBody>
          <a:bodyPr wrap="none" lIns="0" tIns="0" rIns="0" bIns="0" rtlCol="0" anchor="t"/>
          <a:lstStyle/>
          <a:p>
            <a:pPr>
              <a:lnSpc>
                <a:spcPts val="2750"/>
              </a:lnSpc>
            </a:pPr>
            <a:r>
              <a:rPr lang="en-US" sz="2200" dirty="0" err="1">
                <a:solidFill>
                  <a:srgbClr val="E5E0DF"/>
                </a:solidFill>
                <a:latin typeface="Poppins Light" pitchFamily="34" charset="0"/>
                <a:cs typeface="Poppins Light" pitchFamily="34" charset="-120"/>
              </a:rPr>
              <a:t>Kilama</a:t>
            </a:r>
            <a:r>
              <a:rPr lang="en-US" sz="2200" dirty="0">
                <a:solidFill>
                  <a:srgbClr val="E5E0DF"/>
                </a:solidFill>
                <a:latin typeface="Poppins Light" pitchFamily="34" charset="0"/>
                <a:cs typeface="Poppins Light" pitchFamily="34" charset="-120"/>
              </a:rPr>
              <a:t> Marguerite</a:t>
            </a:r>
            <a:endParaRPr lang="en-US" sz="2200" dirty="0">
              <a:solidFill>
                <a:prstClr val="black"/>
              </a:solidFill>
            </a:endParaRPr>
          </a:p>
        </p:txBody>
      </p:sp>
      <p:sp>
        <p:nvSpPr>
          <p:cNvPr id="5" name="Text 2"/>
          <p:cNvSpPr/>
          <p:nvPr/>
        </p:nvSpPr>
        <p:spPr>
          <a:xfrm>
            <a:off x="772769" y="2756247"/>
            <a:ext cx="4120753" cy="3079299"/>
          </a:xfrm>
          <a:prstGeom prst="rect">
            <a:avLst/>
          </a:prstGeom>
          <a:noFill/>
          <a:ln/>
        </p:spPr>
        <p:txBody>
          <a:bodyPr wrap="square" lIns="0" tIns="0" rIns="0" bIns="0" rtlCol="0" anchor="t"/>
          <a:lstStyle/>
          <a:p>
            <a:pPr algn="just">
              <a:lnSpc>
                <a:spcPts val="2850"/>
              </a:lnSpc>
            </a:pPr>
            <a:r>
              <a:rPr lang="en-US" sz="1400" dirty="0">
                <a:solidFill>
                  <a:srgbClr val="E5E0DF"/>
                </a:solidFill>
                <a:latin typeface="Roboto Light" pitchFamily="34" charset="0"/>
                <a:ea typeface="Roboto Light" pitchFamily="34" charset="-122"/>
                <a:cs typeface="Roboto Light" pitchFamily="34" charset="-120"/>
              </a:rPr>
              <a:t>Most knowing Maggy </a:t>
            </a:r>
            <a:r>
              <a:rPr lang="en-US" sz="1400" dirty="0" err="1">
                <a:solidFill>
                  <a:srgbClr val="E5E0DF"/>
                </a:solidFill>
                <a:latin typeface="Roboto Light" pitchFamily="34" charset="0"/>
                <a:ea typeface="Roboto Light" pitchFamily="34" charset="-122"/>
                <a:cs typeface="Roboto Light" pitchFamily="34" charset="-120"/>
              </a:rPr>
              <a:t>Kloset</a:t>
            </a:r>
            <a:r>
              <a:rPr lang="en-US" sz="1400" dirty="0">
                <a:solidFill>
                  <a:srgbClr val="E5E0DF"/>
                </a:solidFill>
                <a:latin typeface="Roboto Light" pitchFamily="34" charset="0"/>
                <a:ea typeface="Roboto Light" pitchFamily="34" charset="-122"/>
                <a:cs typeface="Roboto Light" pitchFamily="34" charset="-120"/>
              </a:rPr>
              <a:t>, a fashion brand known for its stylish and contemporary clothing.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On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Instagram</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she has 91.2K followers and her editorial line focuses on lifestyle, travel, and business. </a:t>
            </a:r>
            <a:r>
              <a:rPr lang="en-US" sz="1400" dirty="0">
                <a:solidFill>
                  <a:srgbClr val="E5E0DF"/>
                </a:solidFill>
                <a:latin typeface="Roboto Light" pitchFamily="34" charset="0"/>
                <a:ea typeface="Roboto Light" pitchFamily="34" charset="-122"/>
                <a:cs typeface="Roboto Light" pitchFamily="34" charset="-120"/>
              </a:rPr>
              <a:t>Passionate about design elegance and travels, she combines creativity and entrepreneurial spirit to offer unique fashion pieces that reflect modern African flair. Maggy </a:t>
            </a:r>
            <a:r>
              <a:rPr lang="en-US" sz="1400" dirty="0" err="1">
                <a:solidFill>
                  <a:srgbClr val="E5E0DF"/>
                </a:solidFill>
                <a:latin typeface="Roboto Light" pitchFamily="34" charset="0"/>
                <a:ea typeface="Roboto Light" pitchFamily="34" charset="-122"/>
                <a:cs typeface="Roboto Light" pitchFamily="34" charset="-120"/>
              </a:rPr>
              <a:t>Kloset</a:t>
            </a:r>
            <a:r>
              <a:rPr lang="en-US" sz="1400" dirty="0">
                <a:solidFill>
                  <a:srgbClr val="E5E0DF"/>
                </a:solidFill>
                <a:latin typeface="Roboto Light" pitchFamily="34" charset="0"/>
                <a:ea typeface="Roboto Light" pitchFamily="34" charset="-122"/>
                <a:cs typeface="Roboto Light" pitchFamily="34" charset="-120"/>
              </a:rPr>
              <a:t> has a strong digital presence in Cameroon. Her influence can help create immediate brand awareness and interest around the new travel agency. </a:t>
            </a:r>
            <a:endParaRPr lang="en-US" sz="1400" dirty="0">
              <a:solidFill>
                <a:prstClr val="black"/>
              </a:solidFill>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13" name="Image 12">
            <a:extLst>
              <a:ext uri="{FF2B5EF4-FFF2-40B4-BE49-F238E27FC236}">
                <a16:creationId xmlns:a16="http://schemas.microsoft.com/office/drawing/2014/main" id="{F498AA3A-7795-C98E-C762-1C6D8EB5A316}"/>
              </a:ext>
            </a:extLst>
          </p:cNvPr>
          <p:cNvPicPr>
            <a:picLocks noChangeAspect="1"/>
          </p:cNvPicPr>
          <p:nvPr/>
        </p:nvPicPr>
        <p:blipFill>
          <a:blip r:embed="rId5"/>
          <a:stretch>
            <a:fillRect/>
          </a:stretch>
        </p:blipFill>
        <p:spPr>
          <a:xfrm>
            <a:off x="9736876" y="1730637"/>
            <a:ext cx="4099733" cy="5227211"/>
          </a:xfrm>
          <a:prstGeom prst="rect">
            <a:avLst/>
          </a:prstGeom>
        </p:spPr>
      </p:pic>
      <p:sp>
        <p:nvSpPr>
          <p:cNvPr id="18" name="Text 2">
            <a:extLst>
              <a:ext uri="{FF2B5EF4-FFF2-40B4-BE49-F238E27FC236}">
                <a16:creationId xmlns:a16="http://schemas.microsoft.com/office/drawing/2014/main" id="{1825BACE-67E3-B860-1FA9-C28E14186F7E}"/>
              </a:ext>
            </a:extLst>
          </p:cNvPr>
          <p:cNvSpPr/>
          <p:nvPr/>
        </p:nvSpPr>
        <p:spPr>
          <a:xfrm>
            <a:off x="5254823" y="2023115"/>
            <a:ext cx="4120753" cy="4829630"/>
          </a:xfrm>
          <a:prstGeom prst="rect">
            <a:avLst/>
          </a:prstGeom>
          <a:noFill/>
          <a:ln/>
        </p:spPr>
        <p:txBody>
          <a:bodyPr wrap="square" lIns="0" tIns="0" rIns="0" bIns="0" rtlCol="0" anchor="t"/>
          <a:lstStyle/>
          <a:p>
            <a:pPr algn="just">
              <a:lnSpc>
                <a:spcPts val="2850"/>
              </a:lnSpc>
            </a:pPr>
            <a:r>
              <a:rPr lang="en-US" sz="1400" dirty="0">
                <a:solidFill>
                  <a:srgbClr val="E5E0DF"/>
                </a:solidFill>
                <a:latin typeface="Roboto Light" pitchFamily="34" charset="0"/>
                <a:ea typeface="Roboto Light" pitchFamily="34" charset="-122"/>
                <a:cs typeface="Roboto Light" pitchFamily="34" charset="-120"/>
              </a:rPr>
              <a:t>Maggy’s editorial line aligns perfectly with the travel industry—she shares lifestyle content, travel experiences, and business tips. Her audience already follows her for recommendations on places to visit, stay, and explore. As a Cameroonian content creator, she knows the local culture, preferences, and digital behaviors. She can tailor your message in a way that speaks directly to the hearts of Cameroonian travelers. Through high-quality photos, engaging Reels, and authentic travel vlogs, Maggy can showcase the unique offers and services of the agency, building trust and curiosity among potential customers.</a:t>
            </a:r>
            <a:endParaRPr lang="en-US" sz="1400" dirty="0">
              <a:solidFill>
                <a:prstClr val="black"/>
              </a:solidFill>
            </a:endParaRPr>
          </a:p>
        </p:txBody>
      </p:sp>
    </p:spTree>
    <p:extLst>
      <p:ext uri="{BB962C8B-B14F-4D97-AF65-F5344CB8AC3E}">
        <p14:creationId xmlns:p14="http://schemas.microsoft.com/office/powerpoint/2010/main" val="3491577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pic>
        <p:nvPicPr>
          <p:cNvPr id="6" name="Image 1"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7328" y="1469551"/>
            <a:ext cx="566976" cy="566976"/>
          </a:xfrm>
          <a:prstGeom prst="rect">
            <a:avLst/>
          </a:prstGeom>
        </p:spPr>
      </p:pic>
      <p:sp>
        <p:nvSpPr>
          <p:cNvPr id="7" name="Text 3"/>
          <p:cNvSpPr/>
          <p:nvPr/>
        </p:nvSpPr>
        <p:spPr>
          <a:xfrm>
            <a:off x="7283002" y="2103048"/>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cs typeface="Poppins Light" pitchFamily="34" charset="-120"/>
              </a:rPr>
              <a:t>Jim-</a:t>
            </a:r>
            <a:r>
              <a:rPr lang="en-US" sz="2200" dirty="0" err="1">
                <a:solidFill>
                  <a:srgbClr val="E5E0DF"/>
                </a:solidFill>
                <a:latin typeface="Poppins Light" pitchFamily="34" charset="0"/>
                <a:cs typeface="Poppins Light" pitchFamily="34" charset="-120"/>
              </a:rPr>
              <a:t>Kévin</a:t>
            </a:r>
            <a:r>
              <a:rPr lang="en-US" sz="2200" dirty="0">
                <a:solidFill>
                  <a:srgbClr val="E5E0DF"/>
                </a:solidFill>
                <a:latin typeface="Poppins Light" pitchFamily="34" charset="0"/>
                <a:cs typeface="Poppins Light" pitchFamily="34" charset="-120"/>
              </a:rPr>
              <a:t> </a:t>
            </a:r>
            <a:r>
              <a:rPr lang="en-US" sz="2200" dirty="0" err="1">
                <a:solidFill>
                  <a:srgbClr val="E5E0DF"/>
                </a:solidFill>
                <a:latin typeface="Poppins Light" pitchFamily="34" charset="0"/>
                <a:cs typeface="Poppins Light" pitchFamily="34" charset="-120"/>
              </a:rPr>
              <a:t>Moukoury</a:t>
            </a:r>
            <a:endParaRPr lang="en-US" sz="2200" dirty="0">
              <a:solidFill>
                <a:prstClr val="black"/>
              </a:solidFill>
            </a:endParaRPr>
          </a:p>
        </p:txBody>
      </p:sp>
      <p:sp>
        <p:nvSpPr>
          <p:cNvPr id="8" name="Text 4"/>
          <p:cNvSpPr/>
          <p:nvPr/>
        </p:nvSpPr>
        <p:spPr>
          <a:xfrm>
            <a:off x="7315200" y="2545442"/>
            <a:ext cx="5628031" cy="3687192"/>
          </a:xfrm>
          <a:prstGeom prst="rect">
            <a:avLst/>
          </a:prstGeom>
          <a:noFill/>
          <a:ln/>
        </p:spPr>
        <p:txBody>
          <a:bodyPr wrap="square" lIns="0" tIns="0" rIns="0" bIns="0" rtlCol="0" anchor="t"/>
          <a:lstStyle/>
          <a:p>
            <a:pPr algn="just">
              <a:lnSpc>
                <a:spcPts val="2850"/>
              </a:lnSpc>
            </a:pPr>
            <a:r>
              <a:rPr lang="en-US" sz="1300" dirty="0">
                <a:solidFill>
                  <a:srgbClr val="E5E0DF"/>
                </a:solidFill>
                <a:latin typeface="Roboto Light" pitchFamily="34" charset="0"/>
                <a:ea typeface="Roboto Light" pitchFamily="34" charset="-122"/>
                <a:cs typeface="Roboto Light" pitchFamily="34" charset="-120"/>
              </a:rPr>
              <a:t>Jim-</a:t>
            </a:r>
            <a:r>
              <a:rPr lang="en-US" sz="1300" dirty="0" err="1">
                <a:solidFill>
                  <a:srgbClr val="E5E0DF"/>
                </a:solidFill>
                <a:latin typeface="Roboto Light" pitchFamily="34" charset="0"/>
                <a:ea typeface="Roboto Light" pitchFamily="34" charset="-122"/>
                <a:cs typeface="Roboto Light" pitchFamily="34" charset="-120"/>
              </a:rPr>
              <a:t>Kévin</a:t>
            </a:r>
            <a:r>
              <a:rPr lang="en-US" sz="1300" dirty="0">
                <a:solidFill>
                  <a:srgbClr val="E5E0DF"/>
                </a:solidFill>
                <a:latin typeface="Roboto Light" pitchFamily="34" charset="0"/>
                <a:ea typeface="Roboto Light" pitchFamily="34" charset="-122"/>
                <a:cs typeface="Roboto Light" pitchFamily="34" charset="-120"/>
              </a:rPr>
              <a:t> </a:t>
            </a:r>
            <a:r>
              <a:rPr lang="en-US" sz="1300" dirty="0" err="1">
                <a:solidFill>
                  <a:srgbClr val="E5E0DF"/>
                </a:solidFill>
                <a:latin typeface="Roboto Light" pitchFamily="34" charset="0"/>
                <a:ea typeface="Roboto Light" pitchFamily="34" charset="-122"/>
                <a:cs typeface="Roboto Light" pitchFamily="34" charset="-120"/>
              </a:rPr>
              <a:t>Moukoury</a:t>
            </a:r>
            <a:r>
              <a:rPr lang="en-US" sz="1300" dirty="0">
                <a:solidFill>
                  <a:srgbClr val="E5E0DF"/>
                </a:solidFill>
                <a:latin typeface="Roboto Light" pitchFamily="34" charset="0"/>
                <a:ea typeface="Roboto Light" pitchFamily="34" charset="-122"/>
                <a:cs typeface="Roboto Light" pitchFamily="34" charset="-120"/>
              </a:rPr>
              <a:t> is a Cameroonian digital marketing consultant and entrepreneur. He specializes in brand strategy, influencer marketing, and business development across Francophone Africa.  He has  12,7k followers on  </a:t>
            </a:r>
            <a:r>
              <a:rPr lang="en-US" sz="1300" dirty="0">
                <a:solidFill>
                  <a:srgbClr val="E5E0DF"/>
                </a:solidFill>
                <a:latin typeface="Roboto Light" pitchFamily="34" charset="0"/>
                <a:ea typeface="Roboto Light" pitchFamily="34" charset="-122"/>
                <a:cs typeface="Roboto Light" pitchFamily="34" charset="-120"/>
                <a:hlinkClick r:id="rId4"/>
              </a:rPr>
              <a:t>Instagram</a:t>
            </a:r>
            <a:r>
              <a:rPr lang="en-US" sz="1300" dirty="0">
                <a:solidFill>
                  <a:srgbClr val="E5E0DF"/>
                </a:solidFill>
                <a:latin typeface="Roboto Light" pitchFamily="34" charset="0"/>
                <a:ea typeface="Roboto Light" pitchFamily="34" charset="-122"/>
                <a:cs typeface="Roboto Light" pitchFamily="34" charset="-120"/>
              </a:rPr>
              <a:t> ;</a:t>
            </a:r>
          </a:p>
          <a:p>
            <a:pPr algn="just">
              <a:lnSpc>
                <a:spcPts val="2850"/>
              </a:lnSpc>
            </a:pPr>
            <a:r>
              <a:rPr lang="en-US" sz="1300" dirty="0">
                <a:solidFill>
                  <a:srgbClr val="E5E0DF"/>
                </a:solidFill>
                <a:latin typeface="Roboto Light" pitchFamily="34" charset="0"/>
                <a:ea typeface="Roboto Light" pitchFamily="34" charset="-122"/>
                <a:cs typeface="Roboto Light" pitchFamily="34" charset="-120"/>
              </a:rPr>
              <a:t>For MJ Dream Travel &amp; Tourism :</a:t>
            </a:r>
          </a:p>
          <a:p>
            <a:pPr algn="just">
              <a:lnSpc>
                <a:spcPts val="2850"/>
              </a:lnSpc>
            </a:pPr>
            <a:r>
              <a:rPr lang="en-US" sz="1300" dirty="0">
                <a:solidFill>
                  <a:srgbClr val="E5E0DF"/>
                </a:solidFill>
                <a:latin typeface="Roboto Light" pitchFamily="34" charset="0"/>
                <a:ea typeface="Roboto Light" pitchFamily="34" charset="-122"/>
                <a:cs typeface="Roboto Light" pitchFamily="34" charset="-120"/>
              </a:rPr>
              <a:t>- Can help position the brand locally through targeted digital campaigns, influencer partnerships, and strategic market entry plans tailored to Cameroonian consumers;</a:t>
            </a:r>
          </a:p>
          <a:p>
            <a:pPr algn="just">
              <a:lnSpc>
                <a:spcPts val="2850"/>
              </a:lnSpc>
            </a:pPr>
            <a:r>
              <a:rPr lang="en-US" sz="1300" dirty="0">
                <a:solidFill>
                  <a:srgbClr val="E5E0DF"/>
                </a:solidFill>
                <a:latin typeface="Roboto Light" pitchFamily="34" charset="0"/>
                <a:ea typeface="Roboto Light" pitchFamily="34" charset="-122"/>
                <a:cs typeface="Roboto Light" pitchFamily="34" charset="-120"/>
              </a:rPr>
              <a:t>- His expertise bridges international brands with the local audience for effective visibility and conversion.</a:t>
            </a:r>
            <a:endParaRPr lang="en-US" sz="1300" dirty="0">
              <a:solidFill>
                <a:prstClr val="black"/>
              </a:solidFill>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13" name="Image 12">
            <a:extLst>
              <a:ext uri="{FF2B5EF4-FFF2-40B4-BE49-F238E27FC236}">
                <a16:creationId xmlns:a16="http://schemas.microsoft.com/office/drawing/2014/main" id="{8C001BFD-D61C-A306-2FED-9C36A88B643B}"/>
              </a:ext>
            </a:extLst>
          </p:cNvPr>
          <p:cNvPicPr>
            <a:picLocks noChangeAspect="1"/>
          </p:cNvPicPr>
          <p:nvPr/>
        </p:nvPicPr>
        <p:blipFill>
          <a:blip r:embed="rId5"/>
          <a:stretch>
            <a:fillRect/>
          </a:stretch>
        </p:blipFill>
        <p:spPr>
          <a:xfrm>
            <a:off x="793790" y="1664941"/>
            <a:ext cx="4429851" cy="4809432"/>
          </a:xfrm>
          <a:prstGeom prst="rect">
            <a:avLst/>
          </a:prstGeom>
        </p:spPr>
      </p:pic>
    </p:spTree>
    <p:extLst>
      <p:ext uri="{BB962C8B-B14F-4D97-AF65-F5344CB8AC3E}">
        <p14:creationId xmlns:p14="http://schemas.microsoft.com/office/powerpoint/2010/main" val="469476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63975"/>
            <a:ext cx="9525833"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Multi-Platform Lifestyle Influencers</a:t>
            </a:r>
            <a:endParaRPr lang="en-US" sz="4450" dirty="0">
              <a:solidFill>
                <a:prstClr val="black"/>
              </a:solidFill>
            </a:endParaRPr>
          </a:p>
        </p:txBody>
      </p:sp>
      <p:sp>
        <p:nvSpPr>
          <p:cNvPr id="7" name="Text 3"/>
          <p:cNvSpPr/>
          <p:nvPr/>
        </p:nvSpPr>
        <p:spPr>
          <a:xfrm>
            <a:off x="3563006" y="2202836"/>
            <a:ext cx="2835235" cy="354330"/>
          </a:xfrm>
          <a:prstGeom prst="rect">
            <a:avLst/>
          </a:prstGeom>
          <a:noFill/>
          <a:ln/>
        </p:spPr>
        <p:txBody>
          <a:bodyPr wrap="none" lIns="0" tIns="0" rIns="0" bIns="0" rtlCol="0" anchor="t"/>
          <a:lstStyle/>
          <a:p>
            <a:pPr>
              <a:lnSpc>
                <a:spcPts val="2750"/>
              </a:lnSpc>
            </a:pP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Iris </a:t>
            </a: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Kenfack</a:t>
            </a:r>
            <a:endPar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Text 4"/>
          <p:cNvSpPr/>
          <p:nvPr/>
        </p:nvSpPr>
        <p:spPr>
          <a:xfrm>
            <a:off x="3563006" y="2769814"/>
            <a:ext cx="2557798" cy="4170113"/>
          </a:xfrm>
          <a:prstGeom prst="rect">
            <a:avLst/>
          </a:prstGeom>
          <a:noFill/>
          <a:ln/>
        </p:spPr>
        <p:txBody>
          <a:bodyPr wrap="square" lIns="0" tIns="0" rIns="0" bIns="0" rtlCol="0" anchor="t"/>
          <a:lstStyle/>
          <a:p>
            <a:pPr>
              <a:lnSpc>
                <a:spcPts val="2850"/>
              </a:lnSpc>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rPr>
              <a:t>341K followers; </a:t>
            </a:r>
            <a:b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Benefit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she is a lifestyle influencer with a strong online presence, ideal for promoting premium travel experiences.​</a:t>
            </a:r>
          </a:p>
          <a:p>
            <a:pPr algn="just">
              <a:lnSpc>
                <a:spcPts val="2850"/>
              </a:lnSpc>
            </a:pPr>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 6"/>
          <p:cNvSpPr/>
          <p:nvPr/>
        </p:nvSpPr>
        <p:spPr>
          <a:xfrm>
            <a:off x="9715858" y="3696534"/>
            <a:ext cx="4120753" cy="1814513"/>
          </a:xfrm>
          <a:prstGeom prst="rect">
            <a:avLst/>
          </a:prstGeom>
          <a:noFill/>
          <a:ln/>
        </p:spPr>
        <p:txBody>
          <a:bodyPr wrap="square" lIns="0" tIns="0" rIns="0" bIns="0" rtlCol="0" anchor="t"/>
          <a:lstStyle/>
          <a:p>
            <a:pPr>
              <a:lnSpc>
                <a:spcPts val="2850"/>
              </a:lnSpc>
            </a:pPr>
            <a:endParaRPr lang="en-US" sz="1750" dirty="0">
              <a:solidFill>
                <a:schemeClr val="bg1"/>
              </a:solidFill>
            </a:endParaRPr>
          </a:p>
        </p:txBody>
      </p:sp>
      <p:pic>
        <p:nvPicPr>
          <p:cNvPr id="9" name="Image 8">
            <a:extLst>
              <a:ext uri="{FF2B5EF4-FFF2-40B4-BE49-F238E27FC236}">
                <a16:creationId xmlns:a16="http://schemas.microsoft.com/office/drawing/2014/main" id="{A879A942-8584-290B-DA1A-1CA345669475}"/>
              </a:ext>
            </a:extLst>
          </p:cNvPr>
          <p:cNvPicPr>
            <a:picLocks noChangeAspect="1"/>
          </p:cNvPicPr>
          <p:nvPr/>
        </p:nvPicPr>
        <p:blipFill>
          <a:blip r:embed="rId4"/>
          <a:stretch>
            <a:fillRect/>
          </a:stretch>
        </p:blipFill>
        <p:spPr>
          <a:xfrm>
            <a:off x="3563006" y="1345346"/>
            <a:ext cx="566977" cy="566977"/>
          </a:xfrm>
          <a:prstGeom prst="rect">
            <a:avLst/>
          </a:prstGeom>
        </p:spPr>
      </p:pic>
      <p:pic>
        <p:nvPicPr>
          <p:cNvPr id="12" name="Image 11">
            <a:extLst>
              <a:ext uri="{FF2B5EF4-FFF2-40B4-BE49-F238E27FC236}">
                <a16:creationId xmlns:a16="http://schemas.microsoft.com/office/drawing/2014/main" id="{8E1D8711-B747-E133-151F-A5E15B2FDD73}"/>
              </a:ext>
            </a:extLst>
          </p:cNvPr>
          <p:cNvPicPr>
            <a:picLocks noChangeAspect="1"/>
          </p:cNvPicPr>
          <p:nvPr/>
        </p:nvPicPr>
        <p:blipFill>
          <a:blip r:embed="rId5"/>
          <a:stretch>
            <a:fillRect/>
          </a:stretch>
        </p:blipFill>
        <p:spPr>
          <a:xfrm>
            <a:off x="8318413" y="1350884"/>
            <a:ext cx="566977" cy="566977"/>
          </a:xfrm>
          <a:prstGeom prst="rect">
            <a:avLst/>
          </a:prstGeom>
        </p:spPr>
      </p:pic>
      <p:sp>
        <p:nvSpPr>
          <p:cNvPr id="15" name="Text 3">
            <a:extLst>
              <a:ext uri="{FF2B5EF4-FFF2-40B4-BE49-F238E27FC236}">
                <a16:creationId xmlns:a16="http://schemas.microsoft.com/office/drawing/2014/main" id="{1CA37023-4235-EA2C-0F20-54CE51CEBEBF}"/>
              </a:ext>
            </a:extLst>
          </p:cNvPr>
          <p:cNvSpPr/>
          <p:nvPr/>
        </p:nvSpPr>
        <p:spPr>
          <a:xfrm>
            <a:off x="8298240" y="2195992"/>
            <a:ext cx="2835235" cy="354330"/>
          </a:xfrm>
          <a:prstGeom prst="rect">
            <a:avLst/>
          </a:prstGeom>
          <a:noFill/>
          <a:ln/>
        </p:spPr>
        <p:txBody>
          <a:bodyPr wrap="none" lIns="0" tIns="0" rIns="0" bIns="0" rtlCol="0" anchor="t"/>
          <a:lstStyle/>
          <a:p>
            <a:pPr>
              <a:lnSpc>
                <a:spcPts val="2750"/>
              </a:lnSpc>
            </a:pP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Mourzane</a:t>
            </a:r>
            <a:r>
              <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2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Ousmanou</a:t>
            </a:r>
            <a:endParaRPr lang="en-US"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Text 4">
            <a:extLst>
              <a:ext uri="{FF2B5EF4-FFF2-40B4-BE49-F238E27FC236}">
                <a16:creationId xmlns:a16="http://schemas.microsoft.com/office/drawing/2014/main" id="{8DFE63C7-2A4C-FE73-8977-DD29687F3F4D}"/>
              </a:ext>
            </a:extLst>
          </p:cNvPr>
          <p:cNvSpPr/>
          <p:nvPr/>
        </p:nvSpPr>
        <p:spPr>
          <a:xfrm>
            <a:off x="8298240" y="2750375"/>
            <a:ext cx="2557798" cy="4170113"/>
          </a:xfrm>
          <a:prstGeom prst="rect">
            <a:avLst/>
          </a:prstGeom>
          <a:noFill/>
          <a:ln/>
        </p:spPr>
        <p:txBody>
          <a:bodyPr wrap="square" lIns="0" tIns="0" rIns="0" bIns="0" rtlCol="0" anchor="t"/>
          <a:lstStyle/>
          <a:p>
            <a:pPr>
              <a:lnSpc>
                <a:spcPts val="2850"/>
              </a:lnSpc>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Audience on Instagram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6"/>
              </a:rPr>
              <a:t>110K followers;</a:t>
            </a:r>
            <a:b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t>
            </a:r>
            <a:r>
              <a:rPr lang="en-US"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Benefit :</a:t>
            </a: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 digital marketing expert, capable of producing engaging and informative content about MJ Dream’s services.</a:t>
            </a:r>
          </a:p>
        </p:txBody>
      </p:sp>
      <p:pic>
        <p:nvPicPr>
          <p:cNvPr id="21" name="Image 20">
            <a:extLst>
              <a:ext uri="{FF2B5EF4-FFF2-40B4-BE49-F238E27FC236}">
                <a16:creationId xmlns:a16="http://schemas.microsoft.com/office/drawing/2014/main" id="{F5065058-1882-25AC-1004-32F12229634B}"/>
              </a:ext>
            </a:extLst>
          </p:cNvPr>
          <p:cNvPicPr>
            <a:picLocks noChangeAspect="1"/>
          </p:cNvPicPr>
          <p:nvPr/>
        </p:nvPicPr>
        <p:blipFill>
          <a:blip r:embed="rId7"/>
          <a:stretch>
            <a:fillRect/>
          </a:stretch>
        </p:blipFill>
        <p:spPr>
          <a:xfrm>
            <a:off x="3563007" y="5475474"/>
            <a:ext cx="2389632" cy="2372230"/>
          </a:xfrm>
          <a:prstGeom prst="rect">
            <a:avLst/>
          </a:prstGeom>
        </p:spPr>
      </p:pic>
      <p:pic>
        <p:nvPicPr>
          <p:cNvPr id="23" name="Image 22">
            <a:extLst>
              <a:ext uri="{FF2B5EF4-FFF2-40B4-BE49-F238E27FC236}">
                <a16:creationId xmlns:a16="http://schemas.microsoft.com/office/drawing/2014/main" id="{9CBD6C62-480B-B394-4C0B-401DE2267613}"/>
              </a:ext>
            </a:extLst>
          </p:cNvPr>
          <p:cNvPicPr>
            <a:picLocks noChangeAspect="1"/>
          </p:cNvPicPr>
          <p:nvPr/>
        </p:nvPicPr>
        <p:blipFill>
          <a:blip r:embed="rId8"/>
          <a:stretch>
            <a:fillRect/>
          </a:stretch>
        </p:blipFill>
        <p:spPr>
          <a:xfrm>
            <a:off x="8298240" y="5493395"/>
            <a:ext cx="2426084" cy="2354309"/>
          </a:xfrm>
          <a:prstGeom prst="rect">
            <a:avLst/>
          </a:prstGeom>
        </p:spPr>
      </p:pic>
    </p:spTree>
    <p:extLst>
      <p:ext uri="{BB962C8B-B14F-4D97-AF65-F5344CB8AC3E}">
        <p14:creationId xmlns:p14="http://schemas.microsoft.com/office/powerpoint/2010/main" val="1811637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64143" y="600313"/>
            <a:ext cx="7687985" cy="682347"/>
          </a:xfrm>
          <a:prstGeom prst="rect">
            <a:avLst/>
          </a:prstGeom>
          <a:noFill/>
          <a:ln/>
        </p:spPr>
        <p:txBody>
          <a:bodyPr wrap="none" lIns="0" tIns="0" rIns="0" bIns="0" rtlCol="0" anchor="t"/>
          <a:lstStyle/>
          <a:p>
            <a:pPr marL="0" indent="0" algn="l">
              <a:lnSpc>
                <a:spcPts val="5350"/>
              </a:lnSpc>
              <a:buNone/>
            </a:pPr>
            <a:r>
              <a:rPr lang="en-US" sz="4250" dirty="0">
                <a:solidFill>
                  <a:srgbClr val="F2F2F3"/>
                </a:solidFill>
                <a:latin typeface="Poppins Light" pitchFamily="34" charset="0"/>
                <a:ea typeface="Poppins Light" pitchFamily="34" charset="-122"/>
                <a:cs typeface="Poppins Light" pitchFamily="34" charset="-120"/>
              </a:rPr>
              <a:t>WhatsApp Business Strategy</a:t>
            </a:r>
            <a:endParaRPr lang="en-US" sz="4250" dirty="0"/>
          </a:p>
        </p:txBody>
      </p:sp>
      <p:sp>
        <p:nvSpPr>
          <p:cNvPr id="3" name="Text 1"/>
          <p:cNvSpPr/>
          <p:nvPr/>
        </p:nvSpPr>
        <p:spPr>
          <a:xfrm>
            <a:off x="764143" y="1828324"/>
            <a:ext cx="4040862" cy="341114"/>
          </a:xfrm>
          <a:prstGeom prst="rect">
            <a:avLst/>
          </a:prstGeom>
          <a:noFill/>
          <a:ln/>
        </p:spPr>
        <p:txBody>
          <a:bodyPr wrap="none" lIns="0" tIns="0" rIns="0" bIns="0" rtlCol="0" anchor="t"/>
          <a:lstStyle/>
          <a:p>
            <a:pPr marL="0" indent="0" algn="l">
              <a:lnSpc>
                <a:spcPts val="2650"/>
              </a:lnSpc>
              <a:buNone/>
            </a:pPr>
            <a:r>
              <a:rPr lang="en-US" sz="2100" dirty="0">
                <a:solidFill>
                  <a:srgbClr val="F2F2F3"/>
                </a:solidFill>
                <a:latin typeface="Poppins Light" pitchFamily="34" charset="0"/>
                <a:ea typeface="Poppins Light" pitchFamily="34" charset="-122"/>
                <a:cs typeface="Poppins Light" pitchFamily="34" charset="-120"/>
              </a:rPr>
              <a:t>Customer Journey Integration</a:t>
            </a:r>
            <a:endParaRPr lang="en-US" sz="2100" dirty="0"/>
          </a:p>
        </p:txBody>
      </p:sp>
      <p:sp>
        <p:nvSpPr>
          <p:cNvPr id="4" name="Text 2"/>
          <p:cNvSpPr/>
          <p:nvPr/>
        </p:nvSpPr>
        <p:spPr>
          <a:xfrm>
            <a:off x="764143" y="2387679"/>
            <a:ext cx="6284714" cy="1397318"/>
          </a:xfrm>
          <a:prstGeom prst="rect">
            <a:avLst/>
          </a:prstGeom>
          <a:noFill/>
          <a:ln/>
        </p:spPr>
        <p:txBody>
          <a:bodyPr wrap="square" lIns="0" tIns="0" rIns="0" bIns="0" rtlCol="0" anchor="t"/>
          <a:lstStyle/>
          <a:p>
            <a:pPr marL="0" indent="0" algn="l">
              <a:lnSpc>
                <a:spcPts val="2750"/>
              </a:lnSpc>
              <a:buNone/>
            </a:pPr>
            <a:r>
              <a:rPr lang="en-US" sz="1700" dirty="0">
                <a:solidFill>
                  <a:srgbClr val="E5E0DF"/>
                </a:solidFill>
                <a:latin typeface="Roboto Light" pitchFamily="34" charset="0"/>
                <a:ea typeface="Roboto Light" pitchFamily="34" charset="-122"/>
                <a:cs typeface="Roboto Light" pitchFamily="34" charset="-120"/>
              </a:rPr>
              <a:t>WhatsApp Business will serve as a central communication hub throughout the customer journey, from initial inquiry to post-trip feedback. The platform's 98% open rate makes it significantly more effective than email for time-sensitive communications.</a:t>
            </a:r>
            <a:endParaRPr lang="en-US" sz="1700" dirty="0"/>
          </a:p>
        </p:txBody>
      </p:sp>
      <p:sp>
        <p:nvSpPr>
          <p:cNvPr id="5" name="Text 3"/>
          <p:cNvSpPr/>
          <p:nvPr/>
        </p:nvSpPr>
        <p:spPr>
          <a:xfrm>
            <a:off x="764143" y="3981450"/>
            <a:ext cx="6284714" cy="1397318"/>
          </a:xfrm>
          <a:prstGeom prst="rect">
            <a:avLst/>
          </a:prstGeom>
          <a:noFill/>
          <a:ln/>
        </p:spPr>
        <p:txBody>
          <a:bodyPr wrap="square" lIns="0" tIns="0" rIns="0" bIns="0" rtlCol="0" anchor="t"/>
          <a:lstStyle/>
          <a:p>
            <a:pPr marL="0" indent="0" algn="l">
              <a:lnSpc>
                <a:spcPts val="2750"/>
              </a:lnSpc>
              <a:buNone/>
            </a:pPr>
            <a:r>
              <a:rPr lang="en-US" sz="1700" dirty="0">
                <a:solidFill>
                  <a:srgbClr val="E5E0DF"/>
                </a:solidFill>
                <a:latin typeface="Roboto Light" pitchFamily="34" charset="0"/>
                <a:ea typeface="Roboto Light" pitchFamily="34" charset="-122"/>
                <a:cs typeface="Roboto Light" pitchFamily="34" charset="-120"/>
              </a:rPr>
              <a:t>We'll implement automated welcome messages, quick replies for common questions, and broadcast lists for promotional content, while maintaining the personal touch through direct agent conversations for complex inquiries.</a:t>
            </a:r>
            <a:endParaRPr lang="en-US" sz="1700" dirty="0"/>
          </a:p>
        </p:txBody>
      </p:sp>
      <p:pic>
        <p:nvPicPr>
          <p:cNvPr id="6"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9163" y="1855708"/>
            <a:ext cx="6284714" cy="3525560"/>
          </a:xfrm>
          <a:prstGeom prst="rect">
            <a:avLst/>
          </a:prstGeom>
        </p:spPr>
      </p:pic>
      <p:sp>
        <p:nvSpPr>
          <p:cNvPr id="7" name="Text 4"/>
          <p:cNvSpPr/>
          <p:nvPr/>
        </p:nvSpPr>
        <p:spPr>
          <a:xfrm>
            <a:off x="7589163" y="5626894"/>
            <a:ext cx="3946208" cy="341114"/>
          </a:xfrm>
          <a:prstGeom prst="rect">
            <a:avLst/>
          </a:prstGeom>
          <a:noFill/>
          <a:ln/>
        </p:spPr>
        <p:txBody>
          <a:bodyPr wrap="none" lIns="0" tIns="0" rIns="0" bIns="0" rtlCol="0" anchor="t"/>
          <a:lstStyle/>
          <a:p>
            <a:pPr marL="0" indent="0" algn="l">
              <a:lnSpc>
                <a:spcPts val="2650"/>
              </a:lnSpc>
              <a:buNone/>
            </a:pPr>
            <a:r>
              <a:rPr lang="en-US" sz="2100" dirty="0">
                <a:solidFill>
                  <a:srgbClr val="F2F2F3"/>
                </a:solidFill>
                <a:latin typeface="Poppins Light" pitchFamily="34" charset="0"/>
                <a:ea typeface="Poppins Light" pitchFamily="34" charset="-122"/>
                <a:cs typeface="Poppins Light" pitchFamily="34" charset="-120"/>
              </a:rPr>
              <a:t>Exclusive Content Distribution</a:t>
            </a:r>
            <a:endParaRPr lang="en-US" sz="2100" dirty="0"/>
          </a:p>
        </p:txBody>
      </p:sp>
      <p:sp>
        <p:nvSpPr>
          <p:cNvPr id="8" name="Text 5"/>
          <p:cNvSpPr/>
          <p:nvPr/>
        </p:nvSpPr>
        <p:spPr>
          <a:xfrm>
            <a:off x="7589163" y="6186249"/>
            <a:ext cx="6284714" cy="1397318"/>
          </a:xfrm>
          <a:prstGeom prst="rect">
            <a:avLst/>
          </a:prstGeom>
          <a:noFill/>
          <a:ln/>
        </p:spPr>
        <p:txBody>
          <a:bodyPr wrap="square" lIns="0" tIns="0" rIns="0" bIns="0" rtlCol="0" anchor="t"/>
          <a:lstStyle/>
          <a:p>
            <a:pPr marL="0" indent="0" algn="l">
              <a:lnSpc>
                <a:spcPts val="2750"/>
              </a:lnSpc>
              <a:buNone/>
            </a:pPr>
            <a:r>
              <a:rPr lang="en-US" sz="1700" dirty="0">
                <a:solidFill>
                  <a:srgbClr val="E5E0DF"/>
                </a:solidFill>
                <a:latin typeface="Roboto Light" pitchFamily="34" charset="0"/>
                <a:ea typeface="Roboto Light" pitchFamily="34" charset="-122"/>
                <a:cs typeface="Roboto Light" pitchFamily="34" charset="-120"/>
              </a:rPr>
              <a:t>We'll create VIP WhatsApp groups for past customers and high-intent prospects, providing them with exclusive flash deals, behind-the-scenes content, and early access to new packages, fostering a sense of community and exclusivity.</a:t>
            </a:r>
            <a:endParaRPr lang="en-US" sz="17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3" name="Text 0"/>
          <p:cNvSpPr/>
          <p:nvPr/>
        </p:nvSpPr>
        <p:spPr>
          <a:xfrm>
            <a:off x="692944" y="3175992"/>
            <a:ext cx="6581775" cy="618649"/>
          </a:xfrm>
          <a:prstGeom prst="rect">
            <a:avLst/>
          </a:prstGeom>
          <a:noFill/>
          <a:ln/>
        </p:spPr>
        <p:txBody>
          <a:bodyPr wrap="none" lIns="0" tIns="0" rIns="0" bIns="0" rtlCol="0" anchor="t"/>
          <a:lstStyle/>
          <a:p>
            <a:pPr marL="0" indent="0" algn="l">
              <a:lnSpc>
                <a:spcPts val="4850"/>
              </a:lnSpc>
              <a:buNone/>
            </a:pPr>
            <a:r>
              <a:rPr lang="en-US" sz="3850" dirty="0">
                <a:solidFill>
                  <a:srgbClr val="F2F2F3"/>
                </a:solidFill>
                <a:latin typeface="Poppins Light" pitchFamily="34" charset="0"/>
                <a:ea typeface="Poppins Light" pitchFamily="34" charset="-122"/>
                <a:cs typeface="Poppins Light" pitchFamily="34" charset="-120"/>
              </a:rPr>
              <a:t>Content Creation Workflow</a:t>
            </a:r>
            <a:endParaRPr lang="en-US" sz="3850" dirty="0"/>
          </a:p>
        </p:txBody>
      </p:sp>
      <p:pic>
        <p:nvPicPr>
          <p:cNvPr id="4" name="Image 1"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944" y="4091583"/>
            <a:ext cx="3311128" cy="791885"/>
          </a:xfrm>
          <a:prstGeom prst="rect">
            <a:avLst/>
          </a:prstGeom>
        </p:spPr>
      </p:pic>
      <p:sp>
        <p:nvSpPr>
          <p:cNvPr id="5" name="Text 1"/>
          <p:cNvSpPr/>
          <p:nvPr/>
        </p:nvSpPr>
        <p:spPr>
          <a:xfrm>
            <a:off x="890826" y="5180409"/>
            <a:ext cx="2474833" cy="309324"/>
          </a:xfrm>
          <a:prstGeom prst="rect">
            <a:avLst/>
          </a:prstGeom>
          <a:noFill/>
          <a:ln/>
        </p:spPr>
        <p:txBody>
          <a:bodyPr wrap="none" lIns="0" tIns="0" rIns="0" bIns="0" rtlCol="0" anchor="t"/>
          <a:lstStyle/>
          <a:p>
            <a:pPr marL="0" indent="0" algn="l">
              <a:lnSpc>
                <a:spcPts val="2400"/>
              </a:lnSpc>
              <a:buNone/>
            </a:pPr>
            <a:r>
              <a:rPr lang="en-US" sz="1900" dirty="0">
                <a:solidFill>
                  <a:srgbClr val="E5E0DF"/>
                </a:solidFill>
                <a:latin typeface="Poppins Light" pitchFamily="34" charset="0"/>
                <a:ea typeface="Poppins Light" pitchFamily="34" charset="-122"/>
                <a:cs typeface="Poppins Light" pitchFamily="34" charset="-120"/>
              </a:rPr>
              <a:t>Planning</a:t>
            </a:r>
            <a:endParaRPr lang="en-US" sz="1900" dirty="0"/>
          </a:p>
        </p:txBody>
      </p:sp>
      <p:sp>
        <p:nvSpPr>
          <p:cNvPr id="6" name="Text 2"/>
          <p:cNvSpPr/>
          <p:nvPr/>
        </p:nvSpPr>
        <p:spPr>
          <a:xfrm>
            <a:off x="890826" y="5608439"/>
            <a:ext cx="2915364" cy="633413"/>
          </a:xfrm>
          <a:prstGeom prst="rect">
            <a:avLst/>
          </a:prstGeom>
          <a:noFill/>
          <a:ln/>
        </p:spPr>
        <p:txBody>
          <a:bodyPr wrap="squar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Weekly content calendar development</a:t>
            </a:r>
            <a:endParaRPr lang="en-US" sz="1550" dirty="0"/>
          </a:p>
        </p:txBody>
      </p:sp>
      <p:sp>
        <p:nvSpPr>
          <p:cNvPr id="7" name="Text 3"/>
          <p:cNvSpPr/>
          <p:nvPr/>
        </p:nvSpPr>
        <p:spPr>
          <a:xfrm>
            <a:off x="890826" y="6311146"/>
            <a:ext cx="2915364" cy="633413"/>
          </a:xfrm>
          <a:prstGeom prst="rect">
            <a:avLst/>
          </a:prstGeom>
          <a:noFill/>
          <a:ln/>
        </p:spPr>
        <p:txBody>
          <a:bodyPr wrap="squar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Theme and messaging alignment</a:t>
            </a:r>
            <a:endParaRPr lang="en-US" sz="1550" dirty="0"/>
          </a:p>
        </p:txBody>
      </p:sp>
      <p:sp>
        <p:nvSpPr>
          <p:cNvPr id="8" name="Text 4"/>
          <p:cNvSpPr/>
          <p:nvPr/>
        </p:nvSpPr>
        <p:spPr>
          <a:xfrm>
            <a:off x="890826" y="7013853"/>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Platform-specific adaptation</a:t>
            </a:r>
            <a:endParaRPr lang="en-US" sz="1550" dirty="0"/>
          </a:p>
        </p:txBody>
      </p:sp>
      <p:pic>
        <p:nvPicPr>
          <p:cNvPr id="9" name="Image 2"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4072" y="4091583"/>
            <a:ext cx="3311128" cy="791885"/>
          </a:xfrm>
          <a:prstGeom prst="rect">
            <a:avLst/>
          </a:prstGeom>
        </p:spPr>
      </p:pic>
      <p:sp>
        <p:nvSpPr>
          <p:cNvPr id="10" name="Text 5"/>
          <p:cNvSpPr/>
          <p:nvPr/>
        </p:nvSpPr>
        <p:spPr>
          <a:xfrm>
            <a:off x="4201954" y="5180409"/>
            <a:ext cx="2474833" cy="309324"/>
          </a:xfrm>
          <a:prstGeom prst="rect">
            <a:avLst/>
          </a:prstGeom>
          <a:noFill/>
          <a:ln/>
        </p:spPr>
        <p:txBody>
          <a:bodyPr wrap="none" lIns="0" tIns="0" rIns="0" bIns="0" rtlCol="0" anchor="t"/>
          <a:lstStyle/>
          <a:p>
            <a:pPr marL="0" indent="0" algn="l">
              <a:lnSpc>
                <a:spcPts val="2400"/>
              </a:lnSpc>
              <a:buNone/>
            </a:pPr>
            <a:r>
              <a:rPr lang="en-US" sz="1900" dirty="0">
                <a:solidFill>
                  <a:srgbClr val="E5E0DF"/>
                </a:solidFill>
                <a:latin typeface="Poppins Light" pitchFamily="34" charset="0"/>
                <a:ea typeface="Poppins Light" pitchFamily="34" charset="-122"/>
                <a:cs typeface="Poppins Light" pitchFamily="34" charset="-120"/>
              </a:rPr>
              <a:t>Creation</a:t>
            </a:r>
            <a:endParaRPr lang="en-US" sz="1900" dirty="0"/>
          </a:p>
        </p:txBody>
      </p:sp>
      <p:sp>
        <p:nvSpPr>
          <p:cNvPr id="11" name="Text 6"/>
          <p:cNvSpPr/>
          <p:nvPr/>
        </p:nvSpPr>
        <p:spPr>
          <a:xfrm>
            <a:off x="4201954" y="5608439"/>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Visual asset production</a:t>
            </a:r>
            <a:endParaRPr lang="en-US" sz="1550" dirty="0"/>
          </a:p>
        </p:txBody>
      </p:sp>
      <p:sp>
        <p:nvSpPr>
          <p:cNvPr id="12" name="Text 7"/>
          <p:cNvSpPr/>
          <p:nvPr/>
        </p:nvSpPr>
        <p:spPr>
          <a:xfrm>
            <a:off x="4201954" y="5994440"/>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Copywriting and scripting</a:t>
            </a:r>
            <a:endParaRPr lang="en-US" sz="1550" dirty="0"/>
          </a:p>
        </p:txBody>
      </p:sp>
      <p:sp>
        <p:nvSpPr>
          <p:cNvPr id="13" name="Text 8"/>
          <p:cNvSpPr/>
          <p:nvPr/>
        </p:nvSpPr>
        <p:spPr>
          <a:xfrm>
            <a:off x="4201954" y="6380440"/>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Video filming and editing</a:t>
            </a:r>
            <a:endParaRPr lang="en-US" sz="1550" dirty="0"/>
          </a:p>
        </p:txBody>
      </p:sp>
      <p:pic>
        <p:nvPicPr>
          <p:cNvPr id="14" name="Image 3"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4091583"/>
            <a:ext cx="3311128" cy="791885"/>
          </a:xfrm>
          <a:prstGeom prst="rect">
            <a:avLst/>
          </a:prstGeom>
        </p:spPr>
      </p:pic>
      <p:sp>
        <p:nvSpPr>
          <p:cNvPr id="15" name="Text 9"/>
          <p:cNvSpPr/>
          <p:nvPr/>
        </p:nvSpPr>
        <p:spPr>
          <a:xfrm>
            <a:off x="7513082" y="5180409"/>
            <a:ext cx="2474833" cy="309324"/>
          </a:xfrm>
          <a:prstGeom prst="rect">
            <a:avLst/>
          </a:prstGeom>
          <a:noFill/>
          <a:ln/>
        </p:spPr>
        <p:txBody>
          <a:bodyPr wrap="none" lIns="0" tIns="0" rIns="0" bIns="0" rtlCol="0" anchor="t"/>
          <a:lstStyle/>
          <a:p>
            <a:pPr marL="0" indent="0" algn="l">
              <a:lnSpc>
                <a:spcPts val="2400"/>
              </a:lnSpc>
              <a:buNone/>
            </a:pPr>
            <a:r>
              <a:rPr lang="en-US" sz="1900" dirty="0">
                <a:solidFill>
                  <a:srgbClr val="E5E0DF"/>
                </a:solidFill>
                <a:latin typeface="Poppins Light" pitchFamily="34" charset="0"/>
                <a:ea typeface="Poppins Light" pitchFamily="34" charset="-122"/>
                <a:cs typeface="Poppins Light" pitchFamily="34" charset="-120"/>
              </a:rPr>
              <a:t>Review</a:t>
            </a:r>
            <a:endParaRPr lang="en-US" sz="1900" dirty="0"/>
          </a:p>
        </p:txBody>
      </p:sp>
      <p:sp>
        <p:nvSpPr>
          <p:cNvPr id="16" name="Text 10"/>
          <p:cNvSpPr/>
          <p:nvPr/>
        </p:nvSpPr>
        <p:spPr>
          <a:xfrm>
            <a:off x="7513082" y="5608439"/>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Quality assurance checks</a:t>
            </a:r>
            <a:endParaRPr lang="en-US" sz="1550" dirty="0"/>
          </a:p>
        </p:txBody>
      </p:sp>
      <p:sp>
        <p:nvSpPr>
          <p:cNvPr id="17" name="Text 11"/>
          <p:cNvSpPr/>
          <p:nvPr/>
        </p:nvSpPr>
        <p:spPr>
          <a:xfrm>
            <a:off x="7513082" y="5994440"/>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Brand consistency verification</a:t>
            </a:r>
            <a:endParaRPr lang="en-US" sz="1550" dirty="0"/>
          </a:p>
        </p:txBody>
      </p:sp>
      <p:sp>
        <p:nvSpPr>
          <p:cNvPr id="18" name="Text 12"/>
          <p:cNvSpPr/>
          <p:nvPr/>
        </p:nvSpPr>
        <p:spPr>
          <a:xfrm>
            <a:off x="7513082" y="6380440"/>
            <a:ext cx="2915364" cy="633413"/>
          </a:xfrm>
          <a:prstGeom prst="rect">
            <a:avLst/>
          </a:prstGeom>
          <a:noFill/>
          <a:ln/>
        </p:spPr>
        <p:txBody>
          <a:bodyPr wrap="squar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Factual accuracy confirmation</a:t>
            </a:r>
            <a:endParaRPr lang="en-US" sz="1550" dirty="0"/>
          </a:p>
        </p:txBody>
      </p:sp>
      <p:pic>
        <p:nvPicPr>
          <p:cNvPr id="19" name="Image 4"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26328" y="4091583"/>
            <a:ext cx="3311128" cy="791885"/>
          </a:xfrm>
          <a:prstGeom prst="rect">
            <a:avLst/>
          </a:prstGeom>
        </p:spPr>
      </p:pic>
      <p:sp>
        <p:nvSpPr>
          <p:cNvPr id="20" name="Text 13"/>
          <p:cNvSpPr/>
          <p:nvPr/>
        </p:nvSpPr>
        <p:spPr>
          <a:xfrm>
            <a:off x="10824210" y="5180409"/>
            <a:ext cx="2474833" cy="309324"/>
          </a:xfrm>
          <a:prstGeom prst="rect">
            <a:avLst/>
          </a:prstGeom>
          <a:noFill/>
          <a:ln/>
        </p:spPr>
        <p:txBody>
          <a:bodyPr wrap="none" lIns="0" tIns="0" rIns="0" bIns="0" rtlCol="0" anchor="t"/>
          <a:lstStyle/>
          <a:p>
            <a:pPr marL="0" indent="0" algn="l">
              <a:lnSpc>
                <a:spcPts val="2400"/>
              </a:lnSpc>
              <a:buNone/>
            </a:pPr>
            <a:r>
              <a:rPr lang="en-US" sz="1900" dirty="0">
                <a:solidFill>
                  <a:srgbClr val="E5E0DF"/>
                </a:solidFill>
                <a:latin typeface="Poppins Light" pitchFamily="34" charset="0"/>
                <a:ea typeface="Poppins Light" pitchFamily="34" charset="-122"/>
                <a:cs typeface="Poppins Light" pitchFamily="34" charset="-120"/>
              </a:rPr>
              <a:t>Publishing</a:t>
            </a:r>
            <a:endParaRPr lang="en-US" sz="1900" dirty="0"/>
          </a:p>
        </p:txBody>
      </p:sp>
      <p:sp>
        <p:nvSpPr>
          <p:cNvPr id="21" name="Text 14"/>
          <p:cNvSpPr/>
          <p:nvPr/>
        </p:nvSpPr>
        <p:spPr>
          <a:xfrm>
            <a:off x="10824210" y="5608439"/>
            <a:ext cx="2915364" cy="633413"/>
          </a:xfrm>
          <a:prstGeom prst="rect">
            <a:avLst/>
          </a:prstGeom>
          <a:noFill/>
          <a:ln/>
        </p:spPr>
        <p:txBody>
          <a:bodyPr wrap="squar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Scheduled posting across platforms</a:t>
            </a:r>
            <a:endParaRPr lang="en-US" sz="1550" dirty="0"/>
          </a:p>
        </p:txBody>
      </p:sp>
      <p:sp>
        <p:nvSpPr>
          <p:cNvPr id="22" name="Text 15"/>
          <p:cNvSpPr/>
          <p:nvPr/>
        </p:nvSpPr>
        <p:spPr>
          <a:xfrm>
            <a:off x="10824210" y="6311146"/>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Initial engagement monitoring</a:t>
            </a:r>
            <a:endParaRPr lang="en-US" sz="1550" dirty="0"/>
          </a:p>
        </p:txBody>
      </p:sp>
      <p:sp>
        <p:nvSpPr>
          <p:cNvPr id="23" name="Text 16"/>
          <p:cNvSpPr/>
          <p:nvPr/>
        </p:nvSpPr>
        <p:spPr>
          <a:xfrm>
            <a:off x="10824210" y="6697147"/>
            <a:ext cx="2915364" cy="316706"/>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E5E0DF"/>
                </a:solidFill>
                <a:latin typeface="Roboto Light" pitchFamily="34" charset="0"/>
                <a:ea typeface="Roboto Light" pitchFamily="34" charset="-122"/>
                <a:cs typeface="Roboto Light" pitchFamily="34" charset="-120"/>
              </a:rPr>
              <a:t>Paid promotion activation</a:t>
            </a:r>
            <a:endParaRPr lang="en-US" sz="1550" dirty="0"/>
          </a:p>
        </p:txBody>
      </p:sp>
      <p:pic>
        <p:nvPicPr>
          <p:cNvPr id="24" name="Image 0"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4630400" cy="283523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0932" y="621387"/>
            <a:ext cx="9255443" cy="706160"/>
          </a:xfrm>
          <a:prstGeom prst="rect">
            <a:avLst/>
          </a:prstGeom>
          <a:noFill/>
          <a:ln/>
        </p:spPr>
        <p:txBody>
          <a:bodyPr wrap="none" lIns="0" tIns="0" rIns="0" bIns="0" rtlCol="0" anchor="t"/>
          <a:lstStyle/>
          <a:p>
            <a:pPr marL="0" indent="0" algn="l">
              <a:lnSpc>
                <a:spcPts val="5550"/>
              </a:lnSpc>
              <a:buNone/>
            </a:pPr>
            <a:r>
              <a:rPr lang="en-US" sz="4400" dirty="0">
                <a:solidFill>
                  <a:srgbClr val="F2F2F3"/>
                </a:solidFill>
                <a:latin typeface="Poppins Light" pitchFamily="34" charset="0"/>
                <a:ea typeface="Poppins Light" pitchFamily="34" charset="-122"/>
                <a:cs typeface="Poppins Light" pitchFamily="34" charset="-120"/>
              </a:rPr>
              <a:t>Expected Outcomes &amp; Next Steps</a:t>
            </a:r>
            <a:endParaRPr lang="en-US" sz="4400" dirty="0"/>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932" y="1779508"/>
            <a:ext cx="4123492" cy="2548414"/>
          </a:xfrm>
          <a:prstGeom prst="rect">
            <a:avLst/>
          </a:prstGeom>
        </p:spPr>
      </p:pic>
      <p:sp>
        <p:nvSpPr>
          <p:cNvPr id="4" name="Text 1"/>
          <p:cNvSpPr/>
          <p:nvPr/>
        </p:nvSpPr>
        <p:spPr>
          <a:xfrm>
            <a:off x="790932" y="4610338"/>
            <a:ext cx="2824877" cy="353139"/>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Measurable Growth</a:t>
            </a:r>
            <a:endParaRPr lang="en-US" sz="2200" dirty="0"/>
          </a:p>
        </p:txBody>
      </p:sp>
      <p:sp>
        <p:nvSpPr>
          <p:cNvPr id="5" name="Text 2"/>
          <p:cNvSpPr/>
          <p:nvPr/>
        </p:nvSpPr>
        <p:spPr>
          <a:xfrm>
            <a:off x="790932" y="5098971"/>
            <a:ext cx="4123492" cy="2168843"/>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Implementation of this strategy is expected to deliver a 30% increase in qualified leads, 25% improvement in conversion rates, and significant growth in brand awareness metrics across Cameroon's key urban centres.</a:t>
            </a:r>
            <a:endParaRPr lang="en-US" sz="1750" dirty="0"/>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3395" y="1779508"/>
            <a:ext cx="4123492" cy="2548414"/>
          </a:xfrm>
          <a:prstGeom prst="rect">
            <a:avLst/>
          </a:prstGeom>
        </p:spPr>
      </p:pic>
      <p:sp>
        <p:nvSpPr>
          <p:cNvPr id="7" name="Text 3"/>
          <p:cNvSpPr/>
          <p:nvPr/>
        </p:nvSpPr>
        <p:spPr>
          <a:xfrm>
            <a:off x="5253395" y="4610338"/>
            <a:ext cx="4123492" cy="706279"/>
          </a:xfrm>
          <a:prstGeom prst="rect">
            <a:avLst/>
          </a:prstGeom>
          <a:noFill/>
          <a:ln/>
        </p:spPr>
        <p:txBody>
          <a:bodyPr wrap="squar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Enhanced Customer Experience</a:t>
            </a:r>
            <a:endParaRPr lang="en-US" sz="2200" dirty="0"/>
          </a:p>
        </p:txBody>
      </p:sp>
      <p:sp>
        <p:nvSpPr>
          <p:cNvPr id="8" name="Text 4"/>
          <p:cNvSpPr/>
          <p:nvPr/>
        </p:nvSpPr>
        <p:spPr>
          <a:xfrm>
            <a:off x="5253395" y="5452110"/>
            <a:ext cx="4123492" cy="2168843"/>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The personalised approach through WhatsApp Business and targeted content will create a seamless customer journey from inspiration to booking, resulting in higher satisfaction rates and increased referrals.</a:t>
            </a:r>
            <a:endParaRPr lang="en-US" sz="1750" dirty="0"/>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5857" y="1779508"/>
            <a:ext cx="4123492" cy="2548414"/>
          </a:xfrm>
          <a:prstGeom prst="rect">
            <a:avLst/>
          </a:prstGeom>
        </p:spPr>
      </p:pic>
      <p:sp>
        <p:nvSpPr>
          <p:cNvPr id="10" name="Text 5"/>
          <p:cNvSpPr/>
          <p:nvPr/>
        </p:nvSpPr>
        <p:spPr>
          <a:xfrm>
            <a:off x="9715857" y="4610338"/>
            <a:ext cx="3473768" cy="353139"/>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Continuous Optimisation</a:t>
            </a:r>
            <a:endParaRPr lang="en-US" sz="2200" dirty="0"/>
          </a:p>
        </p:txBody>
      </p:sp>
      <p:sp>
        <p:nvSpPr>
          <p:cNvPr id="11" name="Text 6"/>
          <p:cNvSpPr/>
          <p:nvPr/>
        </p:nvSpPr>
        <p:spPr>
          <a:xfrm>
            <a:off x="9715857" y="5098971"/>
            <a:ext cx="4123492" cy="2168843"/>
          </a:xfrm>
          <a:prstGeom prst="rect">
            <a:avLst/>
          </a:prstGeom>
          <a:noFill/>
          <a:ln/>
        </p:spPr>
        <p:txBody>
          <a:bodyPr wrap="square" lIns="0" tIns="0" rIns="0" bIns="0" rtlCol="0" anchor="t"/>
          <a:lstStyle/>
          <a:p>
            <a:pPr marL="0" indent="0" algn="l">
              <a:lnSpc>
                <a:spcPts val="2800"/>
              </a:lnSpc>
              <a:buNone/>
            </a:pPr>
            <a:r>
              <a:rPr lang="en-US" sz="1750" dirty="0">
                <a:solidFill>
                  <a:srgbClr val="E5E0DF"/>
                </a:solidFill>
                <a:latin typeface="Roboto Light" pitchFamily="34" charset="0"/>
                <a:ea typeface="Roboto Light" pitchFamily="34" charset="-122"/>
                <a:cs typeface="Roboto Light" pitchFamily="34" charset="-120"/>
              </a:rPr>
              <a:t>Monthly performance reviews will allow for agile strategy adjustments based on real-time data, ensuring optimal resource allocation and maximising return on marketing investment throughout the campaign.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D275403-648F-4006-9C1C-656B687D8BD0}"/>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Freeform: Shape 4">
            <a:extLst>
              <a:ext uri="{FF2B5EF4-FFF2-40B4-BE49-F238E27FC236}">
                <a16:creationId xmlns:a16="http://schemas.microsoft.com/office/drawing/2014/main" id="{78E12166-2104-4F73-B9E0-A1ADE0577968}"/>
              </a:ext>
            </a:extLst>
          </p:cNvPr>
          <p:cNvSpPr/>
          <p:nvPr/>
        </p:nvSpPr>
        <p:spPr>
          <a:xfrm rot="16200000">
            <a:off x="13569614" y="7168813"/>
            <a:ext cx="492276" cy="1629295"/>
          </a:xfrm>
          <a:custGeom>
            <a:avLst/>
            <a:gdLst>
              <a:gd name="connsiteX0" fmla="*/ 410230 w 410230"/>
              <a:gd name="connsiteY0" fmla="*/ 410230 h 1357746"/>
              <a:gd name="connsiteX1" fmla="*/ 410230 w 410230"/>
              <a:gd name="connsiteY1" fmla="*/ 1357746 h 1357746"/>
              <a:gd name="connsiteX2" fmla="*/ 0 w 410230"/>
              <a:gd name="connsiteY2" fmla="*/ 1357746 h 1357746"/>
              <a:gd name="connsiteX3" fmla="*/ 0 w 410230"/>
              <a:gd name="connsiteY3" fmla="*/ 0 h 1357746"/>
              <a:gd name="connsiteX4" fmla="*/ 82675 w 410230"/>
              <a:gd name="connsiteY4" fmla="*/ 8334 h 1357746"/>
              <a:gd name="connsiteX5" fmla="*/ 410230 w 410230"/>
              <a:gd name="connsiteY5" fmla="*/ 410230 h 13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230" h="1357746">
                <a:moveTo>
                  <a:pt x="410230" y="410230"/>
                </a:moveTo>
                <a:lnTo>
                  <a:pt x="410230" y="1357746"/>
                </a:lnTo>
                <a:lnTo>
                  <a:pt x="0" y="1357746"/>
                </a:lnTo>
                <a:lnTo>
                  <a:pt x="0" y="0"/>
                </a:lnTo>
                <a:lnTo>
                  <a:pt x="82675" y="8334"/>
                </a:lnTo>
                <a:cubicBezTo>
                  <a:pt x="269610" y="46587"/>
                  <a:pt x="410230" y="211987"/>
                  <a:pt x="410230" y="41023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160">
              <a:solidFill>
                <a:srgbClr val="1A192D"/>
              </a:solidFill>
            </a:endParaRPr>
          </a:p>
        </p:txBody>
      </p:sp>
      <p:sp>
        <p:nvSpPr>
          <p:cNvPr id="7" name="TextBox 6">
            <a:extLst>
              <a:ext uri="{FF2B5EF4-FFF2-40B4-BE49-F238E27FC236}">
                <a16:creationId xmlns:a16="http://schemas.microsoft.com/office/drawing/2014/main" id="{F86304B0-AC1A-45C8-9249-8684E3E40469}"/>
              </a:ext>
            </a:extLst>
          </p:cNvPr>
          <p:cNvSpPr txBox="1"/>
          <p:nvPr/>
        </p:nvSpPr>
        <p:spPr>
          <a:xfrm>
            <a:off x="1391457" y="1502980"/>
            <a:ext cx="4269115" cy="1569660"/>
          </a:xfrm>
          <a:prstGeom prst="rect">
            <a:avLst/>
          </a:prstGeom>
          <a:noFill/>
        </p:spPr>
        <p:txBody>
          <a:bodyPr wrap="square" rtlCol="0">
            <a:spAutoFit/>
          </a:bodyPr>
          <a:lstStyle/>
          <a:p>
            <a:pPr>
              <a:defRPr/>
            </a:pPr>
            <a:r>
              <a:rPr lang="en-US" sz="4800" b="1" dirty="0">
                <a:ln w="19050">
                  <a:noFill/>
                </a:ln>
                <a:solidFill>
                  <a:srgbClr val="FFFFFF"/>
                </a:solidFill>
                <a:latin typeface="Poppins"/>
              </a:rPr>
              <a:t>Digital Statistics</a:t>
            </a:r>
            <a:endParaRPr lang="id-ID" sz="4800" b="1" dirty="0">
              <a:ln w="19050">
                <a:noFill/>
              </a:ln>
              <a:solidFill>
                <a:srgbClr val="FFFFFF"/>
              </a:solidFill>
              <a:latin typeface="Poppins"/>
            </a:endParaRPr>
          </a:p>
        </p:txBody>
      </p:sp>
      <p:cxnSp>
        <p:nvCxnSpPr>
          <p:cNvPr id="8" name="Straight Connector 7">
            <a:extLst>
              <a:ext uri="{FF2B5EF4-FFF2-40B4-BE49-F238E27FC236}">
                <a16:creationId xmlns:a16="http://schemas.microsoft.com/office/drawing/2014/main" id="{F769F791-F4AF-4884-8D57-29FF3E4792ED}"/>
              </a:ext>
            </a:extLst>
          </p:cNvPr>
          <p:cNvCxnSpPr>
            <a:cxnSpLocks/>
          </p:cNvCxnSpPr>
          <p:nvPr/>
        </p:nvCxnSpPr>
        <p:spPr>
          <a:xfrm>
            <a:off x="1512679" y="3075506"/>
            <a:ext cx="2476603"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AEDD95C4-7D88-4A22-BF66-B5601526CFC7}"/>
              </a:ext>
            </a:extLst>
          </p:cNvPr>
          <p:cNvSpPr/>
          <p:nvPr/>
        </p:nvSpPr>
        <p:spPr>
          <a:xfrm rot="5400000">
            <a:off x="916034" y="822298"/>
            <a:ext cx="377190" cy="37719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160">
              <a:solidFill>
                <a:srgbClr val="1A192D"/>
              </a:solidFill>
            </a:endParaRPr>
          </a:p>
        </p:txBody>
      </p:sp>
    </p:spTree>
    <p:extLst>
      <p:ext uri="{BB962C8B-B14F-4D97-AF65-F5344CB8AC3E}">
        <p14:creationId xmlns:p14="http://schemas.microsoft.com/office/powerpoint/2010/main" val="402087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3" name="Text 0"/>
          <p:cNvSpPr/>
          <p:nvPr/>
        </p:nvSpPr>
        <p:spPr>
          <a:xfrm>
            <a:off x="630504" y="3100302"/>
            <a:ext cx="567059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Welcome in Dubai</a:t>
            </a:r>
            <a:endParaRPr lang="en-US" sz="4450" dirty="0">
              <a:solidFill>
                <a:prstClr val="black"/>
              </a:solidFill>
            </a:endParaRPr>
          </a:p>
        </p:txBody>
      </p:sp>
      <p:sp>
        <p:nvSpPr>
          <p:cNvPr id="4" name="Text 1"/>
          <p:cNvSpPr/>
          <p:nvPr/>
        </p:nvSpPr>
        <p:spPr>
          <a:xfrm>
            <a:off x="630504" y="4149243"/>
            <a:ext cx="7556421" cy="1088708"/>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Imagine a night where walls fade away to reveal Emirati palaces. A space transformed into a luxurious oasis. The scent of incense, oriental songs, and warm sand beneath your feet.</a:t>
            </a:r>
            <a:endParaRPr lang="en-US" sz="1750" dirty="0">
              <a:solidFill>
                <a:prstClr val="black"/>
              </a:solidFill>
            </a:endParaRPr>
          </a:p>
        </p:txBody>
      </p:sp>
      <p:sp>
        <p:nvSpPr>
          <p:cNvPr id="5" name="Text 2"/>
          <p:cNvSpPr/>
          <p:nvPr/>
        </p:nvSpPr>
        <p:spPr>
          <a:xfrm>
            <a:off x="630504" y="5493101"/>
            <a:ext cx="7556421"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An exclusive night event where every guest becomes a traveller in a world of unparalleled opulence.</a:t>
            </a:r>
            <a:endParaRPr lang="en-US" sz="1750" dirty="0">
              <a:solidFill>
                <a:prstClr val="black"/>
              </a:solidFill>
            </a:endParaRPr>
          </a:p>
        </p:txBody>
      </p:sp>
      <p:sp>
        <p:nvSpPr>
          <p:cNvPr id="6" name="Text 0"/>
          <p:cNvSpPr/>
          <p:nvPr/>
        </p:nvSpPr>
        <p:spPr>
          <a:xfrm>
            <a:off x="630504" y="1227959"/>
            <a:ext cx="5670590" cy="708779"/>
          </a:xfrm>
          <a:prstGeom prst="rect">
            <a:avLst/>
          </a:prstGeom>
          <a:noFill/>
          <a:ln/>
        </p:spPr>
        <p:txBody>
          <a:bodyPr wrap="none" lIns="0" tIns="0" rIns="0" bIns="0" rtlCol="0" anchor="t"/>
          <a:lstStyle/>
          <a:p>
            <a:pPr>
              <a:lnSpc>
                <a:spcPts val="5550"/>
              </a:lnSpc>
            </a:pPr>
            <a:r>
              <a:rPr lang="en-US" sz="4450" b="1" dirty="0">
                <a:solidFill>
                  <a:srgbClr val="EACB9F"/>
                </a:solidFill>
                <a:latin typeface="Poppins Light" pitchFamily="34" charset="0"/>
                <a:ea typeface="Poppins Light" pitchFamily="34" charset="-122"/>
                <a:cs typeface="Poppins Light" pitchFamily="34" charset="-120"/>
              </a:rPr>
              <a:t>Customer </a:t>
            </a:r>
          </a:p>
          <a:p>
            <a:pPr>
              <a:lnSpc>
                <a:spcPts val="5550"/>
              </a:lnSpc>
            </a:pPr>
            <a:r>
              <a:rPr lang="en-US" sz="4450" b="1" dirty="0">
                <a:solidFill>
                  <a:srgbClr val="EACB9F"/>
                </a:solidFill>
                <a:latin typeface="Poppins Light" pitchFamily="34" charset="0"/>
                <a:ea typeface="Poppins Light" pitchFamily="34" charset="-122"/>
                <a:cs typeface="Poppins Light" pitchFamily="34" charset="-120"/>
              </a:rPr>
              <a:t>experience</a:t>
            </a:r>
            <a:endParaRPr lang="en-US" sz="4450" b="1" dirty="0">
              <a:solidFill>
                <a:srgbClr val="EACB9F"/>
              </a:solidFill>
            </a:endParaRPr>
          </a:p>
        </p:txBody>
      </p:sp>
    </p:spTree>
    <p:extLst>
      <p:ext uri="{BB962C8B-B14F-4D97-AF65-F5344CB8AC3E}">
        <p14:creationId xmlns:p14="http://schemas.microsoft.com/office/powerpoint/2010/main" val="2098404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48070" y="3260884"/>
            <a:ext cx="6617494" cy="667941"/>
          </a:xfrm>
          <a:prstGeom prst="rect">
            <a:avLst/>
          </a:prstGeom>
          <a:noFill/>
          <a:ln/>
        </p:spPr>
        <p:txBody>
          <a:bodyPr wrap="none" lIns="0" tIns="0" rIns="0" bIns="0" rtlCol="0" anchor="t"/>
          <a:lstStyle/>
          <a:p>
            <a:pPr>
              <a:lnSpc>
                <a:spcPts val="5250"/>
              </a:lnSpc>
            </a:pPr>
            <a:r>
              <a:rPr lang="en-US" sz="4200" dirty="0">
                <a:solidFill>
                  <a:srgbClr val="F2F2F3"/>
                </a:solidFill>
                <a:latin typeface="Poppins Light" pitchFamily="34" charset="0"/>
                <a:ea typeface="Poppins Light" pitchFamily="34" charset="-122"/>
                <a:cs typeface="Poppins Light" pitchFamily="34" charset="-120"/>
              </a:rPr>
              <a:t>Our Distinguished Guests (About 150 invitees)</a:t>
            </a:r>
            <a:endParaRPr lang="en-US" sz="4200" dirty="0">
              <a:solidFill>
                <a:prstClr val="black"/>
              </a:solidFill>
            </a:endParaRPr>
          </a:p>
        </p:txBody>
      </p:sp>
      <p:sp>
        <p:nvSpPr>
          <p:cNvPr id="4" name="Shape 1"/>
          <p:cNvSpPr/>
          <p:nvPr/>
        </p:nvSpPr>
        <p:spPr>
          <a:xfrm>
            <a:off x="748070" y="4249460"/>
            <a:ext cx="6460331" cy="1588770"/>
          </a:xfrm>
          <a:prstGeom prst="roundRect">
            <a:avLst>
              <a:gd name="adj" fmla="val 5651"/>
            </a:avLst>
          </a:prstGeom>
          <a:solidFill>
            <a:srgbClr val="3D3D42"/>
          </a:solidFill>
          <a:ln w="7620">
            <a:solidFill>
              <a:srgbClr val="56565B"/>
            </a:solidFill>
            <a:prstDash val="solid"/>
          </a:ln>
        </p:spPr>
      </p:sp>
      <p:sp>
        <p:nvSpPr>
          <p:cNvPr id="5" name="Text 2"/>
          <p:cNvSpPr/>
          <p:nvPr/>
        </p:nvSpPr>
        <p:spPr>
          <a:xfrm>
            <a:off x="969407" y="4470797"/>
            <a:ext cx="2672001" cy="333970"/>
          </a:xfrm>
          <a:prstGeom prst="rect">
            <a:avLst/>
          </a:prstGeom>
          <a:noFill/>
          <a:ln/>
        </p:spPr>
        <p:txBody>
          <a:bodyPr wrap="none" lIns="0" tIns="0" rIns="0" bIns="0" rtlCol="0" anchor="t"/>
          <a:lstStyle/>
          <a:p>
            <a:pPr>
              <a:lnSpc>
                <a:spcPts val="2600"/>
              </a:lnSpc>
            </a:pPr>
            <a:r>
              <a:rPr lang="en-US" sz="2100" dirty="0">
                <a:solidFill>
                  <a:srgbClr val="E5E0DF"/>
                </a:solidFill>
                <a:latin typeface="Poppins Light" pitchFamily="34" charset="0"/>
                <a:ea typeface="Poppins Light" pitchFamily="34" charset="-122"/>
                <a:cs typeface="Poppins Light" pitchFamily="34" charset="-120"/>
              </a:rPr>
              <a:t>Families</a:t>
            </a:r>
            <a:endParaRPr lang="en-US" sz="2100" dirty="0">
              <a:solidFill>
                <a:prstClr val="black"/>
              </a:solidFill>
            </a:endParaRPr>
          </a:p>
        </p:txBody>
      </p:sp>
      <p:sp>
        <p:nvSpPr>
          <p:cNvPr id="6" name="Text 3"/>
          <p:cNvSpPr/>
          <p:nvPr/>
        </p:nvSpPr>
        <p:spPr>
          <a:xfrm>
            <a:off x="969407" y="4932998"/>
            <a:ext cx="6017657" cy="683895"/>
          </a:xfrm>
          <a:prstGeom prst="rect">
            <a:avLst/>
          </a:prstGeom>
          <a:noFill/>
          <a:ln/>
        </p:spPr>
        <p:txBody>
          <a:bodyPr wrap="square" lIns="0" tIns="0" rIns="0" bIns="0" rtlCol="0" anchor="t"/>
          <a:lstStyle/>
          <a:p>
            <a:pPr>
              <a:lnSpc>
                <a:spcPts val="2650"/>
              </a:lnSpc>
            </a:pPr>
            <a:r>
              <a:rPr lang="en-US" sz="1650" dirty="0">
                <a:solidFill>
                  <a:srgbClr val="E5E0DF"/>
                </a:solidFill>
                <a:latin typeface="Roboto Light" pitchFamily="34" charset="0"/>
                <a:ea typeface="Roboto Light" pitchFamily="34" charset="-122"/>
                <a:cs typeface="Roboto Light" pitchFamily="34" charset="-120"/>
              </a:rPr>
              <a:t>Adventure-loving households seeking extraordinary escapes and lifetime memories.</a:t>
            </a:r>
            <a:endParaRPr lang="en-US" sz="1650" dirty="0">
              <a:solidFill>
                <a:prstClr val="black"/>
              </a:solidFill>
            </a:endParaRPr>
          </a:p>
        </p:txBody>
      </p:sp>
      <p:sp>
        <p:nvSpPr>
          <p:cNvPr id="7" name="Shape 4"/>
          <p:cNvSpPr/>
          <p:nvPr/>
        </p:nvSpPr>
        <p:spPr>
          <a:xfrm>
            <a:off x="7422118" y="4249460"/>
            <a:ext cx="6460331" cy="1588770"/>
          </a:xfrm>
          <a:prstGeom prst="roundRect">
            <a:avLst>
              <a:gd name="adj" fmla="val 5651"/>
            </a:avLst>
          </a:prstGeom>
          <a:solidFill>
            <a:srgbClr val="3D3D42"/>
          </a:solidFill>
          <a:ln w="7620">
            <a:solidFill>
              <a:srgbClr val="56565B"/>
            </a:solidFill>
            <a:prstDash val="solid"/>
          </a:ln>
        </p:spPr>
      </p:sp>
      <p:sp>
        <p:nvSpPr>
          <p:cNvPr id="8" name="Text 5"/>
          <p:cNvSpPr/>
          <p:nvPr/>
        </p:nvSpPr>
        <p:spPr>
          <a:xfrm>
            <a:off x="7643455" y="4470797"/>
            <a:ext cx="2672001" cy="333970"/>
          </a:xfrm>
          <a:prstGeom prst="rect">
            <a:avLst/>
          </a:prstGeom>
          <a:noFill/>
          <a:ln/>
        </p:spPr>
        <p:txBody>
          <a:bodyPr wrap="none" lIns="0" tIns="0" rIns="0" bIns="0" rtlCol="0" anchor="t"/>
          <a:lstStyle/>
          <a:p>
            <a:pPr>
              <a:lnSpc>
                <a:spcPts val="2600"/>
              </a:lnSpc>
            </a:pPr>
            <a:r>
              <a:rPr lang="en-US" sz="2100" dirty="0">
                <a:solidFill>
                  <a:srgbClr val="E5E0DF"/>
                </a:solidFill>
                <a:latin typeface="Poppins Light" pitchFamily="34" charset="0"/>
                <a:ea typeface="Poppins Light" pitchFamily="34" charset="-122"/>
                <a:cs typeface="Poppins Light" pitchFamily="34" charset="-120"/>
              </a:rPr>
              <a:t>Business Elite</a:t>
            </a:r>
            <a:endParaRPr lang="en-US" sz="2100" dirty="0">
              <a:solidFill>
                <a:prstClr val="black"/>
              </a:solidFill>
            </a:endParaRPr>
          </a:p>
        </p:txBody>
      </p:sp>
      <p:sp>
        <p:nvSpPr>
          <p:cNvPr id="9" name="Text 6"/>
          <p:cNvSpPr/>
          <p:nvPr/>
        </p:nvSpPr>
        <p:spPr>
          <a:xfrm>
            <a:off x="7643455" y="4932998"/>
            <a:ext cx="6017657" cy="341948"/>
          </a:xfrm>
          <a:prstGeom prst="rect">
            <a:avLst/>
          </a:prstGeom>
          <a:noFill/>
          <a:ln/>
        </p:spPr>
        <p:txBody>
          <a:bodyPr wrap="none" lIns="0" tIns="0" rIns="0" bIns="0" rtlCol="0" anchor="t"/>
          <a:lstStyle/>
          <a:p>
            <a:pPr>
              <a:lnSpc>
                <a:spcPts val="2650"/>
              </a:lnSpc>
            </a:pPr>
            <a:r>
              <a:rPr lang="en-US" sz="1650" dirty="0">
                <a:solidFill>
                  <a:srgbClr val="E5E0DF"/>
                </a:solidFill>
                <a:latin typeface="Roboto Light" pitchFamily="34" charset="0"/>
                <a:ea typeface="Roboto Light" pitchFamily="34" charset="-122"/>
                <a:cs typeface="Roboto Light" pitchFamily="34" charset="-120"/>
              </a:rPr>
              <a:t>Executives pursuing refined experiences beyond the boardroom.</a:t>
            </a:r>
            <a:endParaRPr lang="en-US" sz="1650" dirty="0">
              <a:solidFill>
                <a:prstClr val="black"/>
              </a:solidFill>
            </a:endParaRPr>
          </a:p>
        </p:txBody>
      </p:sp>
      <p:sp>
        <p:nvSpPr>
          <p:cNvPr id="10" name="Shape 7"/>
          <p:cNvSpPr/>
          <p:nvPr/>
        </p:nvSpPr>
        <p:spPr>
          <a:xfrm>
            <a:off x="748070" y="6051947"/>
            <a:ext cx="6460331" cy="1588770"/>
          </a:xfrm>
          <a:prstGeom prst="roundRect">
            <a:avLst>
              <a:gd name="adj" fmla="val 5651"/>
            </a:avLst>
          </a:prstGeom>
          <a:solidFill>
            <a:srgbClr val="3D3D42"/>
          </a:solidFill>
          <a:ln w="7620">
            <a:solidFill>
              <a:srgbClr val="56565B"/>
            </a:solidFill>
            <a:prstDash val="solid"/>
          </a:ln>
        </p:spPr>
      </p:sp>
      <p:sp>
        <p:nvSpPr>
          <p:cNvPr id="11" name="Text 8"/>
          <p:cNvSpPr/>
          <p:nvPr/>
        </p:nvSpPr>
        <p:spPr>
          <a:xfrm>
            <a:off x="969407" y="6273284"/>
            <a:ext cx="2672001" cy="333970"/>
          </a:xfrm>
          <a:prstGeom prst="rect">
            <a:avLst/>
          </a:prstGeom>
          <a:noFill/>
          <a:ln/>
        </p:spPr>
        <p:txBody>
          <a:bodyPr wrap="none" lIns="0" tIns="0" rIns="0" bIns="0" rtlCol="0" anchor="t"/>
          <a:lstStyle/>
          <a:p>
            <a:pPr>
              <a:lnSpc>
                <a:spcPts val="2600"/>
              </a:lnSpc>
            </a:pPr>
            <a:r>
              <a:rPr lang="en-US" sz="2100" dirty="0">
                <a:solidFill>
                  <a:srgbClr val="E5E0DF"/>
                </a:solidFill>
                <a:latin typeface="Poppins Light" pitchFamily="34" charset="0"/>
                <a:ea typeface="Poppins Light" pitchFamily="34" charset="-122"/>
                <a:cs typeface="Poppins Light" pitchFamily="34" charset="-120"/>
              </a:rPr>
              <a:t>Influencers &amp; Media</a:t>
            </a:r>
            <a:endParaRPr lang="en-US" sz="2100" dirty="0">
              <a:solidFill>
                <a:prstClr val="black"/>
              </a:solidFill>
            </a:endParaRPr>
          </a:p>
        </p:txBody>
      </p:sp>
      <p:sp>
        <p:nvSpPr>
          <p:cNvPr id="12" name="Text 9"/>
          <p:cNvSpPr/>
          <p:nvPr/>
        </p:nvSpPr>
        <p:spPr>
          <a:xfrm>
            <a:off x="969407" y="6735485"/>
            <a:ext cx="6017657" cy="683895"/>
          </a:xfrm>
          <a:prstGeom prst="rect">
            <a:avLst/>
          </a:prstGeom>
          <a:noFill/>
          <a:ln/>
        </p:spPr>
        <p:txBody>
          <a:bodyPr wrap="square" lIns="0" tIns="0" rIns="0" bIns="0" rtlCol="0" anchor="t"/>
          <a:lstStyle/>
          <a:p>
            <a:pPr>
              <a:lnSpc>
                <a:spcPts val="2650"/>
              </a:lnSpc>
            </a:pPr>
            <a:r>
              <a:rPr lang="en-US" sz="1650" dirty="0">
                <a:solidFill>
                  <a:srgbClr val="E5E0DF"/>
                </a:solidFill>
                <a:latin typeface="Roboto Light" pitchFamily="34" charset="0"/>
                <a:ea typeface="Roboto Light" pitchFamily="34" charset="-122"/>
                <a:cs typeface="Roboto Light" pitchFamily="34" charset="-120"/>
              </a:rPr>
              <a:t>Lifestyle creators and celebrities with discerning taste and global reach.</a:t>
            </a:r>
            <a:endParaRPr lang="en-US" sz="1650" dirty="0">
              <a:solidFill>
                <a:prstClr val="black"/>
              </a:solidFill>
            </a:endParaRPr>
          </a:p>
        </p:txBody>
      </p:sp>
      <p:sp>
        <p:nvSpPr>
          <p:cNvPr id="13" name="Shape 10"/>
          <p:cNvSpPr/>
          <p:nvPr/>
        </p:nvSpPr>
        <p:spPr>
          <a:xfrm>
            <a:off x="7422118" y="6051947"/>
            <a:ext cx="6460331" cy="1588770"/>
          </a:xfrm>
          <a:prstGeom prst="roundRect">
            <a:avLst>
              <a:gd name="adj" fmla="val 5651"/>
            </a:avLst>
          </a:prstGeom>
          <a:solidFill>
            <a:srgbClr val="3D3D42"/>
          </a:solidFill>
          <a:ln w="7620">
            <a:solidFill>
              <a:srgbClr val="56565B"/>
            </a:solidFill>
            <a:prstDash val="solid"/>
          </a:ln>
        </p:spPr>
      </p:sp>
      <p:sp>
        <p:nvSpPr>
          <p:cNvPr id="14" name="Text 11"/>
          <p:cNvSpPr/>
          <p:nvPr/>
        </p:nvSpPr>
        <p:spPr>
          <a:xfrm>
            <a:off x="7643455" y="6273284"/>
            <a:ext cx="2672001" cy="333970"/>
          </a:xfrm>
          <a:prstGeom prst="rect">
            <a:avLst/>
          </a:prstGeom>
          <a:noFill/>
          <a:ln/>
        </p:spPr>
        <p:txBody>
          <a:bodyPr wrap="none" lIns="0" tIns="0" rIns="0" bIns="0" rtlCol="0" anchor="t"/>
          <a:lstStyle/>
          <a:p>
            <a:pPr>
              <a:lnSpc>
                <a:spcPts val="2600"/>
              </a:lnSpc>
            </a:pPr>
            <a:r>
              <a:rPr lang="en-US" sz="2100" dirty="0">
                <a:solidFill>
                  <a:srgbClr val="E5E0DF"/>
                </a:solidFill>
                <a:latin typeface="Poppins Light" pitchFamily="34" charset="0"/>
                <a:ea typeface="Poppins Light" pitchFamily="34" charset="-122"/>
                <a:cs typeface="Poppins Light" pitchFamily="34" charset="-120"/>
              </a:rPr>
              <a:t>VIP Clientele</a:t>
            </a:r>
            <a:endParaRPr lang="en-US" sz="2100" dirty="0">
              <a:solidFill>
                <a:prstClr val="black"/>
              </a:solidFill>
            </a:endParaRPr>
          </a:p>
        </p:txBody>
      </p:sp>
      <p:sp>
        <p:nvSpPr>
          <p:cNvPr id="15" name="Text 12"/>
          <p:cNvSpPr/>
          <p:nvPr/>
        </p:nvSpPr>
        <p:spPr>
          <a:xfrm>
            <a:off x="7643455" y="6735485"/>
            <a:ext cx="6017657" cy="683895"/>
          </a:xfrm>
          <a:prstGeom prst="rect">
            <a:avLst/>
          </a:prstGeom>
          <a:noFill/>
          <a:ln/>
        </p:spPr>
        <p:txBody>
          <a:bodyPr wrap="square" lIns="0" tIns="0" rIns="0" bIns="0" rtlCol="0" anchor="t"/>
          <a:lstStyle/>
          <a:p>
            <a:pPr>
              <a:lnSpc>
                <a:spcPts val="2650"/>
              </a:lnSpc>
            </a:pPr>
            <a:r>
              <a:rPr lang="en-US" sz="1650" dirty="0">
                <a:solidFill>
                  <a:srgbClr val="E5E0DF"/>
                </a:solidFill>
                <a:latin typeface="Roboto Light" pitchFamily="34" charset="0"/>
                <a:ea typeface="Roboto Light" pitchFamily="34" charset="-122"/>
                <a:cs typeface="Roboto Light" pitchFamily="34" charset="-120"/>
              </a:rPr>
              <a:t>Loyal customers and qualified prospects identified through our networks.</a:t>
            </a:r>
            <a:endParaRPr lang="en-US" sz="1650" dirty="0">
              <a:solidFill>
                <a:prstClr val="black"/>
              </a:solidFill>
            </a:endParaRPr>
          </a:p>
        </p:txBody>
      </p:sp>
      <p:pic>
        <p:nvPicPr>
          <p:cNvPr id="1026" name="Picture 2" descr="Guide de voyage et vacances à Dubaï"/>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4630400" cy="286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31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642586"/>
            <a:ext cx="604516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A Breathtaking Venue</a:t>
            </a:r>
            <a:endParaRPr lang="en-US" sz="4450" dirty="0">
              <a:solidFill>
                <a:prstClr val="black"/>
              </a:solidFill>
            </a:endParaRPr>
          </a:p>
        </p:txBody>
      </p:sp>
      <p:sp>
        <p:nvSpPr>
          <p:cNvPr id="4" name="Shape 1"/>
          <p:cNvSpPr/>
          <p:nvPr/>
        </p:nvSpPr>
        <p:spPr>
          <a:xfrm>
            <a:off x="6280190" y="2946678"/>
            <a:ext cx="510302" cy="510302"/>
          </a:xfrm>
          <a:prstGeom prst="roundRect">
            <a:avLst>
              <a:gd name="adj" fmla="val 18669"/>
            </a:avLst>
          </a:prstGeom>
          <a:solidFill>
            <a:srgbClr val="3D3D42"/>
          </a:solidFill>
          <a:ln w="7620">
            <a:solidFill>
              <a:srgbClr val="56565B"/>
            </a:solidFill>
            <a:prstDash val="solid"/>
          </a:ln>
        </p:spPr>
      </p:sp>
      <p:pic>
        <p:nvPicPr>
          <p:cNvPr id="5"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260" y="2989183"/>
            <a:ext cx="340162" cy="425291"/>
          </a:xfrm>
          <a:prstGeom prst="rect">
            <a:avLst/>
          </a:prstGeom>
        </p:spPr>
      </p:pic>
      <p:sp>
        <p:nvSpPr>
          <p:cNvPr id="6" name="Text 2"/>
          <p:cNvSpPr/>
          <p:nvPr/>
        </p:nvSpPr>
        <p:spPr>
          <a:xfrm>
            <a:off x="7017306" y="2946678"/>
            <a:ext cx="2927747" cy="708660"/>
          </a:xfrm>
          <a:prstGeom prst="rect">
            <a:avLst/>
          </a:prstGeom>
          <a:noFill/>
          <a:ln/>
        </p:spPr>
        <p:txBody>
          <a:bodyPr wrap="squar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Monumental Oriental Entrance</a:t>
            </a:r>
            <a:endParaRPr lang="en-US" sz="2200" dirty="0">
              <a:solidFill>
                <a:prstClr val="black"/>
              </a:solidFill>
            </a:endParaRPr>
          </a:p>
        </p:txBody>
      </p:sp>
      <p:sp>
        <p:nvSpPr>
          <p:cNvPr id="7" name="Text 3"/>
          <p:cNvSpPr/>
          <p:nvPr/>
        </p:nvSpPr>
        <p:spPr>
          <a:xfrm>
            <a:off x="7017306" y="3791426"/>
            <a:ext cx="2927747" cy="1088708"/>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Guests are transported instantly to the Emirates upon arrival.</a:t>
            </a:r>
            <a:endParaRPr lang="en-US" sz="1750" dirty="0">
              <a:solidFill>
                <a:prstClr val="black"/>
              </a:solidFill>
            </a:endParaRPr>
          </a:p>
        </p:txBody>
      </p:sp>
      <p:sp>
        <p:nvSpPr>
          <p:cNvPr id="8" name="Shape 4"/>
          <p:cNvSpPr/>
          <p:nvPr/>
        </p:nvSpPr>
        <p:spPr>
          <a:xfrm>
            <a:off x="10171867" y="2946678"/>
            <a:ext cx="510302" cy="510302"/>
          </a:xfrm>
          <a:prstGeom prst="roundRect">
            <a:avLst>
              <a:gd name="adj" fmla="val 18669"/>
            </a:avLst>
          </a:prstGeom>
          <a:solidFill>
            <a:srgbClr val="3D3D42"/>
          </a:solidFill>
          <a:ln w="7620">
            <a:solidFill>
              <a:srgbClr val="56565B"/>
            </a:solidFill>
            <a:prstDash val="solid"/>
          </a:ln>
        </p:spPr>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6937" y="2989183"/>
            <a:ext cx="340162" cy="425291"/>
          </a:xfrm>
          <a:prstGeom prst="rect">
            <a:avLst/>
          </a:prstGeom>
        </p:spPr>
      </p:pic>
      <p:sp>
        <p:nvSpPr>
          <p:cNvPr id="10" name="Text 5"/>
          <p:cNvSpPr/>
          <p:nvPr/>
        </p:nvSpPr>
        <p:spPr>
          <a:xfrm>
            <a:off x="10908983" y="2946678"/>
            <a:ext cx="2913340"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Date Palm Walkways</a:t>
            </a:r>
            <a:endParaRPr lang="en-US" sz="2200" dirty="0">
              <a:solidFill>
                <a:prstClr val="black"/>
              </a:solidFill>
            </a:endParaRPr>
          </a:p>
        </p:txBody>
      </p:sp>
      <p:sp>
        <p:nvSpPr>
          <p:cNvPr id="11" name="Text 6"/>
          <p:cNvSpPr/>
          <p:nvPr/>
        </p:nvSpPr>
        <p:spPr>
          <a:xfrm>
            <a:off x="10908983" y="3437096"/>
            <a:ext cx="2927747" cy="1451610"/>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Pathways lined with majestic palms and ambient Thousand and One Nights lighting.</a:t>
            </a:r>
            <a:endParaRPr lang="en-US" sz="1750" dirty="0">
              <a:solidFill>
                <a:prstClr val="black"/>
              </a:solidFill>
            </a:endParaRPr>
          </a:p>
        </p:txBody>
      </p:sp>
      <p:sp>
        <p:nvSpPr>
          <p:cNvPr id="12" name="Shape 7"/>
          <p:cNvSpPr/>
          <p:nvPr/>
        </p:nvSpPr>
        <p:spPr>
          <a:xfrm>
            <a:off x="6280190" y="5370671"/>
            <a:ext cx="510302" cy="510302"/>
          </a:xfrm>
          <a:prstGeom prst="roundRect">
            <a:avLst>
              <a:gd name="adj" fmla="val 18669"/>
            </a:avLst>
          </a:prstGeom>
          <a:solidFill>
            <a:srgbClr val="3D3D42"/>
          </a:solidFill>
          <a:ln w="7620">
            <a:solidFill>
              <a:srgbClr val="56565B"/>
            </a:solidFill>
            <a:prstDash val="solid"/>
          </a:ln>
        </p:spPr>
      </p:sp>
      <p:pic>
        <p:nvPicPr>
          <p:cNvPr id="13"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5260" y="5413177"/>
            <a:ext cx="340162" cy="425291"/>
          </a:xfrm>
          <a:prstGeom prst="rect">
            <a:avLst/>
          </a:prstGeom>
        </p:spPr>
      </p:pic>
      <p:sp>
        <p:nvSpPr>
          <p:cNvPr id="14" name="Text 8"/>
          <p:cNvSpPr/>
          <p:nvPr/>
        </p:nvSpPr>
        <p:spPr>
          <a:xfrm>
            <a:off x="7017306" y="5370671"/>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Sensory Elements</a:t>
            </a:r>
            <a:endParaRPr lang="en-US" sz="2200" dirty="0">
              <a:solidFill>
                <a:prstClr val="black"/>
              </a:solidFill>
            </a:endParaRPr>
          </a:p>
        </p:txBody>
      </p:sp>
      <p:sp>
        <p:nvSpPr>
          <p:cNvPr id="15" name="Text 9"/>
          <p:cNvSpPr/>
          <p:nvPr/>
        </p:nvSpPr>
        <p:spPr>
          <a:xfrm>
            <a:off x="7017306" y="5861090"/>
            <a:ext cx="6819305"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Red carpets, elegant fountains, and gentle mist create total immersion.</a:t>
            </a:r>
            <a:endParaRPr lang="en-US" sz="1750" dirty="0">
              <a:solidFill>
                <a:prstClr val="black"/>
              </a:solidFill>
            </a:endParaRPr>
          </a:p>
        </p:txBody>
      </p:sp>
    </p:spTree>
    <p:extLst>
      <p:ext uri="{BB962C8B-B14F-4D97-AF65-F5344CB8AC3E}">
        <p14:creationId xmlns:p14="http://schemas.microsoft.com/office/powerpoint/2010/main" val="3839761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858679"/>
            <a:ext cx="7524988"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Royal Welcome Experience</a:t>
            </a:r>
            <a:endParaRPr lang="en-US" sz="4450" dirty="0">
              <a:solidFill>
                <a:prstClr val="black"/>
              </a:solidFill>
            </a:endParaRPr>
          </a:p>
        </p:txBody>
      </p:sp>
      <p:sp>
        <p:nvSpPr>
          <p:cNvPr id="4" name="Shape 1"/>
          <p:cNvSpPr/>
          <p:nvPr/>
        </p:nvSpPr>
        <p:spPr>
          <a:xfrm>
            <a:off x="6535341" y="1907619"/>
            <a:ext cx="30480" cy="5463183"/>
          </a:xfrm>
          <a:prstGeom prst="roundRect">
            <a:avLst>
              <a:gd name="adj" fmla="val 312558"/>
            </a:avLst>
          </a:prstGeom>
          <a:solidFill>
            <a:srgbClr val="56565B"/>
          </a:solidFill>
          <a:ln/>
        </p:spPr>
      </p:sp>
      <p:sp>
        <p:nvSpPr>
          <p:cNvPr id="5" name="Shape 2"/>
          <p:cNvSpPr/>
          <p:nvPr/>
        </p:nvSpPr>
        <p:spPr>
          <a:xfrm>
            <a:off x="6760012" y="2402681"/>
            <a:ext cx="680442" cy="30480"/>
          </a:xfrm>
          <a:prstGeom prst="roundRect">
            <a:avLst>
              <a:gd name="adj" fmla="val 312558"/>
            </a:avLst>
          </a:prstGeom>
          <a:solidFill>
            <a:srgbClr val="56565B"/>
          </a:solidFill>
          <a:ln/>
        </p:spPr>
      </p:sp>
      <p:sp>
        <p:nvSpPr>
          <p:cNvPr id="6" name="Shape 3"/>
          <p:cNvSpPr/>
          <p:nvPr/>
        </p:nvSpPr>
        <p:spPr>
          <a:xfrm>
            <a:off x="6280190" y="2162770"/>
            <a:ext cx="510302" cy="510302"/>
          </a:xfrm>
          <a:prstGeom prst="roundRect">
            <a:avLst>
              <a:gd name="adj" fmla="val 18669"/>
            </a:avLst>
          </a:prstGeom>
          <a:solidFill>
            <a:srgbClr val="3D3D42"/>
          </a:solidFill>
          <a:ln w="7620">
            <a:solidFill>
              <a:srgbClr val="56565B"/>
            </a:solidFill>
            <a:prstDash val="solid"/>
          </a:ln>
        </p:spPr>
      </p:sp>
      <p:pic>
        <p:nvPicPr>
          <p:cNvPr id="7"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260" y="2205276"/>
            <a:ext cx="340162" cy="425291"/>
          </a:xfrm>
          <a:prstGeom prst="rect">
            <a:avLst/>
          </a:prstGeom>
        </p:spPr>
      </p:pic>
      <p:sp>
        <p:nvSpPr>
          <p:cNvPr id="8" name="Text 4"/>
          <p:cNvSpPr/>
          <p:nvPr/>
        </p:nvSpPr>
        <p:spPr>
          <a:xfrm>
            <a:off x="7669411" y="2134433"/>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Traditional Greeting</a:t>
            </a:r>
            <a:endParaRPr lang="en-US" sz="2200" dirty="0">
              <a:solidFill>
                <a:prstClr val="black"/>
              </a:solidFill>
            </a:endParaRPr>
          </a:p>
        </p:txBody>
      </p:sp>
      <p:sp>
        <p:nvSpPr>
          <p:cNvPr id="9" name="Text 5"/>
          <p:cNvSpPr/>
          <p:nvPr/>
        </p:nvSpPr>
        <p:spPr>
          <a:xfrm>
            <a:off x="7669411" y="2624852"/>
            <a:ext cx="6167199"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Hostesses in abayas and keffiyehs welcome each guest with authentic hospitality.</a:t>
            </a:r>
            <a:endParaRPr lang="en-US" sz="1750" dirty="0">
              <a:solidFill>
                <a:prstClr val="black"/>
              </a:solidFill>
            </a:endParaRPr>
          </a:p>
        </p:txBody>
      </p:sp>
      <p:sp>
        <p:nvSpPr>
          <p:cNvPr id="10" name="Shape 6"/>
          <p:cNvSpPr/>
          <p:nvPr/>
        </p:nvSpPr>
        <p:spPr>
          <a:xfrm>
            <a:off x="6760012" y="4299347"/>
            <a:ext cx="680442" cy="30480"/>
          </a:xfrm>
          <a:prstGeom prst="roundRect">
            <a:avLst>
              <a:gd name="adj" fmla="val 312558"/>
            </a:avLst>
          </a:prstGeom>
          <a:solidFill>
            <a:srgbClr val="56565B"/>
          </a:solidFill>
          <a:ln/>
        </p:spPr>
      </p:sp>
      <p:sp>
        <p:nvSpPr>
          <p:cNvPr id="11" name="Shape 7"/>
          <p:cNvSpPr/>
          <p:nvPr/>
        </p:nvSpPr>
        <p:spPr>
          <a:xfrm>
            <a:off x="6280190" y="4059436"/>
            <a:ext cx="510302" cy="510302"/>
          </a:xfrm>
          <a:prstGeom prst="roundRect">
            <a:avLst>
              <a:gd name="adj" fmla="val 18669"/>
            </a:avLst>
          </a:prstGeom>
          <a:solidFill>
            <a:srgbClr val="3D3D42"/>
          </a:solidFill>
          <a:ln w="7620">
            <a:solidFill>
              <a:srgbClr val="56565B"/>
            </a:solidFill>
            <a:prstDash val="solid"/>
          </a:ln>
        </p:spPr>
      </p:sp>
      <p:pic>
        <p:nvPicPr>
          <p:cNvPr id="12"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5260" y="4101941"/>
            <a:ext cx="340162" cy="425291"/>
          </a:xfrm>
          <a:prstGeom prst="rect">
            <a:avLst/>
          </a:prstGeom>
        </p:spPr>
      </p:pic>
      <p:sp>
        <p:nvSpPr>
          <p:cNvPr id="13" name="Text 8"/>
          <p:cNvSpPr/>
          <p:nvPr/>
        </p:nvSpPr>
        <p:spPr>
          <a:xfrm>
            <a:off x="7669411" y="4031099"/>
            <a:ext cx="3130987"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Burj Khalifa Experience</a:t>
            </a:r>
            <a:endParaRPr lang="en-US" sz="2200" dirty="0">
              <a:solidFill>
                <a:prstClr val="black"/>
              </a:solidFill>
            </a:endParaRPr>
          </a:p>
        </p:txBody>
      </p:sp>
      <p:sp>
        <p:nvSpPr>
          <p:cNvPr id="14" name="Text 9"/>
          <p:cNvSpPr/>
          <p:nvPr/>
        </p:nvSpPr>
        <p:spPr>
          <a:xfrm>
            <a:off x="7669411" y="4521517"/>
            <a:ext cx="6167199"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Stunning photocall with augmented reality backdrop of Dubai's iconic skyline.</a:t>
            </a:r>
            <a:endParaRPr lang="en-US" sz="1750" dirty="0">
              <a:solidFill>
                <a:prstClr val="black"/>
              </a:solidFill>
            </a:endParaRPr>
          </a:p>
        </p:txBody>
      </p:sp>
      <p:sp>
        <p:nvSpPr>
          <p:cNvPr id="15" name="Shape 10"/>
          <p:cNvSpPr/>
          <p:nvPr/>
        </p:nvSpPr>
        <p:spPr>
          <a:xfrm>
            <a:off x="6760012" y="6196013"/>
            <a:ext cx="680442" cy="30480"/>
          </a:xfrm>
          <a:prstGeom prst="roundRect">
            <a:avLst>
              <a:gd name="adj" fmla="val 312558"/>
            </a:avLst>
          </a:prstGeom>
          <a:solidFill>
            <a:srgbClr val="56565B"/>
          </a:solidFill>
          <a:ln/>
        </p:spPr>
      </p:sp>
      <p:sp>
        <p:nvSpPr>
          <p:cNvPr id="16" name="Shape 11"/>
          <p:cNvSpPr/>
          <p:nvPr/>
        </p:nvSpPr>
        <p:spPr>
          <a:xfrm>
            <a:off x="6280190" y="5956102"/>
            <a:ext cx="510302" cy="510302"/>
          </a:xfrm>
          <a:prstGeom prst="roundRect">
            <a:avLst>
              <a:gd name="adj" fmla="val 18669"/>
            </a:avLst>
          </a:prstGeom>
          <a:solidFill>
            <a:srgbClr val="3D3D42"/>
          </a:solidFill>
          <a:ln w="7620">
            <a:solidFill>
              <a:srgbClr val="56565B"/>
            </a:solidFill>
            <a:prstDash val="solid"/>
          </a:ln>
        </p:spPr>
      </p:sp>
      <p:pic>
        <p:nvPicPr>
          <p:cNvPr id="17"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5260" y="5998607"/>
            <a:ext cx="340162" cy="425291"/>
          </a:xfrm>
          <a:prstGeom prst="rect">
            <a:avLst/>
          </a:prstGeom>
        </p:spPr>
      </p:pic>
      <p:sp>
        <p:nvSpPr>
          <p:cNvPr id="18" name="Text 12"/>
          <p:cNvSpPr/>
          <p:nvPr/>
        </p:nvSpPr>
        <p:spPr>
          <a:xfrm>
            <a:off x="7669411" y="5927765"/>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Golden Hour Gift</a:t>
            </a:r>
            <a:endParaRPr lang="en-US" sz="2200" dirty="0">
              <a:solidFill>
                <a:prstClr val="black"/>
              </a:solidFill>
            </a:endParaRPr>
          </a:p>
        </p:txBody>
      </p:sp>
      <p:sp>
        <p:nvSpPr>
          <p:cNvPr id="19" name="Text 13"/>
          <p:cNvSpPr/>
          <p:nvPr/>
        </p:nvSpPr>
        <p:spPr>
          <a:xfrm>
            <a:off x="7669411" y="6418183"/>
            <a:ext cx="6167199"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Each guest receives a small vial of golden sand symbolising their impending journey.</a:t>
            </a:r>
            <a:endParaRPr lang="en-US" sz="1750" dirty="0">
              <a:solidFill>
                <a:prstClr val="black"/>
              </a:solidFill>
            </a:endParaRPr>
          </a:p>
        </p:txBody>
      </p:sp>
    </p:spTree>
    <p:extLst>
      <p:ext uri="{BB962C8B-B14F-4D97-AF65-F5344CB8AC3E}">
        <p14:creationId xmlns:p14="http://schemas.microsoft.com/office/powerpoint/2010/main" val="120001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630400" cy="2577584"/>
          </a:xfrm>
          <a:prstGeom prst="rect">
            <a:avLst/>
          </a:prstGeom>
        </p:spPr>
      </p:pic>
      <p:sp>
        <p:nvSpPr>
          <p:cNvPr id="3" name="Text 0"/>
          <p:cNvSpPr/>
          <p:nvPr/>
        </p:nvSpPr>
        <p:spPr>
          <a:xfrm>
            <a:off x="721638" y="3144560"/>
            <a:ext cx="8169950" cy="644366"/>
          </a:xfrm>
          <a:prstGeom prst="rect">
            <a:avLst/>
          </a:prstGeom>
          <a:noFill/>
          <a:ln/>
        </p:spPr>
        <p:txBody>
          <a:bodyPr wrap="none" lIns="0" tIns="0" rIns="0" bIns="0" rtlCol="0" anchor="t"/>
          <a:lstStyle/>
          <a:p>
            <a:pPr>
              <a:lnSpc>
                <a:spcPts val="5050"/>
              </a:lnSpc>
            </a:pPr>
            <a:r>
              <a:rPr lang="en-US" sz="4050" dirty="0">
                <a:solidFill>
                  <a:srgbClr val="F2F2F3"/>
                </a:solidFill>
                <a:latin typeface="Poppins Light" pitchFamily="34" charset="0"/>
                <a:ea typeface="Poppins Light" pitchFamily="34" charset="-122"/>
                <a:cs typeface="Poppins Light" pitchFamily="34" charset="-120"/>
              </a:rPr>
              <a:t>Culinary Journey Through Dubai</a:t>
            </a:r>
            <a:endParaRPr lang="en-US" sz="4050" dirty="0">
              <a:solidFill>
                <a:prstClr val="black"/>
              </a:solidFill>
            </a:endParaRPr>
          </a:p>
        </p:txBody>
      </p:sp>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638" y="4134207"/>
            <a:ext cx="515422" cy="515422"/>
          </a:xfrm>
          <a:prstGeom prst="rect">
            <a:avLst/>
          </a:prstGeom>
        </p:spPr>
      </p:pic>
      <p:sp>
        <p:nvSpPr>
          <p:cNvPr id="5" name="Text 1"/>
          <p:cNvSpPr/>
          <p:nvPr/>
        </p:nvSpPr>
        <p:spPr>
          <a:xfrm>
            <a:off x="1443157" y="4098131"/>
            <a:ext cx="2577584" cy="322183"/>
          </a:xfrm>
          <a:prstGeom prst="rect">
            <a:avLst/>
          </a:prstGeom>
          <a:noFill/>
          <a:ln/>
        </p:spPr>
        <p:txBody>
          <a:bodyPr wrap="none" lIns="0" tIns="0" rIns="0" bIns="0" rtlCol="0" anchor="t"/>
          <a:lstStyle/>
          <a:p>
            <a:pPr>
              <a:lnSpc>
                <a:spcPts val="2500"/>
              </a:lnSpc>
            </a:pPr>
            <a:r>
              <a:rPr lang="en-US" sz="2000" dirty="0">
                <a:solidFill>
                  <a:srgbClr val="E5E0DF"/>
                </a:solidFill>
                <a:latin typeface="Poppins Light" pitchFamily="34" charset="0"/>
                <a:ea typeface="Poppins Light" pitchFamily="34" charset="-122"/>
                <a:cs typeface="Poppins Light" pitchFamily="34" charset="-120"/>
              </a:rPr>
              <a:t>Emirati Delicacies</a:t>
            </a:r>
            <a:endParaRPr lang="en-US" sz="2000" dirty="0">
              <a:solidFill>
                <a:prstClr val="black"/>
              </a:solidFill>
            </a:endParaRPr>
          </a:p>
        </p:txBody>
      </p:sp>
      <p:sp>
        <p:nvSpPr>
          <p:cNvPr id="6" name="Text 2"/>
          <p:cNvSpPr/>
          <p:nvPr/>
        </p:nvSpPr>
        <p:spPr>
          <a:xfrm>
            <a:off x="1443157" y="4544020"/>
            <a:ext cx="12465606" cy="329922"/>
          </a:xfrm>
          <a:prstGeom prst="rect">
            <a:avLst/>
          </a:prstGeom>
          <a:noFill/>
          <a:ln/>
        </p:spPr>
        <p:txBody>
          <a:bodyPr wrap="none" lIns="0" tIns="0" rIns="0" bIns="0" rtlCol="0" anchor="t"/>
          <a:lstStyle/>
          <a:p>
            <a:pPr>
              <a:lnSpc>
                <a:spcPts val="2550"/>
              </a:lnSpc>
            </a:pPr>
            <a:r>
              <a:rPr lang="en-US" sz="1600" dirty="0">
                <a:solidFill>
                  <a:srgbClr val="E5E0DF"/>
                </a:solidFill>
                <a:latin typeface="Roboto Light" pitchFamily="34" charset="0"/>
                <a:ea typeface="Roboto Light" pitchFamily="34" charset="-122"/>
                <a:cs typeface="Roboto Light" pitchFamily="34" charset="-120"/>
              </a:rPr>
              <a:t>Mezze, authentic grills, dates, and perfumed camel milk served with flair.</a:t>
            </a:r>
            <a:endParaRPr lang="en-US" sz="1600" dirty="0">
              <a:solidFill>
                <a:prstClr val="black"/>
              </a:solidFill>
            </a:endParaRPr>
          </a:p>
        </p:txBody>
      </p:sp>
      <p:pic>
        <p:nvPicPr>
          <p:cNvPr id="7"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638" y="5528548"/>
            <a:ext cx="515422" cy="515422"/>
          </a:xfrm>
          <a:prstGeom prst="rect">
            <a:avLst/>
          </a:prstGeom>
        </p:spPr>
      </p:pic>
      <p:sp>
        <p:nvSpPr>
          <p:cNvPr id="8" name="Text 3"/>
          <p:cNvSpPr/>
          <p:nvPr/>
        </p:nvSpPr>
        <p:spPr>
          <a:xfrm>
            <a:off x="1443157" y="5492472"/>
            <a:ext cx="3197781" cy="322183"/>
          </a:xfrm>
          <a:prstGeom prst="rect">
            <a:avLst/>
          </a:prstGeom>
          <a:noFill/>
          <a:ln/>
        </p:spPr>
        <p:txBody>
          <a:bodyPr wrap="none" lIns="0" tIns="0" rIns="0" bIns="0" rtlCol="0" anchor="t"/>
          <a:lstStyle/>
          <a:p>
            <a:pPr>
              <a:lnSpc>
                <a:spcPts val="2500"/>
              </a:lnSpc>
            </a:pPr>
            <a:r>
              <a:rPr lang="en-US" sz="2000" dirty="0">
                <a:solidFill>
                  <a:srgbClr val="E5E0DF"/>
                </a:solidFill>
                <a:latin typeface="Poppins Light" pitchFamily="34" charset="0"/>
                <a:ea typeface="Poppins Light" pitchFamily="34" charset="-122"/>
                <a:cs typeface="Poppins Light" pitchFamily="34" charset="-120"/>
              </a:rPr>
              <a:t>Desert-Inspired Cocktails</a:t>
            </a:r>
            <a:endParaRPr lang="en-US" sz="2000" dirty="0">
              <a:solidFill>
                <a:prstClr val="black"/>
              </a:solidFill>
            </a:endParaRPr>
          </a:p>
        </p:txBody>
      </p:sp>
      <p:sp>
        <p:nvSpPr>
          <p:cNvPr id="9" name="Text 4"/>
          <p:cNvSpPr/>
          <p:nvPr/>
        </p:nvSpPr>
        <p:spPr>
          <a:xfrm>
            <a:off x="1443157" y="5938361"/>
            <a:ext cx="12465606" cy="329922"/>
          </a:xfrm>
          <a:prstGeom prst="rect">
            <a:avLst/>
          </a:prstGeom>
          <a:noFill/>
          <a:ln/>
        </p:spPr>
        <p:txBody>
          <a:bodyPr wrap="none" lIns="0" tIns="0" rIns="0" bIns="0" rtlCol="0" anchor="t"/>
          <a:lstStyle/>
          <a:p>
            <a:pPr>
              <a:lnSpc>
                <a:spcPts val="2550"/>
              </a:lnSpc>
            </a:pPr>
            <a:r>
              <a:rPr lang="en-US" sz="1600" dirty="0">
                <a:solidFill>
                  <a:srgbClr val="E5E0DF"/>
                </a:solidFill>
                <a:latin typeface="Roboto Light" pitchFamily="34" charset="0"/>
                <a:ea typeface="Roboto Light" pitchFamily="34" charset="-122"/>
                <a:cs typeface="Roboto Light" pitchFamily="34" charset="-120"/>
              </a:rPr>
              <a:t>Unique libations capturing the essence of Arabian nights.</a:t>
            </a:r>
            <a:endParaRPr lang="en-US" sz="1600" dirty="0">
              <a:solidFill>
                <a:prstClr val="black"/>
              </a:solidFill>
            </a:endParaRPr>
          </a:p>
        </p:txBody>
      </p:sp>
      <p:pic>
        <p:nvPicPr>
          <p:cNvPr id="10"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638" y="6922889"/>
            <a:ext cx="515422" cy="515422"/>
          </a:xfrm>
          <a:prstGeom prst="rect">
            <a:avLst/>
          </a:prstGeom>
        </p:spPr>
      </p:pic>
      <p:sp>
        <p:nvSpPr>
          <p:cNvPr id="11" name="Text 5"/>
          <p:cNvSpPr/>
          <p:nvPr/>
        </p:nvSpPr>
        <p:spPr>
          <a:xfrm>
            <a:off x="1443157" y="6886813"/>
            <a:ext cx="3035141" cy="322183"/>
          </a:xfrm>
          <a:prstGeom prst="rect">
            <a:avLst/>
          </a:prstGeom>
          <a:noFill/>
          <a:ln/>
        </p:spPr>
        <p:txBody>
          <a:bodyPr wrap="none" lIns="0" tIns="0" rIns="0" bIns="0" rtlCol="0" anchor="t"/>
          <a:lstStyle/>
          <a:p>
            <a:pPr>
              <a:lnSpc>
                <a:spcPts val="2500"/>
              </a:lnSpc>
            </a:pPr>
            <a:r>
              <a:rPr lang="en-US" sz="2000" dirty="0">
                <a:solidFill>
                  <a:srgbClr val="E5E0DF"/>
                </a:solidFill>
                <a:latin typeface="Poppins Light" pitchFamily="34" charset="0"/>
                <a:ea typeface="Poppins Light" pitchFamily="34" charset="-122"/>
                <a:cs typeface="Poppins Light" pitchFamily="34" charset="-120"/>
              </a:rPr>
              <a:t>Live Cooking Experience</a:t>
            </a:r>
            <a:endParaRPr lang="en-US" sz="2000" dirty="0">
              <a:solidFill>
                <a:prstClr val="black"/>
              </a:solidFill>
            </a:endParaRPr>
          </a:p>
        </p:txBody>
      </p:sp>
      <p:sp>
        <p:nvSpPr>
          <p:cNvPr id="12" name="Text 6"/>
          <p:cNvSpPr/>
          <p:nvPr/>
        </p:nvSpPr>
        <p:spPr>
          <a:xfrm>
            <a:off x="1443157" y="7332702"/>
            <a:ext cx="12465606" cy="329922"/>
          </a:xfrm>
          <a:prstGeom prst="rect">
            <a:avLst/>
          </a:prstGeom>
          <a:noFill/>
          <a:ln/>
        </p:spPr>
        <p:txBody>
          <a:bodyPr wrap="none" lIns="0" tIns="0" rIns="0" bIns="0" rtlCol="0" anchor="t"/>
          <a:lstStyle/>
          <a:p>
            <a:pPr>
              <a:lnSpc>
                <a:spcPts val="2550"/>
              </a:lnSpc>
            </a:pPr>
            <a:r>
              <a:rPr lang="en-US" sz="1600" dirty="0">
                <a:solidFill>
                  <a:srgbClr val="E5E0DF"/>
                </a:solidFill>
                <a:latin typeface="Roboto Light" pitchFamily="34" charset="0"/>
                <a:ea typeface="Roboto Light" pitchFamily="34" charset="-122"/>
                <a:cs typeface="Roboto Light" pitchFamily="34" charset="-120"/>
              </a:rPr>
              <a:t>Master chefs create Dubai street food specialties before your eyes.</a:t>
            </a:r>
            <a:endParaRPr lang="en-US" sz="1600" dirty="0">
              <a:solidFill>
                <a:prstClr val="black"/>
              </a:solidFill>
            </a:endParaRPr>
          </a:p>
        </p:txBody>
      </p:sp>
    </p:spTree>
    <p:extLst>
      <p:ext uri="{BB962C8B-B14F-4D97-AF65-F5344CB8AC3E}">
        <p14:creationId xmlns:p14="http://schemas.microsoft.com/office/powerpoint/2010/main" val="734668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6962" y="745449"/>
            <a:ext cx="567059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Sensory Oasis</a:t>
            </a:r>
            <a:endParaRPr lang="en-US" sz="4450" dirty="0">
              <a:solidFill>
                <a:prstClr val="black"/>
              </a:solidFill>
            </a:endParaRPr>
          </a:p>
        </p:txBody>
      </p:sp>
      <p:sp>
        <p:nvSpPr>
          <p:cNvPr id="3" name="Text 1"/>
          <p:cNvSpPr/>
          <p:nvPr/>
        </p:nvSpPr>
        <p:spPr>
          <a:xfrm>
            <a:off x="586962" y="2021203"/>
            <a:ext cx="2835235" cy="354330"/>
          </a:xfrm>
          <a:prstGeom prst="rect">
            <a:avLst/>
          </a:prstGeom>
          <a:noFill/>
          <a:ln/>
        </p:spPr>
        <p:txBody>
          <a:bodyPr wrap="none" lIns="0" tIns="0" rIns="0" bIns="0" rtlCol="0" anchor="t"/>
          <a:lstStyle/>
          <a:p>
            <a:pPr>
              <a:lnSpc>
                <a:spcPts val="2750"/>
              </a:lnSpc>
            </a:pPr>
            <a:r>
              <a:rPr lang="en-US" sz="2200" dirty="0">
                <a:solidFill>
                  <a:srgbClr val="F2F2F3"/>
                </a:solidFill>
                <a:latin typeface="Poppins Light" pitchFamily="34" charset="0"/>
                <a:ea typeface="Poppins Light" pitchFamily="34" charset="-122"/>
                <a:cs typeface="Poppins Light" pitchFamily="34" charset="-120"/>
              </a:rPr>
              <a:t>Fragrance Journey</a:t>
            </a:r>
            <a:endParaRPr lang="en-US" sz="2200" dirty="0">
              <a:solidFill>
                <a:prstClr val="black"/>
              </a:solidFill>
            </a:endParaRPr>
          </a:p>
        </p:txBody>
      </p:sp>
      <p:sp>
        <p:nvSpPr>
          <p:cNvPr id="4" name="Text 2"/>
          <p:cNvSpPr/>
          <p:nvPr/>
        </p:nvSpPr>
        <p:spPr>
          <a:xfrm>
            <a:off x="586962" y="2602348"/>
            <a:ext cx="6244709"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Immerse yourself in a world of oud, musk and desert rose essential oils.</a:t>
            </a:r>
            <a:endParaRPr lang="en-US" sz="1750" dirty="0">
              <a:solidFill>
                <a:prstClr val="black"/>
              </a:solidFill>
            </a:endParaRPr>
          </a:p>
        </p:txBody>
      </p:sp>
      <p:sp>
        <p:nvSpPr>
          <p:cNvPr id="5" name="Text 3"/>
          <p:cNvSpPr/>
          <p:nvPr/>
        </p:nvSpPr>
        <p:spPr>
          <a:xfrm>
            <a:off x="586962" y="3532226"/>
            <a:ext cx="6244709"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Expert perfumers guide you through Dubai's signature scents.</a:t>
            </a:r>
            <a:endParaRPr lang="en-US" sz="1750" dirty="0">
              <a:solidFill>
                <a:prstClr val="black"/>
              </a:solidFill>
            </a:endParaRPr>
          </a:p>
        </p:txBody>
      </p:sp>
      <p:sp>
        <p:nvSpPr>
          <p:cNvPr id="6" name="Text 4"/>
          <p:cNvSpPr/>
          <p:nvPr/>
        </p:nvSpPr>
        <p:spPr>
          <a:xfrm>
            <a:off x="586962" y="4932878"/>
            <a:ext cx="3163610" cy="354330"/>
          </a:xfrm>
          <a:prstGeom prst="rect">
            <a:avLst/>
          </a:prstGeom>
          <a:noFill/>
          <a:ln/>
        </p:spPr>
        <p:txBody>
          <a:bodyPr wrap="none" lIns="0" tIns="0" rIns="0" bIns="0" rtlCol="0" anchor="t"/>
          <a:lstStyle/>
          <a:p>
            <a:pPr>
              <a:lnSpc>
                <a:spcPts val="2750"/>
              </a:lnSpc>
            </a:pPr>
            <a:r>
              <a:rPr lang="en-US" sz="2200" dirty="0">
                <a:solidFill>
                  <a:srgbClr val="F2F2F3"/>
                </a:solidFill>
                <a:latin typeface="Poppins Light" pitchFamily="34" charset="0"/>
                <a:ea typeface="Poppins Light" pitchFamily="34" charset="-122"/>
                <a:cs typeface="Poppins Light" pitchFamily="34" charset="-120"/>
              </a:rPr>
              <a:t>Arabian Nights Lounge</a:t>
            </a:r>
            <a:endParaRPr lang="en-US" sz="2200" dirty="0">
              <a:solidFill>
                <a:prstClr val="black"/>
              </a:solidFill>
            </a:endParaRPr>
          </a:p>
        </p:txBody>
      </p:sp>
      <p:sp>
        <p:nvSpPr>
          <p:cNvPr id="7" name="Text 5"/>
          <p:cNvSpPr/>
          <p:nvPr/>
        </p:nvSpPr>
        <p:spPr>
          <a:xfrm>
            <a:off x="586962" y="5514023"/>
            <a:ext cx="6244709"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Relax in our Bedouin-inspired tent with traditional hookahs.</a:t>
            </a:r>
            <a:endParaRPr lang="en-US" sz="1750" dirty="0">
              <a:solidFill>
                <a:prstClr val="black"/>
              </a:solidFill>
            </a:endParaRPr>
          </a:p>
        </p:txBody>
      </p:sp>
      <p:sp>
        <p:nvSpPr>
          <p:cNvPr id="8" name="Text 6"/>
          <p:cNvSpPr/>
          <p:nvPr/>
        </p:nvSpPr>
        <p:spPr>
          <a:xfrm>
            <a:off x="586962" y="6080998"/>
            <a:ext cx="6244709"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Be mesmerised by enchanting oriental dancers and live musicians.</a:t>
            </a:r>
            <a:endParaRPr lang="en-US" sz="1750" dirty="0">
              <a:solidFill>
                <a:prstClr val="black"/>
              </a:solidFill>
            </a:endParaRPr>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Tree>
    <p:extLst>
      <p:ext uri="{BB962C8B-B14F-4D97-AF65-F5344CB8AC3E}">
        <p14:creationId xmlns:p14="http://schemas.microsoft.com/office/powerpoint/2010/main" val="3306986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78374"/>
            <a:ext cx="6245900"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Technological Marvels</a:t>
            </a:r>
            <a:endParaRPr lang="en-US" sz="4450" dirty="0">
              <a:solidFill>
                <a:prstClr val="black"/>
              </a:solidFill>
            </a:endParaRPr>
          </a:p>
        </p:txBody>
      </p:sp>
      <p:sp>
        <p:nvSpPr>
          <p:cNvPr id="3" name="Shape 1"/>
          <p:cNvSpPr/>
          <p:nvPr/>
        </p:nvSpPr>
        <p:spPr>
          <a:xfrm>
            <a:off x="793790" y="2440781"/>
            <a:ext cx="2173724" cy="1306949"/>
          </a:xfrm>
          <a:prstGeom prst="roundRect">
            <a:avLst>
              <a:gd name="adj" fmla="val 7289"/>
            </a:avLst>
          </a:prstGeom>
          <a:solidFill>
            <a:srgbClr val="3D3D42"/>
          </a:solidFill>
          <a:ln w="7620">
            <a:solidFill>
              <a:srgbClr val="56565B"/>
            </a:solidFill>
            <a:prstDash val="solid"/>
          </a:ln>
        </p:spPr>
      </p:sp>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1167" y="2894886"/>
            <a:ext cx="318968" cy="398621"/>
          </a:xfrm>
          <a:prstGeom prst="rect">
            <a:avLst/>
          </a:prstGeom>
        </p:spPr>
      </p:pic>
      <p:sp>
        <p:nvSpPr>
          <p:cNvPr id="5" name="Text 2"/>
          <p:cNvSpPr/>
          <p:nvPr/>
        </p:nvSpPr>
        <p:spPr>
          <a:xfrm>
            <a:off x="3194328" y="2667595"/>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Virtual Reality</a:t>
            </a:r>
            <a:endParaRPr lang="en-US" sz="2200" dirty="0">
              <a:solidFill>
                <a:prstClr val="black"/>
              </a:solidFill>
            </a:endParaRPr>
          </a:p>
        </p:txBody>
      </p:sp>
      <p:sp>
        <p:nvSpPr>
          <p:cNvPr id="6" name="Text 3"/>
          <p:cNvSpPr/>
          <p:nvPr/>
        </p:nvSpPr>
        <p:spPr>
          <a:xfrm>
            <a:off x="3194328" y="3158014"/>
            <a:ext cx="5698927"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Fly over Dubai's landmarks with immersive VR technology</a:t>
            </a:r>
            <a:endParaRPr lang="en-US" sz="1750" dirty="0">
              <a:solidFill>
                <a:prstClr val="black"/>
              </a:solidFill>
            </a:endParaRPr>
          </a:p>
        </p:txBody>
      </p:sp>
      <p:sp>
        <p:nvSpPr>
          <p:cNvPr id="7" name="Shape 4"/>
          <p:cNvSpPr/>
          <p:nvPr/>
        </p:nvSpPr>
        <p:spPr>
          <a:xfrm>
            <a:off x="3080861" y="3732490"/>
            <a:ext cx="10642402" cy="15240"/>
          </a:xfrm>
          <a:prstGeom prst="roundRect">
            <a:avLst>
              <a:gd name="adj" fmla="val 625116"/>
            </a:avLst>
          </a:prstGeom>
          <a:solidFill>
            <a:srgbClr val="56565B"/>
          </a:solidFill>
          <a:ln/>
        </p:spPr>
      </p:sp>
      <p:sp>
        <p:nvSpPr>
          <p:cNvPr id="8" name="Shape 5"/>
          <p:cNvSpPr/>
          <p:nvPr/>
        </p:nvSpPr>
        <p:spPr>
          <a:xfrm>
            <a:off x="793790" y="3861078"/>
            <a:ext cx="4347567" cy="1306949"/>
          </a:xfrm>
          <a:prstGeom prst="roundRect">
            <a:avLst>
              <a:gd name="adj" fmla="val 7289"/>
            </a:avLst>
          </a:prstGeom>
          <a:solidFill>
            <a:srgbClr val="3D3D42"/>
          </a:solidFill>
          <a:ln w="7620">
            <a:solidFill>
              <a:srgbClr val="56565B"/>
            </a:solidFill>
            <a:prstDash val="solid"/>
          </a:ln>
        </p:spPr>
      </p:sp>
      <p:pic>
        <p:nvPicPr>
          <p:cNvPr id="9"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8089" y="4315182"/>
            <a:ext cx="318968" cy="398621"/>
          </a:xfrm>
          <a:prstGeom prst="rect">
            <a:avLst/>
          </a:prstGeom>
        </p:spPr>
      </p:pic>
      <p:sp>
        <p:nvSpPr>
          <p:cNvPr id="10" name="Text 6"/>
          <p:cNvSpPr/>
          <p:nvPr/>
        </p:nvSpPr>
        <p:spPr>
          <a:xfrm>
            <a:off x="5368171" y="4087892"/>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360° Projections</a:t>
            </a:r>
            <a:endParaRPr lang="en-US" sz="2200" dirty="0">
              <a:solidFill>
                <a:prstClr val="black"/>
              </a:solidFill>
            </a:endParaRPr>
          </a:p>
        </p:txBody>
      </p:sp>
      <p:sp>
        <p:nvSpPr>
          <p:cNvPr id="11" name="Text 7"/>
          <p:cNvSpPr/>
          <p:nvPr/>
        </p:nvSpPr>
        <p:spPr>
          <a:xfrm>
            <a:off x="5368171" y="4578310"/>
            <a:ext cx="6170057"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Surround yourself with stunning vistas of beaches and deserts</a:t>
            </a:r>
            <a:endParaRPr lang="en-US" sz="1750" dirty="0">
              <a:solidFill>
                <a:prstClr val="black"/>
              </a:solidFill>
            </a:endParaRPr>
          </a:p>
        </p:txBody>
      </p:sp>
      <p:sp>
        <p:nvSpPr>
          <p:cNvPr id="12" name="Shape 8"/>
          <p:cNvSpPr/>
          <p:nvPr/>
        </p:nvSpPr>
        <p:spPr>
          <a:xfrm>
            <a:off x="5254704" y="5152787"/>
            <a:ext cx="8468558" cy="15240"/>
          </a:xfrm>
          <a:prstGeom prst="roundRect">
            <a:avLst>
              <a:gd name="adj" fmla="val 625116"/>
            </a:avLst>
          </a:prstGeom>
          <a:solidFill>
            <a:srgbClr val="56565B"/>
          </a:solidFill>
          <a:ln/>
        </p:spPr>
      </p:sp>
      <p:sp>
        <p:nvSpPr>
          <p:cNvPr id="13" name="Shape 9"/>
          <p:cNvSpPr/>
          <p:nvPr/>
        </p:nvSpPr>
        <p:spPr>
          <a:xfrm>
            <a:off x="793790" y="5281374"/>
            <a:ext cx="6521410" cy="1669852"/>
          </a:xfrm>
          <a:prstGeom prst="roundRect">
            <a:avLst>
              <a:gd name="adj" fmla="val 5705"/>
            </a:avLst>
          </a:prstGeom>
          <a:solidFill>
            <a:srgbClr val="3D3D42"/>
          </a:solidFill>
          <a:ln w="7620">
            <a:solidFill>
              <a:srgbClr val="56565B"/>
            </a:solidFill>
            <a:prstDash val="solid"/>
          </a:ln>
        </p:spPr>
      </p:sp>
      <p:pic>
        <p:nvPicPr>
          <p:cNvPr id="14"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5011" y="5916930"/>
            <a:ext cx="318968" cy="398621"/>
          </a:xfrm>
          <a:prstGeom prst="rect">
            <a:avLst/>
          </a:prstGeom>
        </p:spPr>
      </p:pic>
      <p:sp>
        <p:nvSpPr>
          <p:cNvPr id="15" name="Text 10"/>
          <p:cNvSpPr/>
          <p:nvPr/>
        </p:nvSpPr>
        <p:spPr>
          <a:xfrm>
            <a:off x="7542014" y="5508188"/>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Luxury Showcases</a:t>
            </a:r>
            <a:endParaRPr lang="en-US" sz="2200" dirty="0">
              <a:solidFill>
                <a:prstClr val="black"/>
              </a:solidFill>
            </a:endParaRPr>
          </a:p>
        </p:txBody>
      </p:sp>
      <p:sp>
        <p:nvSpPr>
          <p:cNvPr id="16" name="Text 11"/>
          <p:cNvSpPr/>
          <p:nvPr/>
        </p:nvSpPr>
        <p:spPr>
          <a:xfrm>
            <a:off x="7542014" y="5998607"/>
            <a:ext cx="6067782" cy="725805"/>
          </a:xfrm>
          <a:prstGeom prst="rect">
            <a:avLst/>
          </a:prstGeom>
          <a:noFill/>
          <a:ln/>
        </p:spPr>
        <p:txBody>
          <a:bodyPr wrap="squar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Explore Dubai's finest accommodations and exclusive experiences</a:t>
            </a:r>
            <a:endParaRPr lang="en-US" sz="1750" dirty="0">
              <a:solidFill>
                <a:prstClr val="black"/>
              </a:solidFill>
            </a:endParaRPr>
          </a:p>
        </p:txBody>
      </p:sp>
    </p:spTree>
    <p:extLst>
      <p:ext uri="{BB962C8B-B14F-4D97-AF65-F5344CB8AC3E}">
        <p14:creationId xmlns:p14="http://schemas.microsoft.com/office/powerpoint/2010/main" val="3030154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8229600"/>
          </a:xfrm>
          <a:prstGeom prst="rect">
            <a:avLst/>
          </a:prstGeom>
        </p:spPr>
      </p:pic>
      <p:sp>
        <p:nvSpPr>
          <p:cNvPr id="3" name="Text 0"/>
          <p:cNvSpPr/>
          <p:nvPr/>
        </p:nvSpPr>
        <p:spPr>
          <a:xfrm>
            <a:off x="6280190" y="1194554"/>
            <a:ext cx="7556421"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The MJ Dream Travel Experience</a:t>
            </a:r>
            <a:endParaRPr lang="en-US" sz="4450" dirty="0">
              <a:solidFill>
                <a:prstClr val="black"/>
              </a:solidFill>
            </a:endParaRPr>
          </a:p>
        </p:txBody>
      </p:sp>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0190" y="2952274"/>
            <a:ext cx="1134070" cy="1360884"/>
          </a:xfrm>
          <a:prstGeom prst="rect">
            <a:avLst/>
          </a:prstGeom>
        </p:spPr>
      </p:pic>
      <p:sp>
        <p:nvSpPr>
          <p:cNvPr id="5" name="Text 1"/>
          <p:cNvSpPr/>
          <p:nvPr/>
        </p:nvSpPr>
        <p:spPr>
          <a:xfrm>
            <a:off x="7754422" y="3179088"/>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Emotional Film</a:t>
            </a:r>
            <a:endParaRPr lang="en-US" sz="2200" dirty="0">
              <a:solidFill>
                <a:prstClr val="black"/>
              </a:solidFill>
            </a:endParaRPr>
          </a:p>
        </p:txBody>
      </p:sp>
      <p:sp>
        <p:nvSpPr>
          <p:cNvPr id="6" name="Text 2"/>
          <p:cNvSpPr/>
          <p:nvPr/>
        </p:nvSpPr>
        <p:spPr>
          <a:xfrm>
            <a:off x="7754422" y="3669506"/>
            <a:ext cx="6082189"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"Dubai: Where All Dreams Are Possible"</a:t>
            </a:r>
            <a:endParaRPr lang="en-US" sz="1750" dirty="0">
              <a:solidFill>
                <a:prstClr val="black"/>
              </a:solidFill>
            </a:endParaRPr>
          </a:p>
        </p:txBody>
      </p:sp>
      <p:pic>
        <p:nvPicPr>
          <p:cNvPr id="7"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0190" y="4313158"/>
            <a:ext cx="1134070" cy="1360884"/>
          </a:xfrm>
          <a:prstGeom prst="rect">
            <a:avLst/>
          </a:prstGeom>
        </p:spPr>
      </p:pic>
      <p:sp>
        <p:nvSpPr>
          <p:cNvPr id="8" name="Text 3"/>
          <p:cNvSpPr/>
          <p:nvPr/>
        </p:nvSpPr>
        <p:spPr>
          <a:xfrm>
            <a:off x="7754422" y="4539972"/>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Founder's Vision</a:t>
            </a:r>
            <a:endParaRPr lang="en-US" sz="2200" dirty="0">
              <a:solidFill>
                <a:prstClr val="black"/>
              </a:solidFill>
            </a:endParaRPr>
          </a:p>
        </p:txBody>
      </p:sp>
      <p:sp>
        <p:nvSpPr>
          <p:cNvPr id="9" name="Text 4"/>
          <p:cNvSpPr/>
          <p:nvPr/>
        </p:nvSpPr>
        <p:spPr>
          <a:xfrm>
            <a:off x="7754422" y="5030391"/>
            <a:ext cx="6082189"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Personal stories and client testimonials</a:t>
            </a:r>
            <a:endParaRPr lang="en-US" sz="1750" dirty="0">
              <a:solidFill>
                <a:prstClr val="black"/>
              </a:solidFill>
            </a:endParaRPr>
          </a:p>
        </p:txBody>
      </p:sp>
      <p:pic>
        <p:nvPicPr>
          <p:cNvPr id="10"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0190" y="5674042"/>
            <a:ext cx="1134070" cy="1360884"/>
          </a:xfrm>
          <a:prstGeom prst="rect">
            <a:avLst/>
          </a:prstGeom>
        </p:spPr>
      </p:pic>
      <p:sp>
        <p:nvSpPr>
          <p:cNvPr id="11" name="Text 5"/>
          <p:cNvSpPr/>
          <p:nvPr/>
        </p:nvSpPr>
        <p:spPr>
          <a:xfrm>
            <a:off x="7754422" y="5900857"/>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Exclusive Packages</a:t>
            </a:r>
            <a:endParaRPr lang="en-US" sz="2200" dirty="0">
              <a:solidFill>
                <a:prstClr val="black"/>
              </a:solidFill>
            </a:endParaRPr>
          </a:p>
        </p:txBody>
      </p:sp>
      <p:sp>
        <p:nvSpPr>
          <p:cNvPr id="12" name="Text 6"/>
          <p:cNvSpPr/>
          <p:nvPr/>
        </p:nvSpPr>
        <p:spPr>
          <a:xfrm>
            <a:off x="7754422" y="6391275"/>
            <a:ext cx="6082189"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One-night-only promotions for families and groups</a:t>
            </a:r>
            <a:endParaRPr lang="en-US" sz="1750" dirty="0">
              <a:solidFill>
                <a:prstClr val="black"/>
              </a:solidFill>
            </a:endParaRPr>
          </a:p>
        </p:txBody>
      </p:sp>
    </p:spTree>
    <p:extLst>
      <p:ext uri="{BB962C8B-B14F-4D97-AF65-F5344CB8AC3E}">
        <p14:creationId xmlns:p14="http://schemas.microsoft.com/office/powerpoint/2010/main" val="1281290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16499"/>
            <a:ext cx="8319254" cy="708779"/>
          </a:xfrm>
          <a:prstGeom prst="rect">
            <a:avLst/>
          </a:prstGeom>
          <a:noFill/>
          <a:ln/>
        </p:spPr>
        <p:txBody>
          <a:bodyPr wrap="non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Chance to Win Dubai Dreams</a:t>
            </a:r>
            <a:endParaRPr lang="en-US" sz="4450" dirty="0">
              <a:solidFill>
                <a:prstClr val="black"/>
              </a:solidFill>
            </a:endParaRPr>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8348" y="2678906"/>
            <a:ext cx="2152055" cy="1306949"/>
          </a:xfrm>
          <a:prstGeom prst="rect">
            <a:avLst/>
          </a:prstGeom>
        </p:spPr>
      </p:pic>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4892" y="3294936"/>
            <a:ext cx="318968" cy="398621"/>
          </a:xfrm>
          <a:prstGeom prst="rect">
            <a:avLst/>
          </a:prstGeom>
        </p:spPr>
      </p:pic>
      <p:sp>
        <p:nvSpPr>
          <p:cNvPr id="5" name="Text 1"/>
          <p:cNvSpPr/>
          <p:nvPr/>
        </p:nvSpPr>
        <p:spPr>
          <a:xfrm>
            <a:off x="5357217" y="2905720"/>
            <a:ext cx="2835235"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Special Prize</a:t>
            </a:r>
            <a:endParaRPr lang="en-US" sz="2200" dirty="0">
              <a:solidFill>
                <a:prstClr val="black"/>
              </a:solidFill>
            </a:endParaRPr>
          </a:p>
        </p:txBody>
      </p:sp>
      <p:sp>
        <p:nvSpPr>
          <p:cNvPr id="6" name="Text 2"/>
          <p:cNvSpPr/>
          <p:nvPr/>
        </p:nvSpPr>
        <p:spPr>
          <a:xfrm>
            <a:off x="5357217" y="3396139"/>
            <a:ext cx="5599748"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Complete Dubai journey for two with all luxuries included</a:t>
            </a:r>
            <a:endParaRPr lang="en-US" sz="1750" dirty="0">
              <a:solidFill>
                <a:prstClr val="black"/>
              </a:solidFill>
            </a:endParaRPr>
          </a:p>
        </p:txBody>
      </p:sp>
      <p:sp>
        <p:nvSpPr>
          <p:cNvPr id="7" name="Shape 3"/>
          <p:cNvSpPr/>
          <p:nvPr/>
        </p:nvSpPr>
        <p:spPr>
          <a:xfrm>
            <a:off x="5187077" y="3998952"/>
            <a:ext cx="8592860" cy="15240"/>
          </a:xfrm>
          <a:prstGeom prst="roundRect">
            <a:avLst>
              <a:gd name="adj" fmla="val 625116"/>
            </a:avLst>
          </a:prstGeom>
          <a:solidFill>
            <a:srgbClr val="56565B"/>
          </a:solidFill>
          <a:ln/>
        </p:spPr>
      </p:sp>
      <p:pic>
        <p:nvPicPr>
          <p:cNvPr id="8"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2381" y="4042529"/>
            <a:ext cx="4304109" cy="1306949"/>
          </a:xfrm>
          <a:prstGeom prst="rect">
            <a:avLst/>
          </a:prstGeom>
        </p:spPr>
      </p:pic>
      <p:pic>
        <p:nvPicPr>
          <p:cNvPr id="9"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4892" y="4496633"/>
            <a:ext cx="318968" cy="398621"/>
          </a:xfrm>
          <a:prstGeom prst="rect">
            <a:avLst/>
          </a:prstGeom>
        </p:spPr>
      </p:pic>
      <p:sp>
        <p:nvSpPr>
          <p:cNvPr id="10" name="Text 4"/>
          <p:cNvSpPr/>
          <p:nvPr/>
        </p:nvSpPr>
        <p:spPr>
          <a:xfrm>
            <a:off x="6433304" y="4269343"/>
            <a:ext cx="2955369"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Secondary Treasures</a:t>
            </a:r>
            <a:endParaRPr lang="en-US" sz="2200" dirty="0">
              <a:solidFill>
                <a:prstClr val="black"/>
              </a:solidFill>
            </a:endParaRPr>
          </a:p>
        </p:txBody>
      </p:sp>
      <p:sp>
        <p:nvSpPr>
          <p:cNvPr id="11" name="Text 5"/>
          <p:cNvSpPr/>
          <p:nvPr/>
        </p:nvSpPr>
        <p:spPr>
          <a:xfrm>
            <a:off x="6433304" y="4759762"/>
            <a:ext cx="4274106"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Exclusive discounts and oriental keepsakes</a:t>
            </a:r>
            <a:endParaRPr lang="en-US" sz="1750" dirty="0">
              <a:solidFill>
                <a:prstClr val="black"/>
              </a:solidFill>
            </a:endParaRPr>
          </a:p>
        </p:txBody>
      </p:sp>
      <p:sp>
        <p:nvSpPr>
          <p:cNvPr id="12" name="Shape 6"/>
          <p:cNvSpPr/>
          <p:nvPr/>
        </p:nvSpPr>
        <p:spPr>
          <a:xfrm>
            <a:off x="6263164" y="5362575"/>
            <a:ext cx="7516773" cy="15240"/>
          </a:xfrm>
          <a:prstGeom prst="roundRect">
            <a:avLst>
              <a:gd name="adj" fmla="val 625116"/>
            </a:avLst>
          </a:prstGeom>
          <a:solidFill>
            <a:srgbClr val="56565B"/>
          </a:solidFill>
          <a:ln/>
        </p:spPr>
      </p:sp>
      <p:pic>
        <p:nvPicPr>
          <p:cNvPr id="13"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294" y="5406152"/>
            <a:ext cx="6456164" cy="1306949"/>
          </a:xfrm>
          <a:prstGeom prst="rect">
            <a:avLst/>
          </a:prstGeom>
        </p:spPr>
      </p:pic>
      <p:pic>
        <p:nvPicPr>
          <p:cNvPr id="14" name="Image 5" descr="preencod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94773" y="5860256"/>
            <a:ext cx="318968" cy="398621"/>
          </a:xfrm>
          <a:prstGeom prst="rect">
            <a:avLst/>
          </a:prstGeom>
        </p:spPr>
      </p:pic>
      <p:sp>
        <p:nvSpPr>
          <p:cNvPr id="15" name="Text 7"/>
          <p:cNvSpPr/>
          <p:nvPr/>
        </p:nvSpPr>
        <p:spPr>
          <a:xfrm>
            <a:off x="7509272" y="5632966"/>
            <a:ext cx="2932986" cy="354330"/>
          </a:xfrm>
          <a:prstGeom prst="rect">
            <a:avLst/>
          </a:prstGeom>
          <a:noFill/>
          <a:ln/>
        </p:spPr>
        <p:txBody>
          <a:bodyPr wrap="none" lIns="0" tIns="0" rIns="0" bIns="0" rtlCol="0" anchor="t"/>
          <a:lstStyle/>
          <a:p>
            <a:pPr>
              <a:lnSpc>
                <a:spcPts val="2750"/>
              </a:lnSpc>
            </a:pPr>
            <a:r>
              <a:rPr lang="en-US" sz="2200" dirty="0">
                <a:solidFill>
                  <a:srgbClr val="E5E0DF"/>
                </a:solidFill>
                <a:latin typeface="Poppins Light" pitchFamily="34" charset="0"/>
                <a:ea typeface="Poppins Light" pitchFamily="34" charset="-122"/>
                <a:cs typeface="Poppins Light" pitchFamily="34" charset="-120"/>
              </a:rPr>
              <a:t>Fragrance Collection</a:t>
            </a:r>
            <a:endParaRPr lang="en-US" sz="2200" dirty="0">
              <a:solidFill>
                <a:prstClr val="black"/>
              </a:solidFill>
            </a:endParaRPr>
          </a:p>
        </p:txBody>
      </p:sp>
      <p:sp>
        <p:nvSpPr>
          <p:cNvPr id="16" name="Text 8"/>
          <p:cNvSpPr/>
          <p:nvPr/>
        </p:nvSpPr>
        <p:spPr>
          <a:xfrm>
            <a:off x="7509272" y="6123384"/>
            <a:ext cx="4798457" cy="362903"/>
          </a:xfrm>
          <a:prstGeom prst="rect">
            <a:avLst/>
          </a:prstGeom>
          <a:noFill/>
          <a:ln/>
        </p:spPr>
        <p:txBody>
          <a:bodyPr wrap="none" lIns="0" tIns="0" rIns="0" bIns="0" rtlCol="0" anchor="t"/>
          <a:lstStyle/>
          <a:p>
            <a:pPr>
              <a:lnSpc>
                <a:spcPts val="2850"/>
              </a:lnSpc>
            </a:pPr>
            <a:r>
              <a:rPr lang="en-US" sz="1750" dirty="0">
                <a:solidFill>
                  <a:srgbClr val="E5E0DF"/>
                </a:solidFill>
                <a:latin typeface="Roboto Light" pitchFamily="34" charset="0"/>
                <a:ea typeface="Roboto Light" pitchFamily="34" charset="-122"/>
                <a:cs typeface="Roboto Light" pitchFamily="34" charset="-120"/>
              </a:rPr>
              <a:t>Exquisite perfume sets to evoke Dubai's essence</a:t>
            </a:r>
            <a:endParaRPr lang="en-US" sz="1750" dirty="0">
              <a:solidFill>
                <a:prstClr val="black"/>
              </a:solidFill>
            </a:endParaRPr>
          </a:p>
        </p:txBody>
      </p:sp>
    </p:spTree>
    <p:extLst>
      <p:ext uri="{BB962C8B-B14F-4D97-AF65-F5344CB8AC3E}">
        <p14:creationId xmlns:p14="http://schemas.microsoft.com/office/powerpoint/2010/main" val="1943077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191935"/>
            <a:ext cx="6400681"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Project Team Structure</a:t>
            </a:r>
            <a:endParaRPr lang="en-US" sz="4450" dirty="0"/>
          </a:p>
        </p:txBody>
      </p:sp>
      <p:sp>
        <p:nvSpPr>
          <p:cNvPr id="3" name="Text 1"/>
          <p:cNvSpPr/>
          <p:nvPr/>
        </p:nvSpPr>
        <p:spPr>
          <a:xfrm>
            <a:off x="1540193" y="2354342"/>
            <a:ext cx="3265646" cy="354330"/>
          </a:xfrm>
          <a:prstGeom prst="rect">
            <a:avLst/>
          </a:prstGeom>
          <a:noFill/>
          <a:ln/>
        </p:spPr>
        <p:txBody>
          <a:bodyPr wrap="none" lIns="0" tIns="0" rIns="0" bIns="0" rtlCol="0" anchor="t"/>
          <a:lstStyle/>
          <a:p>
            <a:pPr marL="0" indent="0" algn="r">
              <a:lnSpc>
                <a:spcPts val="2750"/>
              </a:lnSpc>
              <a:buNone/>
            </a:pPr>
            <a:r>
              <a:rPr lang="en-US" sz="2200" dirty="0">
                <a:solidFill>
                  <a:srgbClr val="E5E0DF"/>
                </a:solidFill>
                <a:latin typeface="Poppins Light" pitchFamily="34" charset="0"/>
                <a:ea typeface="Poppins Light" pitchFamily="34" charset="-122"/>
                <a:cs typeface="Poppins Light" pitchFamily="34" charset="-120"/>
              </a:rPr>
              <a:t>Digital Project Manager</a:t>
            </a:r>
            <a:endParaRPr lang="en-US" sz="2200" dirty="0"/>
          </a:p>
        </p:txBody>
      </p:sp>
      <p:sp>
        <p:nvSpPr>
          <p:cNvPr id="4" name="Text 2"/>
          <p:cNvSpPr/>
          <p:nvPr/>
        </p:nvSpPr>
        <p:spPr>
          <a:xfrm>
            <a:off x="793790" y="2844760"/>
            <a:ext cx="4012049" cy="725805"/>
          </a:xfrm>
          <a:prstGeom prst="rect">
            <a:avLst/>
          </a:prstGeom>
          <a:noFill/>
          <a:ln/>
        </p:spPr>
        <p:txBody>
          <a:bodyPr wrap="square" lIns="0" tIns="0" rIns="0" bIns="0" rtlCol="0" anchor="t"/>
          <a:lstStyle/>
          <a:p>
            <a:pPr marL="0" indent="0" algn="r">
              <a:lnSpc>
                <a:spcPts val="2850"/>
              </a:lnSpc>
              <a:buNone/>
            </a:pPr>
            <a:r>
              <a:rPr lang="en-US" sz="1750" dirty="0">
                <a:solidFill>
                  <a:srgbClr val="E5E0DF"/>
                </a:solidFill>
                <a:latin typeface="Roboto Light" pitchFamily="34" charset="0"/>
                <a:ea typeface="Roboto Light" pitchFamily="34" charset="-122"/>
                <a:cs typeface="Roboto Light" pitchFamily="34" charset="-120"/>
              </a:rPr>
              <a:t>Overall campaign coordination and strategy implementation</a:t>
            </a:r>
            <a:endParaRPr lang="en-US" sz="1750" dirty="0"/>
          </a:p>
        </p:txBody>
      </p:sp>
      <p:pic>
        <p:nvPicPr>
          <p:cNvPr id="5"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6301" y="2983349"/>
            <a:ext cx="339328" cy="424220"/>
          </a:xfrm>
          <a:prstGeom prst="rect">
            <a:avLst/>
          </a:prstGeom>
        </p:spPr>
      </p:pic>
      <p:sp>
        <p:nvSpPr>
          <p:cNvPr id="7" name="Text 3"/>
          <p:cNvSpPr/>
          <p:nvPr/>
        </p:nvSpPr>
        <p:spPr>
          <a:xfrm>
            <a:off x="9824442" y="2354342"/>
            <a:ext cx="3006923"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Community Manager</a:t>
            </a:r>
            <a:endParaRPr lang="en-US" sz="2200" dirty="0"/>
          </a:p>
        </p:txBody>
      </p:sp>
      <p:sp>
        <p:nvSpPr>
          <p:cNvPr id="8" name="Text 4"/>
          <p:cNvSpPr/>
          <p:nvPr/>
        </p:nvSpPr>
        <p:spPr>
          <a:xfrm>
            <a:off x="9824442" y="2844760"/>
            <a:ext cx="4012168" cy="725805"/>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Content creation and social media engagement</a:t>
            </a:r>
            <a:endParaRPr lang="en-US" sz="1750" dirty="0"/>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70307" y="3258026"/>
            <a:ext cx="339328" cy="424220"/>
          </a:xfrm>
          <a:prstGeom prst="rect">
            <a:avLst/>
          </a:prstGeom>
        </p:spPr>
      </p:pic>
      <p:sp>
        <p:nvSpPr>
          <p:cNvPr id="11" name="Text 5"/>
          <p:cNvSpPr/>
          <p:nvPr/>
        </p:nvSpPr>
        <p:spPr>
          <a:xfrm>
            <a:off x="10051256" y="3910727"/>
            <a:ext cx="3785354" cy="708660"/>
          </a:xfrm>
          <a:prstGeom prst="rect">
            <a:avLst/>
          </a:prstGeom>
          <a:noFill/>
          <a:ln/>
        </p:spPr>
        <p:txBody>
          <a:bodyPr wrap="squar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Graphic Designer/Videographer</a:t>
            </a:r>
            <a:endParaRPr lang="en-US" sz="2200" dirty="0"/>
          </a:p>
        </p:txBody>
      </p:sp>
      <p:sp>
        <p:nvSpPr>
          <p:cNvPr id="12" name="Text 6"/>
          <p:cNvSpPr/>
          <p:nvPr/>
        </p:nvSpPr>
        <p:spPr>
          <a:xfrm>
            <a:off x="10051256" y="4755475"/>
            <a:ext cx="3785354" cy="725805"/>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Visual content production across platforms</a:t>
            </a:r>
            <a:endParaRPr lang="en-US" sz="1750" dirty="0"/>
          </a:p>
        </p:txBody>
      </p:sp>
      <p:pic>
        <p:nvPicPr>
          <p:cNvPr id="13" name="Image 4" descr="preencode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19423" y="4758452"/>
            <a:ext cx="339328" cy="424220"/>
          </a:xfrm>
          <a:prstGeom prst="rect">
            <a:avLst/>
          </a:prstGeom>
        </p:spPr>
      </p:pic>
      <p:sp>
        <p:nvSpPr>
          <p:cNvPr id="15" name="Text 7"/>
          <p:cNvSpPr/>
          <p:nvPr/>
        </p:nvSpPr>
        <p:spPr>
          <a:xfrm>
            <a:off x="9824442" y="58214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5E0DF"/>
                </a:solidFill>
                <a:latin typeface="Poppins Light" pitchFamily="34" charset="0"/>
                <a:ea typeface="Poppins Light" pitchFamily="34" charset="-122"/>
                <a:cs typeface="Poppins Light" pitchFamily="34" charset="-120"/>
              </a:rPr>
              <a:t>Traffic Manager</a:t>
            </a:r>
            <a:endParaRPr lang="en-US" sz="2200" dirty="0"/>
          </a:p>
        </p:txBody>
      </p:sp>
      <p:sp>
        <p:nvSpPr>
          <p:cNvPr id="16" name="Text 8"/>
          <p:cNvSpPr/>
          <p:nvPr/>
        </p:nvSpPr>
        <p:spPr>
          <a:xfrm>
            <a:off x="9824442" y="6311860"/>
            <a:ext cx="4012168" cy="725805"/>
          </a:xfrm>
          <a:prstGeom prst="rect">
            <a:avLst/>
          </a:prstGeom>
          <a:noFill/>
          <a:ln/>
        </p:spPr>
        <p:txBody>
          <a:bodyPr wrap="square" lIns="0" tIns="0" rIns="0" bIns="0" rtlCol="0" anchor="t"/>
          <a:lstStyle/>
          <a:p>
            <a:pPr marL="0" indent="0" algn="l">
              <a:lnSpc>
                <a:spcPts val="2850"/>
              </a:lnSpc>
              <a:buNone/>
            </a:pPr>
            <a:r>
              <a:rPr lang="en-US" sz="1750" dirty="0">
                <a:solidFill>
                  <a:srgbClr val="E5E0DF"/>
                </a:solidFill>
                <a:latin typeface="Roboto Light" pitchFamily="34" charset="0"/>
                <a:ea typeface="Roboto Light" pitchFamily="34" charset="-122"/>
                <a:cs typeface="Roboto Light" pitchFamily="34" charset="-120"/>
              </a:rPr>
              <a:t>Advertising campaign management and KPI tracking</a:t>
            </a:r>
            <a:endParaRPr lang="en-US" sz="1750" dirty="0"/>
          </a:p>
        </p:txBody>
      </p:sp>
      <p:pic>
        <p:nvPicPr>
          <p:cNvPr id="17" name="Image 6" descr="preencode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94533" y="5984200"/>
            <a:ext cx="339328" cy="424220"/>
          </a:xfrm>
          <a:prstGeom prst="rect">
            <a:avLst/>
          </a:prstGeom>
        </p:spPr>
      </p:pic>
      <p:sp>
        <p:nvSpPr>
          <p:cNvPr id="19" name="Text 9"/>
          <p:cNvSpPr/>
          <p:nvPr/>
        </p:nvSpPr>
        <p:spPr>
          <a:xfrm>
            <a:off x="1970603" y="5821442"/>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E5E0DF"/>
                </a:solidFill>
                <a:latin typeface="Poppins Light" pitchFamily="34" charset="0"/>
                <a:ea typeface="Poppins Light" pitchFamily="34" charset="-122"/>
                <a:cs typeface="Poppins Light" pitchFamily="34" charset="-120"/>
              </a:rPr>
              <a:t>CRM Specialist</a:t>
            </a:r>
            <a:endParaRPr lang="en-US" sz="2200" dirty="0"/>
          </a:p>
        </p:txBody>
      </p:sp>
      <p:sp>
        <p:nvSpPr>
          <p:cNvPr id="20" name="Text 10"/>
          <p:cNvSpPr/>
          <p:nvPr/>
        </p:nvSpPr>
        <p:spPr>
          <a:xfrm>
            <a:off x="793790" y="6311860"/>
            <a:ext cx="4012049" cy="725805"/>
          </a:xfrm>
          <a:prstGeom prst="rect">
            <a:avLst/>
          </a:prstGeom>
          <a:noFill/>
          <a:ln/>
        </p:spPr>
        <p:txBody>
          <a:bodyPr wrap="square" lIns="0" tIns="0" rIns="0" bIns="0" rtlCol="0" anchor="t"/>
          <a:lstStyle/>
          <a:p>
            <a:pPr marL="0" indent="0" algn="r">
              <a:lnSpc>
                <a:spcPts val="2850"/>
              </a:lnSpc>
              <a:buNone/>
            </a:pPr>
            <a:r>
              <a:rPr lang="en-US" sz="1750" dirty="0">
                <a:solidFill>
                  <a:srgbClr val="E5E0DF"/>
                </a:solidFill>
                <a:latin typeface="Roboto Light" pitchFamily="34" charset="0"/>
                <a:ea typeface="Roboto Light" pitchFamily="34" charset="-122"/>
                <a:cs typeface="Roboto Light" pitchFamily="34" charset="-120"/>
              </a:rPr>
              <a:t>Lead management and follow-up processes</a:t>
            </a:r>
            <a:endParaRPr lang="en-US" sz="1750" dirty="0"/>
          </a:p>
        </p:txBody>
      </p:sp>
      <p:pic>
        <p:nvPicPr>
          <p:cNvPr id="21" name="Image 8" descr="preencoded.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pic>
        <p:nvPicPr>
          <p:cNvPr id="22" name="Image 9" descr="preencoded.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20527" y="5709523"/>
            <a:ext cx="339328" cy="424220"/>
          </a:xfrm>
          <a:prstGeom prst="rect">
            <a:avLst/>
          </a:prstGeom>
        </p:spPr>
      </p:pic>
      <p:sp>
        <p:nvSpPr>
          <p:cNvPr id="23" name="Text 11"/>
          <p:cNvSpPr/>
          <p:nvPr/>
        </p:nvSpPr>
        <p:spPr>
          <a:xfrm>
            <a:off x="1743789" y="4269343"/>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E5E0DF"/>
                </a:solidFill>
                <a:latin typeface="Poppins Light" pitchFamily="34" charset="0"/>
                <a:ea typeface="Poppins Light" pitchFamily="34" charset="-122"/>
                <a:cs typeface="Poppins Light" pitchFamily="34" charset="-120"/>
              </a:rPr>
              <a:t>Influence Manager</a:t>
            </a:r>
            <a:endParaRPr lang="en-US" sz="2200" dirty="0"/>
          </a:p>
        </p:txBody>
      </p:sp>
      <p:sp>
        <p:nvSpPr>
          <p:cNvPr id="24" name="Text 12"/>
          <p:cNvSpPr/>
          <p:nvPr/>
        </p:nvSpPr>
        <p:spPr>
          <a:xfrm>
            <a:off x="793790" y="4759762"/>
            <a:ext cx="3785235" cy="362903"/>
          </a:xfrm>
          <a:prstGeom prst="rect">
            <a:avLst/>
          </a:prstGeom>
          <a:noFill/>
          <a:ln/>
        </p:spPr>
        <p:txBody>
          <a:bodyPr wrap="none" lIns="0" tIns="0" rIns="0" bIns="0" rtlCol="0" anchor="t"/>
          <a:lstStyle/>
          <a:p>
            <a:pPr marL="0" indent="0" algn="r">
              <a:lnSpc>
                <a:spcPts val="2850"/>
              </a:lnSpc>
              <a:buNone/>
            </a:pPr>
            <a:r>
              <a:rPr lang="en-US" sz="1750" dirty="0">
                <a:solidFill>
                  <a:srgbClr val="E5E0DF"/>
                </a:solidFill>
                <a:latin typeface="Roboto Light" pitchFamily="34" charset="0"/>
                <a:ea typeface="Roboto Light" pitchFamily="34" charset="-122"/>
                <a:cs typeface="Roboto Light" pitchFamily="34" charset="-120"/>
              </a:rPr>
              <a:t>Influencer relationship coordination</a:t>
            </a:r>
            <a:endParaRPr lang="en-US" sz="1750" dirty="0"/>
          </a:p>
        </p:txBody>
      </p:sp>
      <p:pic>
        <p:nvPicPr>
          <p:cNvPr id="25" name="Image 10" descr="preencoded.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32653" y="2413516"/>
            <a:ext cx="4564975" cy="4564975"/>
          </a:xfrm>
          <a:prstGeom prst="rect">
            <a:avLst/>
          </a:prstGeom>
        </p:spPr>
      </p:pic>
      <p:sp>
        <p:nvSpPr>
          <p:cNvPr id="26" name="Text 13"/>
          <p:cNvSpPr/>
          <p:nvPr/>
        </p:nvSpPr>
        <p:spPr>
          <a:xfrm>
            <a:off x="5571411" y="4209098"/>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E5E0DF"/>
                </a:solidFill>
                <a:latin typeface="Poppins Light" pitchFamily="34" charset="0"/>
                <a:ea typeface="Poppins Light" pitchFamily="34" charset="-122"/>
                <a:cs typeface="Poppins Light" pitchFamily="34" charset="-120"/>
              </a:rPr>
              <a:t>6</a:t>
            </a:r>
            <a:endParaRPr lang="en-US" sz="2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9EA07A3-2E26-EEE6-B801-0DC4A9FAC5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367" y="547751"/>
            <a:ext cx="12791956" cy="6458851"/>
          </a:xfrm>
          <a:prstGeom prst="rect">
            <a:avLst/>
          </a:prstGeom>
        </p:spPr>
      </p:pic>
    </p:spTree>
    <p:extLst>
      <p:ext uri="{BB962C8B-B14F-4D97-AF65-F5344CB8AC3E}">
        <p14:creationId xmlns:p14="http://schemas.microsoft.com/office/powerpoint/2010/main" val="1254877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CE31-9536-4E4C-CA42-9BC68E05A67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532BC62-19A1-CEA9-BFF4-48D4EA85C43A}"/>
              </a:ext>
            </a:extLst>
          </p:cNvPr>
          <p:cNvSpPr/>
          <p:nvPr/>
        </p:nvSpPr>
        <p:spPr>
          <a:xfrm>
            <a:off x="793790" y="1191935"/>
            <a:ext cx="6400681"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cs typeface="Poppins Light" pitchFamily="34" charset="-120"/>
              </a:rPr>
              <a:t>Co-branding</a:t>
            </a:r>
            <a:endParaRPr lang="en-US" sz="4450" dirty="0"/>
          </a:p>
        </p:txBody>
      </p:sp>
      <p:sp>
        <p:nvSpPr>
          <p:cNvPr id="3" name="Text 1">
            <a:extLst>
              <a:ext uri="{FF2B5EF4-FFF2-40B4-BE49-F238E27FC236}">
                <a16:creationId xmlns:a16="http://schemas.microsoft.com/office/drawing/2014/main" id="{6AC218D8-5D07-06E8-CBFB-3AE266D2D9AC}"/>
              </a:ext>
            </a:extLst>
          </p:cNvPr>
          <p:cNvSpPr/>
          <p:nvPr/>
        </p:nvSpPr>
        <p:spPr>
          <a:xfrm>
            <a:off x="793791" y="2612980"/>
            <a:ext cx="8413272" cy="3672206"/>
          </a:xfrm>
          <a:prstGeom prst="rect">
            <a:avLst/>
          </a:prstGeom>
          <a:noFill/>
          <a:ln/>
        </p:spPr>
        <p:txBody>
          <a:bodyPr wrap="none" lIns="0" tIns="0" rIns="0" bIns="0" rtlCol="0" anchor="t"/>
          <a:lstStyle/>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Le co-branding est une stratégie marketing qui rassemble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deux marques distinctes et indépendantes dans la création</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d'une nouvelle offre de produit ou service. </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Pourquoi le co-branding?</a:t>
            </a:r>
          </a:p>
          <a:p>
            <a:pPr marL="457200" indent="-457200">
              <a:lnSpc>
                <a:spcPts val="2750"/>
              </a:lnSpc>
              <a:buFont typeface="+mj-lt"/>
              <a:buAutoNum type="arabicPeriod"/>
            </a:pPr>
            <a:r>
              <a:rPr lang="fr-FR" sz="2200" dirty="0">
                <a:solidFill>
                  <a:srgbClr val="E5E0DF"/>
                </a:solidFill>
                <a:latin typeface="Poppins Light" pitchFamily="34" charset="0"/>
                <a:ea typeface="Poppins Light" pitchFamily="34" charset="-122"/>
                <a:cs typeface="Poppins Light" pitchFamily="34" charset="-120"/>
              </a:rPr>
              <a:t>Il permet d’accroitre la visibilité d’une marque en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bénéficiant de l’audience de la marque partenaire</a:t>
            </a:r>
          </a:p>
          <a:p>
            <a:pPr marL="457200" indent="-457200">
              <a:lnSpc>
                <a:spcPts val="2750"/>
              </a:lnSpc>
              <a:buAutoNum type="arabicPeriod" startAt="2"/>
            </a:pPr>
            <a:r>
              <a:rPr lang="fr-FR" sz="2200" dirty="0">
                <a:solidFill>
                  <a:srgbClr val="E5E0DF"/>
                </a:solidFill>
                <a:latin typeface="Poppins Light" pitchFamily="34" charset="0"/>
                <a:ea typeface="Poppins Light" pitchFamily="34" charset="-122"/>
                <a:cs typeface="Poppins Light" pitchFamily="34" charset="-120"/>
              </a:rPr>
              <a:t>Gagner davantage en crédibilité grâce à une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association stratégique</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3.   Réduire les coûts marketing et accéder à un nouveau marché</a:t>
            </a:r>
          </a:p>
        </p:txBody>
      </p:sp>
      <p:pic>
        <p:nvPicPr>
          <p:cNvPr id="28" name="Image 27">
            <a:extLst>
              <a:ext uri="{FF2B5EF4-FFF2-40B4-BE49-F238E27FC236}">
                <a16:creationId xmlns:a16="http://schemas.microsoft.com/office/drawing/2014/main" id="{AAB5CD0A-38A8-CB0C-144E-151078C43128}"/>
              </a:ext>
            </a:extLst>
          </p:cNvPr>
          <p:cNvPicPr>
            <a:picLocks noChangeAspect="1"/>
          </p:cNvPicPr>
          <p:nvPr/>
        </p:nvPicPr>
        <p:blipFill>
          <a:blip r:embed="rId3"/>
          <a:stretch>
            <a:fillRect/>
          </a:stretch>
        </p:blipFill>
        <p:spPr>
          <a:xfrm>
            <a:off x="7812142" y="2258082"/>
            <a:ext cx="7346744" cy="4027104"/>
          </a:xfrm>
          <a:prstGeom prst="rect">
            <a:avLst/>
          </a:prstGeom>
        </p:spPr>
      </p:pic>
    </p:spTree>
    <p:extLst>
      <p:ext uri="{BB962C8B-B14F-4D97-AF65-F5344CB8AC3E}">
        <p14:creationId xmlns:p14="http://schemas.microsoft.com/office/powerpoint/2010/main" val="3459067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C8B59-4098-C575-9069-8D7034250A9B}"/>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CE97F3EA-1015-0ECE-A3D2-3B8CD77B14AA}"/>
              </a:ext>
            </a:extLst>
          </p:cNvPr>
          <p:cNvSpPr/>
          <p:nvPr/>
        </p:nvSpPr>
        <p:spPr>
          <a:xfrm>
            <a:off x="785433" y="3716567"/>
            <a:ext cx="8413272" cy="2589641"/>
          </a:xfrm>
          <a:prstGeom prst="rect">
            <a:avLst/>
          </a:prstGeom>
          <a:noFill/>
          <a:ln/>
        </p:spPr>
        <p:txBody>
          <a:bodyPr wrap="none" lIns="0" tIns="0" rIns="0" bIns="0" rtlCol="0" anchor="t"/>
          <a:lstStyle/>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The </a:t>
            </a:r>
            <a:r>
              <a:rPr lang="fr-FR" sz="2200" b="1" dirty="0" err="1">
                <a:solidFill>
                  <a:srgbClr val="E5E0DF"/>
                </a:solidFill>
                <a:latin typeface="Poppins Light" pitchFamily="34" charset="0"/>
                <a:ea typeface="Poppins Light" pitchFamily="34" charset="-122"/>
                <a:cs typeface="Poppins Light" pitchFamily="34" charset="-120"/>
              </a:rPr>
              <a:t>Boldies</a:t>
            </a:r>
            <a:r>
              <a:rPr lang="fr-FR" sz="2200" b="1" dirty="0">
                <a:solidFill>
                  <a:srgbClr val="E5E0DF"/>
                </a:solidFill>
                <a:latin typeface="Poppins Light" pitchFamily="34" charset="0"/>
                <a:ea typeface="Poppins Light" pitchFamily="34" charset="-122"/>
                <a:cs typeface="Poppins Light" pitchFamily="34" charset="-120"/>
              </a:rPr>
              <a:t> </a:t>
            </a:r>
            <a:r>
              <a:rPr lang="fr-FR" sz="2200" dirty="0">
                <a:solidFill>
                  <a:srgbClr val="E5E0DF"/>
                </a:solidFill>
                <a:latin typeface="Poppins Light" pitchFamily="34" charset="0"/>
                <a:ea typeface="Poppins Light" pitchFamily="34" charset="-122"/>
                <a:cs typeface="Poppins Light" pitchFamily="34" charset="-120"/>
              </a:rPr>
              <a:t>est une web série Camerounaise produite par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la marque de maquillage </a:t>
            </a:r>
            <a:r>
              <a:rPr lang="fr-FR" sz="2200" b="1" dirty="0">
                <a:solidFill>
                  <a:srgbClr val="E5E0DF"/>
                </a:solidFill>
                <a:latin typeface="Poppins Light" pitchFamily="34" charset="0"/>
                <a:ea typeface="Poppins Light" pitchFamily="34" charset="-122"/>
                <a:cs typeface="Poppins Light" pitchFamily="34" charset="-120"/>
              </a:rPr>
              <a:t>Bold </a:t>
            </a:r>
            <a:r>
              <a:rPr lang="fr-FR" sz="2200" b="1" dirty="0" err="1">
                <a:solidFill>
                  <a:srgbClr val="E5E0DF"/>
                </a:solidFill>
                <a:latin typeface="Poppins Light" pitchFamily="34" charset="0"/>
                <a:ea typeface="Poppins Light" pitchFamily="34" charset="-122"/>
                <a:cs typeface="Poppins Light" pitchFamily="34" charset="-120"/>
              </a:rPr>
              <a:t>Makeup</a:t>
            </a:r>
            <a:r>
              <a:rPr lang="fr-FR" sz="2200" b="1" dirty="0">
                <a:solidFill>
                  <a:srgbClr val="E5E0DF"/>
                </a:solidFill>
                <a:latin typeface="Poppins Light" pitchFamily="34" charset="0"/>
                <a:ea typeface="Poppins Light" pitchFamily="34" charset="-122"/>
                <a:cs typeface="Poppins Light" pitchFamily="34" charset="-120"/>
              </a:rPr>
              <a:t>. </a:t>
            </a:r>
            <a:r>
              <a:rPr lang="fr-FR" sz="2200" dirty="0">
                <a:solidFill>
                  <a:srgbClr val="E5E0DF"/>
                </a:solidFill>
                <a:latin typeface="Poppins Light" pitchFamily="34" charset="0"/>
                <a:ea typeface="Poppins Light" pitchFamily="34" charset="-122"/>
                <a:cs typeface="Poppins Light" pitchFamily="34" charset="-120"/>
              </a:rPr>
              <a:t>Elles organisent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également des évènements IRL pour promouvoir la série,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le </a:t>
            </a:r>
            <a:r>
              <a:rPr lang="fr-FR" sz="2200" dirty="0" err="1">
                <a:solidFill>
                  <a:srgbClr val="E5E0DF"/>
                </a:solidFill>
                <a:latin typeface="Poppins Light" pitchFamily="34" charset="0"/>
                <a:ea typeface="Poppins Light" pitchFamily="34" charset="-122"/>
                <a:cs typeface="Poppins Light" pitchFamily="34" charset="-120"/>
              </a:rPr>
              <a:t>women</a:t>
            </a:r>
            <a:r>
              <a:rPr lang="fr-FR" sz="2200" dirty="0">
                <a:solidFill>
                  <a:srgbClr val="E5E0DF"/>
                </a:solidFill>
                <a:latin typeface="Poppins Light" pitchFamily="34" charset="0"/>
                <a:ea typeface="Poppins Light" pitchFamily="34" charset="-122"/>
                <a:cs typeface="Poppins Light" pitchFamily="34" charset="-120"/>
              </a:rPr>
              <a:t> </a:t>
            </a:r>
            <a:r>
              <a:rPr lang="fr-FR" sz="2200" dirty="0" err="1">
                <a:solidFill>
                  <a:srgbClr val="E5E0DF"/>
                </a:solidFill>
                <a:latin typeface="Poppins Light" pitchFamily="34" charset="0"/>
                <a:ea typeface="Poppins Light" pitchFamily="34" charset="-122"/>
                <a:cs typeface="Poppins Light" pitchFamily="34" charset="-120"/>
              </a:rPr>
              <a:t>empowerment</a:t>
            </a:r>
            <a:r>
              <a:rPr lang="fr-FR" sz="2200" dirty="0">
                <a:solidFill>
                  <a:srgbClr val="E5E0DF"/>
                </a:solidFill>
                <a:latin typeface="Poppins Light" pitchFamily="34" charset="0"/>
                <a:ea typeface="Poppins Light" pitchFamily="34" charset="-122"/>
                <a:cs typeface="Poppins Light" pitchFamily="34" charset="-120"/>
              </a:rPr>
              <a:t>.</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https://www.youtube.com/@boldmakeup237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https://www.instagram.com/theboldiescm/</a:t>
            </a:r>
          </a:p>
        </p:txBody>
      </p:sp>
      <p:sp>
        <p:nvSpPr>
          <p:cNvPr id="4" name="Text 0">
            <a:extLst>
              <a:ext uri="{FF2B5EF4-FFF2-40B4-BE49-F238E27FC236}">
                <a16:creationId xmlns:a16="http://schemas.microsoft.com/office/drawing/2014/main" id="{E56958FE-FB05-4411-A3E0-5EDA05C8F55A}"/>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B29E392E-EF7D-3A6C-C2B0-75C6283A5F9B}"/>
              </a:ext>
            </a:extLst>
          </p:cNvPr>
          <p:cNvSpPr/>
          <p:nvPr/>
        </p:nvSpPr>
        <p:spPr>
          <a:xfrm>
            <a:off x="785433" y="2589811"/>
            <a:ext cx="6400681"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The </a:t>
            </a:r>
            <a:r>
              <a:rPr lang="en-US" sz="4450" dirty="0" err="1">
                <a:solidFill>
                  <a:srgbClr val="F2F2F3"/>
                </a:solidFill>
                <a:latin typeface="Poppins Light" pitchFamily="34" charset="0"/>
                <a:ea typeface="Poppins Light" pitchFamily="34" charset="-122"/>
                <a:cs typeface="Poppins Light" pitchFamily="34" charset="-120"/>
              </a:rPr>
              <a:t>Boldies</a:t>
            </a:r>
            <a:endParaRPr lang="en-US" sz="4450" dirty="0"/>
          </a:p>
        </p:txBody>
      </p:sp>
      <p:pic>
        <p:nvPicPr>
          <p:cNvPr id="6" name="Image 5">
            <a:extLst>
              <a:ext uri="{FF2B5EF4-FFF2-40B4-BE49-F238E27FC236}">
                <a16:creationId xmlns:a16="http://schemas.microsoft.com/office/drawing/2014/main" id="{7DC47F7F-6212-8D3A-5132-0FC208737D59}"/>
              </a:ext>
            </a:extLst>
          </p:cNvPr>
          <p:cNvPicPr>
            <a:picLocks noChangeAspect="1"/>
          </p:cNvPicPr>
          <p:nvPr/>
        </p:nvPicPr>
        <p:blipFill>
          <a:blip r:embed="rId3"/>
          <a:stretch>
            <a:fillRect/>
          </a:stretch>
        </p:blipFill>
        <p:spPr>
          <a:xfrm>
            <a:off x="8920234" y="1391096"/>
            <a:ext cx="5447407" cy="5447407"/>
          </a:xfrm>
          <a:prstGeom prst="rect">
            <a:avLst/>
          </a:prstGeom>
        </p:spPr>
      </p:pic>
    </p:spTree>
    <p:extLst>
      <p:ext uri="{BB962C8B-B14F-4D97-AF65-F5344CB8AC3E}">
        <p14:creationId xmlns:p14="http://schemas.microsoft.com/office/powerpoint/2010/main" val="446012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0438B-1419-AEDF-E340-FB53C5A8C769}"/>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3F80C431-22C8-C91E-7EEF-0F9AF7D41E49}"/>
              </a:ext>
            </a:extLst>
          </p:cNvPr>
          <p:cNvSpPr/>
          <p:nvPr/>
        </p:nvSpPr>
        <p:spPr>
          <a:xfrm>
            <a:off x="785433" y="1982359"/>
            <a:ext cx="9409602" cy="5669172"/>
          </a:xfrm>
          <a:prstGeom prst="rect">
            <a:avLst/>
          </a:prstGeom>
          <a:noFill/>
          <a:ln/>
        </p:spPr>
        <p:txBody>
          <a:bodyPr wrap="none" lIns="0" tIns="0" rIns="0" bIns="0" rtlCol="0" anchor="t"/>
          <a:lstStyle/>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Pourquoi The </a:t>
            </a:r>
            <a:r>
              <a:rPr lang="fr-FR" sz="2200" b="1" dirty="0" err="1">
                <a:solidFill>
                  <a:srgbClr val="E5E0DF"/>
                </a:solidFill>
                <a:latin typeface="Poppins Light" pitchFamily="34" charset="0"/>
                <a:ea typeface="Poppins Light" pitchFamily="34" charset="-122"/>
                <a:cs typeface="Poppins Light" pitchFamily="34" charset="-120"/>
              </a:rPr>
              <a:t>Boldies</a:t>
            </a:r>
            <a:r>
              <a:rPr lang="fr-FR" sz="2200" b="1" dirty="0">
                <a:solidFill>
                  <a:srgbClr val="E5E0DF"/>
                </a:solidFill>
                <a:latin typeface="Poppins Light" pitchFamily="34" charset="0"/>
                <a:ea typeface="Poppins Light" pitchFamily="34" charset="-122"/>
                <a:cs typeface="Poppins Light" pitchFamily="34" charset="-120"/>
              </a:rPr>
              <a:t>?</a:t>
            </a:r>
          </a:p>
          <a:p>
            <a:pPr marL="0" indent="0">
              <a:lnSpc>
                <a:spcPts val="2750"/>
              </a:lnSpc>
              <a:buNone/>
            </a:pPr>
            <a:endParaRPr lang="fr-FR" sz="2200" b="1"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La cible: </a:t>
            </a:r>
            <a:r>
              <a:rPr lang="fr-FR" sz="2200" dirty="0">
                <a:solidFill>
                  <a:srgbClr val="E5E0DF"/>
                </a:solidFill>
                <a:latin typeface="Poppins Light" pitchFamily="34" charset="0"/>
                <a:ea typeface="Poppins Light" pitchFamily="34" charset="-122"/>
                <a:cs typeface="Poppins Light" pitchFamily="34" charset="-120"/>
              </a:rPr>
              <a:t>Jeunes femmes (25–35 ans), digitales, influenceuses</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/prescriptrices ou aspirant au style de vie présenté dans la série.</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Elles sont très sensibles à l’affirmation de soi, la réussite,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la liberté de voyager et habituées à consommer via les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réseaux sociaux</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Elles sont prêtes à payer pour des expériences de qualité,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surtout si elles s’y sentent représentées</a:t>
            </a:r>
          </a:p>
          <a:p>
            <a:pPr marL="0" indent="0">
              <a:lnSpc>
                <a:spcPts val="2750"/>
              </a:lnSpc>
              <a:buNone/>
            </a:pPr>
            <a:r>
              <a:rPr lang="fr-FR" sz="2200" i="1" dirty="0">
                <a:solidFill>
                  <a:srgbClr val="E5E0DF"/>
                </a:solidFill>
                <a:latin typeface="Poppins Light" pitchFamily="34" charset="0"/>
                <a:ea typeface="Poppins Light" pitchFamily="34" charset="-122"/>
                <a:cs typeface="Poppins Light" pitchFamily="34" charset="-120"/>
              </a:rPr>
              <a:t>Ce sont des voyageuses potentielles idéales !</a:t>
            </a: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Comment activer?</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Intégrer MJ </a:t>
            </a:r>
            <a:r>
              <a:rPr lang="fr-FR" sz="2200" dirty="0" err="1">
                <a:solidFill>
                  <a:srgbClr val="E5E0DF"/>
                </a:solidFill>
                <a:latin typeface="Poppins Light" pitchFamily="34" charset="0"/>
                <a:ea typeface="Poppins Light" pitchFamily="34" charset="-122"/>
                <a:cs typeface="Poppins Light" pitchFamily="34" charset="-120"/>
              </a:rPr>
              <a:t>Dream</a:t>
            </a:r>
            <a:r>
              <a:rPr lang="fr-FR" sz="2200" dirty="0">
                <a:solidFill>
                  <a:srgbClr val="E5E0DF"/>
                </a:solidFill>
                <a:latin typeface="Poppins Light" pitchFamily="34" charset="0"/>
                <a:ea typeface="Poppins Light" pitchFamily="34" charset="-122"/>
                <a:cs typeface="Poppins Light" pitchFamily="34" charset="-120"/>
              </a:rPr>
              <a:t> dans la narration: l’un des personnages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principaux vit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à </a:t>
            </a:r>
            <a:r>
              <a:rPr lang="fr-FR" sz="2200" dirty="0" err="1">
                <a:solidFill>
                  <a:srgbClr val="E5E0DF"/>
                </a:solidFill>
                <a:latin typeface="Poppins Light" pitchFamily="34" charset="0"/>
                <a:ea typeface="Poppins Light" pitchFamily="34" charset="-122"/>
                <a:cs typeface="Poppins Light" pitchFamily="34" charset="-120"/>
              </a:rPr>
              <a:t>Dubai</a:t>
            </a:r>
            <a:r>
              <a:rPr lang="fr-FR" sz="2200" dirty="0">
                <a:solidFill>
                  <a:srgbClr val="E5E0DF"/>
                </a:solidFill>
                <a:latin typeface="Poppins Light" pitchFamily="34" charset="0"/>
                <a:ea typeface="Poppins Light" pitchFamily="34" charset="-122"/>
                <a:cs typeface="Poppins Light" pitchFamily="34" charset="-120"/>
              </a:rPr>
              <a:t> et pourrait y inviter ses amies via MJ </a:t>
            </a:r>
            <a:r>
              <a:rPr lang="fr-FR" sz="2200" dirty="0" err="1">
                <a:solidFill>
                  <a:srgbClr val="E5E0DF"/>
                </a:solidFill>
                <a:latin typeface="Poppins Light" pitchFamily="34" charset="0"/>
                <a:ea typeface="Poppins Light" pitchFamily="34" charset="-122"/>
                <a:cs typeface="Poppins Light" pitchFamily="34" charset="-120"/>
              </a:rPr>
              <a:t>Dream</a:t>
            </a:r>
            <a:r>
              <a:rPr lang="fr-FR" sz="2200" dirty="0">
                <a:solidFill>
                  <a:srgbClr val="E5E0DF"/>
                </a:solidFill>
                <a:latin typeface="Poppins Light" pitchFamily="34" charset="0"/>
                <a:ea typeface="Poppins Light" pitchFamily="34" charset="-122"/>
                <a:cs typeface="Poppins Light" pitchFamily="34" charset="-120"/>
              </a:rPr>
              <a:t> (Bold In </a:t>
            </a:r>
            <a:r>
              <a:rPr lang="fr-FR" sz="2200" dirty="0" err="1">
                <a:solidFill>
                  <a:srgbClr val="E5E0DF"/>
                </a:solidFill>
                <a:latin typeface="Poppins Light" pitchFamily="34" charset="0"/>
                <a:ea typeface="Poppins Light" pitchFamily="34" charset="-122"/>
                <a:cs typeface="Poppins Light" pitchFamily="34" charset="-120"/>
              </a:rPr>
              <a:t>Dubai</a:t>
            </a:r>
            <a:r>
              <a:rPr lang="fr-FR" sz="2200" dirty="0">
                <a:solidFill>
                  <a:srgbClr val="E5E0DF"/>
                </a:solidFill>
                <a:latin typeface="Poppins Light" pitchFamily="34" charset="0"/>
                <a:ea typeface="Poppins Light" pitchFamily="34" charset="-122"/>
                <a:cs typeface="Poppins Light" pitchFamily="34" charset="-120"/>
              </a:rPr>
              <a:t>/</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The </a:t>
            </a:r>
            <a:r>
              <a:rPr lang="fr-FR" sz="2200" dirty="0" err="1">
                <a:solidFill>
                  <a:srgbClr val="E5E0DF"/>
                </a:solidFill>
                <a:latin typeface="Poppins Light" pitchFamily="34" charset="0"/>
                <a:ea typeface="Poppins Light" pitchFamily="34" charset="-122"/>
                <a:cs typeface="Poppins Light" pitchFamily="34" charset="-120"/>
              </a:rPr>
              <a:t>Boldies</a:t>
            </a:r>
            <a:r>
              <a:rPr lang="fr-FR" sz="2200" dirty="0">
                <a:solidFill>
                  <a:srgbClr val="E5E0DF"/>
                </a:solidFill>
                <a:latin typeface="Poppins Light" pitchFamily="34" charset="0"/>
                <a:ea typeface="Poppins Light" pitchFamily="34" charset="-122"/>
                <a:cs typeface="Poppins Light" pitchFamily="34" charset="-120"/>
              </a:rPr>
              <a:t> </a:t>
            </a:r>
            <a:r>
              <a:rPr lang="fr-FR" sz="2200" dirty="0" err="1">
                <a:solidFill>
                  <a:srgbClr val="E5E0DF"/>
                </a:solidFill>
                <a:latin typeface="Poppins Light" pitchFamily="34" charset="0"/>
                <a:ea typeface="Poppins Light" pitchFamily="34" charset="-122"/>
                <a:cs typeface="Poppins Light" pitchFamily="34" charset="-120"/>
              </a:rPr>
              <a:t>Take</a:t>
            </a:r>
            <a:r>
              <a:rPr lang="fr-FR" sz="2200" dirty="0">
                <a:solidFill>
                  <a:srgbClr val="E5E0DF"/>
                </a:solidFill>
                <a:latin typeface="Poppins Light" pitchFamily="34" charset="0"/>
                <a:ea typeface="Poppins Light" pitchFamily="34" charset="-122"/>
                <a:cs typeface="Poppins Light" pitchFamily="34" charset="-120"/>
              </a:rPr>
              <a:t> </a:t>
            </a:r>
            <a:r>
              <a:rPr lang="fr-FR" sz="2200" dirty="0" err="1">
                <a:solidFill>
                  <a:srgbClr val="E5E0DF"/>
                </a:solidFill>
                <a:latin typeface="Poppins Light" pitchFamily="34" charset="0"/>
                <a:ea typeface="Poppins Light" pitchFamily="34" charset="-122"/>
                <a:cs typeface="Poppins Light" pitchFamily="34" charset="-120"/>
              </a:rPr>
              <a:t>Dubai</a:t>
            </a:r>
            <a:r>
              <a:rPr lang="fr-FR" sz="2200" dirty="0">
                <a:solidFill>
                  <a:srgbClr val="E5E0DF"/>
                </a:solidFill>
                <a:latin typeface="Poppins Light" pitchFamily="34" charset="0"/>
                <a:ea typeface="Poppins Light" pitchFamily="34" charset="-122"/>
                <a:cs typeface="Poppins Light" pitchFamily="34" charset="-120"/>
              </a:rPr>
              <a:t>)</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Sponsoriser l’un des évènements</a:t>
            </a:r>
          </a:p>
        </p:txBody>
      </p:sp>
      <p:sp>
        <p:nvSpPr>
          <p:cNvPr id="4" name="Text 0">
            <a:extLst>
              <a:ext uri="{FF2B5EF4-FFF2-40B4-BE49-F238E27FC236}">
                <a16:creationId xmlns:a16="http://schemas.microsoft.com/office/drawing/2014/main" id="{4DA75358-8A18-5580-3D08-1DB3ADFCA638}"/>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6318EF5F-3CA2-C823-1818-742AE5E80BD9}"/>
              </a:ext>
            </a:extLst>
          </p:cNvPr>
          <p:cNvSpPr/>
          <p:nvPr/>
        </p:nvSpPr>
        <p:spPr>
          <a:xfrm>
            <a:off x="10699532" y="612207"/>
            <a:ext cx="3510453"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The </a:t>
            </a:r>
            <a:r>
              <a:rPr lang="en-US" sz="4450" dirty="0" err="1">
                <a:solidFill>
                  <a:srgbClr val="F2F2F3"/>
                </a:solidFill>
                <a:latin typeface="Poppins Light" pitchFamily="34" charset="0"/>
                <a:ea typeface="Poppins Light" pitchFamily="34" charset="-122"/>
                <a:cs typeface="Poppins Light" pitchFamily="34" charset="-120"/>
              </a:rPr>
              <a:t>Boldies</a:t>
            </a:r>
            <a:endParaRPr lang="en-US" sz="4450" dirty="0"/>
          </a:p>
        </p:txBody>
      </p:sp>
      <p:pic>
        <p:nvPicPr>
          <p:cNvPr id="2" name="Image 1">
            <a:extLst>
              <a:ext uri="{FF2B5EF4-FFF2-40B4-BE49-F238E27FC236}">
                <a16:creationId xmlns:a16="http://schemas.microsoft.com/office/drawing/2014/main" id="{9AD6EFD2-CFE7-6DB7-597B-76217ADB582E}"/>
              </a:ext>
            </a:extLst>
          </p:cNvPr>
          <p:cNvPicPr>
            <a:picLocks noChangeAspect="1"/>
          </p:cNvPicPr>
          <p:nvPr/>
        </p:nvPicPr>
        <p:blipFill>
          <a:blip r:embed="rId3"/>
          <a:stretch>
            <a:fillRect/>
          </a:stretch>
        </p:blipFill>
        <p:spPr>
          <a:xfrm>
            <a:off x="9993834" y="2756199"/>
            <a:ext cx="4137469" cy="3949401"/>
          </a:xfrm>
          <a:prstGeom prst="rect">
            <a:avLst/>
          </a:prstGeom>
        </p:spPr>
      </p:pic>
    </p:spTree>
    <p:extLst>
      <p:ext uri="{BB962C8B-B14F-4D97-AF65-F5344CB8AC3E}">
        <p14:creationId xmlns:p14="http://schemas.microsoft.com/office/powerpoint/2010/main" val="780249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ED41-3266-A6D4-755D-11B9050604AC}"/>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486652D5-3FAC-FF1A-03E3-D891ED73EE55}"/>
              </a:ext>
            </a:extLst>
          </p:cNvPr>
          <p:cNvSpPr/>
          <p:nvPr/>
        </p:nvSpPr>
        <p:spPr>
          <a:xfrm>
            <a:off x="785433" y="3534209"/>
            <a:ext cx="9409602" cy="4001708"/>
          </a:xfrm>
          <a:prstGeom prst="rect">
            <a:avLst/>
          </a:prstGeom>
          <a:noFill/>
          <a:ln/>
        </p:spPr>
        <p:txBody>
          <a:bodyPr wrap="none" lIns="0" tIns="0" rIns="0" bIns="0" rtlCol="0" anchor="t"/>
          <a:lstStyle/>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Bold </a:t>
            </a:r>
            <a:r>
              <a:rPr lang="fr-FR" sz="2200" dirty="0" err="1">
                <a:solidFill>
                  <a:srgbClr val="E5E0DF"/>
                </a:solidFill>
                <a:latin typeface="Poppins Light" pitchFamily="34" charset="0"/>
                <a:ea typeface="Poppins Light" pitchFamily="34" charset="-122"/>
                <a:cs typeface="Poppins Light" pitchFamily="34" charset="-120"/>
              </a:rPr>
              <a:t>Makeup</a:t>
            </a:r>
            <a:r>
              <a:rPr lang="fr-FR" sz="2200" dirty="0">
                <a:solidFill>
                  <a:srgbClr val="E5E0DF"/>
                </a:solidFill>
                <a:latin typeface="Poppins Light" pitchFamily="34" charset="0"/>
                <a:ea typeface="Poppins Light" pitchFamily="34" charset="-122"/>
                <a:cs typeface="Poppins Light" pitchFamily="34" charset="-120"/>
              </a:rPr>
              <a:t> est une marque de maquillage Camerounaise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(créée en France) en 2015 pour les peaux noires – mattes –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métissées, Cette marque </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Pourquoi Bold </a:t>
            </a:r>
            <a:r>
              <a:rPr lang="fr-FR" sz="2200" b="1" dirty="0" err="1">
                <a:solidFill>
                  <a:srgbClr val="E5E0DF"/>
                </a:solidFill>
                <a:latin typeface="Poppins Light" pitchFamily="34" charset="0"/>
                <a:ea typeface="Poppins Light" pitchFamily="34" charset="-122"/>
                <a:cs typeface="Poppins Light" pitchFamily="34" charset="-120"/>
              </a:rPr>
              <a:t>Makeup</a:t>
            </a:r>
            <a:r>
              <a:rPr lang="fr-FR" sz="2200" b="1" dirty="0">
                <a:solidFill>
                  <a:srgbClr val="E5E0DF"/>
                </a:solidFill>
                <a:latin typeface="Poppins Light" pitchFamily="34" charset="0"/>
                <a:ea typeface="Poppins Light" pitchFamily="34" charset="-122"/>
                <a:cs typeface="Poppins Light" pitchFamily="34" charset="-120"/>
              </a:rPr>
              <a:t>?</a:t>
            </a:r>
          </a:p>
          <a:p>
            <a:pPr marL="0" indent="0">
              <a:lnSpc>
                <a:spcPts val="2750"/>
              </a:lnSpc>
              <a:buNone/>
            </a:pPr>
            <a:endParaRPr lang="fr-FR" sz="2200" b="1"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Le </a:t>
            </a:r>
            <a:r>
              <a:rPr lang="fr-FR" sz="2200" dirty="0" err="1">
                <a:solidFill>
                  <a:srgbClr val="E5E0DF"/>
                </a:solidFill>
                <a:latin typeface="Poppins Light" pitchFamily="34" charset="0"/>
                <a:ea typeface="Poppins Light" pitchFamily="34" charset="-122"/>
                <a:cs typeface="Poppins Light" pitchFamily="34" charset="-120"/>
              </a:rPr>
              <a:t>makeup</a:t>
            </a:r>
            <a:r>
              <a:rPr lang="fr-FR" sz="2200" dirty="0">
                <a:solidFill>
                  <a:srgbClr val="E5E0DF"/>
                </a:solidFill>
                <a:latin typeface="Poppins Light" pitchFamily="34" charset="0"/>
                <a:ea typeface="Poppins Light" pitchFamily="34" charset="-122"/>
                <a:cs typeface="Poppins Light" pitchFamily="34" charset="-120"/>
              </a:rPr>
              <a:t> et le voyage parlent à la même cible : femmes jeunes, </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actives, digitales, soucieuses de leur image</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Les deux univers vendent du rêve, de la confiance, de l’</a:t>
            </a:r>
            <a:r>
              <a:rPr lang="fr-FR" sz="2200" dirty="0" err="1">
                <a:solidFill>
                  <a:srgbClr val="E5E0DF"/>
                </a:solidFill>
                <a:latin typeface="Poppins Light" pitchFamily="34" charset="0"/>
                <a:ea typeface="Poppins Light" pitchFamily="34" charset="-122"/>
                <a:cs typeface="Poppins Light" pitchFamily="34" charset="-120"/>
              </a:rPr>
              <a:t>empowerment</a:t>
            </a:r>
            <a:endParaRPr lang="fr-FR" sz="2200"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Possibilité de bénéficier de son réseau de partenaires</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Bold </a:t>
            </a:r>
            <a:r>
              <a:rPr lang="fr-FR" sz="2200" dirty="0" err="1">
                <a:solidFill>
                  <a:srgbClr val="E5E0DF"/>
                </a:solidFill>
                <a:latin typeface="Poppins Light" pitchFamily="34" charset="0"/>
                <a:ea typeface="Poppins Light" pitchFamily="34" charset="-122"/>
                <a:cs typeface="Poppins Light" pitchFamily="34" charset="-120"/>
              </a:rPr>
              <a:t>Makeup</a:t>
            </a:r>
            <a:r>
              <a:rPr lang="fr-FR" sz="2200" dirty="0">
                <a:solidFill>
                  <a:srgbClr val="E5E0DF"/>
                </a:solidFill>
                <a:latin typeface="Poppins Light" pitchFamily="34" charset="0"/>
                <a:ea typeface="Poppins Light" pitchFamily="34" charset="-122"/>
                <a:cs typeface="Poppins Light" pitchFamily="34" charset="-120"/>
              </a:rPr>
              <a:t> organise régulièrement des évènements.</a:t>
            </a:r>
          </a:p>
        </p:txBody>
      </p:sp>
      <p:sp>
        <p:nvSpPr>
          <p:cNvPr id="4" name="Text 0">
            <a:extLst>
              <a:ext uri="{FF2B5EF4-FFF2-40B4-BE49-F238E27FC236}">
                <a16:creationId xmlns:a16="http://schemas.microsoft.com/office/drawing/2014/main" id="{D2826D91-3D3F-1EC3-984A-ECBFFF74413B}"/>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B35D6B7E-24C8-8DB1-4DF1-7A7F47A2E2E4}"/>
              </a:ext>
            </a:extLst>
          </p:cNvPr>
          <p:cNvSpPr/>
          <p:nvPr/>
        </p:nvSpPr>
        <p:spPr>
          <a:xfrm>
            <a:off x="785433" y="2401809"/>
            <a:ext cx="3510453"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Bold Makeup</a:t>
            </a:r>
            <a:endParaRPr lang="en-US" sz="4450" dirty="0"/>
          </a:p>
        </p:txBody>
      </p:sp>
      <p:pic>
        <p:nvPicPr>
          <p:cNvPr id="6" name="Image 5">
            <a:extLst>
              <a:ext uri="{FF2B5EF4-FFF2-40B4-BE49-F238E27FC236}">
                <a16:creationId xmlns:a16="http://schemas.microsoft.com/office/drawing/2014/main" id="{61D329C4-DFDC-89D9-F183-E522184D1101}"/>
              </a:ext>
            </a:extLst>
          </p:cNvPr>
          <p:cNvPicPr>
            <a:picLocks noChangeAspect="1"/>
          </p:cNvPicPr>
          <p:nvPr/>
        </p:nvPicPr>
        <p:blipFill>
          <a:blip r:embed="rId3"/>
          <a:stretch>
            <a:fillRect/>
          </a:stretch>
        </p:blipFill>
        <p:spPr>
          <a:xfrm>
            <a:off x="9396248" y="110152"/>
            <a:ext cx="3085286" cy="3862093"/>
          </a:xfrm>
          <a:prstGeom prst="rect">
            <a:avLst/>
          </a:prstGeom>
        </p:spPr>
      </p:pic>
      <p:pic>
        <p:nvPicPr>
          <p:cNvPr id="7" name="Image 6">
            <a:extLst>
              <a:ext uri="{FF2B5EF4-FFF2-40B4-BE49-F238E27FC236}">
                <a16:creationId xmlns:a16="http://schemas.microsoft.com/office/drawing/2014/main" id="{B86B653F-044F-1659-A75F-C96380BB90DB}"/>
              </a:ext>
            </a:extLst>
          </p:cNvPr>
          <p:cNvPicPr>
            <a:picLocks noChangeAspect="1"/>
          </p:cNvPicPr>
          <p:nvPr/>
        </p:nvPicPr>
        <p:blipFill>
          <a:blip r:embed="rId4"/>
          <a:stretch>
            <a:fillRect/>
          </a:stretch>
        </p:blipFill>
        <p:spPr>
          <a:xfrm>
            <a:off x="10943558" y="4257356"/>
            <a:ext cx="3490095" cy="3470264"/>
          </a:xfrm>
          <a:prstGeom prst="rect">
            <a:avLst/>
          </a:prstGeom>
        </p:spPr>
      </p:pic>
    </p:spTree>
    <p:extLst>
      <p:ext uri="{BB962C8B-B14F-4D97-AF65-F5344CB8AC3E}">
        <p14:creationId xmlns:p14="http://schemas.microsoft.com/office/powerpoint/2010/main" val="955426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1FE7-B434-D28F-9128-E8F2976334DA}"/>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0E133943-DA50-FCA6-C7F8-A62FE5E1DA37}"/>
              </a:ext>
            </a:extLst>
          </p:cNvPr>
          <p:cNvSpPr/>
          <p:nvPr/>
        </p:nvSpPr>
        <p:spPr>
          <a:xfrm>
            <a:off x="785433" y="3534209"/>
            <a:ext cx="7538760" cy="1857598"/>
          </a:xfrm>
          <a:prstGeom prst="rect">
            <a:avLst/>
          </a:prstGeom>
          <a:noFill/>
          <a:ln/>
        </p:spPr>
        <p:txBody>
          <a:bodyPr wrap="none" lIns="0" tIns="0" rIns="0" bIns="0" rtlCol="0" anchor="t"/>
          <a:lstStyle/>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Comment activer?</a:t>
            </a:r>
          </a:p>
          <a:p>
            <a:pPr marL="0" indent="0">
              <a:lnSpc>
                <a:spcPts val="2750"/>
              </a:lnSpc>
              <a:buNone/>
            </a:pPr>
            <a:endParaRPr lang="fr-FR" sz="2200" b="1"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Créer une collection en partenariat avec MJ </a:t>
            </a:r>
            <a:r>
              <a:rPr lang="fr-FR" sz="2200" dirty="0" err="1">
                <a:solidFill>
                  <a:srgbClr val="E5E0DF"/>
                </a:solidFill>
                <a:latin typeface="Poppins Light" pitchFamily="34" charset="0"/>
                <a:ea typeface="Poppins Light" pitchFamily="34" charset="-122"/>
                <a:cs typeface="Poppins Light" pitchFamily="34" charset="-120"/>
              </a:rPr>
              <a:t>Dream</a:t>
            </a:r>
            <a:endParaRPr lang="fr-FR" sz="2200"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Visibilité lors des évènements de Bold </a:t>
            </a:r>
            <a:r>
              <a:rPr lang="fr-FR" sz="2200" dirty="0" err="1">
                <a:solidFill>
                  <a:srgbClr val="E5E0DF"/>
                </a:solidFill>
                <a:latin typeface="Poppins Light" pitchFamily="34" charset="0"/>
                <a:ea typeface="Poppins Light" pitchFamily="34" charset="-122"/>
                <a:cs typeface="Poppins Light" pitchFamily="34" charset="-120"/>
              </a:rPr>
              <a:t>Makeup</a:t>
            </a:r>
            <a:endParaRPr lang="fr-FR" sz="2200"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err="1">
                <a:solidFill>
                  <a:srgbClr val="E5E0DF"/>
                </a:solidFill>
                <a:latin typeface="Poppins Light" pitchFamily="34" charset="0"/>
                <a:ea typeface="Poppins Light" pitchFamily="34" charset="-122"/>
                <a:cs typeface="Poppins Light" pitchFamily="34" charset="-120"/>
              </a:rPr>
              <a:t>Co-création</a:t>
            </a:r>
            <a:r>
              <a:rPr lang="fr-FR" sz="2200" dirty="0">
                <a:solidFill>
                  <a:srgbClr val="E5E0DF"/>
                </a:solidFill>
                <a:latin typeface="Poppins Light" pitchFamily="34" charset="0"/>
                <a:ea typeface="Poppins Light" pitchFamily="34" charset="-122"/>
                <a:cs typeface="Poppins Light" pitchFamily="34" charset="-120"/>
              </a:rPr>
              <a:t> de contenus</a:t>
            </a:r>
          </a:p>
        </p:txBody>
      </p:sp>
      <p:sp>
        <p:nvSpPr>
          <p:cNvPr id="4" name="Text 0">
            <a:extLst>
              <a:ext uri="{FF2B5EF4-FFF2-40B4-BE49-F238E27FC236}">
                <a16:creationId xmlns:a16="http://schemas.microsoft.com/office/drawing/2014/main" id="{251888CE-E0DA-1D1B-02C6-6B33EA427D61}"/>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E152254E-321B-921B-4542-715DE8F94B14}"/>
              </a:ext>
            </a:extLst>
          </p:cNvPr>
          <p:cNvSpPr/>
          <p:nvPr/>
        </p:nvSpPr>
        <p:spPr>
          <a:xfrm>
            <a:off x="10334514" y="1758470"/>
            <a:ext cx="3510453"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Bold Makeup</a:t>
            </a:r>
            <a:endParaRPr lang="en-US" sz="4450" dirty="0"/>
          </a:p>
        </p:txBody>
      </p:sp>
      <p:pic>
        <p:nvPicPr>
          <p:cNvPr id="2" name="Image 1">
            <a:extLst>
              <a:ext uri="{FF2B5EF4-FFF2-40B4-BE49-F238E27FC236}">
                <a16:creationId xmlns:a16="http://schemas.microsoft.com/office/drawing/2014/main" id="{5210CBD3-4A32-B9A9-2144-A78A4159D97C}"/>
              </a:ext>
            </a:extLst>
          </p:cNvPr>
          <p:cNvPicPr>
            <a:picLocks noChangeAspect="1"/>
          </p:cNvPicPr>
          <p:nvPr/>
        </p:nvPicPr>
        <p:blipFill>
          <a:blip r:embed="rId3"/>
          <a:stretch>
            <a:fillRect/>
          </a:stretch>
        </p:blipFill>
        <p:spPr>
          <a:xfrm>
            <a:off x="9816530" y="2854794"/>
            <a:ext cx="4260710" cy="4260710"/>
          </a:xfrm>
          <a:prstGeom prst="rect">
            <a:avLst/>
          </a:prstGeom>
        </p:spPr>
      </p:pic>
    </p:spTree>
    <p:extLst>
      <p:ext uri="{BB962C8B-B14F-4D97-AF65-F5344CB8AC3E}">
        <p14:creationId xmlns:p14="http://schemas.microsoft.com/office/powerpoint/2010/main" val="3644507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BAE59-6861-8277-351F-B73EC6DFCF14}"/>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ADF4B4A4-C7A0-F0AA-CE52-816070075E56}"/>
              </a:ext>
            </a:extLst>
          </p:cNvPr>
          <p:cNvSpPr/>
          <p:nvPr/>
        </p:nvSpPr>
        <p:spPr>
          <a:xfrm>
            <a:off x="6653049" y="1210999"/>
            <a:ext cx="7822539" cy="6083180"/>
          </a:xfrm>
          <a:prstGeom prst="rect">
            <a:avLst/>
          </a:prstGeom>
          <a:noFill/>
          <a:ln/>
        </p:spPr>
        <p:txBody>
          <a:bodyPr wrap="none" lIns="0" tIns="0" rIns="0" bIns="0" rtlCol="0" anchor="t"/>
          <a:lstStyle/>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Il s’agit d’un </a:t>
            </a:r>
            <a:r>
              <a:rPr lang="fr-FR" sz="2200" dirty="0" err="1">
                <a:solidFill>
                  <a:srgbClr val="E5E0DF"/>
                </a:solidFill>
                <a:latin typeface="Poppins Light" pitchFamily="34" charset="0"/>
                <a:ea typeface="Poppins Light" pitchFamily="34" charset="-122"/>
                <a:cs typeface="Poppins Light" pitchFamily="34" charset="-120"/>
              </a:rPr>
              <a:t>beach</a:t>
            </a:r>
            <a:r>
              <a:rPr lang="fr-FR" sz="2200" dirty="0">
                <a:solidFill>
                  <a:srgbClr val="E5E0DF"/>
                </a:solidFill>
                <a:latin typeface="Poppins Light" pitchFamily="34" charset="0"/>
                <a:ea typeface="Poppins Light" pitchFamily="34" charset="-122"/>
                <a:cs typeface="Poppins Light" pitchFamily="34" charset="-120"/>
              </a:rPr>
              <a:t> club éphémère qui a lieu chaque fin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d’année sur les berges du </a:t>
            </a:r>
            <a:r>
              <a:rPr lang="fr-FR" sz="2200" dirty="0" err="1">
                <a:solidFill>
                  <a:srgbClr val="E5E0DF"/>
                </a:solidFill>
                <a:latin typeface="Poppins Light" pitchFamily="34" charset="0"/>
                <a:ea typeface="Poppins Light" pitchFamily="34" charset="-122"/>
                <a:cs typeface="Poppins Light" pitchFamily="34" charset="-120"/>
              </a:rPr>
              <a:t>wouri</a:t>
            </a:r>
            <a:r>
              <a:rPr lang="fr-FR" sz="2200" dirty="0">
                <a:solidFill>
                  <a:srgbClr val="E5E0DF"/>
                </a:solidFill>
                <a:latin typeface="Poppins Light" pitchFamily="34" charset="0"/>
                <a:ea typeface="Poppins Light" pitchFamily="34" charset="-122"/>
                <a:cs typeface="Poppins Light" pitchFamily="34" charset="-120"/>
              </a:rPr>
              <a:t>.</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Pourquoi Coco Beach?</a:t>
            </a:r>
          </a:p>
          <a:p>
            <a:pPr marL="0" indent="0">
              <a:lnSpc>
                <a:spcPts val="2750"/>
              </a:lnSpc>
              <a:buNone/>
            </a:pPr>
            <a:endParaRPr lang="fr-FR" sz="2200" b="1"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l’évènement réunit des hommes et femmes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(25–50 ans), aspirant à l’ascension sociale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mais aussi des élites amoureux d’expériences exclusives</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Visibilité auprès d’un public captif en quête d’évasion</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Opportunité de présenter ses offres dans un contexte</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 non commercial</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Contenu visuel fort pour communication digitale</a:t>
            </a:r>
          </a:p>
          <a:p>
            <a:pPr>
              <a:lnSpc>
                <a:spcPts val="2750"/>
              </a:lnSpc>
            </a:pPr>
            <a:endParaRPr lang="fr-FR" sz="2200" dirty="0">
              <a:solidFill>
                <a:srgbClr val="E5E0DF"/>
              </a:solidFill>
              <a:latin typeface="Poppins Light" pitchFamily="34" charset="0"/>
              <a:ea typeface="Poppins Light" pitchFamily="34" charset="-122"/>
              <a:cs typeface="Poppins Light" pitchFamily="34" charset="-120"/>
            </a:endParaRPr>
          </a:p>
          <a:p>
            <a:pPr>
              <a:lnSpc>
                <a:spcPts val="2750"/>
              </a:lnSpc>
            </a:pPr>
            <a:r>
              <a:rPr lang="fr-FR" sz="2200" b="1" dirty="0">
                <a:solidFill>
                  <a:srgbClr val="E5E0DF"/>
                </a:solidFill>
                <a:latin typeface="Poppins Light" pitchFamily="34" charset="0"/>
                <a:ea typeface="Poppins Light" pitchFamily="34" charset="-122"/>
                <a:cs typeface="Poppins Light" pitchFamily="34" charset="-120"/>
              </a:rPr>
              <a:t>Activation</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Soirée spéciale </a:t>
            </a:r>
            <a:r>
              <a:rPr lang="fr-FR" sz="2200" dirty="0" err="1">
                <a:solidFill>
                  <a:srgbClr val="E5E0DF"/>
                </a:solidFill>
                <a:latin typeface="Poppins Light" pitchFamily="34" charset="0"/>
                <a:ea typeface="Poppins Light" pitchFamily="34" charset="-122"/>
                <a:cs typeface="Poppins Light" pitchFamily="34" charset="-120"/>
              </a:rPr>
              <a:t>Dubai</a:t>
            </a:r>
            <a:r>
              <a:rPr lang="fr-FR" sz="2200" dirty="0">
                <a:solidFill>
                  <a:srgbClr val="E5E0DF"/>
                </a:solidFill>
                <a:latin typeface="Poppins Light" pitchFamily="34" charset="0"/>
                <a:ea typeface="Poppins Light" pitchFamily="34" charset="-122"/>
                <a:cs typeface="Poppins Light" pitchFamily="34" charset="-120"/>
              </a:rPr>
              <a:t> sponsorisée par MJ </a:t>
            </a:r>
            <a:r>
              <a:rPr lang="fr-FR" sz="2200" dirty="0" err="1">
                <a:solidFill>
                  <a:srgbClr val="E5E0DF"/>
                </a:solidFill>
                <a:latin typeface="Poppins Light" pitchFamily="34" charset="0"/>
                <a:ea typeface="Poppins Light" pitchFamily="34" charset="-122"/>
                <a:cs typeface="Poppins Light" pitchFamily="34" charset="-120"/>
              </a:rPr>
              <a:t>Dream</a:t>
            </a:r>
            <a:endParaRPr lang="fr-FR" sz="2200" dirty="0">
              <a:solidFill>
                <a:srgbClr val="E5E0DF"/>
              </a:solidFill>
              <a:latin typeface="Poppins Light" pitchFamily="34" charset="0"/>
              <a:ea typeface="Poppins Light" pitchFamily="34" charset="-122"/>
              <a:cs typeface="Poppins Light" pitchFamily="34" charset="-120"/>
            </a:endParaRP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Visibilité sur les supports de communication</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p:txBody>
      </p:sp>
      <p:sp>
        <p:nvSpPr>
          <p:cNvPr id="4" name="Text 0">
            <a:extLst>
              <a:ext uri="{FF2B5EF4-FFF2-40B4-BE49-F238E27FC236}">
                <a16:creationId xmlns:a16="http://schemas.microsoft.com/office/drawing/2014/main" id="{D5EEA6CE-2242-5F30-1DEE-19C97D48DD57}"/>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F509D4D4-CA5F-7BE2-F175-578A0B8DD69A}"/>
              </a:ext>
            </a:extLst>
          </p:cNvPr>
          <p:cNvSpPr/>
          <p:nvPr/>
        </p:nvSpPr>
        <p:spPr>
          <a:xfrm>
            <a:off x="785433" y="2467249"/>
            <a:ext cx="3510453" cy="708779"/>
          </a:xfrm>
          <a:prstGeom prst="rect">
            <a:avLst/>
          </a:prstGeom>
          <a:noFill/>
          <a:ln/>
        </p:spPr>
        <p:txBody>
          <a:bodyPr wrap="none" lIns="0" tIns="0" rIns="0" bIns="0" rtlCol="0" anchor="t"/>
          <a:lstStyle/>
          <a:p>
            <a:pPr marL="0" indent="0" algn="l">
              <a:lnSpc>
                <a:spcPts val="5550"/>
              </a:lnSpc>
              <a:buNone/>
            </a:pPr>
            <a:r>
              <a:rPr lang="en-US" sz="4450" dirty="0">
                <a:solidFill>
                  <a:srgbClr val="F2F2F3"/>
                </a:solidFill>
                <a:latin typeface="Poppins Light" pitchFamily="34" charset="0"/>
                <a:ea typeface="Poppins Light" pitchFamily="34" charset="-122"/>
                <a:cs typeface="Poppins Light" pitchFamily="34" charset="-120"/>
              </a:rPr>
              <a:t>Coco Beach</a:t>
            </a:r>
            <a:endParaRPr lang="en-US" sz="4450" dirty="0"/>
          </a:p>
        </p:txBody>
      </p:sp>
      <p:pic>
        <p:nvPicPr>
          <p:cNvPr id="7" name="Image 6">
            <a:extLst>
              <a:ext uri="{FF2B5EF4-FFF2-40B4-BE49-F238E27FC236}">
                <a16:creationId xmlns:a16="http://schemas.microsoft.com/office/drawing/2014/main" id="{B8C2B523-DEB8-87E3-EC5D-4EEE61FDC78B}"/>
              </a:ext>
            </a:extLst>
          </p:cNvPr>
          <p:cNvPicPr>
            <a:picLocks noChangeAspect="1"/>
          </p:cNvPicPr>
          <p:nvPr/>
        </p:nvPicPr>
        <p:blipFill>
          <a:blip r:embed="rId3"/>
          <a:stretch>
            <a:fillRect/>
          </a:stretch>
        </p:blipFill>
        <p:spPr>
          <a:xfrm>
            <a:off x="154812" y="3536550"/>
            <a:ext cx="2890981" cy="3613726"/>
          </a:xfrm>
          <a:prstGeom prst="rect">
            <a:avLst/>
          </a:prstGeom>
        </p:spPr>
      </p:pic>
      <p:pic>
        <p:nvPicPr>
          <p:cNvPr id="8" name="Image 7">
            <a:extLst>
              <a:ext uri="{FF2B5EF4-FFF2-40B4-BE49-F238E27FC236}">
                <a16:creationId xmlns:a16="http://schemas.microsoft.com/office/drawing/2014/main" id="{AEBBC90C-30AA-4BB8-FC23-BCBA5BEA94B5}"/>
              </a:ext>
            </a:extLst>
          </p:cNvPr>
          <p:cNvPicPr>
            <a:picLocks noChangeAspect="1"/>
          </p:cNvPicPr>
          <p:nvPr/>
        </p:nvPicPr>
        <p:blipFill>
          <a:blip r:embed="rId4"/>
          <a:stretch>
            <a:fillRect/>
          </a:stretch>
        </p:blipFill>
        <p:spPr>
          <a:xfrm>
            <a:off x="3196354" y="3692413"/>
            <a:ext cx="3306133" cy="3302000"/>
          </a:xfrm>
          <a:prstGeom prst="rect">
            <a:avLst/>
          </a:prstGeom>
        </p:spPr>
      </p:pic>
    </p:spTree>
    <p:extLst>
      <p:ext uri="{BB962C8B-B14F-4D97-AF65-F5344CB8AC3E}">
        <p14:creationId xmlns:p14="http://schemas.microsoft.com/office/powerpoint/2010/main" val="1666890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B8B7-4754-2AF3-8A08-DABFA1B33896}"/>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4C58A9C1-0215-77C0-7BD1-ADD38BC78F5D}"/>
              </a:ext>
            </a:extLst>
          </p:cNvPr>
          <p:cNvSpPr/>
          <p:nvPr/>
        </p:nvSpPr>
        <p:spPr>
          <a:xfrm>
            <a:off x="417571" y="2784462"/>
            <a:ext cx="9640829" cy="5428983"/>
          </a:xfrm>
          <a:prstGeom prst="rect">
            <a:avLst/>
          </a:prstGeom>
          <a:noFill/>
          <a:ln/>
        </p:spPr>
        <p:txBody>
          <a:bodyPr wrap="none" lIns="0" tIns="0" rIns="0" bIns="0" rtlCol="0" anchor="t"/>
          <a:lstStyle/>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Création de partenariats avec des agences de voyage </a:t>
            </a:r>
          </a:p>
          <a:p>
            <a:pPr marL="0" indent="0">
              <a:lnSpc>
                <a:spcPts val="2750"/>
              </a:lnSpc>
              <a:buNone/>
            </a:pPr>
            <a:r>
              <a:rPr lang="fr-FR" sz="2200" dirty="0">
                <a:solidFill>
                  <a:srgbClr val="E5E0DF"/>
                </a:solidFill>
                <a:latin typeface="Poppins Light" pitchFamily="34" charset="0"/>
                <a:ea typeface="Poppins Light" pitchFamily="34" charset="-122"/>
                <a:cs typeface="Poppins Light" pitchFamily="34" charset="-120"/>
              </a:rPr>
              <a:t>présentes au Cameroun.</a:t>
            </a: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Objectifs</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Étendre notre réseau de distribution local avec des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prescripteurs déjà implantés</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Créer un effet de levier commercial avec des partenaires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déjà en contact avec les clients</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Crédibiliser MJ </a:t>
            </a:r>
            <a:r>
              <a:rPr lang="fr-FR" sz="2200" dirty="0" err="1">
                <a:solidFill>
                  <a:srgbClr val="E5E0DF"/>
                </a:solidFill>
                <a:latin typeface="Poppins Light" pitchFamily="34" charset="0"/>
                <a:ea typeface="Poppins Light" pitchFamily="34" charset="-122"/>
                <a:cs typeface="Poppins Light" pitchFamily="34" charset="-120"/>
              </a:rPr>
              <a:t>Dream</a:t>
            </a:r>
            <a:r>
              <a:rPr lang="fr-FR" sz="2200" dirty="0">
                <a:solidFill>
                  <a:srgbClr val="E5E0DF"/>
                </a:solidFill>
                <a:latin typeface="Poppins Light" pitchFamily="34" charset="0"/>
                <a:ea typeface="Poppins Light" pitchFamily="34" charset="-122"/>
                <a:cs typeface="Poppins Light" pitchFamily="34" charset="-120"/>
              </a:rPr>
              <a:t> sur le terrain, en montrant qu’elle a </a:t>
            </a:r>
          </a:p>
          <a:p>
            <a:pPr>
              <a:lnSpc>
                <a:spcPts val="2750"/>
              </a:lnSpc>
            </a:pPr>
            <a:r>
              <a:rPr lang="fr-FR" sz="2200" dirty="0">
                <a:solidFill>
                  <a:srgbClr val="E5E0DF"/>
                </a:solidFill>
                <a:latin typeface="Poppins Light" pitchFamily="34" charset="0"/>
                <a:ea typeface="Poppins Light" pitchFamily="34" charset="-122"/>
                <a:cs typeface="Poppins Light" pitchFamily="34" charset="-120"/>
              </a:rPr>
              <a:t>un réseau réel</a:t>
            </a:r>
          </a:p>
          <a:p>
            <a:pPr marL="0" indent="0">
              <a:lnSpc>
                <a:spcPts val="2750"/>
              </a:lnSpc>
              <a:buNone/>
            </a:pPr>
            <a:endParaRPr lang="fr-FR" sz="2200" dirty="0">
              <a:solidFill>
                <a:srgbClr val="E5E0DF"/>
              </a:solidFill>
              <a:latin typeface="Poppins Light" pitchFamily="34" charset="0"/>
              <a:ea typeface="Poppins Light" pitchFamily="34" charset="-122"/>
              <a:cs typeface="Poppins Light" pitchFamily="34" charset="-120"/>
            </a:endParaRPr>
          </a:p>
          <a:p>
            <a:pPr marL="0" indent="0">
              <a:lnSpc>
                <a:spcPts val="2750"/>
              </a:lnSpc>
              <a:buNone/>
            </a:pPr>
            <a:r>
              <a:rPr lang="fr-FR" sz="2200" b="1" dirty="0">
                <a:solidFill>
                  <a:srgbClr val="E5E0DF"/>
                </a:solidFill>
                <a:latin typeface="Poppins Light" pitchFamily="34" charset="0"/>
                <a:ea typeface="Poppins Light" pitchFamily="34" charset="-122"/>
                <a:cs typeface="Poppins Light" pitchFamily="34" charset="-120"/>
              </a:rPr>
              <a:t>Comment activer?</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Créer un pack visuel et argumentaire pour faciliter la vente</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Lancer un challenge de vente avec primes, voyages, bons d’achat</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Installer un corner MJ </a:t>
            </a:r>
            <a:r>
              <a:rPr lang="fr-FR" sz="2200" dirty="0" err="1">
                <a:solidFill>
                  <a:srgbClr val="E5E0DF"/>
                </a:solidFill>
                <a:latin typeface="Poppins Light" pitchFamily="34" charset="0"/>
                <a:ea typeface="Poppins Light" pitchFamily="34" charset="-122"/>
                <a:cs typeface="Poppins Light" pitchFamily="34" charset="-120"/>
              </a:rPr>
              <a:t>Dream</a:t>
            </a:r>
            <a:r>
              <a:rPr lang="fr-FR" sz="2200" dirty="0">
                <a:solidFill>
                  <a:srgbClr val="E5E0DF"/>
                </a:solidFill>
                <a:latin typeface="Poppins Light" pitchFamily="34" charset="0"/>
                <a:ea typeface="Poppins Light" pitchFamily="34" charset="-122"/>
                <a:cs typeface="Poppins Light" pitchFamily="34" charset="-120"/>
              </a:rPr>
              <a:t> dans les agences physiques </a:t>
            </a:r>
          </a:p>
          <a:p>
            <a:pPr marL="342900" indent="-342900">
              <a:lnSpc>
                <a:spcPts val="2750"/>
              </a:lnSpc>
              <a:buFont typeface="Wingdings" panose="05000000000000000000" pitchFamily="2" charset="2"/>
              <a:buChar char="§"/>
            </a:pPr>
            <a:r>
              <a:rPr lang="fr-FR" sz="2200" dirty="0">
                <a:solidFill>
                  <a:srgbClr val="E5E0DF"/>
                </a:solidFill>
                <a:latin typeface="Poppins Light" pitchFamily="34" charset="0"/>
                <a:ea typeface="Poppins Light" pitchFamily="34" charset="-122"/>
                <a:cs typeface="Poppins Light" pitchFamily="34" charset="-120"/>
              </a:rPr>
              <a:t>(kakemonos, flyers, écran promo)</a:t>
            </a:r>
          </a:p>
        </p:txBody>
      </p:sp>
      <p:sp>
        <p:nvSpPr>
          <p:cNvPr id="4" name="Text 0">
            <a:extLst>
              <a:ext uri="{FF2B5EF4-FFF2-40B4-BE49-F238E27FC236}">
                <a16:creationId xmlns:a16="http://schemas.microsoft.com/office/drawing/2014/main" id="{2ADD454F-BF61-84DC-F9B6-7B94656C116F}"/>
              </a:ext>
            </a:extLst>
          </p:cNvPr>
          <p:cNvSpPr/>
          <p:nvPr/>
        </p:nvSpPr>
        <p:spPr>
          <a:xfrm>
            <a:off x="785433" y="345972"/>
            <a:ext cx="3954733" cy="1417558"/>
          </a:xfrm>
          <a:prstGeom prst="rect">
            <a:avLst/>
          </a:prstGeom>
          <a:noFill/>
          <a:ln/>
        </p:spPr>
        <p:txBody>
          <a:bodyPr wrap="square" lIns="0" tIns="0" rIns="0" bIns="0" rtlCol="0" anchor="t"/>
          <a:lstStyle/>
          <a:p>
            <a:pPr>
              <a:lnSpc>
                <a:spcPts val="5550"/>
              </a:lnSpc>
            </a:pPr>
            <a:r>
              <a:rPr lang="en-US" sz="4450" dirty="0">
                <a:solidFill>
                  <a:srgbClr val="F2F2F3"/>
                </a:solidFill>
                <a:latin typeface="Poppins Light" pitchFamily="34" charset="0"/>
                <a:ea typeface="Poppins Light" pitchFamily="34" charset="-122"/>
                <a:cs typeface="Poppins Light" pitchFamily="34" charset="-120"/>
              </a:rPr>
              <a:t>Co-branding</a:t>
            </a:r>
          </a:p>
          <a:p>
            <a:pPr>
              <a:lnSpc>
                <a:spcPts val="5550"/>
              </a:lnSpc>
            </a:pPr>
            <a:r>
              <a:rPr lang="en-US" sz="4450" dirty="0">
                <a:solidFill>
                  <a:srgbClr val="F2F2F3"/>
                </a:solidFill>
                <a:latin typeface="Poppins Light" pitchFamily="34" charset="0"/>
                <a:cs typeface="Poppins Light" pitchFamily="34" charset="-120"/>
              </a:rPr>
              <a:t>Partners</a:t>
            </a:r>
            <a:endParaRPr lang="en-US" sz="4450" dirty="0">
              <a:solidFill>
                <a:prstClr val="black"/>
              </a:solidFill>
            </a:endParaRPr>
          </a:p>
        </p:txBody>
      </p:sp>
      <p:sp>
        <p:nvSpPr>
          <p:cNvPr id="5" name="Text 0">
            <a:extLst>
              <a:ext uri="{FF2B5EF4-FFF2-40B4-BE49-F238E27FC236}">
                <a16:creationId xmlns:a16="http://schemas.microsoft.com/office/drawing/2014/main" id="{F7AB4718-D7C3-1A47-56F5-05B72559ABDC}"/>
              </a:ext>
            </a:extLst>
          </p:cNvPr>
          <p:cNvSpPr/>
          <p:nvPr/>
        </p:nvSpPr>
        <p:spPr>
          <a:xfrm>
            <a:off x="785433" y="1955204"/>
            <a:ext cx="5647640" cy="708779"/>
          </a:xfrm>
          <a:prstGeom prst="rect">
            <a:avLst/>
          </a:prstGeom>
          <a:noFill/>
          <a:ln/>
        </p:spPr>
        <p:txBody>
          <a:bodyPr wrap="none" lIns="0" tIns="0" rIns="0" bIns="0" rtlCol="0" anchor="t"/>
          <a:lstStyle/>
          <a:p>
            <a:pPr marL="0" indent="0" algn="l">
              <a:lnSpc>
                <a:spcPts val="5550"/>
              </a:lnSpc>
              <a:buNone/>
            </a:pPr>
            <a:r>
              <a:rPr lang="en-US" sz="4450" dirty="0" err="1">
                <a:solidFill>
                  <a:srgbClr val="F2F2F3"/>
                </a:solidFill>
                <a:latin typeface="Poppins Light" pitchFamily="34" charset="0"/>
                <a:ea typeface="Poppins Light" pitchFamily="34" charset="-122"/>
                <a:cs typeface="Poppins Light" pitchFamily="34" charset="-120"/>
              </a:rPr>
              <a:t>Agences</a:t>
            </a:r>
            <a:r>
              <a:rPr lang="en-US" sz="4450" dirty="0">
                <a:solidFill>
                  <a:srgbClr val="F2F2F3"/>
                </a:solidFill>
                <a:latin typeface="Poppins Light" pitchFamily="34" charset="0"/>
                <a:ea typeface="Poppins Light" pitchFamily="34" charset="-122"/>
                <a:cs typeface="Poppins Light" pitchFamily="34" charset="-120"/>
              </a:rPr>
              <a:t> de voyage</a:t>
            </a:r>
            <a:endParaRPr lang="en-US" sz="4450" dirty="0"/>
          </a:p>
        </p:txBody>
      </p:sp>
      <p:pic>
        <p:nvPicPr>
          <p:cNvPr id="6" name="Image 5">
            <a:extLst>
              <a:ext uri="{FF2B5EF4-FFF2-40B4-BE49-F238E27FC236}">
                <a16:creationId xmlns:a16="http://schemas.microsoft.com/office/drawing/2014/main" id="{6CA90D7B-A48F-F413-69C5-ED98E4E23B7A}"/>
              </a:ext>
            </a:extLst>
          </p:cNvPr>
          <p:cNvPicPr>
            <a:picLocks noChangeAspect="1"/>
          </p:cNvPicPr>
          <p:nvPr/>
        </p:nvPicPr>
        <p:blipFill>
          <a:blip r:embed="rId3"/>
          <a:stretch>
            <a:fillRect/>
          </a:stretch>
        </p:blipFill>
        <p:spPr>
          <a:xfrm>
            <a:off x="9963808" y="685503"/>
            <a:ext cx="4572396" cy="6858594"/>
          </a:xfrm>
          <a:prstGeom prst="rect">
            <a:avLst/>
          </a:prstGeom>
        </p:spPr>
      </p:pic>
    </p:spTree>
    <p:extLst>
      <p:ext uri="{BB962C8B-B14F-4D97-AF65-F5344CB8AC3E}">
        <p14:creationId xmlns:p14="http://schemas.microsoft.com/office/powerpoint/2010/main" val="1236950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A30EF00-A31A-474B-AE78-0ECCF237899A}"/>
              </a:ext>
            </a:extLst>
          </p:cNvPr>
          <p:cNvSpPr txBox="1"/>
          <p:nvPr/>
        </p:nvSpPr>
        <p:spPr>
          <a:xfrm>
            <a:off x="551709" y="739039"/>
            <a:ext cx="11727180" cy="777136"/>
          </a:xfrm>
          <a:prstGeom prst="rect">
            <a:avLst/>
          </a:prstGeom>
          <a:noFill/>
        </p:spPr>
        <p:txBody>
          <a:bodyPr wrap="square">
            <a:spAutoFit/>
          </a:bodyPr>
          <a:lstStyle/>
          <a:p>
            <a:r>
              <a:rPr lang="fr-CM" sz="4450" b="1" dirty="0">
                <a:solidFill>
                  <a:srgbClr val="F2F2F3"/>
                </a:solidFill>
                <a:latin typeface="Poppins Light" pitchFamily="34" charset="0"/>
                <a:ea typeface="Poppins Light" pitchFamily="34" charset="-122"/>
                <a:cs typeface="Poppins Light" pitchFamily="34" charset="-120"/>
              </a:rPr>
              <a:t>DIGITAL MARKETING BUDGET</a:t>
            </a:r>
          </a:p>
        </p:txBody>
      </p:sp>
      <p:graphicFrame>
        <p:nvGraphicFramePr>
          <p:cNvPr id="2" name="Tableau 3">
            <a:extLst>
              <a:ext uri="{FF2B5EF4-FFF2-40B4-BE49-F238E27FC236}">
                <a16:creationId xmlns:a16="http://schemas.microsoft.com/office/drawing/2014/main" id="{4428C144-F195-C0D2-D6C0-819A48C7E32C}"/>
              </a:ext>
            </a:extLst>
          </p:cNvPr>
          <p:cNvGraphicFramePr>
            <a:graphicFrameLocks noGrp="1"/>
          </p:cNvGraphicFramePr>
          <p:nvPr>
            <p:extLst>
              <p:ext uri="{D42A27DB-BD31-4B8C-83A1-F6EECF244321}">
                <p14:modId xmlns:p14="http://schemas.microsoft.com/office/powerpoint/2010/main" val="1208735884"/>
              </p:ext>
            </p:extLst>
          </p:nvPr>
        </p:nvGraphicFramePr>
        <p:xfrm>
          <a:off x="424542" y="1704799"/>
          <a:ext cx="13972301" cy="6330696"/>
        </p:xfrm>
        <a:graphic>
          <a:graphicData uri="http://schemas.openxmlformats.org/drawingml/2006/table">
            <a:tbl>
              <a:tblPr firstRow="1" bandRow="1">
                <a:tableStyleId>{5C22544A-7EE6-4342-B048-85BDC9FD1C3A}</a:tableStyleId>
              </a:tblPr>
              <a:tblGrid>
                <a:gridCol w="4374824">
                  <a:extLst>
                    <a:ext uri="{9D8B030D-6E8A-4147-A177-3AD203B41FA5}">
                      <a16:colId xmlns:a16="http://schemas.microsoft.com/office/drawing/2014/main" val="85294063"/>
                    </a:ext>
                  </a:extLst>
                </a:gridCol>
                <a:gridCol w="4273081">
                  <a:extLst>
                    <a:ext uri="{9D8B030D-6E8A-4147-A177-3AD203B41FA5}">
                      <a16:colId xmlns:a16="http://schemas.microsoft.com/office/drawing/2014/main" val="3821432787"/>
                    </a:ext>
                  </a:extLst>
                </a:gridCol>
                <a:gridCol w="5324396">
                  <a:extLst>
                    <a:ext uri="{9D8B030D-6E8A-4147-A177-3AD203B41FA5}">
                      <a16:colId xmlns:a16="http://schemas.microsoft.com/office/drawing/2014/main" val="407068937"/>
                    </a:ext>
                  </a:extLst>
                </a:gridCol>
              </a:tblGrid>
              <a:tr h="365760">
                <a:tc>
                  <a:txBody>
                    <a:bodyPr/>
                    <a:lstStyle/>
                    <a:p>
                      <a:r>
                        <a:rPr lang="fr-CM" sz="1700" dirty="0">
                          <a:latin typeface="Corbel" panose="020B0503020204020204" pitchFamily="34" charset="0"/>
                        </a:rPr>
                        <a:t>SERVICES</a:t>
                      </a:r>
                    </a:p>
                  </a:txBody>
                  <a:tcPr marL="109728" marR="109728" marT="54864" marB="54864">
                    <a:solidFill>
                      <a:schemeClr val="accent6">
                        <a:lumMod val="75000"/>
                      </a:schemeClr>
                    </a:solidFill>
                  </a:tcPr>
                </a:tc>
                <a:tc>
                  <a:txBody>
                    <a:bodyPr/>
                    <a:lstStyle/>
                    <a:p>
                      <a:r>
                        <a:rPr lang="fr-FR" sz="1700" dirty="0">
                          <a:latin typeface="Corbel" panose="020B0503020204020204" pitchFamily="34" charset="0"/>
                        </a:rPr>
                        <a:t>DESCRIPTIONS</a:t>
                      </a:r>
                      <a:endParaRPr lang="fr-CM" sz="1700" dirty="0">
                        <a:latin typeface="Corbel" panose="020B0503020204020204" pitchFamily="34" charset="0"/>
                      </a:endParaRPr>
                    </a:p>
                  </a:txBody>
                  <a:tcPr marL="109728" marR="109728" marT="54864" marB="54864">
                    <a:solidFill>
                      <a:schemeClr val="accent6">
                        <a:lumMod val="75000"/>
                      </a:schemeClr>
                    </a:solidFill>
                  </a:tcPr>
                </a:tc>
                <a:tc>
                  <a:txBody>
                    <a:bodyPr/>
                    <a:lstStyle/>
                    <a:p>
                      <a:r>
                        <a:rPr lang="fr-CM" sz="1700" dirty="0">
                          <a:latin typeface="Corbel" panose="020B0503020204020204" pitchFamily="34" charset="0"/>
                        </a:rPr>
                        <a:t>OBSERVATIONS</a:t>
                      </a:r>
                    </a:p>
                  </a:txBody>
                  <a:tcPr marL="109728" marR="109728" marT="54864" marB="54864">
                    <a:solidFill>
                      <a:schemeClr val="accent6">
                        <a:lumMod val="75000"/>
                      </a:schemeClr>
                    </a:solidFill>
                  </a:tcPr>
                </a:tc>
                <a:extLst>
                  <a:ext uri="{0D108BD9-81ED-4DB2-BD59-A6C34878D82A}">
                    <a16:rowId xmlns:a16="http://schemas.microsoft.com/office/drawing/2014/main" val="2381106665"/>
                  </a:ext>
                </a:extLst>
              </a:tr>
              <a:tr h="2548128">
                <a:tc>
                  <a:txBody>
                    <a:bodyPr/>
                    <a:lstStyle/>
                    <a:p>
                      <a:pPr marL="285750" indent="-285750">
                        <a:buFontTx/>
                        <a:buChar char="-"/>
                      </a:pPr>
                      <a:r>
                        <a:rPr lang="fr-CM" sz="1600" dirty="0">
                          <a:latin typeface="Corbel" panose="020B0503020204020204" pitchFamily="34" charset="0"/>
                        </a:rPr>
                        <a:t>Consulting / digital Media / digital planning</a:t>
                      </a:r>
                    </a:p>
                    <a:p>
                      <a:pPr marL="285750" indent="-285750">
                        <a:buFontTx/>
                        <a:buChar char="-"/>
                      </a:pPr>
                      <a:r>
                        <a:rPr lang="fr-CM" sz="1600" dirty="0">
                          <a:latin typeface="Corbel" panose="020B0503020204020204" pitchFamily="34" charset="0"/>
                        </a:rPr>
                        <a:t>Content </a:t>
                      </a:r>
                      <a:r>
                        <a:rPr lang="fr-CM" sz="1600" dirty="0" err="1">
                          <a:latin typeface="Corbel" panose="020B0503020204020204" pitchFamily="34" charset="0"/>
                        </a:rPr>
                        <a:t>proposal</a:t>
                      </a:r>
                      <a:r>
                        <a:rPr lang="fr-CM" sz="1600" dirty="0">
                          <a:latin typeface="Corbel" panose="020B0503020204020204" pitchFamily="34" charset="0"/>
                        </a:rPr>
                        <a:t> / </a:t>
                      </a:r>
                      <a:r>
                        <a:rPr lang="fr-CM" sz="1600" dirty="0" err="1">
                          <a:latin typeface="Corbel" panose="020B0503020204020204" pitchFamily="34" charset="0"/>
                        </a:rPr>
                        <a:t>creative</a:t>
                      </a:r>
                      <a:r>
                        <a:rPr lang="fr-CM" sz="1600" dirty="0">
                          <a:latin typeface="Corbel" panose="020B0503020204020204" pitchFamily="34" charset="0"/>
                        </a:rPr>
                        <a:t> (</a:t>
                      </a:r>
                      <a:r>
                        <a:rPr lang="fr-CM" sz="1600" dirty="0" err="1">
                          <a:latin typeface="Corbel" panose="020B0503020204020204" pitchFamily="34" charset="0"/>
                        </a:rPr>
                        <a:t>static</a:t>
                      </a:r>
                      <a:r>
                        <a:rPr lang="fr-CM" sz="1600" dirty="0">
                          <a:latin typeface="Corbel" panose="020B0503020204020204" pitchFamily="34" charset="0"/>
                        </a:rPr>
                        <a:t>)</a:t>
                      </a:r>
                      <a:r>
                        <a:rPr lang="fr-CM" sz="1600" dirty="0" err="1">
                          <a:latin typeface="Corbel" panose="020B0503020204020204" pitchFamily="34" charset="0"/>
                        </a:rPr>
                        <a:t>Language</a:t>
                      </a:r>
                      <a:r>
                        <a:rPr lang="fr-CM" sz="1600" dirty="0">
                          <a:latin typeface="Corbel" panose="020B0503020204020204" pitchFamily="34" charset="0"/>
                        </a:rPr>
                        <a:t> &amp; format / country adaptation </a:t>
                      </a:r>
                    </a:p>
                    <a:p>
                      <a:pPr marL="285750" indent="-285750">
                        <a:buFontTx/>
                        <a:buChar char="-"/>
                      </a:pPr>
                      <a:r>
                        <a:rPr lang="fr-CM" sz="1600" dirty="0" err="1">
                          <a:latin typeface="Corbel" panose="020B0503020204020204" pitchFamily="34" charset="0"/>
                        </a:rPr>
                        <a:t>Monthly</a:t>
                      </a:r>
                      <a:r>
                        <a:rPr lang="fr-CM" sz="1600" dirty="0">
                          <a:latin typeface="Corbel" panose="020B0503020204020204" pitchFamily="34" charset="0"/>
                        </a:rPr>
                        <a:t> </a:t>
                      </a:r>
                      <a:r>
                        <a:rPr lang="fr-CM" sz="1600" dirty="0" err="1">
                          <a:latin typeface="Corbel" panose="020B0503020204020204" pitchFamily="34" charset="0"/>
                        </a:rPr>
                        <a:t>reporting</a:t>
                      </a:r>
                      <a:endParaRPr lang="fr-CM" sz="1600" dirty="0">
                        <a:latin typeface="Corbel" panose="020B0503020204020204" pitchFamily="34" charset="0"/>
                      </a:endParaRPr>
                    </a:p>
                    <a:p>
                      <a:pPr marL="285750" indent="-285750">
                        <a:buFontTx/>
                        <a:buChar char="-"/>
                      </a:pPr>
                      <a:r>
                        <a:rPr lang="fr-CM" sz="1600" dirty="0">
                          <a:latin typeface="Corbel" panose="020B0503020204020204" pitchFamily="34" charset="0"/>
                        </a:rPr>
                        <a:t>Media </a:t>
                      </a:r>
                      <a:r>
                        <a:rPr lang="fr-CM" sz="1600" dirty="0" err="1">
                          <a:latin typeface="Corbel" panose="020B0503020204020204" pitchFamily="34" charset="0"/>
                        </a:rPr>
                        <a:t>review</a:t>
                      </a:r>
                      <a:r>
                        <a:rPr lang="fr-CM" sz="1600" dirty="0">
                          <a:latin typeface="Corbel" panose="020B0503020204020204" pitchFamily="34" charset="0"/>
                        </a:rPr>
                        <a:t> (</a:t>
                      </a:r>
                      <a:r>
                        <a:rPr lang="fr-CM" sz="1600" dirty="0" err="1">
                          <a:latin typeface="Corbel" panose="020B0503020204020204" pitchFamily="34" charset="0"/>
                        </a:rPr>
                        <a:t>quarterly</a:t>
                      </a:r>
                      <a:r>
                        <a:rPr lang="fr-CM" sz="1600" dirty="0">
                          <a:latin typeface="Corbel" panose="020B0503020204020204" pitchFamily="34" charset="0"/>
                        </a:rPr>
                        <a:t>)Weekly </a:t>
                      </a:r>
                      <a:r>
                        <a:rPr lang="fr-CM" sz="1600" dirty="0" err="1">
                          <a:latin typeface="Corbel" panose="020B0503020204020204" pitchFamily="34" charset="0"/>
                        </a:rPr>
                        <a:t>alignment</a:t>
                      </a:r>
                      <a:r>
                        <a:rPr lang="fr-CM" sz="1600" dirty="0">
                          <a:latin typeface="Corbel" panose="020B0503020204020204" pitchFamily="34" charset="0"/>
                        </a:rPr>
                        <a:t> meeting</a:t>
                      </a:r>
                    </a:p>
                    <a:p>
                      <a:pPr marL="285750" indent="-285750">
                        <a:buFontTx/>
                        <a:buChar char="-"/>
                      </a:pPr>
                      <a:r>
                        <a:rPr lang="fr-CM" sz="1600" dirty="0">
                          <a:latin typeface="Corbel" panose="020B0503020204020204" pitchFamily="34" charset="0"/>
                        </a:rPr>
                        <a:t>Media </a:t>
                      </a:r>
                      <a:r>
                        <a:rPr lang="fr-CM" sz="1600" dirty="0" err="1">
                          <a:latin typeface="Corbel" panose="020B0503020204020204" pitchFamily="34" charset="0"/>
                        </a:rPr>
                        <a:t>buying</a:t>
                      </a:r>
                      <a:r>
                        <a:rPr lang="fr-CM" sz="1600" dirty="0">
                          <a:latin typeface="Corbel" panose="020B0503020204020204" pitchFamily="34" charset="0"/>
                        </a:rPr>
                        <a:t> and </a:t>
                      </a:r>
                      <a:r>
                        <a:rPr lang="fr-CM" sz="1600" dirty="0" err="1">
                          <a:latin typeface="Corbel" panose="020B0503020204020204" pitchFamily="34" charset="0"/>
                        </a:rPr>
                        <a:t>campaign</a:t>
                      </a:r>
                      <a:r>
                        <a:rPr lang="fr-CM" sz="1600" dirty="0">
                          <a:latin typeface="Corbel" panose="020B0503020204020204" pitchFamily="34" charset="0"/>
                        </a:rPr>
                        <a:t> </a:t>
                      </a:r>
                      <a:r>
                        <a:rPr lang="fr-CM" sz="1600" dirty="0" err="1">
                          <a:latin typeface="Corbel" panose="020B0503020204020204" pitchFamily="34" charset="0"/>
                        </a:rPr>
                        <a:t>optimization</a:t>
                      </a:r>
                      <a:endParaRPr lang="fr-CM" sz="2200" dirty="0">
                        <a:latin typeface="Corbel" panose="020B0503020204020204" pitchFamily="34" charset="0"/>
                      </a:endParaRPr>
                    </a:p>
                  </a:txBody>
                  <a:tcPr marL="109728" marR="109728" marT="54864" marB="54864"/>
                </a:tc>
                <a:tc>
                  <a:txBody>
                    <a:bodyPr/>
                    <a:lstStyle/>
                    <a:p>
                      <a:pPr marL="285750" indent="-285750">
                        <a:buFontTx/>
                        <a:buChar char="-"/>
                      </a:pPr>
                      <a:r>
                        <a:rPr lang="en-US" sz="1600" dirty="0">
                          <a:latin typeface="Corbel" panose="020B0503020204020204" pitchFamily="34" charset="0"/>
                        </a:rPr>
                        <a:t>Monthly (report)</a:t>
                      </a:r>
                    </a:p>
                    <a:p>
                      <a:pPr marL="285750" indent="-285750">
                        <a:buFontTx/>
                        <a:buChar char="-"/>
                      </a:pPr>
                      <a:r>
                        <a:rPr lang="en-US" sz="1600" dirty="0">
                          <a:latin typeface="Corbel" panose="020B0503020204020204" pitchFamily="34" charset="0"/>
                        </a:rPr>
                        <a:t>Monthly (dedicated resource)1 Animatic &amp; 12 static /page/ month Per campaign</a:t>
                      </a:r>
                    </a:p>
                    <a:p>
                      <a:pPr marL="285750" indent="-285750">
                        <a:buFontTx/>
                        <a:buChar char="-"/>
                      </a:pPr>
                      <a:r>
                        <a:rPr lang="en-US" sz="1600" dirty="0">
                          <a:latin typeface="Corbel" panose="020B0503020204020204" pitchFamily="34" charset="0"/>
                        </a:rPr>
                        <a:t>Full month</a:t>
                      </a:r>
                    </a:p>
                    <a:p>
                      <a:pPr marL="285750" indent="-285750">
                        <a:buFontTx/>
                        <a:buChar char="-"/>
                      </a:pPr>
                      <a:r>
                        <a:rPr lang="en-US" sz="1600" dirty="0">
                          <a:latin typeface="Corbel" panose="020B0503020204020204" pitchFamily="34" charset="0"/>
                        </a:rPr>
                        <a:t>Once a month</a:t>
                      </a:r>
                    </a:p>
                    <a:p>
                      <a:pPr marL="285750" indent="-285750">
                        <a:buFontTx/>
                        <a:buChar char="-"/>
                      </a:pPr>
                      <a:r>
                        <a:rPr lang="en-US" sz="1600" dirty="0">
                          <a:latin typeface="Corbel" panose="020B0503020204020204" pitchFamily="34" charset="0"/>
                        </a:rPr>
                        <a:t>Once a month</a:t>
                      </a:r>
                    </a:p>
                    <a:p>
                      <a:pPr marL="285750" indent="-285750">
                        <a:buFontTx/>
                        <a:buChar char="-"/>
                      </a:pPr>
                      <a:r>
                        <a:rPr lang="en-US" sz="1600" dirty="0">
                          <a:latin typeface="Corbel" panose="020B0503020204020204" pitchFamily="34" charset="0"/>
                        </a:rPr>
                        <a:t>Weekly with the digital team </a:t>
                      </a:r>
                    </a:p>
                    <a:p>
                      <a:pPr marL="285750" indent="-285750">
                        <a:buFontTx/>
                        <a:buChar char="-"/>
                      </a:pPr>
                      <a:r>
                        <a:rPr lang="en-US" sz="1600" dirty="0">
                          <a:latin typeface="Corbel" panose="020B0503020204020204" pitchFamily="34" charset="0"/>
                        </a:rPr>
                        <a:t>Per campaign with the key account manager</a:t>
                      </a:r>
                      <a:r>
                        <a:rPr lang="fr-CM" sz="1600" dirty="0">
                          <a:latin typeface="Corbel" panose="020B0503020204020204" pitchFamily="34" charset="0"/>
                        </a:rPr>
                        <a:t> </a:t>
                      </a:r>
                      <a:endParaRPr lang="fr-FR" sz="1600" dirty="0">
                        <a:latin typeface="Corbel" panose="020B0503020204020204" pitchFamily="34" charset="0"/>
                      </a:endParaRPr>
                    </a:p>
                  </a:txBody>
                  <a:tcPr marL="109728" marR="109728" marT="54864" marB="54864"/>
                </a:tc>
                <a:tc>
                  <a:txBody>
                    <a:bodyPr/>
                    <a:lstStyle/>
                    <a:p>
                      <a:endParaRPr lang="fr-CM" sz="2200" dirty="0">
                        <a:latin typeface="Corbel" panose="020B0503020204020204" pitchFamily="34" charset="0"/>
                      </a:endParaRPr>
                    </a:p>
                    <a:p>
                      <a:endParaRPr lang="fr-CM" sz="2200" dirty="0">
                        <a:latin typeface="Corbel" panose="020B0503020204020204" pitchFamily="34" charset="0"/>
                      </a:endParaRPr>
                    </a:p>
                    <a:p>
                      <a:pPr marL="285750" indent="-285750">
                        <a:buFont typeface="Arial" panose="020B0604020202020204" pitchFamily="34" charset="0"/>
                        <a:buChar char="•"/>
                      </a:pPr>
                      <a:r>
                        <a:rPr lang="en-US" sz="1600" dirty="0">
                          <a:latin typeface="Corbel" panose="020B0503020204020204" pitchFamily="34" charset="0"/>
                        </a:rPr>
                        <a:t>The purchase of art is not included in this cost.</a:t>
                      </a:r>
                    </a:p>
                    <a:p>
                      <a:pPr marL="285750" indent="-285750">
                        <a:buFont typeface="Arial" panose="020B0604020202020204" pitchFamily="34" charset="0"/>
                        <a:buChar char="•"/>
                      </a:pPr>
                      <a:endParaRPr lang="en-US" sz="1600" dirty="0">
                        <a:latin typeface="Corbel" panose="020B0503020204020204" pitchFamily="34" charset="0"/>
                      </a:endParaRPr>
                    </a:p>
                    <a:p>
                      <a:pPr marL="285750" indent="-285750">
                        <a:buFont typeface="Arial" panose="020B0604020202020204" pitchFamily="34" charset="0"/>
                        <a:buChar char="•"/>
                      </a:pPr>
                      <a:r>
                        <a:rPr lang="en-US" sz="1600" dirty="0">
                          <a:latin typeface="Corbel" panose="020B0503020204020204" pitchFamily="34" charset="0"/>
                        </a:rPr>
                        <a:t>Unlimited access to the agency's file-sharing platform for all countries and all campaign partners</a:t>
                      </a:r>
                      <a:endParaRPr lang="fr-CM" sz="1600" dirty="0">
                        <a:latin typeface="Corbel" panose="020B0503020204020204" pitchFamily="34" charset="0"/>
                      </a:endParaRPr>
                    </a:p>
                  </a:txBody>
                  <a:tcPr marL="109728" marR="109728" marT="54864" marB="54864"/>
                </a:tc>
                <a:extLst>
                  <a:ext uri="{0D108BD9-81ED-4DB2-BD59-A6C34878D82A}">
                    <a16:rowId xmlns:a16="http://schemas.microsoft.com/office/drawing/2014/main" val="117979566"/>
                  </a:ext>
                </a:extLst>
              </a:tr>
              <a:tr h="3413760">
                <a:tc gridSpan="3">
                  <a:txBody>
                    <a:bodyPr/>
                    <a:lstStyle/>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p>
                      <a:pPr marL="0" indent="0">
                        <a:buFontTx/>
                        <a:buNone/>
                      </a:pPr>
                      <a:endParaRPr lang="fr-CM" sz="1700" dirty="0">
                        <a:latin typeface="Corbel" panose="020B0503020204020204" pitchFamily="34" charset="0"/>
                      </a:endParaRPr>
                    </a:p>
                  </a:txBody>
                  <a:tcPr marL="109728" marR="109728" marT="54864" marB="54864"/>
                </a:tc>
                <a:tc hMerge="1">
                  <a:txBody>
                    <a:bodyPr/>
                    <a:lstStyle/>
                    <a:p>
                      <a:pPr marL="0" indent="0">
                        <a:buFontTx/>
                        <a:buNone/>
                      </a:pPr>
                      <a:endParaRPr lang="fr-CM" sz="1100" dirty="0"/>
                    </a:p>
                  </a:txBody>
                  <a:tcPr/>
                </a:tc>
                <a:tc hMerge="1">
                  <a:txBody>
                    <a:bodyPr/>
                    <a:lstStyle/>
                    <a:p>
                      <a:endParaRPr lang="fr-CM" sz="1600" dirty="0"/>
                    </a:p>
                  </a:txBody>
                  <a:tcPr/>
                </a:tc>
                <a:extLst>
                  <a:ext uri="{0D108BD9-81ED-4DB2-BD59-A6C34878D82A}">
                    <a16:rowId xmlns:a16="http://schemas.microsoft.com/office/drawing/2014/main" val="1470924433"/>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080447869"/>
              </p:ext>
            </p:extLst>
          </p:nvPr>
        </p:nvGraphicFramePr>
        <p:xfrm>
          <a:off x="631371" y="4968240"/>
          <a:ext cx="13572309" cy="2809240"/>
        </p:xfrm>
        <a:graphic>
          <a:graphicData uri="http://schemas.openxmlformats.org/drawingml/2006/table">
            <a:tbl>
              <a:tblPr/>
              <a:tblGrid>
                <a:gridCol w="7666203">
                  <a:extLst>
                    <a:ext uri="{9D8B030D-6E8A-4147-A177-3AD203B41FA5}">
                      <a16:colId xmlns:a16="http://schemas.microsoft.com/office/drawing/2014/main" val="20000"/>
                    </a:ext>
                  </a:extLst>
                </a:gridCol>
                <a:gridCol w="5906106">
                  <a:extLst>
                    <a:ext uri="{9D8B030D-6E8A-4147-A177-3AD203B41FA5}">
                      <a16:colId xmlns:a16="http://schemas.microsoft.com/office/drawing/2014/main" val="20001"/>
                    </a:ext>
                  </a:extLst>
                </a:gridCol>
              </a:tblGrid>
              <a:tr h="395224">
                <a:tc>
                  <a:txBody>
                    <a:bodyPr/>
                    <a:lstStyle/>
                    <a:p>
                      <a:pPr algn="l" rtl="0" fontAlgn="ctr"/>
                      <a:r>
                        <a:rPr lang="fr-FR" sz="2600" b="1" i="0" u="none" strike="noStrike" dirty="0" err="1">
                          <a:solidFill>
                            <a:srgbClr val="000000"/>
                          </a:solidFill>
                          <a:effectLst/>
                          <a:latin typeface="Abadi Extra Light" panose="020B0604020202020204" charset="0"/>
                        </a:rPr>
                        <a:t>Expense</a:t>
                      </a:r>
                      <a:r>
                        <a:rPr lang="fr-FR" sz="2600" b="1" i="0" u="none" strike="noStrike" dirty="0">
                          <a:solidFill>
                            <a:srgbClr val="000000"/>
                          </a:solidFill>
                          <a:effectLst/>
                          <a:latin typeface="Abadi Extra Light" panose="020B0604020202020204" charset="0"/>
                        </a:rPr>
                        <a:t> items</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rtl="0" fontAlgn="ctr"/>
                      <a:r>
                        <a:rPr lang="fr-FR" sz="2600" b="1" i="0" u="none" strike="noStrike">
                          <a:solidFill>
                            <a:srgbClr val="000000"/>
                          </a:solidFill>
                          <a:effectLst/>
                          <a:latin typeface="Abadi Extra Light" panose="020B0604020202020204" charset="0"/>
                        </a:rPr>
                        <a:t>Monthly Budget (Dollars)</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395224">
                <a:tc>
                  <a:txBody>
                    <a:bodyPr/>
                    <a:lstStyle/>
                    <a:p>
                      <a:pPr algn="l" rtl="0" fontAlgn="ctr"/>
                      <a:r>
                        <a:rPr lang="fr-FR" sz="2600" b="1" i="0" u="none" strike="noStrike">
                          <a:solidFill>
                            <a:srgbClr val="000000"/>
                          </a:solidFill>
                          <a:effectLst/>
                          <a:latin typeface="Abadi Extra Light" panose="020B0604020202020204" charset="0"/>
                        </a:rPr>
                        <a:t>Digital Display</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2600" b="0" i="0" u="none" strike="noStrike" dirty="0">
                          <a:solidFill>
                            <a:srgbClr val="000000"/>
                          </a:solidFill>
                          <a:effectLst/>
                          <a:latin typeface="Abadi Extra Light" panose="020B0604020202020204" charset="0"/>
                        </a:rPr>
                        <a:t>2 000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5224">
                <a:tc>
                  <a:txBody>
                    <a:bodyPr/>
                    <a:lstStyle/>
                    <a:p>
                      <a:pPr algn="l" rtl="0" fontAlgn="ctr"/>
                      <a:r>
                        <a:rPr lang="fr-FR" sz="2600" b="1" i="0" u="none" strike="noStrike">
                          <a:solidFill>
                            <a:srgbClr val="000000"/>
                          </a:solidFill>
                          <a:effectLst/>
                          <a:latin typeface="Abadi Extra Light" panose="020B0604020202020204" charset="0"/>
                        </a:rPr>
                        <a:t>Social media Campaign</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2600" b="0" i="0" u="none" strike="noStrike">
                          <a:solidFill>
                            <a:srgbClr val="000000"/>
                          </a:solidFill>
                          <a:effectLst/>
                          <a:latin typeface="Abadi Extra Light" panose="020B0604020202020204" charset="0"/>
                        </a:rPr>
                        <a:t>1 500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5224">
                <a:tc>
                  <a:txBody>
                    <a:bodyPr/>
                    <a:lstStyle/>
                    <a:p>
                      <a:pPr algn="l" rtl="0" fontAlgn="ctr"/>
                      <a:r>
                        <a:rPr lang="fr-FR" sz="2600" b="1" i="0" u="none" strike="noStrike">
                          <a:solidFill>
                            <a:srgbClr val="000000"/>
                          </a:solidFill>
                          <a:effectLst/>
                          <a:latin typeface="Abadi Extra Light" panose="020B0604020202020204" charset="0"/>
                        </a:rPr>
                        <a:t>SEO Optimisation</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2600" b="0" i="0" u="none" strike="noStrike">
                          <a:solidFill>
                            <a:srgbClr val="000000"/>
                          </a:solidFill>
                          <a:effectLst/>
                          <a:latin typeface="Abadi Extra Light" panose="020B0604020202020204" charset="0"/>
                        </a:rPr>
                        <a:t>1 500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5224">
                <a:tc>
                  <a:txBody>
                    <a:bodyPr/>
                    <a:lstStyle/>
                    <a:p>
                      <a:pPr algn="l" rtl="0" fontAlgn="ctr"/>
                      <a:r>
                        <a:rPr lang="fr-FR" sz="2600" b="1" i="0" u="none" strike="noStrike">
                          <a:solidFill>
                            <a:srgbClr val="000000"/>
                          </a:solidFill>
                          <a:effectLst/>
                          <a:latin typeface="Abadi Extra Light" panose="020B0604020202020204" charset="0"/>
                        </a:rPr>
                        <a:t>Influencer program</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2600" b="0" i="0" u="none" strike="noStrike">
                          <a:solidFill>
                            <a:srgbClr val="000000"/>
                          </a:solidFill>
                          <a:effectLst/>
                          <a:latin typeface="Abadi Extra Light" panose="020B0604020202020204" charset="0"/>
                        </a:rPr>
                        <a:t>4 000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5224">
                <a:tc>
                  <a:txBody>
                    <a:bodyPr/>
                    <a:lstStyle/>
                    <a:p>
                      <a:pPr algn="l" rtl="0" fontAlgn="ctr"/>
                      <a:r>
                        <a:rPr lang="fr-FR" sz="2600" b="1" i="0" u="none" strike="noStrike">
                          <a:solidFill>
                            <a:srgbClr val="000000"/>
                          </a:solidFill>
                          <a:effectLst/>
                          <a:latin typeface="Abadi Extra Light" panose="020B0604020202020204" charset="0"/>
                        </a:rPr>
                        <a:t>Agency fees/Month</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2600" b="0" i="0" u="none" strike="noStrike" dirty="0">
                          <a:solidFill>
                            <a:srgbClr val="000000"/>
                          </a:solidFill>
                          <a:effectLst/>
                          <a:latin typeface="Abadi Extra Light" panose="020B0604020202020204" charset="0"/>
                        </a:rPr>
                        <a:t>5 000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5224">
                <a:tc>
                  <a:txBody>
                    <a:bodyPr/>
                    <a:lstStyle/>
                    <a:p>
                      <a:pPr algn="l" rtl="0" fontAlgn="ctr"/>
                      <a:r>
                        <a:rPr lang="fr-FR" sz="2600" b="1" i="0" u="none" strike="noStrike">
                          <a:solidFill>
                            <a:srgbClr val="000000"/>
                          </a:solidFill>
                          <a:effectLst/>
                          <a:latin typeface="Abadi Extra Light" panose="020B0604020202020204" charset="0"/>
                        </a:rPr>
                        <a:t>Total</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l" rtl="0" fontAlgn="ctr"/>
                      <a:r>
                        <a:rPr lang="fr-FR" sz="2600" b="1" i="0" u="none" strike="noStrike" dirty="0">
                          <a:solidFill>
                            <a:srgbClr val="000000"/>
                          </a:solidFill>
                          <a:effectLst/>
                          <a:latin typeface="Abadi Extra Light" panose="020B0604020202020204" charset="0"/>
                        </a:rPr>
                        <a:t>14 000</a:t>
                      </a:r>
                    </a:p>
                  </a:txBody>
                  <a:tcPr marL="5080" marR="5080" marT="50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6617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A30EF00-A31A-474B-AE78-0ECCF237899A}"/>
              </a:ext>
            </a:extLst>
          </p:cNvPr>
          <p:cNvSpPr txBox="1"/>
          <p:nvPr/>
        </p:nvSpPr>
        <p:spPr>
          <a:xfrm>
            <a:off x="551709" y="739039"/>
            <a:ext cx="11727180" cy="2146742"/>
          </a:xfrm>
          <a:prstGeom prst="rect">
            <a:avLst/>
          </a:prstGeom>
          <a:noFill/>
        </p:spPr>
        <p:txBody>
          <a:bodyPr wrap="square">
            <a:spAutoFit/>
          </a:bodyPr>
          <a:lstStyle/>
          <a:p>
            <a:r>
              <a:rPr lang="fr-CM" sz="4450" b="1" dirty="0">
                <a:latin typeface="Poppins Light" pitchFamily="34" charset="0"/>
                <a:ea typeface="Poppins Light" pitchFamily="34" charset="-122"/>
                <a:cs typeface="Poppins Light" pitchFamily="34" charset="-120"/>
              </a:rPr>
              <a:t>EVENT </a:t>
            </a:r>
          </a:p>
          <a:p>
            <a:r>
              <a:rPr lang="fr-CM" sz="4450" b="1" dirty="0">
                <a:latin typeface="Poppins Light" pitchFamily="34" charset="0"/>
                <a:ea typeface="Poppins Light" pitchFamily="34" charset="-122"/>
                <a:cs typeface="Poppins Light" pitchFamily="34" charset="-120"/>
              </a:rPr>
              <a:t>ESTIMATED </a:t>
            </a:r>
          </a:p>
          <a:p>
            <a:r>
              <a:rPr lang="fr-CM" sz="4450" b="1" dirty="0">
                <a:latin typeface="Poppins Light" pitchFamily="34" charset="0"/>
                <a:ea typeface="Poppins Light" pitchFamily="34" charset="-122"/>
                <a:cs typeface="Poppins Light" pitchFamily="34" charset="-120"/>
              </a:rPr>
              <a:t>BUDGET</a:t>
            </a: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9664" y="-1"/>
            <a:ext cx="10460736" cy="8263627"/>
          </a:xfrm>
          <a:prstGeom prst="rect">
            <a:avLst/>
          </a:prstGeom>
        </p:spPr>
      </p:pic>
    </p:spTree>
    <p:extLst>
      <p:ext uri="{BB962C8B-B14F-4D97-AF65-F5344CB8AC3E}">
        <p14:creationId xmlns:p14="http://schemas.microsoft.com/office/powerpoint/2010/main" val="552933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3379" y="-6891"/>
            <a:ext cx="14637158" cy="8243381"/>
          </a:xfrm>
          <a:prstGeom prst="rect">
            <a:avLst/>
          </a:prstGeom>
          <a:solidFill>
            <a:srgbClr val="000000"/>
          </a:solidFill>
          <a:ln w="12700">
            <a:miter lim="400000"/>
          </a:ln>
        </p:spPr>
        <p:txBody>
          <a:bodyPr lIns="30480" tIns="30480" rIns="30480" bIns="30480" anchor="ctr"/>
          <a:lstStyle/>
          <a:p>
            <a:pPr algn="ctr" defTabSz="495300" hangingPunct="0">
              <a:defRPr sz="320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ea typeface="Helvetica Neue Medium"/>
              <a:cs typeface="Helvetica Neue Medium"/>
              <a:sym typeface="Helvetica Neue Medium"/>
            </a:endParaRPr>
          </a:p>
        </p:txBody>
      </p:sp>
      <p:sp>
        <p:nvSpPr>
          <p:cNvPr id="190" name="Merci."/>
          <p:cNvSpPr txBox="1">
            <a:spLocks noGrp="1"/>
          </p:cNvSpPr>
          <p:nvPr>
            <p:ph type="ctrTitle"/>
          </p:nvPr>
        </p:nvSpPr>
        <p:spPr>
          <a:xfrm>
            <a:off x="2291411" y="1544996"/>
            <a:ext cx="10047578" cy="2788921"/>
          </a:xfrm>
          <a:prstGeom prst="rect">
            <a:avLst/>
          </a:prstGeom>
        </p:spPr>
        <p:txBody>
          <a:bodyPr>
            <a:normAutofit/>
          </a:bodyPr>
          <a:lstStyle>
            <a:lvl1pPr algn="ctr">
              <a:defRPr sz="18500" b="0" spc="-369">
                <a:solidFill>
                  <a:srgbClr val="FFFFFF"/>
                </a:solidFill>
                <a:latin typeface="Montserrat Bold"/>
                <a:ea typeface="Montserrat Bold"/>
                <a:cs typeface="Montserrat Bold"/>
                <a:sym typeface="Montserrat Bold"/>
              </a:defRPr>
            </a:lvl1pPr>
          </a:lstStyle>
          <a:p>
            <a:r>
              <a:rPr dirty="0">
                <a:latin typeface="Century Gothic" panose="020B0502020202020204" pitchFamily="34" charset="0"/>
              </a:rPr>
              <a:t>Merci</a:t>
            </a:r>
            <a:r>
              <a:rPr dirty="0"/>
              <a:t>.</a:t>
            </a:r>
          </a:p>
        </p:txBody>
      </p:sp>
      <p:sp>
        <p:nvSpPr>
          <p:cNvPr id="191" name="Titre de la présentation"/>
          <p:cNvSpPr txBox="1">
            <a:spLocks noGrp="1"/>
          </p:cNvSpPr>
          <p:nvPr>
            <p:ph type="subTitle" sz="quarter" idx="1"/>
          </p:nvPr>
        </p:nvSpPr>
        <p:spPr>
          <a:xfrm>
            <a:off x="1974804" y="4265859"/>
            <a:ext cx="10997485" cy="1143001"/>
          </a:xfrm>
          <a:prstGeom prst="rect">
            <a:avLst/>
          </a:prstGeom>
        </p:spPr>
        <p:txBody>
          <a:bodyPr>
            <a:normAutofit/>
          </a:bodyPr>
          <a:lstStyle>
            <a:lvl1pPr algn="ctr">
              <a:defRPr sz="4400" b="0">
                <a:solidFill>
                  <a:srgbClr val="E15B0F"/>
                </a:solidFill>
                <a:latin typeface="Montserrat Bold"/>
                <a:ea typeface="Montserrat Bold"/>
                <a:cs typeface="Montserrat Bold"/>
                <a:sym typeface="Montserrat Bold"/>
              </a:defRPr>
            </a:lvl1pPr>
          </a:lstStyle>
          <a:p>
            <a:r>
              <a:rPr lang="fr-CM" dirty="0">
                <a:latin typeface="Century Gothic" panose="020B0502020202020204" pitchFamily="34" charset="0"/>
              </a:rPr>
              <a:t>MARKETING STRATEGY</a:t>
            </a:r>
            <a:endParaRPr dirty="0">
              <a:latin typeface="Century Gothic" panose="020B0502020202020204" pitchFamily="34" charset="0"/>
            </a:endParaRP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933" y="1145452"/>
            <a:ext cx="2182537" cy="620564"/>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4803" y="6273414"/>
            <a:ext cx="10680796" cy="1515600"/>
          </a:xfrm>
          <a:prstGeom prst="rect">
            <a:avLst/>
          </a:prstGeom>
          <a:ln w="12700">
            <a:miter lim="400000"/>
          </a:ln>
        </p:spPr>
      </p:pic>
    </p:spTree>
    <p:extLst>
      <p:ext uri="{BB962C8B-B14F-4D97-AF65-F5344CB8AC3E}">
        <p14:creationId xmlns:p14="http://schemas.microsoft.com/office/powerpoint/2010/main" val="28717708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2F5BD82-19DE-02A9-BB6D-C8B852ACA3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4939" y="852430"/>
            <a:ext cx="12780523" cy="6081608"/>
          </a:xfrm>
          <a:prstGeom prst="rect">
            <a:avLst/>
          </a:prstGeom>
        </p:spPr>
      </p:pic>
    </p:spTree>
    <p:extLst>
      <p:ext uri="{BB962C8B-B14F-4D97-AF65-F5344CB8AC3E}">
        <p14:creationId xmlns:p14="http://schemas.microsoft.com/office/powerpoint/2010/main" val="315452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3F1173-B1F8-6097-78CA-4FA1502E98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4939" y="822501"/>
            <a:ext cx="12780523" cy="6584599"/>
          </a:xfrm>
          <a:prstGeom prst="rect">
            <a:avLst/>
          </a:prstGeom>
        </p:spPr>
      </p:pic>
    </p:spTree>
    <p:extLst>
      <p:ext uri="{BB962C8B-B14F-4D97-AF65-F5344CB8AC3E}">
        <p14:creationId xmlns:p14="http://schemas.microsoft.com/office/powerpoint/2010/main" val="88520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131446-F1CE-55AD-D7AA-2A3066BAAA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3507" y="788206"/>
            <a:ext cx="12803387" cy="6653189"/>
          </a:xfrm>
          <a:prstGeom prst="rect">
            <a:avLst/>
          </a:prstGeom>
        </p:spPr>
      </p:pic>
    </p:spTree>
    <p:extLst>
      <p:ext uri="{BB962C8B-B14F-4D97-AF65-F5344CB8AC3E}">
        <p14:creationId xmlns:p14="http://schemas.microsoft.com/office/powerpoint/2010/main" val="377015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BE84940-109D-AA47-A1E6-F039C2AA2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654" y="845364"/>
            <a:ext cx="12769092" cy="6538872"/>
          </a:xfrm>
          <a:prstGeom prst="rect">
            <a:avLst/>
          </a:prstGeom>
        </p:spPr>
      </p:pic>
    </p:spTree>
    <p:extLst>
      <p:ext uri="{BB962C8B-B14F-4D97-AF65-F5344CB8AC3E}">
        <p14:creationId xmlns:p14="http://schemas.microsoft.com/office/powerpoint/2010/main" val="1529473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Custom 61">
      <a:dk1>
        <a:srgbClr val="FFFFFF"/>
      </a:dk1>
      <a:lt1>
        <a:srgbClr val="1A192D"/>
      </a:lt1>
      <a:dk2>
        <a:srgbClr val="222224"/>
      </a:dk2>
      <a:lt2>
        <a:srgbClr val="FFFFFF"/>
      </a:lt2>
      <a:accent1>
        <a:srgbClr val="F79E45"/>
      </a:accent1>
      <a:accent2>
        <a:srgbClr val="FA891E"/>
      </a:accent2>
      <a:accent3>
        <a:srgbClr val="FF7427"/>
      </a:accent3>
      <a:accent4>
        <a:srgbClr val="F15131"/>
      </a:accent4>
      <a:accent5>
        <a:srgbClr val="F42D3A"/>
      </a:accent5>
      <a:accent6>
        <a:srgbClr val="CE174A"/>
      </a:accent6>
      <a:hlink>
        <a:srgbClr val="5B9BD5"/>
      </a:hlink>
      <a:folHlink>
        <a:srgbClr val="70AD47"/>
      </a:folHlink>
    </a:clrScheme>
    <a:fontScheme name="Custom 4">
      <a:majorFont>
        <a:latin typeface="Poppi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3895</Words>
  <Application>Microsoft Office PowerPoint</Application>
  <PresentationFormat>Personnalisé</PresentationFormat>
  <Paragraphs>538</Paragraphs>
  <Slides>59</Slides>
  <Notes>51</Notes>
  <HiddenSlides>0</HiddenSlides>
  <MMClips>0</MMClips>
  <ScaleCrop>false</ScaleCrop>
  <HeadingPairs>
    <vt:vector size="6" baseType="variant">
      <vt:variant>
        <vt:lpstr>Polices utilisées</vt:lpstr>
      </vt:variant>
      <vt:variant>
        <vt:i4>13</vt:i4>
      </vt:variant>
      <vt:variant>
        <vt:lpstr>Thème</vt:lpstr>
      </vt:variant>
      <vt:variant>
        <vt:i4>5</vt:i4>
      </vt:variant>
      <vt:variant>
        <vt:lpstr>Titres des diapositives</vt:lpstr>
      </vt:variant>
      <vt:variant>
        <vt:i4>59</vt:i4>
      </vt:variant>
    </vt:vector>
  </HeadingPairs>
  <TitlesOfParts>
    <vt:vector size="77" baseType="lpstr">
      <vt:lpstr>Helvetica Neue</vt:lpstr>
      <vt:lpstr>Poppins</vt:lpstr>
      <vt:lpstr>Wingdings</vt:lpstr>
      <vt:lpstr>Corbel</vt:lpstr>
      <vt:lpstr>Lato</vt:lpstr>
      <vt:lpstr>Helvetica Neue Medium</vt:lpstr>
      <vt:lpstr>Century Gothic</vt:lpstr>
      <vt:lpstr>Calibri</vt:lpstr>
      <vt:lpstr>Poppins Light</vt:lpstr>
      <vt:lpstr>Courier New</vt:lpstr>
      <vt:lpstr>Roboto Light</vt:lpstr>
      <vt:lpstr>Abadi Extra Light</vt:lpstr>
      <vt:lpstr>Arial</vt:lpstr>
      <vt:lpstr>Office Theme</vt:lpstr>
      <vt:lpstr>21_BasicWhite</vt:lpstr>
      <vt:lpstr>22_BasicWhite</vt:lpstr>
      <vt:lpstr>1_Office Theme</vt:lpstr>
      <vt:lpstr>2_Office Theme</vt:lpstr>
      <vt:lpstr>Présentation PowerPoint</vt:lpstr>
      <vt:lpstr>Présentation PowerPoint</vt:lpstr>
      <vt:lpstr>KISS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LENOVO</cp:lastModifiedBy>
  <cp:revision>15</cp:revision>
  <dcterms:created xsi:type="dcterms:W3CDTF">2025-04-21T15:46:46Z</dcterms:created>
  <dcterms:modified xsi:type="dcterms:W3CDTF">2025-04-24T17:58:25Z</dcterms:modified>
</cp:coreProperties>
</file>