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0" r:id="rId2"/>
  </p:sldMasterIdLst>
  <p:notesMasterIdLst>
    <p:notesMasterId r:id="rId25"/>
  </p:notesMasterIdLst>
  <p:sldIdLst>
    <p:sldId id="256" r:id="rId3"/>
    <p:sldId id="276" r:id="rId4"/>
    <p:sldId id="257" r:id="rId5"/>
    <p:sldId id="258" r:id="rId6"/>
    <p:sldId id="277" r:id="rId7"/>
    <p:sldId id="260" r:id="rId8"/>
    <p:sldId id="262" r:id="rId9"/>
    <p:sldId id="283" r:id="rId10"/>
    <p:sldId id="261" r:id="rId11"/>
    <p:sldId id="263" r:id="rId12"/>
    <p:sldId id="264" r:id="rId13"/>
    <p:sldId id="265" r:id="rId14"/>
    <p:sldId id="279" r:id="rId15"/>
    <p:sldId id="280" r:id="rId16"/>
    <p:sldId id="281" r:id="rId17"/>
    <p:sldId id="282" r:id="rId18"/>
    <p:sldId id="278" r:id="rId19"/>
    <p:sldId id="268" r:id="rId20"/>
    <p:sldId id="269" r:id="rId21"/>
    <p:sldId id="270" r:id="rId22"/>
    <p:sldId id="271" r:id="rId23"/>
    <p:sldId id="284" r:id="rId24"/>
  </p:sldIdLst>
  <p:sldSz cx="14630400" cy="8229600"/>
  <p:notesSz cx="8229600" cy="14630400"/>
  <p:embeddedFontLst>
    <p:embeddedFont>
      <p:font typeface="Sora Semi Bold" panose="020B0604020202020204" charset="0"/>
      <p:regular r:id="rId26"/>
    </p:embeddedFont>
    <p:embeddedFont>
      <p:font typeface="Comic Sans MS" panose="030F0702030302020204" pitchFamily="66" charset="0"/>
      <p:regular r:id="rId27"/>
      <p:bold r:id="rId28"/>
      <p:italic r:id="rId29"/>
      <p:boldItalic r:id="rId30"/>
    </p:embeddedFont>
    <p:embeddedFont>
      <p:font typeface="Sora Light" panose="020B0604020202020204" charset="0"/>
      <p:regular r:id="rId31"/>
    </p:embeddedFont>
    <p:embeddedFont>
      <p:font typeface="Century Gothic" panose="020B0502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3726"/>
    <a:srgbClr val="E8E8DE"/>
    <a:srgbClr val="D1D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50" d="100"/>
          <a:sy n="50" d="100"/>
        </p:scale>
        <p:origin x="87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C98B0-F25E-45A5-A722-4C05A9BBA5C3}" type="doc">
      <dgm:prSet loTypeId="urn:microsoft.com/office/officeart/2005/8/layout/bProcess2" loCatId="process" qsTypeId="urn:microsoft.com/office/officeart/2005/8/quickstyle/simple1" qsCatId="simple" csTypeId="urn:microsoft.com/office/officeart/2005/8/colors/colorful3" csCatId="colorful" phldr="1"/>
      <dgm:spPr/>
      <dgm:t>
        <a:bodyPr/>
        <a:lstStyle/>
        <a:p>
          <a:endParaRPr lang="fr-FR"/>
        </a:p>
      </dgm:t>
    </dgm:pt>
    <dgm:pt modelId="{096B7E30-BD87-48EA-88FB-C1CD9F659CBC}">
      <dgm:prSet/>
      <dgm:spPr/>
      <dgm:t>
        <a:bodyPr/>
        <a:lstStyle/>
        <a:p>
          <a:pPr rtl="0"/>
          <a:r>
            <a:rPr lang="en-US" smtClean="0"/>
            <a:t>Amplification digitale</a:t>
          </a:r>
          <a:endParaRPr lang="fr-FR"/>
        </a:p>
      </dgm:t>
    </dgm:pt>
    <dgm:pt modelId="{199F70DC-57AC-4A68-BCB5-D322E0915414}" type="parTrans" cxnId="{30BF5059-0AF6-43AD-8FB3-08AFBBA627AF}">
      <dgm:prSet/>
      <dgm:spPr/>
      <dgm:t>
        <a:bodyPr/>
        <a:lstStyle/>
        <a:p>
          <a:endParaRPr lang="fr-FR"/>
        </a:p>
      </dgm:t>
    </dgm:pt>
    <dgm:pt modelId="{2F0A15A0-FA73-4226-A8CA-EF6BA8DF6FD1}" type="sibTrans" cxnId="{30BF5059-0AF6-43AD-8FB3-08AFBBA627AF}">
      <dgm:prSet/>
      <dgm:spPr/>
      <dgm:t>
        <a:bodyPr/>
        <a:lstStyle/>
        <a:p>
          <a:endParaRPr lang="fr-FR"/>
        </a:p>
      </dgm:t>
    </dgm:pt>
    <dgm:pt modelId="{A94CFAEC-C1ED-4B08-B925-4B908445B72C}">
      <dgm:prSet/>
      <dgm:spPr/>
      <dgm:t>
        <a:bodyPr/>
        <a:lstStyle/>
        <a:p>
          <a:pPr rtl="0"/>
          <a:r>
            <a:rPr lang="en-US" smtClean="0"/>
            <a:t>Affichage Outdoor</a:t>
          </a:r>
          <a:endParaRPr lang="fr-FR"/>
        </a:p>
      </dgm:t>
    </dgm:pt>
    <dgm:pt modelId="{055F1165-823F-4AAD-88A9-C37BB2CBDC17}" type="parTrans" cxnId="{971FA759-47F6-4350-8F28-45ADFC9C62E8}">
      <dgm:prSet/>
      <dgm:spPr/>
      <dgm:t>
        <a:bodyPr/>
        <a:lstStyle/>
        <a:p>
          <a:endParaRPr lang="fr-FR"/>
        </a:p>
      </dgm:t>
    </dgm:pt>
    <dgm:pt modelId="{C2A75DC5-3660-4EF4-A2A7-514C14117DFB}" type="sibTrans" cxnId="{971FA759-47F6-4350-8F28-45ADFC9C62E8}">
      <dgm:prSet/>
      <dgm:spPr/>
      <dgm:t>
        <a:bodyPr/>
        <a:lstStyle/>
        <a:p>
          <a:endParaRPr lang="fr-FR"/>
        </a:p>
      </dgm:t>
    </dgm:pt>
    <dgm:pt modelId="{3B068C0D-6C88-4371-B790-4D6D13D8D266}">
      <dgm:prSet/>
      <dgm:spPr/>
      <dgm:t>
        <a:bodyPr/>
        <a:lstStyle/>
        <a:p>
          <a:pPr rtl="0"/>
          <a:r>
            <a:rPr lang="en-US" smtClean="0"/>
            <a:t>Visibilité PDV</a:t>
          </a:r>
          <a:endParaRPr lang="fr-FR"/>
        </a:p>
      </dgm:t>
    </dgm:pt>
    <dgm:pt modelId="{30DBF1EA-3F46-40CF-BE69-E940242D3D17}" type="parTrans" cxnId="{B58A042F-D308-4F82-8B84-9F152DAB9BAA}">
      <dgm:prSet/>
      <dgm:spPr/>
      <dgm:t>
        <a:bodyPr/>
        <a:lstStyle/>
        <a:p>
          <a:endParaRPr lang="fr-FR"/>
        </a:p>
      </dgm:t>
    </dgm:pt>
    <dgm:pt modelId="{C54A6B2F-0C11-4FCF-B39E-CB71FE5DC5D7}" type="sibTrans" cxnId="{B58A042F-D308-4F82-8B84-9F152DAB9BAA}">
      <dgm:prSet/>
      <dgm:spPr/>
      <dgm:t>
        <a:bodyPr/>
        <a:lstStyle/>
        <a:p>
          <a:endParaRPr lang="fr-FR"/>
        </a:p>
      </dgm:t>
    </dgm:pt>
    <dgm:pt modelId="{C74ADDD7-28D9-498A-87B0-1573D04BC9FF}">
      <dgm:prSet/>
      <dgm:spPr/>
      <dgm:t>
        <a:bodyPr/>
        <a:lstStyle/>
        <a:p>
          <a:pPr rtl="0"/>
          <a:r>
            <a:rPr lang="en-US" smtClean="0"/>
            <a:t>Amplification interne &amp; champagne d’influence</a:t>
          </a:r>
          <a:endParaRPr lang="fr-FR"/>
        </a:p>
      </dgm:t>
    </dgm:pt>
    <dgm:pt modelId="{70601512-A218-49C2-9705-0965944B055D}" type="parTrans" cxnId="{FCBBC113-0F18-48D9-BDA9-EC1DDC616D0D}">
      <dgm:prSet/>
      <dgm:spPr/>
      <dgm:t>
        <a:bodyPr/>
        <a:lstStyle/>
        <a:p>
          <a:endParaRPr lang="fr-FR"/>
        </a:p>
      </dgm:t>
    </dgm:pt>
    <dgm:pt modelId="{751B9C01-7586-41A9-BA46-02D1A6ED5673}" type="sibTrans" cxnId="{FCBBC113-0F18-48D9-BDA9-EC1DDC616D0D}">
      <dgm:prSet/>
      <dgm:spPr/>
      <dgm:t>
        <a:bodyPr/>
        <a:lstStyle/>
        <a:p>
          <a:endParaRPr lang="fr-FR"/>
        </a:p>
      </dgm:t>
    </dgm:pt>
    <dgm:pt modelId="{C502AC72-9D17-4FFC-8868-6DF3871A3E82}">
      <dgm:prSet/>
      <dgm:spPr/>
      <dgm:t>
        <a:bodyPr/>
        <a:lstStyle/>
        <a:p>
          <a:pPr rtl="0"/>
          <a:r>
            <a:rPr lang="en-US" dirty="0" smtClean="0"/>
            <a:t>Amplification trade</a:t>
          </a:r>
          <a:endParaRPr lang="fr-FR" dirty="0"/>
        </a:p>
      </dgm:t>
    </dgm:pt>
    <dgm:pt modelId="{6CBA3F58-CC3C-47B4-8C82-28E61BF70301}" type="parTrans" cxnId="{F4664D7E-3BA1-42E9-B3EA-59E30CFDEBB1}">
      <dgm:prSet/>
      <dgm:spPr/>
      <dgm:t>
        <a:bodyPr/>
        <a:lstStyle/>
        <a:p>
          <a:endParaRPr lang="fr-FR"/>
        </a:p>
      </dgm:t>
    </dgm:pt>
    <dgm:pt modelId="{9B6E355C-F0F3-463C-8A9F-005755EC4228}" type="sibTrans" cxnId="{F4664D7E-3BA1-42E9-B3EA-59E30CFDEBB1}">
      <dgm:prSet/>
      <dgm:spPr/>
      <dgm:t>
        <a:bodyPr/>
        <a:lstStyle/>
        <a:p>
          <a:endParaRPr lang="fr-FR"/>
        </a:p>
      </dgm:t>
    </dgm:pt>
    <dgm:pt modelId="{7F7BC58E-47CE-4D22-AB59-43C7859DD4B6}" type="pres">
      <dgm:prSet presAssocID="{BE2C98B0-F25E-45A5-A722-4C05A9BBA5C3}" presName="diagram" presStyleCnt="0">
        <dgm:presLayoutVars>
          <dgm:dir/>
          <dgm:resizeHandles/>
        </dgm:presLayoutVars>
      </dgm:prSet>
      <dgm:spPr/>
    </dgm:pt>
    <dgm:pt modelId="{F48371E7-E271-4D73-96E0-4F53DC5F0566}" type="pres">
      <dgm:prSet presAssocID="{096B7E30-BD87-48EA-88FB-C1CD9F659CBC}" presName="firstNode" presStyleLbl="node1" presStyleIdx="0" presStyleCnt="5">
        <dgm:presLayoutVars>
          <dgm:bulletEnabled val="1"/>
        </dgm:presLayoutVars>
      </dgm:prSet>
      <dgm:spPr/>
    </dgm:pt>
    <dgm:pt modelId="{3ED9ADDE-A34F-4E26-80C8-7DBBC55AD75B}" type="pres">
      <dgm:prSet presAssocID="{2F0A15A0-FA73-4226-A8CA-EF6BA8DF6FD1}" presName="sibTrans" presStyleLbl="sibTrans2D1" presStyleIdx="0" presStyleCnt="4"/>
      <dgm:spPr/>
    </dgm:pt>
    <dgm:pt modelId="{BAC6CF70-B3E5-4633-869C-9F26A07C594A}" type="pres">
      <dgm:prSet presAssocID="{A94CFAEC-C1ED-4B08-B925-4B908445B72C}" presName="middleNode" presStyleCnt="0"/>
      <dgm:spPr/>
    </dgm:pt>
    <dgm:pt modelId="{EE3B9E80-F861-401E-A9A5-2996EDF7A763}" type="pres">
      <dgm:prSet presAssocID="{A94CFAEC-C1ED-4B08-B925-4B908445B72C}" presName="padding" presStyleLbl="node1" presStyleIdx="0" presStyleCnt="5"/>
      <dgm:spPr/>
    </dgm:pt>
    <dgm:pt modelId="{951ADFD5-6785-460D-AE11-7BA8CF05BE65}" type="pres">
      <dgm:prSet presAssocID="{A94CFAEC-C1ED-4B08-B925-4B908445B72C}" presName="shape" presStyleLbl="node1" presStyleIdx="1" presStyleCnt="5">
        <dgm:presLayoutVars>
          <dgm:bulletEnabled val="1"/>
        </dgm:presLayoutVars>
      </dgm:prSet>
      <dgm:spPr/>
    </dgm:pt>
    <dgm:pt modelId="{D0D4C48F-270C-4186-B259-3852FD53BED2}" type="pres">
      <dgm:prSet presAssocID="{C2A75DC5-3660-4EF4-A2A7-514C14117DFB}" presName="sibTrans" presStyleLbl="sibTrans2D1" presStyleIdx="1" presStyleCnt="4"/>
      <dgm:spPr/>
    </dgm:pt>
    <dgm:pt modelId="{5B56EFDD-A733-4179-ACCA-EC9E6E165C34}" type="pres">
      <dgm:prSet presAssocID="{3B068C0D-6C88-4371-B790-4D6D13D8D266}" presName="middleNode" presStyleCnt="0"/>
      <dgm:spPr/>
    </dgm:pt>
    <dgm:pt modelId="{03CF5753-F49D-47E6-880A-DC5B90071172}" type="pres">
      <dgm:prSet presAssocID="{3B068C0D-6C88-4371-B790-4D6D13D8D266}" presName="padding" presStyleLbl="node1" presStyleIdx="1" presStyleCnt="5"/>
      <dgm:spPr/>
    </dgm:pt>
    <dgm:pt modelId="{FCB14DA0-CEA7-443E-BE9A-F1D903E93616}" type="pres">
      <dgm:prSet presAssocID="{3B068C0D-6C88-4371-B790-4D6D13D8D266}" presName="shape" presStyleLbl="node1" presStyleIdx="2" presStyleCnt="5">
        <dgm:presLayoutVars>
          <dgm:bulletEnabled val="1"/>
        </dgm:presLayoutVars>
      </dgm:prSet>
      <dgm:spPr/>
    </dgm:pt>
    <dgm:pt modelId="{D0DDA6C7-02A3-4941-A9A7-00E095AB6661}" type="pres">
      <dgm:prSet presAssocID="{C54A6B2F-0C11-4FCF-B39E-CB71FE5DC5D7}" presName="sibTrans" presStyleLbl="sibTrans2D1" presStyleIdx="2" presStyleCnt="4"/>
      <dgm:spPr/>
    </dgm:pt>
    <dgm:pt modelId="{654376EE-A624-4928-8E2B-871DDE41F08A}" type="pres">
      <dgm:prSet presAssocID="{C74ADDD7-28D9-498A-87B0-1573D04BC9FF}" presName="middleNode" presStyleCnt="0"/>
      <dgm:spPr/>
    </dgm:pt>
    <dgm:pt modelId="{3728AA0D-EDE6-4A70-A270-55B3919451D8}" type="pres">
      <dgm:prSet presAssocID="{C74ADDD7-28D9-498A-87B0-1573D04BC9FF}" presName="padding" presStyleLbl="node1" presStyleIdx="2" presStyleCnt="5"/>
      <dgm:spPr/>
    </dgm:pt>
    <dgm:pt modelId="{3F8D458A-F2EF-4DB4-9567-87EC68E73CB3}" type="pres">
      <dgm:prSet presAssocID="{C74ADDD7-28D9-498A-87B0-1573D04BC9FF}" presName="shape" presStyleLbl="node1" presStyleIdx="3" presStyleCnt="5">
        <dgm:presLayoutVars>
          <dgm:bulletEnabled val="1"/>
        </dgm:presLayoutVars>
      </dgm:prSet>
      <dgm:spPr/>
    </dgm:pt>
    <dgm:pt modelId="{6FAD62EF-0AF1-418A-8D51-041E24188E88}" type="pres">
      <dgm:prSet presAssocID="{751B9C01-7586-41A9-BA46-02D1A6ED5673}" presName="sibTrans" presStyleLbl="sibTrans2D1" presStyleIdx="3" presStyleCnt="4"/>
      <dgm:spPr/>
    </dgm:pt>
    <dgm:pt modelId="{A191F3CD-EC76-4FE6-BF33-C8FDEAC26AB2}" type="pres">
      <dgm:prSet presAssocID="{C502AC72-9D17-4FFC-8868-6DF3871A3E82}" presName="lastNode" presStyleLbl="node1" presStyleIdx="4" presStyleCnt="5">
        <dgm:presLayoutVars>
          <dgm:bulletEnabled val="1"/>
        </dgm:presLayoutVars>
      </dgm:prSet>
      <dgm:spPr/>
    </dgm:pt>
  </dgm:ptLst>
  <dgm:cxnLst>
    <dgm:cxn modelId="{9D281D50-2C63-453E-95DF-F930CF140654}" type="presOf" srcId="{BE2C98B0-F25E-45A5-A722-4C05A9BBA5C3}" destId="{7F7BC58E-47CE-4D22-AB59-43C7859DD4B6}" srcOrd="0" destOrd="0" presId="urn:microsoft.com/office/officeart/2005/8/layout/bProcess2"/>
    <dgm:cxn modelId="{B58A042F-D308-4F82-8B84-9F152DAB9BAA}" srcId="{BE2C98B0-F25E-45A5-A722-4C05A9BBA5C3}" destId="{3B068C0D-6C88-4371-B790-4D6D13D8D266}" srcOrd="2" destOrd="0" parTransId="{30DBF1EA-3F46-40CF-BE69-E940242D3D17}" sibTransId="{C54A6B2F-0C11-4FCF-B39E-CB71FE5DC5D7}"/>
    <dgm:cxn modelId="{D5A29C7C-DD31-4A17-99AF-D5287F71F616}" type="presOf" srcId="{C54A6B2F-0C11-4FCF-B39E-CB71FE5DC5D7}" destId="{D0DDA6C7-02A3-4941-A9A7-00E095AB6661}" srcOrd="0" destOrd="0" presId="urn:microsoft.com/office/officeart/2005/8/layout/bProcess2"/>
    <dgm:cxn modelId="{971FA759-47F6-4350-8F28-45ADFC9C62E8}" srcId="{BE2C98B0-F25E-45A5-A722-4C05A9BBA5C3}" destId="{A94CFAEC-C1ED-4B08-B925-4B908445B72C}" srcOrd="1" destOrd="0" parTransId="{055F1165-823F-4AAD-88A9-C37BB2CBDC17}" sibTransId="{C2A75DC5-3660-4EF4-A2A7-514C14117DFB}"/>
    <dgm:cxn modelId="{C29F77D5-6043-4AB4-9C87-76C521CE9668}" type="presOf" srcId="{3B068C0D-6C88-4371-B790-4D6D13D8D266}" destId="{FCB14DA0-CEA7-443E-BE9A-F1D903E93616}" srcOrd="0" destOrd="0" presId="urn:microsoft.com/office/officeart/2005/8/layout/bProcess2"/>
    <dgm:cxn modelId="{E194AAB2-F7F1-4DA2-83B9-6F01A86644C1}" type="presOf" srcId="{C2A75DC5-3660-4EF4-A2A7-514C14117DFB}" destId="{D0D4C48F-270C-4186-B259-3852FD53BED2}" srcOrd="0" destOrd="0" presId="urn:microsoft.com/office/officeart/2005/8/layout/bProcess2"/>
    <dgm:cxn modelId="{30BF5059-0AF6-43AD-8FB3-08AFBBA627AF}" srcId="{BE2C98B0-F25E-45A5-A722-4C05A9BBA5C3}" destId="{096B7E30-BD87-48EA-88FB-C1CD9F659CBC}" srcOrd="0" destOrd="0" parTransId="{199F70DC-57AC-4A68-BCB5-D322E0915414}" sibTransId="{2F0A15A0-FA73-4226-A8CA-EF6BA8DF6FD1}"/>
    <dgm:cxn modelId="{109561A5-F499-4FD2-9C55-DD7E34839B19}" type="presOf" srcId="{2F0A15A0-FA73-4226-A8CA-EF6BA8DF6FD1}" destId="{3ED9ADDE-A34F-4E26-80C8-7DBBC55AD75B}" srcOrd="0" destOrd="0" presId="urn:microsoft.com/office/officeart/2005/8/layout/bProcess2"/>
    <dgm:cxn modelId="{94158C11-7432-462D-9CC7-AEEDF595182C}" type="presOf" srcId="{C74ADDD7-28D9-498A-87B0-1573D04BC9FF}" destId="{3F8D458A-F2EF-4DB4-9567-87EC68E73CB3}" srcOrd="0" destOrd="0" presId="urn:microsoft.com/office/officeart/2005/8/layout/bProcess2"/>
    <dgm:cxn modelId="{542C04D9-39D2-473C-99BF-30BE4A9457DC}" type="presOf" srcId="{C502AC72-9D17-4FFC-8868-6DF3871A3E82}" destId="{A191F3CD-EC76-4FE6-BF33-C8FDEAC26AB2}" srcOrd="0" destOrd="0" presId="urn:microsoft.com/office/officeart/2005/8/layout/bProcess2"/>
    <dgm:cxn modelId="{F4664D7E-3BA1-42E9-B3EA-59E30CFDEBB1}" srcId="{BE2C98B0-F25E-45A5-A722-4C05A9BBA5C3}" destId="{C502AC72-9D17-4FFC-8868-6DF3871A3E82}" srcOrd="4" destOrd="0" parTransId="{6CBA3F58-CC3C-47B4-8C82-28E61BF70301}" sibTransId="{9B6E355C-F0F3-463C-8A9F-005755EC4228}"/>
    <dgm:cxn modelId="{6C63897A-C7A2-4830-9958-EE0685F18EDE}" type="presOf" srcId="{751B9C01-7586-41A9-BA46-02D1A6ED5673}" destId="{6FAD62EF-0AF1-418A-8D51-041E24188E88}" srcOrd="0" destOrd="0" presId="urn:microsoft.com/office/officeart/2005/8/layout/bProcess2"/>
    <dgm:cxn modelId="{4A3EE316-83BE-497E-9993-A88305CCCF26}" type="presOf" srcId="{A94CFAEC-C1ED-4B08-B925-4B908445B72C}" destId="{951ADFD5-6785-460D-AE11-7BA8CF05BE65}" srcOrd="0" destOrd="0" presId="urn:microsoft.com/office/officeart/2005/8/layout/bProcess2"/>
    <dgm:cxn modelId="{22452B7B-8A2F-45E6-8CE9-2D96E922D496}" type="presOf" srcId="{096B7E30-BD87-48EA-88FB-C1CD9F659CBC}" destId="{F48371E7-E271-4D73-96E0-4F53DC5F0566}" srcOrd="0" destOrd="0" presId="urn:microsoft.com/office/officeart/2005/8/layout/bProcess2"/>
    <dgm:cxn modelId="{FCBBC113-0F18-48D9-BDA9-EC1DDC616D0D}" srcId="{BE2C98B0-F25E-45A5-A722-4C05A9BBA5C3}" destId="{C74ADDD7-28D9-498A-87B0-1573D04BC9FF}" srcOrd="3" destOrd="0" parTransId="{70601512-A218-49C2-9705-0965944B055D}" sibTransId="{751B9C01-7586-41A9-BA46-02D1A6ED5673}"/>
    <dgm:cxn modelId="{335F2EA2-24A9-453B-8A3D-7F05FA9A4D04}" type="presParOf" srcId="{7F7BC58E-47CE-4D22-AB59-43C7859DD4B6}" destId="{F48371E7-E271-4D73-96E0-4F53DC5F0566}" srcOrd="0" destOrd="0" presId="urn:microsoft.com/office/officeart/2005/8/layout/bProcess2"/>
    <dgm:cxn modelId="{16C28D94-D852-4B99-AD6C-77E1FE7E4371}" type="presParOf" srcId="{7F7BC58E-47CE-4D22-AB59-43C7859DD4B6}" destId="{3ED9ADDE-A34F-4E26-80C8-7DBBC55AD75B}" srcOrd="1" destOrd="0" presId="urn:microsoft.com/office/officeart/2005/8/layout/bProcess2"/>
    <dgm:cxn modelId="{39992C76-DE74-4A0F-8080-E898E52BEC04}" type="presParOf" srcId="{7F7BC58E-47CE-4D22-AB59-43C7859DD4B6}" destId="{BAC6CF70-B3E5-4633-869C-9F26A07C594A}" srcOrd="2" destOrd="0" presId="urn:microsoft.com/office/officeart/2005/8/layout/bProcess2"/>
    <dgm:cxn modelId="{5AE4FB4B-EE36-4DAA-AAE8-DCBA1A190B81}" type="presParOf" srcId="{BAC6CF70-B3E5-4633-869C-9F26A07C594A}" destId="{EE3B9E80-F861-401E-A9A5-2996EDF7A763}" srcOrd="0" destOrd="0" presId="urn:microsoft.com/office/officeart/2005/8/layout/bProcess2"/>
    <dgm:cxn modelId="{48E96D4F-7C92-48CD-8FC2-83DFC450529E}" type="presParOf" srcId="{BAC6CF70-B3E5-4633-869C-9F26A07C594A}" destId="{951ADFD5-6785-460D-AE11-7BA8CF05BE65}" srcOrd="1" destOrd="0" presId="urn:microsoft.com/office/officeart/2005/8/layout/bProcess2"/>
    <dgm:cxn modelId="{65768940-5A39-4332-9958-B7A39772F771}" type="presParOf" srcId="{7F7BC58E-47CE-4D22-AB59-43C7859DD4B6}" destId="{D0D4C48F-270C-4186-B259-3852FD53BED2}" srcOrd="3" destOrd="0" presId="urn:microsoft.com/office/officeart/2005/8/layout/bProcess2"/>
    <dgm:cxn modelId="{69167613-08AE-4EB4-9AEB-95BDC8EADF2F}" type="presParOf" srcId="{7F7BC58E-47CE-4D22-AB59-43C7859DD4B6}" destId="{5B56EFDD-A733-4179-ACCA-EC9E6E165C34}" srcOrd="4" destOrd="0" presId="urn:microsoft.com/office/officeart/2005/8/layout/bProcess2"/>
    <dgm:cxn modelId="{BD880C6D-6F7B-452C-A5EA-93776D6E9B37}" type="presParOf" srcId="{5B56EFDD-A733-4179-ACCA-EC9E6E165C34}" destId="{03CF5753-F49D-47E6-880A-DC5B90071172}" srcOrd="0" destOrd="0" presId="urn:microsoft.com/office/officeart/2005/8/layout/bProcess2"/>
    <dgm:cxn modelId="{E21E47CF-A8BB-4A55-9150-08FC4AA25115}" type="presParOf" srcId="{5B56EFDD-A733-4179-ACCA-EC9E6E165C34}" destId="{FCB14DA0-CEA7-443E-BE9A-F1D903E93616}" srcOrd="1" destOrd="0" presId="urn:microsoft.com/office/officeart/2005/8/layout/bProcess2"/>
    <dgm:cxn modelId="{F2BACC87-B291-4188-8E33-0D1AA34DCA35}" type="presParOf" srcId="{7F7BC58E-47CE-4D22-AB59-43C7859DD4B6}" destId="{D0DDA6C7-02A3-4941-A9A7-00E095AB6661}" srcOrd="5" destOrd="0" presId="urn:microsoft.com/office/officeart/2005/8/layout/bProcess2"/>
    <dgm:cxn modelId="{A055B762-4448-4EA1-9E83-1D4533DBF82F}" type="presParOf" srcId="{7F7BC58E-47CE-4D22-AB59-43C7859DD4B6}" destId="{654376EE-A624-4928-8E2B-871DDE41F08A}" srcOrd="6" destOrd="0" presId="urn:microsoft.com/office/officeart/2005/8/layout/bProcess2"/>
    <dgm:cxn modelId="{635F869B-333C-4511-A69B-CBF1285CAC0A}" type="presParOf" srcId="{654376EE-A624-4928-8E2B-871DDE41F08A}" destId="{3728AA0D-EDE6-4A70-A270-55B3919451D8}" srcOrd="0" destOrd="0" presId="urn:microsoft.com/office/officeart/2005/8/layout/bProcess2"/>
    <dgm:cxn modelId="{9C6F8133-E2CC-4A1C-9DEF-8774C13EA2E9}" type="presParOf" srcId="{654376EE-A624-4928-8E2B-871DDE41F08A}" destId="{3F8D458A-F2EF-4DB4-9567-87EC68E73CB3}" srcOrd="1" destOrd="0" presId="urn:microsoft.com/office/officeart/2005/8/layout/bProcess2"/>
    <dgm:cxn modelId="{18BA1FB1-FDE9-483C-A082-2CED852E8FD7}" type="presParOf" srcId="{7F7BC58E-47CE-4D22-AB59-43C7859DD4B6}" destId="{6FAD62EF-0AF1-418A-8D51-041E24188E88}" srcOrd="7" destOrd="0" presId="urn:microsoft.com/office/officeart/2005/8/layout/bProcess2"/>
    <dgm:cxn modelId="{BB3EE5D1-4C8A-4BC5-B3A7-30A68966EEEE}" type="presParOf" srcId="{7F7BC58E-47CE-4D22-AB59-43C7859DD4B6}" destId="{A191F3CD-EC76-4FE6-BF33-C8FDEAC26AB2}" srcOrd="8"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371E7-E271-4D73-96E0-4F53DC5F0566}">
      <dsp:nvSpPr>
        <dsp:cNvPr id="0" name=""/>
        <dsp:cNvSpPr/>
      </dsp:nvSpPr>
      <dsp:spPr>
        <a:xfrm>
          <a:off x="0" y="510872"/>
          <a:ext cx="1906845" cy="190684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smtClean="0"/>
            <a:t>Amplification digitale</a:t>
          </a:r>
          <a:endParaRPr lang="fr-FR" sz="1800" kern="1200"/>
        </a:p>
      </dsp:txBody>
      <dsp:txXfrm>
        <a:off x="279251" y="790123"/>
        <a:ext cx="1348343" cy="1348343"/>
      </dsp:txXfrm>
    </dsp:sp>
    <dsp:sp modelId="{3ED9ADDE-A34F-4E26-80C8-7DBBC55AD75B}">
      <dsp:nvSpPr>
        <dsp:cNvPr id="0" name=""/>
        <dsp:cNvSpPr/>
      </dsp:nvSpPr>
      <dsp:spPr>
        <a:xfrm rot="10800000">
          <a:off x="619724" y="2663938"/>
          <a:ext cx="667395" cy="521989"/>
        </a:xfrm>
        <a:prstGeom prst="triangl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1ADFD5-6785-460D-AE11-7BA8CF05BE65}">
      <dsp:nvSpPr>
        <dsp:cNvPr id="0" name=""/>
        <dsp:cNvSpPr/>
      </dsp:nvSpPr>
      <dsp:spPr>
        <a:xfrm>
          <a:off x="317489" y="3402603"/>
          <a:ext cx="1271865" cy="1271865"/>
        </a:xfrm>
        <a:prstGeom prst="ellipse">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smtClean="0"/>
            <a:t>Affichage Outdoor</a:t>
          </a:r>
          <a:endParaRPr lang="fr-FR" sz="1200" kern="1200"/>
        </a:p>
      </dsp:txBody>
      <dsp:txXfrm>
        <a:off x="503749" y="3588863"/>
        <a:ext cx="899345" cy="899345"/>
      </dsp:txXfrm>
    </dsp:sp>
    <dsp:sp modelId="{D0D4C48F-270C-4186-B259-3852FD53BED2}">
      <dsp:nvSpPr>
        <dsp:cNvPr id="0" name=""/>
        <dsp:cNvSpPr/>
      </dsp:nvSpPr>
      <dsp:spPr>
        <a:xfrm rot="5400000">
          <a:off x="2064632" y="3777541"/>
          <a:ext cx="667395" cy="521989"/>
        </a:xfrm>
        <a:prstGeom prst="triangle">
          <a:avLst/>
        </a:prstGeom>
        <a:solidFill>
          <a:schemeClr val="accent3">
            <a:hueOff val="903533"/>
            <a:satOff val="33333"/>
            <a:lumOff val="-49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B14DA0-CEA7-443E-BE9A-F1D903E93616}">
      <dsp:nvSpPr>
        <dsp:cNvPr id="0" name=""/>
        <dsp:cNvSpPr/>
      </dsp:nvSpPr>
      <dsp:spPr>
        <a:xfrm>
          <a:off x="3177758" y="3402603"/>
          <a:ext cx="1271865" cy="1271865"/>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smtClean="0"/>
            <a:t>Visibilité PDV</a:t>
          </a:r>
          <a:endParaRPr lang="fr-FR" sz="1200" kern="1200"/>
        </a:p>
      </dsp:txBody>
      <dsp:txXfrm>
        <a:off x="3364018" y="3588863"/>
        <a:ext cx="899345" cy="899345"/>
      </dsp:txXfrm>
    </dsp:sp>
    <dsp:sp modelId="{D0DDA6C7-02A3-4941-A9A7-00E095AB6661}">
      <dsp:nvSpPr>
        <dsp:cNvPr id="0" name=""/>
        <dsp:cNvSpPr/>
      </dsp:nvSpPr>
      <dsp:spPr>
        <a:xfrm>
          <a:off x="3479993" y="2475647"/>
          <a:ext cx="667395" cy="521989"/>
        </a:xfrm>
        <a:prstGeom prst="triangle">
          <a:avLst/>
        </a:prstGeom>
        <a:solidFill>
          <a:schemeClr val="accent3">
            <a:hueOff val="1807066"/>
            <a:satOff val="66667"/>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8D458A-F2EF-4DB4-9567-87EC68E73CB3}">
      <dsp:nvSpPr>
        <dsp:cNvPr id="0" name=""/>
        <dsp:cNvSpPr/>
      </dsp:nvSpPr>
      <dsp:spPr>
        <a:xfrm>
          <a:off x="3177758" y="828361"/>
          <a:ext cx="1271865" cy="1271865"/>
        </a:xfrm>
        <a:prstGeom prst="ellipse">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kern="1200" smtClean="0"/>
            <a:t>Amplification interne &amp; champagne d’influence</a:t>
          </a:r>
          <a:endParaRPr lang="fr-FR" sz="1200" kern="1200"/>
        </a:p>
      </dsp:txBody>
      <dsp:txXfrm>
        <a:off x="3364018" y="1014621"/>
        <a:ext cx="899345" cy="899345"/>
      </dsp:txXfrm>
    </dsp:sp>
    <dsp:sp modelId="{6FAD62EF-0AF1-418A-8D51-041E24188E88}">
      <dsp:nvSpPr>
        <dsp:cNvPr id="0" name=""/>
        <dsp:cNvSpPr/>
      </dsp:nvSpPr>
      <dsp:spPr>
        <a:xfrm rot="5400000">
          <a:off x="4766155" y="1203300"/>
          <a:ext cx="667395" cy="521989"/>
        </a:xfrm>
        <a:prstGeom prst="triangle">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91F3CD-EC76-4FE6-BF33-C8FDEAC26AB2}">
      <dsp:nvSpPr>
        <dsp:cNvPr id="0" name=""/>
        <dsp:cNvSpPr/>
      </dsp:nvSpPr>
      <dsp:spPr>
        <a:xfrm>
          <a:off x="5720536" y="510872"/>
          <a:ext cx="1906845" cy="1906845"/>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smtClean="0"/>
            <a:t>Amplification trade</a:t>
          </a:r>
          <a:endParaRPr lang="fr-FR" sz="1800" kern="1200" dirty="0"/>
        </a:p>
      </dsp:txBody>
      <dsp:txXfrm>
        <a:off x="5999787" y="790123"/>
        <a:ext cx="1348343" cy="134834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99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3388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0515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95003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88687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7881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778293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7326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2741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720804" y="7115917"/>
            <a:ext cx="13182602"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12" name="Titre de la présentation"/>
          <p:cNvSpPr txBox="1">
            <a:spLocks noGrp="1"/>
          </p:cNvSpPr>
          <p:nvPr>
            <p:ph type="title" hasCustomPrompt="1"/>
          </p:nvPr>
        </p:nvSpPr>
        <p:spPr>
          <a:xfrm>
            <a:off x="723898" y="1544996"/>
            <a:ext cx="13182602" cy="2788921"/>
          </a:xfrm>
          <a:prstGeom prst="rect">
            <a:avLst/>
          </a:prstGeom>
        </p:spPr>
        <p:txBody>
          <a:bodyPr anchor="b"/>
          <a:lstStyle>
            <a:lvl1pPr>
              <a:defRPr sz="6960" spc="-139"/>
            </a:lvl1pPr>
          </a:lstStyle>
          <a:p>
            <a:r>
              <a:t>Titre de la présentation</a:t>
            </a:r>
          </a:p>
        </p:txBody>
      </p:sp>
      <p:sp>
        <p:nvSpPr>
          <p:cNvPr id="13" name="Texte niveau 1…"/>
          <p:cNvSpPr txBox="1">
            <a:spLocks noGrp="1"/>
          </p:cNvSpPr>
          <p:nvPr>
            <p:ph type="body" sz="quarter" idx="1" hasCustomPrompt="1"/>
          </p:nvPr>
        </p:nvSpPr>
        <p:spPr>
          <a:xfrm>
            <a:off x="720806" y="4333915"/>
            <a:ext cx="13182601" cy="114300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54296141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693420" y="-777239"/>
            <a:ext cx="16047720" cy="9611360"/>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723900" y="4274820"/>
            <a:ext cx="13182600" cy="2788920"/>
          </a:xfrm>
          <a:prstGeom prst="rect">
            <a:avLst/>
          </a:prstGeom>
        </p:spPr>
        <p:txBody>
          <a:bodyPr anchor="b"/>
          <a:lstStyle>
            <a:lvl1pPr>
              <a:defRPr sz="6960" spc="-139"/>
            </a:lvl1pPr>
          </a:lstStyle>
          <a:p>
            <a:r>
              <a:t>Titre de la présentation</a:t>
            </a:r>
          </a:p>
        </p:txBody>
      </p:sp>
      <p:sp>
        <p:nvSpPr>
          <p:cNvPr id="23" name="Auteur et date"/>
          <p:cNvSpPr txBox="1">
            <a:spLocks noGrp="1"/>
          </p:cNvSpPr>
          <p:nvPr>
            <p:ph type="body" sz="quarter" idx="22" hasCustomPrompt="1"/>
          </p:nvPr>
        </p:nvSpPr>
        <p:spPr>
          <a:xfrm>
            <a:off x="724615" y="663683"/>
            <a:ext cx="13181173"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24" name="Texte niveau 1…"/>
          <p:cNvSpPr txBox="1">
            <a:spLocks noGrp="1"/>
          </p:cNvSpPr>
          <p:nvPr>
            <p:ph type="body" sz="quarter" idx="1" hasCustomPrompt="1"/>
          </p:nvPr>
        </p:nvSpPr>
        <p:spPr>
          <a:xfrm>
            <a:off x="723900" y="6965946"/>
            <a:ext cx="13182600" cy="67017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89424641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6583681" y="-121920"/>
            <a:ext cx="7286903" cy="848106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723900" y="762001"/>
            <a:ext cx="5867400" cy="3529364"/>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723900" y="4236346"/>
            <a:ext cx="5867400" cy="3231254"/>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53478671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69837532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54863041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723900" y="1423777"/>
            <a:ext cx="58674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61" name="Texte niveau 1…"/>
          <p:cNvSpPr txBox="1">
            <a:spLocks noGrp="1"/>
          </p:cNvSpPr>
          <p:nvPr>
            <p:ph type="body" sz="half" idx="1" hasCustomPrompt="1"/>
          </p:nvPr>
        </p:nvSpPr>
        <p:spPr>
          <a:xfrm>
            <a:off x="723900" y="2549103"/>
            <a:ext cx="5867400" cy="4953978"/>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7315201" y="-244360"/>
            <a:ext cx="6550124" cy="8733499"/>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723900" y="647700"/>
            <a:ext cx="5867400" cy="86106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8013784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723898" y="2720340"/>
            <a:ext cx="13182602" cy="2788920"/>
          </a:xfrm>
          <a:prstGeom prst="rect">
            <a:avLst/>
          </a:prstGeom>
        </p:spPr>
        <p:txBody>
          <a:bodyPr anchor="ctr"/>
          <a:lstStyle>
            <a:lvl1pPr>
              <a:defRPr sz="6960" b="0" spc="-139">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96434881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723900" y="647701"/>
            <a:ext cx="13182600" cy="860970"/>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33638509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723900" y="647700"/>
            <a:ext cx="13182600" cy="86106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495300">
              <a:lnSpc>
                <a:spcPct val="100000"/>
              </a:lnSpc>
              <a:spcBef>
                <a:spcPts val="1080"/>
              </a:spcBef>
              <a:buSzTx/>
              <a:buNone/>
              <a:defRPr sz="3300" spc="-34"/>
            </a:lvl1pPr>
            <a:lvl2pPr marL="0" indent="274320" defTabSz="495300">
              <a:lnSpc>
                <a:spcPct val="100000"/>
              </a:lnSpc>
              <a:spcBef>
                <a:spcPts val="1080"/>
              </a:spcBef>
              <a:buSzTx/>
              <a:buNone/>
              <a:defRPr sz="3300" spc="-34"/>
            </a:lvl2pPr>
            <a:lvl3pPr marL="0" indent="548640" defTabSz="495300">
              <a:lnSpc>
                <a:spcPct val="100000"/>
              </a:lnSpc>
              <a:spcBef>
                <a:spcPts val="1080"/>
              </a:spcBef>
              <a:buSzTx/>
              <a:buNone/>
              <a:defRPr sz="3300" spc="-34"/>
            </a:lvl3pPr>
            <a:lvl4pPr marL="0" indent="822960" defTabSz="495300">
              <a:lnSpc>
                <a:spcPct val="100000"/>
              </a:lnSpc>
              <a:spcBef>
                <a:spcPts val="1080"/>
              </a:spcBef>
              <a:buSzTx/>
              <a:buNone/>
              <a:defRPr sz="3300" spc="-34"/>
            </a:lvl4pPr>
            <a:lvl5pPr marL="0" indent="1097280" defTabSz="495300">
              <a:lnSpc>
                <a:spcPct val="100000"/>
              </a:lnSpc>
              <a:spcBef>
                <a:spcPts val="1080"/>
              </a:spcBef>
              <a:buSzTx/>
              <a:buNone/>
              <a:defRPr sz="3300" spc="-34"/>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64363808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723900" y="2952507"/>
            <a:ext cx="13182600" cy="2324588"/>
          </a:xfrm>
          <a:prstGeom prst="rect">
            <a:avLst/>
          </a:prstGeom>
        </p:spPr>
        <p:txBody>
          <a:bodyPr anchor="ctr"/>
          <a:lstStyle>
            <a:lvl1pPr marL="0" indent="0" algn="ctr">
              <a:lnSpc>
                <a:spcPct val="80000"/>
              </a:lnSpc>
              <a:spcBef>
                <a:spcPts val="0"/>
              </a:spcBef>
              <a:buSzTx/>
              <a:buNone/>
              <a:defRPr sz="6960" spc="-139">
                <a:latin typeface="Helvetica Neue Medium"/>
                <a:ea typeface="Helvetica Neue Medium"/>
                <a:cs typeface="Helvetica Neue Medium"/>
                <a:sym typeface="Helvetica Neue Medium"/>
              </a:defRPr>
            </a:lvl1pPr>
            <a:lvl2pPr marL="0" indent="274320" algn="ctr">
              <a:lnSpc>
                <a:spcPct val="80000"/>
              </a:lnSpc>
              <a:spcBef>
                <a:spcPts val="0"/>
              </a:spcBef>
              <a:buSzTx/>
              <a:buNone/>
              <a:defRPr sz="6960" spc="-139">
                <a:latin typeface="Helvetica Neue Medium"/>
                <a:ea typeface="Helvetica Neue Medium"/>
                <a:cs typeface="Helvetica Neue Medium"/>
                <a:sym typeface="Helvetica Neue Medium"/>
              </a:defRPr>
            </a:lvl2pPr>
            <a:lvl3pPr marL="0" indent="548640" algn="ctr">
              <a:lnSpc>
                <a:spcPct val="80000"/>
              </a:lnSpc>
              <a:spcBef>
                <a:spcPts val="0"/>
              </a:spcBef>
              <a:buSzTx/>
              <a:buNone/>
              <a:defRPr sz="6960" spc="-139">
                <a:latin typeface="Helvetica Neue Medium"/>
                <a:ea typeface="Helvetica Neue Medium"/>
                <a:cs typeface="Helvetica Neue Medium"/>
                <a:sym typeface="Helvetica Neue Medium"/>
              </a:defRPr>
            </a:lvl3pPr>
            <a:lvl4pPr marL="0" indent="822960" algn="ctr">
              <a:lnSpc>
                <a:spcPct val="80000"/>
              </a:lnSpc>
              <a:spcBef>
                <a:spcPts val="0"/>
              </a:spcBef>
              <a:buSzTx/>
              <a:buNone/>
              <a:defRPr sz="6960" spc="-139">
                <a:latin typeface="Helvetica Neue Medium"/>
                <a:ea typeface="Helvetica Neue Medium"/>
                <a:cs typeface="Helvetica Neue Medium"/>
                <a:sym typeface="Helvetica Neue Medium"/>
              </a:defRPr>
            </a:lvl4pPr>
            <a:lvl5pPr marL="0" indent="1097280" algn="ctr">
              <a:lnSpc>
                <a:spcPct val="80000"/>
              </a:lnSpc>
              <a:spcBef>
                <a:spcPts val="0"/>
              </a:spcBef>
              <a:buSzTx/>
              <a:buNone/>
              <a:defRPr sz="6960" spc="-139">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80291985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723900" y="645557"/>
            <a:ext cx="13182600" cy="4344950"/>
          </a:xfrm>
          <a:prstGeom prst="rect">
            <a:avLst/>
          </a:prstGeom>
        </p:spPr>
        <p:txBody>
          <a:bodyPr anchor="b"/>
          <a:lstStyle>
            <a:lvl1pPr marL="0" indent="0" algn="ctr">
              <a:lnSpc>
                <a:spcPct val="80000"/>
              </a:lnSpc>
              <a:spcBef>
                <a:spcPts val="0"/>
              </a:spcBef>
              <a:buSzTx/>
              <a:buNone/>
              <a:defRPr sz="15000" b="1" spc="-150"/>
            </a:lvl1pPr>
            <a:lvl2pPr marL="0" indent="274320" algn="ctr">
              <a:lnSpc>
                <a:spcPct val="80000"/>
              </a:lnSpc>
              <a:spcBef>
                <a:spcPts val="0"/>
              </a:spcBef>
              <a:buSzTx/>
              <a:buNone/>
              <a:defRPr sz="15000" b="1" spc="-150"/>
            </a:lvl2pPr>
            <a:lvl3pPr marL="0" indent="548640" algn="ctr">
              <a:lnSpc>
                <a:spcPct val="80000"/>
              </a:lnSpc>
              <a:spcBef>
                <a:spcPts val="0"/>
              </a:spcBef>
              <a:buSzTx/>
              <a:buNone/>
              <a:defRPr sz="15000" b="1" spc="-150"/>
            </a:lvl3pPr>
            <a:lvl4pPr marL="0" indent="822960" algn="ctr">
              <a:lnSpc>
                <a:spcPct val="80000"/>
              </a:lnSpc>
              <a:spcBef>
                <a:spcPts val="0"/>
              </a:spcBef>
              <a:buSzTx/>
              <a:buNone/>
              <a:defRPr sz="15000" b="1" spc="-150"/>
            </a:lvl4pPr>
            <a:lvl5pPr marL="0" indent="1097280" algn="ctr">
              <a:lnSpc>
                <a:spcPct val="80000"/>
              </a:lnSpc>
              <a:spcBef>
                <a:spcPts val="0"/>
              </a:spcBef>
              <a:buSzTx/>
              <a:buNone/>
              <a:defRPr sz="15000" b="1" spc="-1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723900" y="4957308"/>
            <a:ext cx="13182600" cy="560868"/>
          </a:xfrm>
          <a:prstGeom prst="rect">
            <a:avLst/>
          </a:prstGeom>
        </p:spPr>
        <p:txBody>
          <a:bodyPr lIns="45719" tIns="45719" rIns="45719" bIns="45719"/>
          <a:lstStyle>
            <a:lvl1pPr marL="0" indent="0" algn="ctr" defTabSz="495300">
              <a:lnSpc>
                <a:spcPct val="100000"/>
              </a:lnSpc>
              <a:spcBef>
                <a:spcPts val="0"/>
              </a:spcBef>
              <a:buSzTx/>
              <a:buNone/>
              <a:defRPr sz="33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94820466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458015" y="6405272"/>
            <a:ext cx="12120031"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Attribution</a:t>
            </a:r>
          </a:p>
        </p:txBody>
      </p:sp>
      <p:sp>
        <p:nvSpPr>
          <p:cNvPr id="116" name="Texte niveau 1…"/>
          <p:cNvSpPr txBox="1">
            <a:spLocks noGrp="1"/>
          </p:cNvSpPr>
          <p:nvPr>
            <p:ph type="body" sz="half" idx="1" hasCustomPrompt="1"/>
          </p:nvPr>
        </p:nvSpPr>
        <p:spPr>
          <a:xfrm>
            <a:off x="1052355" y="2963916"/>
            <a:ext cx="12525692" cy="2301768"/>
          </a:xfrm>
          <a:prstGeom prst="rect">
            <a:avLst/>
          </a:prstGeom>
        </p:spPr>
        <p:txBody>
          <a:bodyPr/>
          <a:lstStyle>
            <a:lvl1pPr marL="383354" indent="-281940">
              <a:spcBef>
                <a:spcPts val="0"/>
              </a:spcBef>
              <a:buSzTx/>
              <a:buNone/>
              <a:defRPr sz="5100" spc="-102">
                <a:latin typeface="Helvetica Neue Medium"/>
                <a:ea typeface="Helvetica Neue Medium"/>
                <a:cs typeface="Helvetica Neue Medium"/>
                <a:sym typeface="Helvetica Neue Medium"/>
              </a:defRPr>
            </a:lvl1pPr>
            <a:lvl2pPr marL="383354" indent="-7620">
              <a:spcBef>
                <a:spcPts val="0"/>
              </a:spcBef>
              <a:buSzTx/>
              <a:buNone/>
              <a:defRPr sz="5100" spc="-102">
                <a:latin typeface="Helvetica Neue Medium"/>
                <a:ea typeface="Helvetica Neue Medium"/>
                <a:cs typeface="Helvetica Neue Medium"/>
                <a:sym typeface="Helvetica Neue Medium"/>
              </a:defRPr>
            </a:lvl2pPr>
            <a:lvl3pPr marL="383354" indent="266700">
              <a:spcBef>
                <a:spcPts val="0"/>
              </a:spcBef>
              <a:buSzTx/>
              <a:buNone/>
              <a:defRPr sz="5100" spc="-102">
                <a:latin typeface="Helvetica Neue Medium"/>
                <a:ea typeface="Helvetica Neue Medium"/>
                <a:cs typeface="Helvetica Neue Medium"/>
                <a:sym typeface="Helvetica Neue Medium"/>
              </a:defRPr>
            </a:lvl3pPr>
            <a:lvl4pPr marL="383354" indent="541020">
              <a:spcBef>
                <a:spcPts val="0"/>
              </a:spcBef>
              <a:buSzTx/>
              <a:buNone/>
              <a:defRPr sz="5100" spc="-102">
                <a:latin typeface="Helvetica Neue Medium"/>
                <a:ea typeface="Helvetica Neue Medium"/>
                <a:cs typeface="Helvetica Neue Medium"/>
                <a:sym typeface="Helvetica Neue Medium"/>
              </a:defRPr>
            </a:lvl4pPr>
            <a:lvl5pPr marL="383354" indent="815340">
              <a:spcBef>
                <a:spcPts val="0"/>
              </a:spcBef>
              <a:buSzTx/>
              <a:buNone/>
              <a:defRPr sz="5100" spc="-102">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87927131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9456420" y="609601"/>
            <a:ext cx="4463460" cy="3569807"/>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8100060" y="2386966"/>
            <a:ext cx="6263640" cy="7290109"/>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83820" y="297180"/>
            <a:ext cx="9966960" cy="747522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72041885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800100" y="-3314700"/>
            <a:ext cx="16230600" cy="1298448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412467263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8500157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723900" y="647700"/>
            <a:ext cx="13182600" cy="859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723900" y="2549103"/>
            <a:ext cx="13182600" cy="4953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7200900" y="7804568"/>
            <a:ext cx="351058" cy="268792"/>
          </a:xfrm>
          <a:prstGeom prst="rect">
            <a:avLst/>
          </a:prstGeom>
          <a:ln w="12700">
            <a:miter lim="400000"/>
          </a:ln>
        </p:spPr>
        <p:txBody>
          <a:bodyPr wrap="none" lIns="50800" tIns="50800" rIns="50800" bIns="50800" anchor="b">
            <a:spAutoFit/>
          </a:bodyPr>
          <a:lstStyle>
            <a:lvl1pPr defTabSz="350520">
              <a:defRPr sz="1080">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42142343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ransition spd="med"/>
  <p:txStyles>
    <p:titleStyle>
      <a:lvl1pPr marL="0" marR="0" indent="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1pPr>
      <a:lvl2pPr marL="0" marR="0" indent="2743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2pPr>
      <a:lvl3pPr marL="0" marR="0" indent="5486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3pPr>
      <a:lvl4pPr marL="0" marR="0" indent="8229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4pPr>
      <a:lvl5pPr marL="0" marR="0" indent="109728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5pPr>
      <a:lvl6pPr marL="0" marR="0" indent="137160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6pPr>
      <a:lvl7pPr marL="0" marR="0" indent="16459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7pPr>
      <a:lvl8pPr marL="0" marR="0" indent="19202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8pPr>
      <a:lvl9pPr marL="0" marR="0" indent="21945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9pPr>
    </p:titleStyle>
    <p:bodyStyle>
      <a:lvl1pPr marL="3657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1pPr>
      <a:lvl2pPr marL="7315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2pPr>
      <a:lvl3pPr marL="10972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3pPr>
      <a:lvl4pPr marL="14630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4pPr>
      <a:lvl5pPr marL="182880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5pPr>
      <a:lvl6pPr marL="21945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6pPr>
      <a:lvl7pPr marL="25603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7pPr>
      <a:lvl8pPr marL="29260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8pPr>
      <a:lvl9pPr marL="32918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9pPr>
    </p:bodyStyle>
    <p:otherStyle>
      <a:lvl1pPr marL="0" marR="0" indent="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1pPr>
      <a:lvl2pPr marL="0" marR="0" indent="2743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2pPr>
      <a:lvl3pPr marL="0" marR="0" indent="5486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3pPr>
      <a:lvl4pPr marL="0" marR="0" indent="8229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4pPr>
      <a:lvl5pPr marL="0" marR="0" indent="109728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5pPr>
      <a:lvl6pPr marL="0" marR="0" indent="137160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6pPr>
      <a:lvl7pPr marL="0" marR="0" indent="16459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7pPr>
      <a:lvl8pPr marL="0" marR="0" indent="19202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8pPr>
      <a:lvl9pPr marL="0" marR="0" indent="21945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srcRect l="3302" r="55433" b="15276"/>
          <a:stretch/>
        </p:blipFill>
        <p:spPr>
          <a:xfrm>
            <a:off x="8597900" y="0"/>
            <a:ext cx="6032500" cy="8229599"/>
          </a:xfrm>
          <a:prstGeom prst="rect">
            <a:avLst/>
          </a:prstGeom>
        </p:spPr>
      </p:pic>
      <p:sp>
        <p:nvSpPr>
          <p:cNvPr id="3" name="Text 0"/>
          <p:cNvSpPr/>
          <p:nvPr/>
        </p:nvSpPr>
        <p:spPr>
          <a:xfrm>
            <a:off x="758309" y="1072753"/>
            <a:ext cx="7627382" cy="1425416"/>
          </a:xfrm>
          <a:prstGeom prst="rect">
            <a:avLst/>
          </a:prstGeom>
          <a:noFill/>
          <a:ln/>
        </p:spPr>
        <p:txBody>
          <a:bodyPr wrap="square" lIns="0" tIns="0" rIns="0" bIns="0" rtlCol="0" anchor="t"/>
          <a:lstStyle/>
          <a:p>
            <a:pPr marL="0" indent="0" algn="l">
              <a:lnSpc>
                <a:spcPts val="5600"/>
              </a:lnSpc>
              <a:buNone/>
            </a:pPr>
            <a:r>
              <a:rPr lang="en-US" sz="5400" b="1" dirty="0" err="1" smtClean="0">
                <a:solidFill>
                  <a:srgbClr val="1F1E1E"/>
                </a:solidFill>
                <a:latin typeface="Sora Semi Bold" pitchFamily="34" charset="0"/>
                <a:ea typeface="Sora Semi Bold" pitchFamily="34" charset="-122"/>
                <a:cs typeface="Sora Semi Bold" pitchFamily="34" charset="-120"/>
              </a:rPr>
              <a:t>Contexte</a:t>
            </a:r>
            <a:endParaRPr lang="en-US" sz="5400" b="1" dirty="0"/>
          </a:p>
        </p:txBody>
      </p:sp>
      <p:sp>
        <p:nvSpPr>
          <p:cNvPr id="4" name="Text 1"/>
          <p:cNvSpPr/>
          <p:nvPr/>
        </p:nvSpPr>
        <p:spPr>
          <a:xfrm>
            <a:off x="758309" y="2823091"/>
            <a:ext cx="7627382" cy="2080260"/>
          </a:xfrm>
          <a:prstGeom prst="rect">
            <a:avLst/>
          </a:prstGeom>
          <a:noFill/>
          <a:ln/>
        </p:spPr>
        <p:txBody>
          <a:bodyPr wrap="square" lIns="0" tIns="0" rIns="0" bIns="0" rtlCol="0" anchor="t"/>
          <a:lstStyle/>
          <a:p>
            <a:pPr>
              <a:lnSpc>
                <a:spcPts val="2700"/>
              </a:lnSpc>
            </a:pPr>
            <a:r>
              <a:rPr lang="fr-FR" sz="1700" dirty="0" smtClean="0">
                <a:solidFill>
                  <a:srgbClr val="3B3535"/>
                </a:solidFill>
                <a:latin typeface="Sora Light" pitchFamily="34" charset="0"/>
                <a:ea typeface="Sora Light" pitchFamily="34" charset="-122"/>
                <a:cs typeface="Sora Light" pitchFamily="34" charset="-120"/>
              </a:rPr>
              <a:t>Les marques de lait de Friesland Campina</a:t>
            </a:r>
            <a:r>
              <a:rPr lang="fr-FR" sz="1700" dirty="0" smtClean="0">
                <a:solidFill>
                  <a:srgbClr val="3B3535"/>
                </a:solidFill>
                <a:latin typeface="Sora Light" pitchFamily="34" charset="0"/>
                <a:ea typeface="Sora Light" pitchFamily="34" charset="-122"/>
                <a:cs typeface="Sora Light" pitchFamily="34" charset="-120"/>
              </a:rPr>
              <a:t> font partie de nos vies. Du petit-déjeuner aux moments forts de la journée, c’est plus qu’un simple lait : c’est un goût familier, une énergie partagée, une vraie madeleine de Proust pour tous.</a:t>
            </a:r>
          </a:p>
          <a:p>
            <a:pPr>
              <a:lnSpc>
                <a:spcPts val="2700"/>
              </a:lnSpc>
            </a:pPr>
            <a:endParaRPr lang="fr-FR" sz="1700" dirty="0">
              <a:solidFill>
                <a:srgbClr val="3B3535"/>
              </a:solidFill>
              <a:latin typeface="Sora Light" pitchFamily="34" charset="0"/>
              <a:ea typeface="Sora Light" pitchFamily="34" charset="-122"/>
              <a:cs typeface="Sora Light" pitchFamily="34" charset="-120"/>
            </a:endParaRPr>
          </a:p>
          <a:p>
            <a:pPr>
              <a:lnSpc>
                <a:spcPts val="2700"/>
              </a:lnSpc>
            </a:pPr>
            <a:r>
              <a:rPr lang="fr-FR" sz="1700" dirty="0" smtClean="0">
                <a:solidFill>
                  <a:srgbClr val="3B3535"/>
                </a:solidFill>
                <a:latin typeface="Sora Light" pitchFamily="34" charset="0"/>
                <a:ea typeface="Sora Light" pitchFamily="34" charset="-122"/>
                <a:cs typeface="Sora Light" pitchFamily="34" charset="-120"/>
              </a:rPr>
              <a:t>Aujourd’hui, plus que jamais, il est temps de célébrer la richesse des formats et des usages de notre lait, peu importe la type, et de rappeler que tout est vraiment bon avec notre lait.</a:t>
            </a:r>
          </a:p>
          <a:p>
            <a:pPr>
              <a:lnSpc>
                <a:spcPts val="2700"/>
              </a:lnSpc>
            </a:pPr>
            <a:endParaRPr lang="fr-FR" sz="1700" dirty="0">
              <a:solidFill>
                <a:srgbClr val="3B3535"/>
              </a:solidFill>
              <a:latin typeface="Sora Light" pitchFamily="34" charset="0"/>
              <a:ea typeface="Sora Light" pitchFamily="34" charset="-122"/>
              <a:cs typeface="Sora Light" pitchFamily="34" charset="-120"/>
            </a:endParaRPr>
          </a:p>
          <a:p>
            <a:pPr>
              <a:lnSpc>
                <a:spcPts val="2700"/>
              </a:lnSpc>
            </a:pPr>
            <a:r>
              <a:rPr lang="fr-FR" sz="1700" dirty="0" smtClean="0">
                <a:solidFill>
                  <a:srgbClr val="3B3535"/>
                </a:solidFill>
                <a:latin typeface="Sora Light" pitchFamily="34" charset="0"/>
                <a:ea typeface="Sora Light" pitchFamily="34" charset="-122"/>
                <a:cs typeface="Sora Light" pitchFamily="34" charset="-120"/>
              </a:rPr>
              <a:t>À travers cette campagne, la marque réaffirme son rôle : nous accompagner dans tous nos instants de vie, avec gourmandise, énergie et émotion.</a:t>
            </a: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Text 0"/>
          <p:cNvSpPr/>
          <p:nvPr/>
        </p:nvSpPr>
        <p:spPr>
          <a:xfrm>
            <a:off x="732473" y="577215"/>
            <a:ext cx="7679055" cy="1376839"/>
          </a:xfrm>
          <a:prstGeom prst="rect">
            <a:avLst/>
          </a:prstGeom>
          <a:noFill/>
          <a:ln/>
        </p:spPr>
        <p:txBody>
          <a:bodyPr wrap="square" lIns="0" tIns="0" rIns="0" bIns="0" rtlCol="0" anchor="t"/>
          <a:lstStyle/>
          <a:p>
            <a:pPr marL="0" indent="0" algn="l">
              <a:lnSpc>
                <a:spcPts val="5400"/>
              </a:lnSpc>
              <a:buNone/>
            </a:pPr>
            <a:r>
              <a:rPr lang="en-US" sz="4300" b="1" dirty="0">
                <a:solidFill>
                  <a:srgbClr val="1F1E1E"/>
                </a:solidFill>
                <a:latin typeface="Sora Semi Bold" pitchFamily="34" charset="0"/>
                <a:ea typeface="Sora Semi Bold" pitchFamily="34" charset="-122"/>
                <a:cs typeface="Sora Semi Bold" pitchFamily="34" charset="-120"/>
              </a:rPr>
              <a:t>Contenus Digitaux - Capsules Vidéos</a:t>
            </a:r>
            <a:endParaRPr lang="en-US" sz="4300" b="1" dirty="0"/>
          </a:p>
        </p:txBody>
      </p:sp>
      <p:pic>
        <p:nvPicPr>
          <p:cNvPr id="4" name="Image 1" descr="preencoded.png"/>
          <p:cNvPicPr>
            <a:picLocks noChangeAspect="1"/>
          </p:cNvPicPr>
          <p:nvPr/>
        </p:nvPicPr>
        <p:blipFill>
          <a:blip r:embed="rId3"/>
          <a:stretch>
            <a:fillRect/>
          </a:stretch>
        </p:blipFill>
        <p:spPr>
          <a:xfrm>
            <a:off x="732473" y="2267903"/>
            <a:ext cx="1046440" cy="2017990"/>
          </a:xfrm>
          <a:prstGeom prst="rect">
            <a:avLst/>
          </a:prstGeom>
        </p:spPr>
      </p:pic>
      <p:sp>
        <p:nvSpPr>
          <p:cNvPr id="5" name="Text 1"/>
          <p:cNvSpPr/>
          <p:nvPr/>
        </p:nvSpPr>
        <p:spPr>
          <a:xfrm>
            <a:off x="2092762" y="2477095"/>
            <a:ext cx="3678198" cy="344210"/>
          </a:xfrm>
          <a:prstGeom prst="rect">
            <a:avLst/>
          </a:prstGeom>
          <a:noFill/>
          <a:ln/>
        </p:spPr>
        <p:txBody>
          <a:bodyPr wrap="none" lIns="0" tIns="0" rIns="0" bIns="0" rtlCol="0" anchor="t"/>
          <a:lstStyle/>
          <a:p>
            <a:pPr marL="0" indent="0" algn="l">
              <a:lnSpc>
                <a:spcPts val="2700"/>
              </a:lnSpc>
              <a:buNone/>
            </a:pPr>
            <a:r>
              <a:rPr lang="en-US" sz="2150" b="1" dirty="0">
                <a:solidFill>
                  <a:srgbClr val="3B3535"/>
                </a:solidFill>
                <a:latin typeface="Sora Semi Bold" pitchFamily="34" charset="0"/>
                <a:ea typeface="Sora Semi Bold" pitchFamily="34" charset="-122"/>
                <a:cs typeface="Sora Semi Bold" pitchFamily="34" charset="-120"/>
              </a:rPr>
              <a:t>"La Minute Bonnet Rouge"</a:t>
            </a:r>
            <a:endParaRPr lang="en-US" sz="2150" b="1" dirty="0"/>
          </a:p>
        </p:txBody>
      </p:sp>
      <p:sp>
        <p:nvSpPr>
          <p:cNvPr id="6" name="Text 2"/>
          <p:cNvSpPr/>
          <p:nvPr/>
        </p:nvSpPr>
        <p:spPr>
          <a:xfrm>
            <a:off x="2092762" y="2946797"/>
            <a:ext cx="6318766" cy="334804"/>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Format : 15 secondes (Reels / TikTok / WhatsApp)</a:t>
            </a:r>
            <a:endParaRPr lang="en-US" sz="1600" dirty="0"/>
          </a:p>
        </p:txBody>
      </p:sp>
      <p:sp>
        <p:nvSpPr>
          <p:cNvPr id="7" name="Text 3"/>
          <p:cNvSpPr/>
          <p:nvPr/>
        </p:nvSpPr>
        <p:spPr>
          <a:xfrm>
            <a:off x="2092762" y="3407093"/>
            <a:ext cx="6318766" cy="669608"/>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Recettes express mettant en valeur la simplicité et la rapidité de préparation avec les produits Bonnet Rouge.</a:t>
            </a:r>
            <a:endParaRPr lang="en-US" sz="1600" dirty="0"/>
          </a:p>
        </p:txBody>
      </p:sp>
      <p:pic>
        <p:nvPicPr>
          <p:cNvPr id="8" name="Image 2" descr="preencoded.png"/>
          <p:cNvPicPr>
            <a:picLocks noChangeAspect="1"/>
          </p:cNvPicPr>
          <p:nvPr/>
        </p:nvPicPr>
        <p:blipFill>
          <a:blip r:embed="rId4"/>
          <a:stretch>
            <a:fillRect/>
          </a:stretch>
        </p:blipFill>
        <p:spPr>
          <a:xfrm>
            <a:off x="732473" y="4285893"/>
            <a:ext cx="1046440" cy="1683187"/>
          </a:xfrm>
          <a:prstGeom prst="rect">
            <a:avLst/>
          </a:prstGeom>
        </p:spPr>
      </p:pic>
      <p:sp>
        <p:nvSpPr>
          <p:cNvPr id="9" name="Text 4"/>
          <p:cNvSpPr/>
          <p:nvPr/>
        </p:nvSpPr>
        <p:spPr>
          <a:xfrm>
            <a:off x="2092762" y="4495086"/>
            <a:ext cx="3023354" cy="344210"/>
          </a:xfrm>
          <a:prstGeom prst="rect">
            <a:avLst/>
          </a:prstGeom>
          <a:noFill/>
          <a:ln/>
        </p:spPr>
        <p:txBody>
          <a:bodyPr wrap="none" lIns="0" tIns="0" rIns="0" bIns="0" rtlCol="0" anchor="t"/>
          <a:lstStyle/>
          <a:p>
            <a:pPr marL="0" indent="0" algn="l">
              <a:lnSpc>
                <a:spcPts val="2700"/>
              </a:lnSpc>
              <a:buNone/>
            </a:pPr>
            <a:r>
              <a:rPr lang="en-US" sz="2150" b="1" dirty="0">
                <a:solidFill>
                  <a:srgbClr val="3B3535"/>
                </a:solidFill>
                <a:latin typeface="Sora Semi Bold" pitchFamily="34" charset="0"/>
                <a:ea typeface="Sora Semi Bold" pitchFamily="34" charset="-122"/>
                <a:cs typeface="Sora Semi Bold" pitchFamily="34" charset="-120"/>
              </a:rPr>
              <a:t>Exemples de recettes</a:t>
            </a:r>
            <a:endParaRPr lang="en-US" sz="2150" b="1" dirty="0"/>
          </a:p>
        </p:txBody>
      </p:sp>
      <p:sp>
        <p:nvSpPr>
          <p:cNvPr id="10" name="Text 5"/>
          <p:cNvSpPr/>
          <p:nvPr/>
        </p:nvSpPr>
        <p:spPr>
          <a:xfrm>
            <a:off x="2092762" y="4964787"/>
            <a:ext cx="6318766" cy="334804"/>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Smoothie mangue + UHT</a:t>
            </a:r>
            <a:endParaRPr lang="en-US" sz="1600" dirty="0"/>
          </a:p>
        </p:txBody>
      </p:sp>
      <p:sp>
        <p:nvSpPr>
          <p:cNvPr id="11" name="Text 6"/>
          <p:cNvSpPr/>
          <p:nvPr/>
        </p:nvSpPr>
        <p:spPr>
          <a:xfrm>
            <a:off x="2092762" y="5425083"/>
            <a:ext cx="6318766" cy="334804"/>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Bouillie express au IMP stick</a:t>
            </a:r>
            <a:endParaRPr lang="en-US" sz="1600" dirty="0"/>
          </a:p>
        </p:txBody>
      </p:sp>
      <p:pic>
        <p:nvPicPr>
          <p:cNvPr id="12" name="Image 3" descr="preencoded.png"/>
          <p:cNvPicPr>
            <a:picLocks noChangeAspect="1"/>
          </p:cNvPicPr>
          <p:nvPr/>
        </p:nvPicPr>
        <p:blipFill>
          <a:blip r:embed="rId5"/>
          <a:stretch>
            <a:fillRect/>
          </a:stretch>
        </p:blipFill>
        <p:spPr>
          <a:xfrm>
            <a:off x="732473" y="5969079"/>
            <a:ext cx="1046440" cy="1683187"/>
          </a:xfrm>
          <a:prstGeom prst="rect">
            <a:avLst/>
          </a:prstGeom>
        </p:spPr>
      </p:pic>
      <p:sp>
        <p:nvSpPr>
          <p:cNvPr id="13" name="Text 7"/>
          <p:cNvSpPr/>
          <p:nvPr/>
        </p:nvSpPr>
        <p:spPr>
          <a:xfrm>
            <a:off x="2092762" y="6178272"/>
            <a:ext cx="2753916" cy="344210"/>
          </a:xfrm>
          <a:prstGeom prst="rect">
            <a:avLst/>
          </a:prstGeom>
          <a:noFill/>
          <a:ln/>
        </p:spPr>
        <p:txBody>
          <a:bodyPr wrap="none" lIns="0" tIns="0" rIns="0" bIns="0" rtlCol="0" anchor="t"/>
          <a:lstStyle/>
          <a:p>
            <a:pPr marL="0" indent="0" algn="l">
              <a:lnSpc>
                <a:spcPts val="2700"/>
              </a:lnSpc>
              <a:buNone/>
            </a:pPr>
            <a:r>
              <a:rPr lang="en-US" sz="2150" b="1" dirty="0">
                <a:solidFill>
                  <a:srgbClr val="3B3535"/>
                </a:solidFill>
                <a:latin typeface="Sora Semi Bold" pitchFamily="34" charset="0"/>
                <a:ea typeface="Sora Semi Bold" pitchFamily="34" charset="-122"/>
                <a:cs typeface="Sora Semi Bold" pitchFamily="34" charset="-120"/>
              </a:rPr>
              <a:t>Autres idées</a:t>
            </a:r>
            <a:endParaRPr lang="en-US" sz="2150" b="1" dirty="0"/>
          </a:p>
        </p:txBody>
      </p:sp>
      <p:sp>
        <p:nvSpPr>
          <p:cNvPr id="14" name="Text 8"/>
          <p:cNvSpPr/>
          <p:nvPr/>
        </p:nvSpPr>
        <p:spPr>
          <a:xfrm>
            <a:off x="2092762" y="6647974"/>
            <a:ext cx="6318766" cy="334804"/>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Shot d'énergie EVAP + eau fraîche</a:t>
            </a:r>
            <a:endParaRPr lang="en-US" sz="1600" dirty="0"/>
          </a:p>
        </p:txBody>
      </p:sp>
      <p:sp>
        <p:nvSpPr>
          <p:cNvPr id="15" name="Text 9"/>
          <p:cNvSpPr/>
          <p:nvPr/>
        </p:nvSpPr>
        <p:spPr>
          <a:xfrm>
            <a:off x="2092762" y="7108269"/>
            <a:ext cx="6318766" cy="334804"/>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Café glacé SCM</a:t>
            </a:r>
            <a:endParaRPr lang="en-US" sz="1600" dirty="0"/>
          </a:p>
        </p:txBody>
      </p:sp>
      <p:pic>
        <p:nvPicPr>
          <p:cNvPr id="18" name="Image 17"/>
          <p:cNvPicPr>
            <a:picLocks noChangeAspect="1"/>
          </p:cNvPicPr>
          <p:nvPr/>
        </p:nvPicPr>
        <p:blipFill>
          <a:blip r:embed="rId6"/>
          <a:stretch>
            <a:fillRect/>
          </a:stretch>
        </p:blipFill>
        <p:spPr>
          <a:xfrm>
            <a:off x="9143524" y="0"/>
            <a:ext cx="5486876" cy="82303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srcRect l="5404" t="8046" r="7399" b="9865"/>
          <a:stretch/>
        </p:blipFill>
        <p:spPr>
          <a:xfrm>
            <a:off x="8802571" y="0"/>
            <a:ext cx="5827829" cy="8229600"/>
          </a:xfrm>
          <a:prstGeom prst="rect">
            <a:avLst/>
          </a:prstGeom>
        </p:spPr>
      </p:pic>
      <p:sp>
        <p:nvSpPr>
          <p:cNvPr id="3" name="Text 0"/>
          <p:cNvSpPr/>
          <p:nvPr/>
        </p:nvSpPr>
        <p:spPr>
          <a:xfrm>
            <a:off x="758309" y="670798"/>
            <a:ext cx="7627382" cy="1425416"/>
          </a:xfrm>
          <a:prstGeom prst="rect">
            <a:avLst/>
          </a:prstGeom>
          <a:noFill/>
          <a:ln/>
        </p:spPr>
        <p:txBody>
          <a:bodyPr wrap="square" lIns="0" tIns="0" rIns="0" bIns="0" rtlCol="0" anchor="t"/>
          <a:lstStyle/>
          <a:p>
            <a:pPr marL="0" indent="0" algn="l">
              <a:lnSpc>
                <a:spcPts val="5600"/>
              </a:lnSpc>
              <a:buNone/>
            </a:pPr>
            <a:r>
              <a:rPr lang="en-US" sz="4450" b="1" dirty="0">
                <a:solidFill>
                  <a:srgbClr val="1F1E1E"/>
                </a:solidFill>
                <a:latin typeface="Sora Semi Bold" pitchFamily="34" charset="0"/>
                <a:ea typeface="Sora Semi Bold" pitchFamily="34" charset="-122"/>
                <a:cs typeface="Sora Semi Bold" pitchFamily="34" charset="-120"/>
              </a:rPr>
              <a:t>Contenus Digitaux - UGC et Carrousels</a:t>
            </a:r>
            <a:endParaRPr lang="en-US" sz="4450" b="1" dirty="0"/>
          </a:p>
        </p:txBody>
      </p:sp>
      <p:pic>
        <p:nvPicPr>
          <p:cNvPr id="4" name="Image 1" descr="preencoded.png"/>
          <p:cNvPicPr>
            <a:picLocks noChangeAspect="1"/>
          </p:cNvPicPr>
          <p:nvPr/>
        </p:nvPicPr>
        <p:blipFill>
          <a:blip r:embed="rId4"/>
          <a:stretch>
            <a:fillRect/>
          </a:stretch>
        </p:blipFill>
        <p:spPr>
          <a:xfrm>
            <a:off x="758309" y="2458998"/>
            <a:ext cx="541615" cy="541615"/>
          </a:xfrm>
          <a:prstGeom prst="rect">
            <a:avLst/>
          </a:prstGeom>
        </p:spPr>
      </p:pic>
      <p:sp>
        <p:nvSpPr>
          <p:cNvPr id="5" name="Text 1"/>
          <p:cNvSpPr/>
          <p:nvPr/>
        </p:nvSpPr>
        <p:spPr>
          <a:xfrm>
            <a:off x="1516499" y="254972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Capsules UGC</a:t>
            </a:r>
            <a:endParaRPr lang="en-US" sz="2200" b="1" dirty="0"/>
          </a:p>
        </p:txBody>
      </p:sp>
      <p:sp>
        <p:nvSpPr>
          <p:cNvPr id="6" name="Text 2"/>
          <p:cNvSpPr/>
          <p:nvPr/>
        </p:nvSpPr>
        <p:spPr>
          <a:xfrm>
            <a:off x="1516499" y="3035856"/>
            <a:ext cx="6869192"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"Comme tu veux, mais avec BR !" - Montage des meilleures façons personnelles de consommer Bonnet Rouge, ciblant les jeunes, les familles et les travailleurs.</a:t>
            </a:r>
            <a:endParaRPr lang="en-US" sz="1700" dirty="0"/>
          </a:p>
        </p:txBody>
      </p:sp>
      <p:pic>
        <p:nvPicPr>
          <p:cNvPr id="7" name="Image 2" descr="preencoded.png"/>
          <p:cNvPicPr>
            <a:picLocks noChangeAspect="1"/>
          </p:cNvPicPr>
          <p:nvPr/>
        </p:nvPicPr>
        <p:blipFill>
          <a:blip r:embed="rId5"/>
          <a:stretch>
            <a:fillRect/>
          </a:stretch>
        </p:blipFill>
        <p:spPr>
          <a:xfrm>
            <a:off x="758309" y="4547116"/>
            <a:ext cx="541615" cy="541615"/>
          </a:xfrm>
          <a:prstGeom prst="rect">
            <a:avLst/>
          </a:prstGeom>
        </p:spPr>
      </p:pic>
      <p:sp>
        <p:nvSpPr>
          <p:cNvPr id="8" name="Text 3"/>
          <p:cNvSpPr/>
          <p:nvPr/>
        </p:nvSpPr>
        <p:spPr>
          <a:xfrm>
            <a:off x="1516499" y="4637842"/>
            <a:ext cx="302597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Carrousels éducatifs</a:t>
            </a:r>
            <a:endParaRPr lang="en-US" sz="2200" b="1" dirty="0"/>
          </a:p>
        </p:txBody>
      </p:sp>
      <p:sp>
        <p:nvSpPr>
          <p:cNvPr id="9" name="Text 4"/>
          <p:cNvSpPr/>
          <p:nvPr/>
        </p:nvSpPr>
        <p:spPr>
          <a:xfrm>
            <a:off x="1516499" y="5123974"/>
            <a:ext cx="6869192"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 5 façons ultra gourmandes de manger du lait en poudre » et « Pourquoi le lait concentré sucré booste ton goûter ».</a:t>
            </a:r>
            <a:endParaRPr lang="en-US" sz="1700" dirty="0"/>
          </a:p>
        </p:txBody>
      </p:sp>
      <p:pic>
        <p:nvPicPr>
          <p:cNvPr id="10" name="Image 3" descr="preencoded.png"/>
          <p:cNvPicPr>
            <a:picLocks noChangeAspect="1"/>
          </p:cNvPicPr>
          <p:nvPr/>
        </p:nvPicPr>
        <p:blipFill>
          <a:blip r:embed="rId6"/>
          <a:stretch>
            <a:fillRect/>
          </a:stretch>
        </p:blipFill>
        <p:spPr>
          <a:xfrm>
            <a:off x="758309" y="6288524"/>
            <a:ext cx="541615" cy="541615"/>
          </a:xfrm>
          <a:prstGeom prst="rect">
            <a:avLst/>
          </a:prstGeom>
        </p:spPr>
      </p:pic>
      <p:sp>
        <p:nvSpPr>
          <p:cNvPr id="11" name="Text 5"/>
          <p:cNvSpPr/>
          <p:nvPr/>
        </p:nvSpPr>
        <p:spPr>
          <a:xfrm>
            <a:off x="1516499" y="6379250"/>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Stickers &amp; GIFs</a:t>
            </a:r>
            <a:endParaRPr lang="en-US" sz="2200" b="1" dirty="0"/>
          </a:p>
        </p:txBody>
      </p:sp>
      <p:sp>
        <p:nvSpPr>
          <p:cNvPr id="12" name="Text 6"/>
          <p:cNvSpPr/>
          <p:nvPr/>
        </p:nvSpPr>
        <p:spPr>
          <a:xfrm>
            <a:off x="1516499" y="6865382"/>
            <a:ext cx="6869192"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Création de stickers Instagram/WhatsApp : « Shot d'énergie », « Tartine BR », « Cuillère magique », « Petit-dej royal ».</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946785"/>
            <a:ext cx="9117806" cy="712708"/>
          </a:xfrm>
          <a:prstGeom prst="rect">
            <a:avLst/>
          </a:prstGeom>
          <a:noFill/>
          <a:ln/>
        </p:spPr>
        <p:txBody>
          <a:bodyPr wrap="none" lIns="0" tIns="0" rIns="0" bIns="0" rtlCol="0" anchor="t"/>
          <a:lstStyle/>
          <a:p>
            <a:pPr marL="0" indent="0" algn="l">
              <a:lnSpc>
                <a:spcPts val="5600"/>
              </a:lnSpc>
              <a:buNone/>
            </a:pPr>
            <a:r>
              <a:rPr lang="en-US" sz="4450" b="1" dirty="0">
                <a:solidFill>
                  <a:srgbClr val="1F1E1E"/>
                </a:solidFill>
                <a:latin typeface="Sora Semi Bold" pitchFamily="34" charset="0"/>
                <a:ea typeface="Sora Semi Bold" pitchFamily="34" charset="-122"/>
                <a:cs typeface="Sora Semi Bold" pitchFamily="34" charset="-120"/>
              </a:rPr>
              <a:t>Challenge TikTok #MonBRStyle</a:t>
            </a:r>
            <a:endParaRPr lang="en-US" sz="4450" b="1" dirty="0"/>
          </a:p>
        </p:txBody>
      </p:sp>
      <p:pic>
        <p:nvPicPr>
          <p:cNvPr id="3" name="Image 0" descr="preencoded.png"/>
          <p:cNvPicPr>
            <a:picLocks noChangeAspect="1"/>
          </p:cNvPicPr>
          <p:nvPr/>
        </p:nvPicPr>
        <p:blipFill>
          <a:blip r:embed="rId3"/>
          <a:stretch>
            <a:fillRect/>
          </a:stretch>
        </p:blipFill>
        <p:spPr>
          <a:xfrm>
            <a:off x="2954774" y="2092762"/>
            <a:ext cx="2163723" cy="1265992"/>
          </a:xfrm>
          <a:prstGeom prst="rect">
            <a:avLst/>
          </a:prstGeom>
        </p:spPr>
      </p:pic>
      <p:pic>
        <p:nvPicPr>
          <p:cNvPr id="4" name="Image 1" descr="preencoded.png"/>
          <p:cNvPicPr>
            <a:picLocks noChangeAspect="1"/>
          </p:cNvPicPr>
          <p:nvPr/>
        </p:nvPicPr>
        <p:blipFill>
          <a:blip r:embed="rId4"/>
          <a:stretch>
            <a:fillRect/>
          </a:stretch>
        </p:blipFill>
        <p:spPr>
          <a:xfrm>
            <a:off x="3884176" y="2692718"/>
            <a:ext cx="304681" cy="380762"/>
          </a:xfrm>
          <a:prstGeom prst="rect">
            <a:avLst/>
          </a:prstGeom>
        </p:spPr>
      </p:pic>
      <p:sp>
        <p:nvSpPr>
          <p:cNvPr id="5" name="Text 1"/>
          <p:cNvSpPr/>
          <p:nvPr/>
        </p:nvSpPr>
        <p:spPr>
          <a:xfrm>
            <a:off x="5335072" y="2309336"/>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Récompense</a:t>
            </a:r>
            <a:endParaRPr lang="en-US" sz="2200" b="1" dirty="0"/>
          </a:p>
        </p:txBody>
      </p:sp>
      <p:sp>
        <p:nvSpPr>
          <p:cNvPr id="6" name="Text 2"/>
          <p:cNvSpPr/>
          <p:nvPr/>
        </p:nvSpPr>
        <p:spPr>
          <a:xfrm>
            <a:off x="5335072" y="2795468"/>
            <a:ext cx="3245168" cy="346710"/>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1 mois de stock Bonnet Rouge</a:t>
            </a:r>
            <a:endParaRPr lang="en-US" sz="1700" dirty="0"/>
          </a:p>
        </p:txBody>
      </p:sp>
      <p:sp>
        <p:nvSpPr>
          <p:cNvPr id="7" name="Shape 3"/>
          <p:cNvSpPr/>
          <p:nvPr/>
        </p:nvSpPr>
        <p:spPr>
          <a:xfrm>
            <a:off x="5172551" y="3370540"/>
            <a:ext cx="8645485" cy="15240"/>
          </a:xfrm>
          <a:prstGeom prst="roundRect">
            <a:avLst>
              <a:gd name="adj" fmla="val 597101"/>
            </a:avLst>
          </a:prstGeom>
          <a:solidFill>
            <a:srgbClr val="DFB8BC"/>
          </a:solidFill>
          <a:ln/>
        </p:spPr>
      </p:sp>
      <p:pic>
        <p:nvPicPr>
          <p:cNvPr id="8" name="Image 2" descr="preencoded.png"/>
          <p:cNvPicPr>
            <a:picLocks noChangeAspect="1"/>
          </p:cNvPicPr>
          <p:nvPr/>
        </p:nvPicPr>
        <p:blipFill>
          <a:blip r:embed="rId5"/>
          <a:stretch>
            <a:fillRect/>
          </a:stretch>
        </p:blipFill>
        <p:spPr>
          <a:xfrm>
            <a:off x="1872972" y="3412807"/>
            <a:ext cx="4327446" cy="1265992"/>
          </a:xfrm>
          <a:prstGeom prst="rect">
            <a:avLst/>
          </a:prstGeom>
        </p:spPr>
      </p:pic>
      <p:pic>
        <p:nvPicPr>
          <p:cNvPr id="9" name="Image 3" descr="preencoded.png"/>
          <p:cNvPicPr>
            <a:picLocks noChangeAspect="1"/>
          </p:cNvPicPr>
          <p:nvPr/>
        </p:nvPicPr>
        <p:blipFill>
          <a:blip r:embed="rId6"/>
          <a:stretch>
            <a:fillRect/>
          </a:stretch>
        </p:blipFill>
        <p:spPr>
          <a:xfrm>
            <a:off x="3884295" y="3855363"/>
            <a:ext cx="304681" cy="380762"/>
          </a:xfrm>
          <a:prstGeom prst="rect">
            <a:avLst/>
          </a:prstGeom>
        </p:spPr>
      </p:pic>
      <p:sp>
        <p:nvSpPr>
          <p:cNvPr id="10" name="Text 4"/>
          <p:cNvSpPr/>
          <p:nvPr/>
        </p:nvSpPr>
        <p:spPr>
          <a:xfrm>
            <a:off x="6416993" y="362938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Défi</a:t>
            </a:r>
            <a:endParaRPr lang="en-US" sz="2200" b="1" dirty="0"/>
          </a:p>
        </p:txBody>
      </p:sp>
      <p:sp>
        <p:nvSpPr>
          <p:cNvPr id="11" name="Text 5"/>
          <p:cNvSpPr/>
          <p:nvPr/>
        </p:nvSpPr>
        <p:spPr>
          <a:xfrm>
            <a:off x="6416993" y="4115514"/>
            <a:ext cx="5644634" cy="346710"/>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Créer un smoothie ou snack express en 10 secondes</a:t>
            </a:r>
            <a:endParaRPr lang="en-US" sz="1700" dirty="0"/>
          </a:p>
        </p:txBody>
      </p:sp>
      <p:sp>
        <p:nvSpPr>
          <p:cNvPr id="12" name="Shape 6"/>
          <p:cNvSpPr/>
          <p:nvPr/>
        </p:nvSpPr>
        <p:spPr>
          <a:xfrm>
            <a:off x="6254472" y="4690586"/>
            <a:ext cx="7563564" cy="15240"/>
          </a:xfrm>
          <a:prstGeom prst="roundRect">
            <a:avLst>
              <a:gd name="adj" fmla="val 597101"/>
            </a:avLst>
          </a:prstGeom>
          <a:solidFill>
            <a:srgbClr val="DFB8BC"/>
          </a:solidFill>
          <a:ln/>
        </p:spPr>
      </p:sp>
      <p:pic>
        <p:nvPicPr>
          <p:cNvPr id="13" name="Image 4" descr="preencoded.png"/>
          <p:cNvPicPr>
            <a:picLocks noChangeAspect="1"/>
          </p:cNvPicPr>
          <p:nvPr/>
        </p:nvPicPr>
        <p:blipFill>
          <a:blip r:embed="rId7"/>
          <a:stretch>
            <a:fillRect/>
          </a:stretch>
        </p:blipFill>
        <p:spPr>
          <a:xfrm>
            <a:off x="791051" y="4732853"/>
            <a:ext cx="6491288" cy="1265992"/>
          </a:xfrm>
          <a:prstGeom prst="rect">
            <a:avLst/>
          </a:prstGeom>
        </p:spPr>
      </p:pic>
      <p:pic>
        <p:nvPicPr>
          <p:cNvPr id="14" name="Image 5" descr="preencoded.png"/>
          <p:cNvPicPr>
            <a:picLocks noChangeAspect="1"/>
          </p:cNvPicPr>
          <p:nvPr/>
        </p:nvPicPr>
        <p:blipFill>
          <a:blip r:embed="rId8"/>
          <a:stretch>
            <a:fillRect/>
          </a:stretch>
        </p:blipFill>
        <p:spPr>
          <a:xfrm>
            <a:off x="3884295" y="5175409"/>
            <a:ext cx="304681" cy="380762"/>
          </a:xfrm>
          <a:prstGeom prst="rect">
            <a:avLst/>
          </a:prstGeom>
        </p:spPr>
      </p:pic>
      <p:sp>
        <p:nvSpPr>
          <p:cNvPr id="15" name="Text 7"/>
          <p:cNvSpPr/>
          <p:nvPr/>
        </p:nvSpPr>
        <p:spPr>
          <a:xfrm>
            <a:off x="7498913" y="4949428"/>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Visibilité</a:t>
            </a:r>
            <a:endParaRPr lang="en-US" sz="2200" b="1" dirty="0"/>
          </a:p>
        </p:txBody>
      </p:sp>
      <p:sp>
        <p:nvSpPr>
          <p:cNvPr id="16" name="Text 8"/>
          <p:cNvSpPr/>
          <p:nvPr/>
        </p:nvSpPr>
        <p:spPr>
          <a:xfrm>
            <a:off x="7498913" y="5435560"/>
            <a:ext cx="3901916" cy="346710"/>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Utilisation du hashtag #MonBRStyle</a:t>
            </a:r>
            <a:endParaRPr lang="en-US" sz="1700" dirty="0"/>
          </a:p>
        </p:txBody>
      </p:sp>
      <p:sp>
        <p:nvSpPr>
          <p:cNvPr id="17" name="Text 9"/>
          <p:cNvSpPr/>
          <p:nvPr/>
        </p:nvSpPr>
        <p:spPr>
          <a:xfrm>
            <a:off x="758309" y="6242566"/>
            <a:ext cx="13113782"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Ce challenge TikTok vise à générer un engagement massif auprès des jeunes consommateurs tout en mettant en avant la rapidité et la simplicité d'utilisation des produits Bonnet Rouge. Les participants devront montrer leur créativité en préparant une recette express chronométrée, créant ainsi une communauté autour de la marque.</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309" y="2727781"/>
            <a:ext cx="13113782" cy="1425416"/>
          </a:xfrm>
          <a:prstGeom prst="rect">
            <a:avLst/>
          </a:prstGeom>
          <a:noFill/>
          <a:ln/>
        </p:spPr>
        <p:txBody>
          <a:bodyPr wrap="square" lIns="0" tIns="0" rIns="0" bIns="0" rtlCol="0" anchor="t"/>
          <a:lstStyle/>
          <a:p>
            <a:pPr>
              <a:lnSpc>
                <a:spcPts val="5600"/>
              </a:lnSpc>
            </a:pPr>
            <a:r>
              <a:rPr lang="en-US" sz="4450" dirty="0" err="1" smtClean="0">
                <a:solidFill>
                  <a:srgbClr val="1F1E1E"/>
                </a:solidFill>
                <a:latin typeface="Sora Semi Bold" pitchFamily="34" charset="0"/>
                <a:ea typeface="Sora Semi Bold" pitchFamily="34" charset="-122"/>
                <a:cs typeface="Sora Semi Bold" pitchFamily="34" charset="-120"/>
              </a:rPr>
              <a:t>Matériel</a:t>
            </a:r>
            <a:r>
              <a:rPr lang="en-US" sz="4450" dirty="0" smtClean="0">
                <a:solidFill>
                  <a:srgbClr val="1F1E1E"/>
                </a:solidFill>
                <a:latin typeface="Sora Semi Bold" pitchFamily="34" charset="0"/>
                <a:ea typeface="Sora Semi Bold" pitchFamily="34" charset="-122"/>
                <a:cs typeface="Sora Semi Bold" pitchFamily="34" charset="-120"/>
              </a:rPr>
              <a:t> Print &amp; </a:t>
            </a:r>
            <a:r>
              <a:rPr lang="en-US" sz="4450" dirty="0" err="1" smtClean="0">
                <a:solidFill>
                  <a:srgbClr val="1F1E1E"/>
                </a:solidFill>
                <a:latin typeface="Sora Semi Bold" pitchFamily="34" charset="0"/>
                <a:ea typeface="Sora Semi Bold" pitchFamily="34" charset="-122"/>
                <a:cs typeface="Sora Semi Bold" pitchFamily="34" charset="-120"/>
              </a:rPr>
              <a:t>Affichage</a:t>
            </a:r>
            <a:r>
              <a:rPr lang="en-US" sz="4450" dirty="0" smtClean="0">
                <a:solidFill>
                  <a:srgbClr val="1F1E1E"/>
                </a:solidFill>
                <a:latin typeface="Sora Semi Bold" pitchFamily="34" charset="0"/>
                <a:ea typeface="Sora Semi Bold" pitchFamily="34" charset="-122"/>
                <a:cs typeface="Sora Semi Bold" pitchFamily="34" charset="-120"/>
              </a:rPr>
              <a:t> </a:t>
            </a:r>
            <a:r>
              <a:rPr lang="en-US" sz="4450" dirty="0" err="1" smtClean="0">
                <a:solidFill>
                  <a:srgbClr val="1F1E1E"/>
                </a:solidFill>
                <a:latin typeface="Sora Semi Bold" pitchFamily="34" charset="0"/>
                <a:ea typeface="Sora Semi Bold" pitchFamily="34" charset="-122"/>
                <a:cs typeface="Sora Semi Bold" pitchFamily="34" charset="-120"/>
              </a:rPr>
              <a:t>Urbain</a:t>
            </a:r>
            <a:endParaRPr lang="en-US" sz="4450" dirty="0">
              <a:solidFill>
                <a:srgbClr val="1F1E1E"/>
              </a:solidFill>
              <a:latin typeface="Sora Semi Bold" pitchFamily="34" charset="0"/>
              <a:ea typeface="Sora Semi Bold" pitchFamily="34" charset="-122"/>
              <a:cs typeface="Sora Semi Bold" pitchFamily="34" charset="-120"/>
            </a:endParaRPr>
          </a:p>
        </p:txBody>
      </p:sp>
      <p:pic>
        <p:nvPicPr>
          <p:cNvPr id="3" name="Image 0" descr="preencoded.png"/>
          <p:cNvPicPr>
            <a:picLocks noChangeAspect="1"/>
          </p:cNvPicPr>
          <p:nvPr/>
        </p:nvPicPr>
        <p:blipFill>
          <a:blip r:embed="rId3"/>
          <a:stretch>
            <a:fillRect/>
          </a:stretch>
        </p:blipFill>
        <p:spPr>
          <a:xfrm>
            <a:off x="758309" y="3430667"/>
            <a:ext cx="3278386" cy="866537"/>
          </a:xfrm>
          <a:prstGeom prst="rect">
            <a:avLst/>
          </a:prstGeom>
        </p:spPr>
      </p:pic>
      <p:sp>
        <p:nvSpPr>
          <p:cNvPr id="4" name="Text 1"/>
          <p:cNvSpPr/>
          <p:nvPr/>
        </p:nvSpPr>
        <p:spPr>
          <a:xfrm>
            <a:off x="974884" y="4622125"/>
            <a:ext cx="2845237" cy="356235"/>
          </a:xfrm>
          <a:prstGeom prst="rect">
            <a:avLst/>
          </a:prstGeom>
          <a:noFill/>
          <a:ln/>
        </p:spPr>
        <p:txBody>
          <a:bodyPr wrap="none" lIns="0" tIns="0" rIns="0" bIns="0" rtlCol="0" anchor="t"/>
          <a:lstStyle/>
          <a:p>
            <a:pPr>
              <a:lnSpc>
                <a:spcPts val="2800"/>
              </a:lnSpc>
            </a:pPr>
            <a:r>
              <a:rPr lang="en-US" sz="2200" b="1" dirty="0">
                <a:solidFill>
                  <a:srgbClr val="C00000"/>
                </a:solidFill>
                <a:latin typeface="Sora Semi Bold" pitchFamily="34" charset="0"/>
                <a:ea typeface="Sora Semi Bold" pitchFamily="34" charset="-122"/>
                <a:cs typeface="Sora Semi Bold" pitchFamily="34" charset="-120"/>
              </a:rPr>
              <a:t>À la cuillère</a:t>
            </a:r>
            <a:endParaRPr lang="en-US" sz="2200" b="1" dirty="0">
              <a:solidFill>
                <a:srgbClr val="C00000"/>
              </a:solidFill>
            </a:endParaRPr>
          </a:p>
        </p:txBody>
      </p:sp>
      <p:sp>
        <p:nvSpPr>
          <p:cNvPr id="5" name="Text 2"/>
          <p:cNvSpPr/>
          <p:nvPr/>
        </p:nvSpPr>
        <p:spPr>
          <a:xfrm>
            <a:off x="974884" y="5108257"/>
            <a:ext cx="2845237" cy="1733550"/>
          </a:xfrm>
          <a:prstGeom prst="rect">
            <a:avLst/>
          </a:prstGeom>
          <a:noFill/>
          <a:ln/>
        </p:spPr>
        <p:txBody>
          <a:bodyPr wrap="squar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Les adolescents adorent nos produits pour un snack rapide et délicieux à tout moment de la journée.</a:t>
            </a:r>
            <a:endParaRPr lang="en-US" sz="1700" dirty="0">
              <a:solidFill>
                <a:prstClr val="black"/>
              </a:solidFill>
            </a:endParaRPr>
          </a:p>
        </p:txBody>
      </p:sp>
      <p:pic>
        <p:nvPicPr>
          <p:cNvPr id="6" name="Image 1" descr="preencoded.png"/>
          <p:cNvPicPr>
            <a:picLocks noChangeAspect="1"/>
          </p:cNvPicPr>
          <p:nvPr/>
        </p:nvPicPr>
        <p:blipFill>
          <a:blip r:embed="rId4"/>
          <a:stretch>
            <a:fillRect/>
          </a:stretch>
        </p:blipFill>
        <p:spPr>
          <a:xfrm>
            <a:off x="4036695" y="3430667"/>
            <a:ext cx="3278505" cy="866537"/>
          </a:xfrm>
          <a:prstGeom prst="rect">
            <a:avLst/>
          </a:prstGeom>
        </p:spPr>
      </p:pic>
      <p:sp>
        <p:nvSpPr>
          <p:cNvPr id="7" name="Text 3"/>
          <p:cNvSpPr/>
          <p:nvPr/>
        </p:nvSpPr>
        <p:spPr>
          <a:xfrm>
            <a:off x="4253270" y="4622125"/>
            <a:ext cx="2845356" cy="356235"/>
          </a:xfrm>
          <a:prstGeom prst="rect">
            <a:avLst/>
          </a:prstGeom>
          <a:noFill/>
          <a:ln/>
        </p:spPr>
        <p:txBody>
          <a:bodyPr wrap="none" lIns="0" tIns="0" rIns="0" bIns="0" rtlCol="0" anchor="t"/>
          <a:lstStyle/>
          <a:p>
            <a:pPr>
              <a:lnSpc>
                <a:spcPts val="2800"/>
              </a:lnSpc>
            </a:pPr>
            <a:r>
              <a:rPr lang="en-US" sz="2200" b="1" dirty="0">
                <a:solidFill>
                  <a:srgbClr val="C00000"/>
                </a:solidFill>
                <a:latin typeface="Sora Semi Bold" pitchFamily="34" charset="0"/>
                <a:ea typeface="Sora Semi Bold" pitchFamily="34" charset="-122"/>
                <a:cs typeface="Sora Semi Bold" pitchFamily="34" charset="-120"/>
              </a:rPr>
              <a:t>Même en shot</a:t>
            </a:r>
            <a:endParaRPr lang="en-US" sz="2200" b="1" dirty="0">
              <a:solidFill>
                <a:srgbClr val="C00000"/>
              </a:solidFill>
            </a:endParaRPr>
          </a:p>
        </p:txBody>
      </p:sp>
      <p:sp>
        <p:nvSpPr>
          <p:cNvPr id="8" name="Text 4"/>
          <p:cNvSpPr/>
          <p:nvPr/>
        </p:nvSpPr>
        <p:spPr>
          <a:xfrm>
            <a:off x="4253270" y="5108257"/>
            <a:ext cx="2845356" cy="1733550"/>
          </a:xfrm>
          <a:prstGeom prst="rect">
            <a:avLst/>
          </a:prstGeom>
          <a:noFill/>
          <a:ln/>
        </p:spPr>
        <p:txBody>
          <a:bodyPr wrap="squar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Pour les sportifs, un shot de lait après l'effort offre une récupération optimale et des nutriments essentiels.</a:t>
            </a:r>
            <a:endParaRPr lang="en-US" sz="1700" dirty="0">
              <a:solidFill>
                <a:prstClr val="black"/>
              </a:solidFill>
            </a:endParaRPr>
          </a:p>
        </p:txBody>
      </p:sp>
      <p:pic>
        <p:nvPicPr>
          <p:cNvPr id="9" name="Image 2" descr="preencoded.png"/>
          <p:cNvPicPr>
            <a:picLocks noChangeAspect="1"/>
          </p:cNvPicPr>
          <p:nvPr/>
        </p:nvPicPr>
        <p:blipFill>
          <a:blip r:embed="rId5"/>
          <a:stretch>
            <a:fillRect/>
          </a:stretch>
        </p:blipFill>
        <p:spPr>
          <a:xfrm>
            <a:off x="7315200" y="3430667"/>
            <a:ext cx="3278386" cy="866537"/>
          </a:xfrm>
          <a:prstGeom prst="rect">
            <a:avLst/>
          </a:prstGeom>
        </p:spPr>
      </p:pic>
      <p:sp>
        <p:nvSpPr>
          <p:cNvPr id="10" name="Text 5"/>
          <p:cNvSpPr/>
          <p:nvPr/>
        </p:nvSpPr>
        <p:spPr>
          <a:xfrm>
            <a:off x="7531775" y="4622125"/>
            <a:ext cx="2845237" cy="356235"/>
          </a:xfrm>
          <a:prstGeom prst="rect">
            <a:avLst/>
          </a:prstGeom>
          <a:noFill/>
          <a:ln/>
        </p:spPr>
        <p:txBody>
          <a:bodyPr wrap="none" lIns="0" tIns="0" rIns="0" bIns="0" rtlCol="0" anchor="t"/>
          <a:lstStyle/>
          <a:p>
            <a:pPr>
              <a:lnSpc>
                <a:spcPts val="2800"/>
              </a:lnSpc>
            </a:pPr>
            <a:r>
              <a:rPr lang="en-US" sz="2200" b="1" dirty="0">
                <a:solidFill>
                  <a:srgbClr val="C00000"/>
                </a:solidFill>
                <a:latin typeface="Sora Semi Bold" pitchFamily="34" charset="0"/>
                <a:ea typeface="Sora Semi Bold" pitchFamily="34" charset="-122"/>
                <a:cs typeface="Sora Semi Bold" pitchFamily="34" charset="-120"/>
              </a:rPr>
              <a:t>Avec la tartine</a:t>
            </a:r>
            <a:endParaRPr lang="en-US" sz="2200" b="1" dirty="0">
              <a:solidFill>
                <a:srgbClr val="C00000"/>
              </a:solidFill>
            </a:endParaRPr>
          </a:p>
        </p:txBody>
      </p:sp>
      <p:sp>
        <p:nvSpPr>
          <p:cNvPr id="11" name="Text 6"/>
          <p:cNvSpPr/>
          <p:nvPr/>
        </p:nvSpPr>
        <p:spPr>
          <a:xfrm>
            <a:off x="7531775" y="5108257"/>
            <a:ext cx="2845237" cy="1733550"/>
          </a:xfrm>
          <a:prstGeom prst="rect">
            <a:avLst/>
          </a:prstGeom>
          <a:noFill/>
          <a:ln/>
        </p:spPr>
        <p:txBody>
          <a:bodyPr wrap="squar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Les mamans font confiance à notre lait pour accompagner la tartine matinale de leurs enfants.</a:t>
            </a:r>
            <a:endParaRPr lang="en-US" sz="1700" dirty="0">
              <a:solidFill>
                <a:prstClr val="black"/>
              </a:solidFill>
            </a:endParaRPr>
          </a:p>
        </p:txBody>
      </p:sp>
      <p:pic>
        <p:nvPicPr>
          <p:cNvPr id="12" name="Image 3" descr="preencoded.png"/>
          <p:cNvPicPr>
            <a:picLocks noChangeAspect="1"/>
          </p:cNvPicPr>
          <p:nvPr/>
        </p:nvPicPr>
        <p:blipFill>
          <a:blip r:embed="rId6"/>
          <a:stretch>
            <a:fillRect/>
          </a:stretch>
        </p:blipFill>
        <p:spPr>
          <a:xfrm>
            <a:off x="10593586" y="3430667"/>
            <a:ext cx="3278505" cy="866537"/>
          </a:xfrm>
          <a:prstGeom prst="rect">
            <a:avLst/>
          </a:prstGeom>
        </p:spPr>
      </p:pic>
      <p:sp>
        <p:nvSpPr>
          <p:cNvPr id="13" name="Text 7"/>
          <p:cNvSpPr/>
          <p:nvPr/>
        </p:nvSpPr>
        <p:spPr>
          <a:xfrm>
            <a:off x="10810161" y="4622125"/>
            <a:ext cx="2845356" cy="356235"/>
          </a:xfrm>
          <a:prstGeom prst="rect">
            <a:avLst/>
          </a:prstGeom>
          <a:noFill/>
          <a:ln/>
        </p:spPr>
        <p:txBody>
          <a:bodyPr wrap="none" lIns="0" tIns="0" rIns="0" bIns="0" rtlCol="0" anchor="t"/>
          <a:lstStyle/>
          <a:p>
            <a:pPr>
              <a:lnSpc>
                <a:spcPts val="2800"/>
              </a:lnSpc>
            </a:pPr>
            <a:r>
              <a:rPr lang="en-US" sz="2200" b="1" dirty="0">
                <a:solidFill>
                  <a:srgbClr val="C00000"/>
                </a:solidFill>
                <a:latin typeface="Sora Semi Bold" pitchFamily="34" charset="0"/>
                <a:ea typeface="Sora Semi Bold" pitchFamily="34" charset="-122"/>
                <a:cs typeface="Sora Semi Bold" pitchFamily="34" charset="-120"/>
              </a:rPr>
              <a:t>Dans le petit déj</a:t>
            </a:r>
            <a:endParaRPr lang="en-US" sz="2200" b="1" dirty="0">
              <a:solidFill>
                <a:srgbClr val="C00000"/>
              </a:solidFill>
            </a:endParaRPr>
          </a:p>
        </p:txBody>
      </p:sp>
      <p:sp>
        <p:nvSpPr>
          <p:cNvPr id="14" name="Text 8"/>
          <p:cNvSpPr/>
          <p:nvPr/>
        </p:nvSpPr>
        <p:spPr>
          <a:xfrm>
            <a:off x="10810161" y="5108257"/>
            <a:ext cx="2845356" cy="1386840"/>
          </a:xfrm>
          <a:prstGeom prst="rect">
            <a:avLst/>
          </a:prstGeom>
          <a:noFill/>
          <a:ln/>
        </p:spPr>
        <p:txBody>
          <a:bodyPr wrap="squar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Toute la famille se réunit autour d'un petit déjeuner savoureux et nutritif avec notre lait.</a:t>
            </a:r>
            <a:endParaRPr lang="en-US" sz="1700" dirty="0">
              <a:solidFill>
                <a:prstClr val="black"/>
              </a:solidFill>
            </a:endParaRPr>
          </a:p>
        </p:txBody>
      </p:sp>
      <p:sp>
        <p:nvSpPr>
          <p:cNvPr id="15" name="Text 9"/>
          <p:cNvSpPr/>
          <p:nvPr/>
        </p:nvSpPr>
        <p:spPr>
          <a:xfrm>
            <a:off x="758309" y="6979801"/>
            <a:ext cx="13113782" cy="1040130"/>
          </a:xfrm>
          <a:prstGeom prst="rect">
            <a:avLst/>
          </a:prstGeom>
          <a:noFill/>
          <a:ln/>
        </p:spPr>
        <p:txBody>
          <a:bodyPr wrap="square" lIns="0" tIns="0" rIns="0" bIns="0" rtlCol="0" anchor="t"/>
          <a:lstStyle/>
          <a:p>
            <a:pPr>
              <a:lnSpc>
                <a:spcPts val="2700"/>
              </a:lnSpc>
            </a:pPr>
            <a:r>
              <a:rPr lang="en-US" sz="1700" dirty="0" smtClean="0">
                <a:solidFill>
                  <a:srgbClr val="3B3535"/>
                </a:solidFill>
                <a:latin typeface="Sora Light" pitchFamily="34" charset="0"/>
                <a:ea typeface="Sora Light" pitchFamily="34" charset="-122"/>
                <a:cs typeface="Sora Light" pitchFamily="34" charset="-120"/>
              </a:rPr>
              <a:t>Notre </a:t>
            </a:r>
            <a:r>
              <a:rPr lang="en-US" sz="1700" dirty="0" err="1" smtClean="0">
                <a:solidFill>
                  <a:srgbClr val="3B3535"/>
                </a:solidFill>
                <a:latin typeface="Sora Light" pitchFamily="34" charset="0"/>
                <a:ea typeface="Sora Light" pitchFamily="34" charset="-122"/>
                <a:cs typeface="Sora Light" pitchFamily="34" charset="-120"/>
              </a:rPr>
              <a:t>stratégie</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d'affichage</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urbain</a:t>
            </a:r>
            <a:r>
              <a:rPr lang="en-US" sz="1700" dirty="0" smtClean="0">
                <a:solidFill>
                  <a:srgbClr val="3B3535"/>
                </a:solidFill>
                <a:latin typeface="Sora Light" pitchFamily="34" charset="0"/>
                <a:ea typeface="Sora Light" pitchFamily="34" charset="-122"/>
                <a:cs typeface="Sora Light" pitchFamily="34" charset="-120"/>
              </a:rPr>
              <a:t> se </a:t>
            </a:r>
            <a:r>
              <a:rPr lang="en-US" sz="1700" dirty="0" err="1" smtClean="0">
                <a:solidFill>
                  <a:srgbClr val="3B3535"/>
                </a:solidFill>
                <a:latin typeface="Sora Light" pitchFamily="34" charset="0"/>
                <a:ea typeface="Sora Light" pitchFamily="34" charset="-122"/>
                <a:cs typeface="Sora Light" pitchFamily="34" charset="-120"/>
              </a:rPr>
              <a:t>décline</a:t>
            </a:r>
            <a:r>
              <a:rPr lang="en-US" sz="1700" dirty="0" smtClean="0">
                <a:solidFill>
                  <a:srgbClr val="3B3535"/>
                </a:solidFill>
                <a:latin typeface="Sora Light" pitchFamily="34" charset="0"/>
                <a:ea typeface="Sora Light" pitchFamily="34" charset="-122"/>
                <a:cs typeface="Sora Light" pitchFamily="34" charset="-120"/>
              </a:rPr>
              <a:t> en </a:t>
            </a:r>
            <a:r>
              <a:rPr lang="en-US" sz="1700" dirty="0" err="1" smtClean="0">
                <a:solidFill>
                  <a:srgbClr val="3B3535"/>
                </a:solidFill>
                <a:latin typeface="Sora Light" pitchFamily="34" charset="0"/>
                <a:ea typeface="Sora Light" pitchFamily="34" charset="-122"/>
                <a:cs typeface="Sora Light" pitchFamily="34" charset="-120"/>
              </a:rPr>
              <a:t>quatre</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visuels</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principaux</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chacun</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ciblant</a:t>
            </a:r>
            <a:r>
              <a:rPr lang="en-US" sz="1700" dirty="0" smtClean="0">
                <a:solidFill>
                  <a:srgbClr val="3B3535"/>
                </a:solidFill>
                <a:latin typeface="Sora Light" pitchFamily="34" charset="0"/>
                <a:ea typeface="Sora Light" pitchFamily="34" charset="-122"/>
                <a:cs typeface="Sora Light" pitchFamily="34" charset="-120"/>
              </a:rPr>
              <a:t> un segment </a:t>
            </a:r>
            <a:r>
              <a:rPr lang="en-US" sz="1700" dirty="0" err="1" smtClean="0">
                <a:solidFill>
                  <a:srgbClr val="3B3535"/>
                </a:solidFill>
                <a:latin typeface="Sora Light" pitchFamily="34" charset="0"/>
                <a:ea typeface="Sora Light" pitchFamily="34" charset="-122"/>
                <a:cs typeface="Sora Light" pitchFamily="34" charset="-120"/>
              </a:rPr>
              <a:t>spécifique</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Chaque</a:t>
            </a:r>
            <a:r>
              <a:rPr lang="en-US" sz="1700" dirty="0" smtClean="0">
                <a:solidFill>
                  <a:srgbClr val="3B3535"/>
                </a:solidFill>
                <a:latin typeface="Sora Light" pitchFamily="34" charset="0"/>
                <a:ea typeface="Sora Light" pitchFamily="34" charset="-122"/>
                <a:cs typeface="Sora Light" pitchFamily="34" charset="-120"/>
              </a:rPr>
              <a:t> </a:t>
            </a:r>
            <a:r>
              <a:rPr lang="en-US" sz="1700" dirty="0">
                <a:solidFill>
                  <a:srgbClr val="3B3535"/>
                </a:solidFill>
                <a:latin typeface="Sora Light" pitchFamily="34" charset="0"/>
                <a:ea typeface="Sora Light" pitchFamily="34" charset="-122"/>
                <a:cs typeface="Sora Light" pitchFamily="34" charset="-120"/>
              </a:rPr>
              <a:t>format de </a:t>
            </a:r>
            <a:r>
              <a:rPr lang="en-US" sz="1700" dirty="0">
                <a:solidFill>
                  <a:srgbClr val="3B3535"/>
                </a:solidFill>
                <a:latin typeface="Sora Light" pitchFamily="34" charset="0"/>
                <a:ea typeface="Sora Light" pitchFamily="34" charset="-122"/>
                <a:cs typeface="Sora Light" pitchFamily="34" charset="-120"/>
              </a:rPr>
              <a:t>notre gamme est pensé pour s'intégrer parfaitement </a:t>
            </a:r>
            <a:r>
              <a:rPr lang="en-US" sz="1700" dirty="0" err="1">
                <a:solidFill>
                  <a:srgbClr val="3B3535"/>
                </a:solidFill>
                <a:latin typeface="Sora Light" pitchFamily="34" charset="0"/>
                <a:ea typeface="Sora Light" pitchFamily="34" charset="-122"/>
                <a:cs typeface="Sora Light" pitchFamily="34" charset="-120"/>
              </a:rPr>
              <a:t>dans</a:t>
            </a:r>
            <a:r>
              <a:rPr lang="en-US" sz="1700" dirty="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chaque</a:t>
            </a:r>
            <a:r>
              <a:rPr lang="en-US" sz="1700" dirty="0" smtClean="0">
                <a:solidFill>
                  <a:srgbClr val="3B3535"/>
                </a:solidFill>
                <a:latin typeface="Sora Light" pitchFamily="34" charset="0"/>
                <a:ea typeface="Sora Light" pitchFamily="34" charset="-122"/>
                <a:cs typeface="Sora Light" pitchFamily="34" charset="-120"/>
              </a:rPr>
              <a:t> </a:t>
            </a:r>
            <a:r>
              <a:rPr lang="en-US" sz="1700" dirty="0">
                <a:solidFill>
                  <a:srgbClr val="3B3535"/>
                </a:solidFill>
                <a:latin typeface="Sora Light" pitchFamily="34" charset="0"/>
                <a:ea typeface="Sora Light" pitchFamily="34" charset="-122"/>
                <a:cs typeface="Sora Light" pitchFamily="34" charset="-120"/>
              </a:rPr>
              <a:t>style de </a:t>
            </a:r>
            <a:r>
              <a:rPr lang="en-US" sz="1700" dirty="0" smtClean="0">
                <a:solidFill>
                  <a:srgbClr val="3B3535"/>
                </a:solidFill>
                <a:latin typeface="Sora Light" pitchFamily="34" charset="0"/>
                <a:ea typeface="Sora Light" pitchFamily="34" charset="-122"/>
                <a:cs typeface="Sora Light" pitchFamily="34" charset="-120"/>
              </a:rPr>
              <a:t>vie et Bonnet </a:t>
            </a:r>
            <a:r>
              <a:rPr lang="en-US" sz="1700" dirty="0">
                <a:solidFill>
                  <a:srgbClr val="3B3535"/>
                </a:solidFill>
                <a:latin typeface="Sora Light" pitchFamily="34" charset="0"/>
                <a:ea typeface="Sora Light" pitchFamily="34" charset="-122"/>
                <a:cs typeface="Sora Light" pitchFamily="34" charset="-120"/>
              </a:rPr>
              <a:t>Rouge </a:t>
            </a:r>
            <a:r>
              <a:rPr lang="en-US" sz="1700" dirty="0">
                <a:solidFill>
                  <a:srgbClr val="3B3535"/>
                </a:solidFill>
                <a:latin typeface="Sora Light" pitchFamily="34" charset="0"/>
                <a:ea typeface="Sora Light" pitchFamily="34" charset="-122"/>
                <a:cs typeface="Sora Light" pitchFamily="34" charset="-120"/>
              </a:rPr>
              <a:t>vous garantit qualité et plaisir à chaque gorgée.</a:t>
            </a:r>
            <a:endParaRPr lang="en-US" sz="1700" dirty="0">
              <a:solidFill>
                <a:prstClr val="black"/>
              </a:solidFill>
            </a:endParaRPr>
          </a:p>
        </p:txBody>
      </p:sp>
      <p:pic>
        <p:nvPicPr>
          <p:cNvPr id="16" name="Image 15"/>
          <p:cNvPicPr>
            <a:picLocks noChangeAspect="1"/>
          </p:cNvPicPr>
          <p:nvPr/>
        </p:nvPicPr>
        <p:blipFill rotWithShape="1">
          <a:blip r:embed="rId7"/>
          <a:srcRect t="41964" b="34194"/>
          <a:stretch/>
        </p:blipFill>
        <p:spPr>
          <a:xfrm>
            <a:off x="-10478" y="5100"/>
            <a:ext cx="14630400" cy="2679700"/>
          </a:xfrm>
          <a:prstGeom prst="rect">
            <a:avLst/>
          </a:prstGeom>
        </p:spPr>
      </p:pic>
    </p:spTree>
    <p:extLst>
      <p:ext uri="{BB962C8B-B14F-4D97-AF65-F5344CB8AC3E}">
        <p14:creationId xmlns:p14="http://schemas.microsoft.com/office/powerpoint/2010/main" val="236302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6992" y="912495"/>
            <a:ext cx="12421314" cy="655082"/>
          </a:xfrm>
          <a:prstGeom prst="rect">
            <a:avLst/>
          </a:prstGeom>
          <a:noFill/>
          <a:ln/>
        </p:spPr>
        <p:txBody>
          <a:bodyPr wrap="none" lIns="0" tIns="0" rIns="0" bIns="0" rtlCol="0" anchor="t"/>
          <a:lstStyle/>
          <a:p>
            <a:pPr>
              <a:lnSpc>
                <a:spcPts val="5150"/>
              </a:lnSpc>
            </a:pPr>
            <a:r>
              <a:rPr lang="en-US" sz="4100" b="1" dirty="0">
                <a:solidFill>
                  <a:srgbClr val="1F1E1E"/>
                </a:solidFill>
                <a:latin typeface="Sora Semi Bold" pitchFamily="34" charset="0"/>
                <a:ea typeface="Sora Semi Bold" pitchFamily="34" charset="-122"/>
                <a:cs typeface="Sora Semi Bold" pitchFamily="34" charset="-120"/>
              </a:rPr>
              <a:t>Concepts Prioritaires - Petit-déjeuner Express</a:t>
            </a:r>
            <a:endParaRPr lang="en-US" sz="4100" b="1" dirty="0">
              <a:solidFill>
                <a:prstClr val="black"/>
              </a:solidFill>
            </a:endParaRPr>
          </a:p>
        </p:txBody>
      </p:sp>
      <p:sp>
        <p:nvSpPr>
          <p:cNvPr id="4" name="Text 1"/>
          <p:cNvSpPr/>
          <p:nvPr/>
        </p:nvSpPr>
        <p:spPr>
          <a:xfrm>
            <a:off x="696992" y="4839057"/>
            <a:ext cx="2620208" cy="327541"/>
          </a:xfrm>
          <a:prstGeom prst="rect">
            <a:avLst/>
          </a:prstGeom>
          <a:noFill/>
          <a:ln/>
        </p:spPr>
        <p:txBody>
          <a:bodyPr wrap="none" lIns="0" tIns="0" rIns="0" bIns="0" rtlCol="0" anchor="t"/>
          <a:lstStyle/>
          <a:p>
            <a:pPr>
              <a:lnSpc>
                <a:spcPts val="2550"/>
              </a:lnSpc>
            </a:pPr>
            <a:r>
              <a:rPr lang="en-US" sz="2050" b="1" dirty="0">
                <a:solidFill>
                  <a:srgbClr val="3B3535"/>
                </a:solidFill>
                <a:latin typeface="Sora Semi Bold" pitchFamily="34" charset="0"/>
                <a:ea typeface="Sora Semi Bold" pitchFamily="34" charset="-122"/>
                <a:cs typeface="Sora Semi Bold" pitchFamily="34" charset="-120"/>
              </a:rPr>
              <a:t>Format Star: IMP</a:t>
            </a:r>
            <a:endParaRPr lang="en-US" sz="2050" b="1" dirty="0">
              <a:solidFill>
                <a:prstClr val="black"/>
              </a:solidFill>
            </a:endParaRPr>
          </a:p>
        </p:txBody>
      </p:sp>
      <p:sp>
        <p:nvSpPr>
          <p:cNvPr id="5" name="Text 2"/>
          <p:cNvSpPr/>
          <p:nvPr/>
        </p:nvSpPr>
        <p:spPr>
          <a:xfrm>
            <a:off x="696992" y="5286018"/>
            <a:ext cx="4246245" cy="1911668"/>
          </a:xfrm>
          <a:prstGeom prst="rect">
            <a:avLst/>
          </a:prstGeom>
          <a:noFill/>
          <a:ln/>
        </p:spPr>
        <p:txBody>
          <a:bodyPr wrap="square" lIns="0" tIns="0" rIns="0" bIns="0" rtlCol="0" anchor="t"/>
          <a:lstStyle/>
          <a:p>
            <a:pPr>
              <a:lnSpc>
                <a:spcPts val="2500"/>
              </a:lnSpc>
            </a:pPr>
            <a:r>
              <a:rPr lang="en-US" sz="1550" dirty="0">
                <a:solidFill>
                  <a:srgbClr val="3B3535"/>
                </a:solidFill>
                <a:latin typeface="Sora Light" pitchFamily="34" charset="0"/>
                <a:ea typeface="Sora Light" pitchFamily="34" charset="-122"/>
                <a:cs typeface="Sora Light" pitchFamily="34" charset="-120"/>
              </a:rPr>
              <a:t>Le format IMP (Instant Milk Powder) est idéal pour les matins pressés, offrant une solution rapide et pratique pour un petit-déjeuner nutritif. Sa facilité d'utilisation en fait le choix parfait pour les personnes actives.</a:t>
            </a:r>
            <a:endParaRPr lang="en-US" sz="1550" dirty="0">
              <a:solidFill>
                <a:prstClr val="black"/>
              </a:solidFill>
            </a:endParaRPr>
          </a:p>
        </p:txBody>
      </p:sp>
      <p:pic>
        <p:nvPicPr>
          <p:cNvPr id="6" name="Image 1" descr="preencoded.png"/>
          <p:cNvPicPr>
            <a:picLocks noChangeAspect="1"/>
          </p:cNvPicPr>
          <p:nvPr/>
        </p:nvPicPr>
        <p:blipFill>
          <a:blip r:embed="rId3"/>
          <a:stretch>
            <a:fillRect/>
          </a:stretch>
        </p:blipFill>
        <p:spPr>
          <a:xfrm>
            <a:off x="9666030" y="1941373"/>
            <a:ext cx="4246245" cy="2624376"/>
          </a:xfrm>
          <a:prstGeom prst="rect">
            <a:avLst/>
          </a:prstGeom>
        </p:spPr>
      </p:pic>
      <p:sp>
        <p:nvSpPr>
          <p:cNvPr id="7" name="Text 3"/>
          <p:cNvSpPr/>
          <p:nvPr/>
        </p:nvSpPr>
        <p:spPr>
          <a:xfrm>
            <a:off x="5192078" y="4839057"/>
            <a:ext cx="2620208" cy="327541"/>
          </a:xfrm>
          <a:prstGeom prst="rect">
            <a:avLst/>
          </a:prstGeom>
          <a:noFill/>
          <a:ln/>
        </p:spPr>
        <p:txBody>
          <a:bodyPr wrap="none" lIns="0" tIns="0" rIns="0" bIns="0" rtlCol="0" anchor="t"/>
          <a:lstStyle/>
          <a:p>
            <a:pPr>
              <a:lnSpc>
                <a:spcPts val="2550"/>
              </a:lnSpc>
            </a:pPr>
            <a:r>
              <a:rPr lang="en-US" sz="2050" b="1" dirty="0">
                <a:solidFill>
                  <a:srgbClr val="3B3535"/>
                </a:solidFill>
                <a:latin typeface="Sora Semi Bold" pitchFamily="34" charset="0"/>
                <a:ea typeface="Sora Semi Bold" pitchFamily="34" charset="-122"/>
                <a:cs typeface="Sora Semi Bold" pitchFamily="34" charset="-120"/>
              </a:rPr>
              <a:t>Message Créatif</a:t>
            </a:r>
            <a:endParaRPr lang="en-US" sz="2050" b="1" dirty="0">
              <a:solidFill>
                <a:prstClr val="black"/>
              </a:solidFill>
            </a:endParaRPr>
          </a:p>
        </p:txBody>
      </p:sp>
      <p:sp>
        <p:nvSpPr>
          <p:cNvPr id="8" name="Text 4"/>
          <p:cNvSpPr/>
          <p:nvPr/>
        </p:nvSpPr>
        <p:spPr>
          <a:xfrm>
            <a:off x="5192078" y="5286018"/>
            <a:ext cx="4246245" cy="318611"/>
          </a:xfrm>
          <a:prstGeom prst="rect">
            <a:avLst/>
          </a:prstGeom>
          <a:noFill/>
          <a:ln/>
        </p:spPr>
        <p:txBody>
          <a:bodyPr wrap="none" lIns="0" tIns="0" rIns="0" bIns="0" rtlCol="0" anchor="t"/>
          <a:lstStyle/>
          <a:p>
            <a:pPr>
              <a:lnSpc>
                <a:spcPts val="2500"/>
              </a:lnSpc>
            </a:pPr>
            <a:r>
              <a:rPr lang="en-US" sz="1550" dirty="0">
                <a:solidFill>
                  <a:srgbClr val="3B3535"/>
                </a:solidFill>
                <a:latin typeface="Sora Light" pitchFamily="34" charset="0"/>
                <a:ea typeface="Sora Light" pitchFamily="34" charset="-122"/>
                <a:cs typeface="Sora Light" pitchFamily="34" charset="-120"/>
              </a:rPr>
              <a:t>« Morning Power, chaque matin un BR »</a:t>
            </a:r>
            <a:endParaRPr lang="en-US" sz="1550" dirty="0">
              <a:solidFill>
                <a:prstClr val="black"/>
              </a:solidFill>
            </a:endParaRPr>
          </a:p>
        </p:txBody>
      </p:sp>
      <p:sp>
        <p:nvSpPr>
          <p:cNvPr id="9" name="Text 5"/>
          <p:cNvSpPr/>
          <p:nvPr/>
        </p:nvSpPr>
        <p:spPr>
          <a:xfrm>
            <a:off x="5192078" y="5724049"/>
            <a:ext cx="4246245" cy="1593056"/>
          </a:xfrm>
          <a:prstGeom prst="rect">
            <a:avLst/>
          </a:prstGeom>
          <a:noFill/>
          <a:ln/>
        </p:spPr>
        <p:txBody>
          <a:bodyPr wrap="square" lIns="0" tIns="0" rIns="0" bIns="0" rtlCol="0" anchor="t"/>
          <a:lstStyle/>
          <a:p>
            <a:pPr>
              <a:lnSpc>
                <a:spcPts val="2500"/>
              </a:lnSpc>
            </a:pPr>
            <a:r>
              <a:rPr lang="en-US" sz="1550" dirty="0">
                <a:solidFill>
                  <a:srgbClr val="3B3535"/>
                </a:solidFill>
                <a:latin typeface="Sora Light" pitchFamily="34" charset="0"/>
                <a:ea typeface="Sora Light" pitchFamily="34" charset="-122"/>
                <a:cs typeface="Sora Light" pitchFamily="34" charset="-120"/>
              </a:rPr>
              <a:t>Ce message met l'accent sur l'énergie que procure Bonnet Rouge pour bien démarrer la journée, positionnant le produit comme un élément essentiel de la routine matinale.</a:t>
            </a:r>
            <a:endParaRPr lang="en-US" sz="1550" dirty="0">
              <a:solidFill>
                <a:prstClr val="black"/>
              </a:solidFill>
            </a:endParaRPr>
          </a:p>
        </p:txBody>
      </p:sp>
      <p:pic>
        <p:nvPicPr>
          <p:cNvPr id="10" name="Image 2" descr="preencoded.png"/>
          <p:cNvPicPr>
            <a:picLocks noChangeAspect="1"/>
          </p:cNvPicPr>
          <p:nvPr/>
        </p:nvPicPr>
        <p:blipFill>
          <a:blip r:embed="rId4"/>
          <a:stretch>
            <a:fillRect/>
          </a:stretch>
        </p:blipFill>
        <p:spPr>
          <a:xfrm>
            <a:off x="696991" y="2085261"/>
            <a:ext cx="4246245" cy="2624376"/>
          </a:xfrm>
          <a:prstGeom prst="rect">
            <a:avLst/>
          </a:prstGeom>
        </p:spPr>
      </p:pic>
      <p:sp>
        <p:nvSpPr>
          <p:cNvPr id="11" name="Text 6"/>
          <p:cNvSpPr/>
          <p:nvPr/>
        </p:nvSpPr>
        <p:spPr>
          <a:xfrm>
            <a:off x="9687163" y="4839057"/>
            <a:ext cx="2620208" cy="327541"/>
          </a:xfrm>
          <a:prstGeom prst="rect">
            <a:avLst/>
          </a:prstGeom>
          <a:noFill/>
          <a:ln/>
        </p:spPr>
        <p:txBody>
          <a:bodyPr wrap="none" lIns="0" tIns="0" rIns="0" bIns="0" rtlCol="0" anchor="t"/>
          <a:lstStyle/>
          <a:p>
            <a:pPr>
              <a:lnSpc>
                <a:spcPts val="2550"/>
              </a:lnSpc>
            </a:pPr>
            <a:r>
              <a:rPr lang="en-US" sz="2050" b="1" dirty="0">
                <a:solidFill>
                  <a:srgbClr val="3B3535"/>
                </a:solidFill>
                <a:latin typeface="Sora Semi Bold" pitchFamily="34" charset="0"/>
                <a:ea typeface="Sora Semi Bold" pitchFamily="34" charset="-122"/>
                <a:cs typeface="Sora Semi Bold" pitchFamily="34" charset="-120"/>
              </a:rPr>
              <a:t>Cible Principale</a:t>
            </a:r>
            <a:endParaRPr lang="en-US" sz="2050" b="1" dirty="0">
              <a:solidFill>
                <a:prstClr val="black"/>
              </a:solidFill>
            </a:endParaRPr>
          </a:p>
        </p:txBody>
      </p:sp>
      <p:sp>
        <p:nvSpPr>
          <p:cNvPr id="12" name="Text 7"/>
          <p:cNvSpPr/>
          <p:nvPr/>
        </p:nvSpPr>
        <p:spPr>
          <a:xfrm>
            <a:off x="9687163" y="5286018"/>
            <a:ext cx="4246245" cy="1274445"/>
          </a:xfrm>
          <a:prstGeom prst="rect">
            <a:avLst/>
          </a:prstGeom>
          <a:noFill/>
          <a:ln/>
        </p:spPr>
        <p:txBody>
          <a:bodyPr wrap="square" lIns="0" tIns="0" rIns="0" bIns="0" rtlCol="0" anchor="t"/>
          <a:lstStyle/>
          <a:p>
            <a:pPr>
              <a:lnSpc>
                <a:spcPts val="2500"/>
              </a:lnSpc>
            </a:pPr>
            <a:r>
              <a:rPr lang="en-US" sz="1550" dirty="0">
                <a:solidFill>
                  <a:srgbClr val="3B3535"/>
                </a:solidFill>
                <a:latin typeface="Sora Light" pitchFamily="34" charset="0"/>
                <a:ea typeface="Sora Light" pitchFamily="34" charset="-122"/>
                <a:cs typeface="Sora Light" pitchFamily="34" charset="-120"/>
              </a:rPr>
              <a:t>Travailleurs pressés et familles actives qui cherchent à optimiser leur temps le matin tout en assurant un apport nutritionnel de qualité pour eux-mêmes et leurs enfants.</a:t>
            </a:r>
            <a:endParaRPr lang="en-US" sz="1550" dirty="0">
              <a:solidFill>
                <a:prstClr val="black"/>
              </a:solidFill>
            </a:endParaRPr>
          </a:p>
        </p:txBody>
      </p:sp>
      <p:pic>
        <p:nvPicPr>
          <p:cNvPr id="13" name="Image 12"/>
          <p:cNvPicPr>
            <a:picLocks noChangeAspect="1"/>
          </p:cNvPicPr>
          <p:nvPr/>
        </p:nvPicPr>
        <p:blipFill>
          <a:blip r:embed="rId5"/>
          <a:stretch>
            <a:fillRect/>
          </a:stretch>
        </p:blipFill>
        <p:spPr>
          <a:xfrm>
            <a:off x="5309749" y="2109609"/>
            <a:ext cx="2915439" cy="2634376"/>
          </a:xfrm>
          <a:prstGeom prst="rect">
            <a:avLst/>
          </a:prstGeom>
        </p:spPr>
      </p:pic>
    </p:spTree>
    <p:extLst>
      <p:ext uri="{BB962C8B-B14F-4D97-AF65-F5344CB8AC3E}">
        <p14:creationId xmlns:p14="http://schemas.microsoft.com/office/powerpoint/2010/main" val="448603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srcRect r="23220" b="31327"/>
          <a:stretch/>
        </p:blipFill>
        <p:spPr>
          <a:xfrm>
            <a:off x="-1" y="0"/>
            <a:ext cx="6134101" cy="8229600"/>
          </a:xfrm>
          <a:prstGeom prst="rect">
            <a:avLst/>
          </a:prstGeom>
        </p:spPr>
      </p:pic>
      <p:sp>
        <p:nvSpPr>
          <p:cNvPr id="3" name="Text 0"/>
          <p:cNvSpPr/>
          <p:nvPr/>
        </p:nvSpPr>
        <p:spPr>
          <a:xfrm>
            <a:off x="6606619" y="581978"/>
            <a:ext cx="7767161" cy="1294209"/>
          </a:xfrm>
          <a:prstGeom prst="rect">
            <a:avLst/>
          </a:prstGeom>
          <a:noFill/>
          <a:ln/>
        </p:spPr>
        <p:txBody>
          <a:bodyPr wrap="square" lIns="0" tIns="0" rIns="0" bIns="0" rtlCol="0" anchor="t"/>
          <a:lstStyle/>
          <a:p>
            <a:pPr>
              <a:lnSpc>
                <a:spcPts val="5050"/>
              </a:lnSpc>
            </a:pPr>
            <a:r>
              <a:rPr lang="en-US" sz="4050" dirty="0">
                <a:solidFill>
                  <a:srgbClr val="1F1E1E"/>
                </a:solidFill>
                <a:latin typeface="Sora Semi Bold" pitchFamily="34" charset="0"/>
                <a:ea typeface="Sora Semi Bold" pitchFamily="34" charset="-122"/>
                <a:cs typeface="Sora Semi Bold" pitchFamily="34" charset="-120"/>
              </a:rPr>
              <a:t>Concepts Prioritaires - Sport et Énergie</a:t>
            </a:r>
            <a:endParaRPr lang="en-US" sz="4050" dirty="0">
              <a:solidFill>
                <a:prstClr val="black"/>
              </a:solidFill>
            </a:endParaRPr>
          </a:p>
        </p:txBody>
      </p:sp>
      <p:sp>
        <p:nvSpPr>
          <p:cNvPr id="4" name="Shape 1"/>
          <p:cNvSpPr/>
          <p:nvPr/>
        </p:nvSpPr>
        <p:spPr>
          <a:xfrm>
            <a:off x="6606619" y="2171224"/>
            <a:ext cx="3785235" cy="3485555"/>
          </a:xfrm>
          <a:prstGeom prst="roundRect">
            <a:avLst>
              <a:gd name="adj" fmla="val 2370"/>
            </a:avLst>
          </a:prstGeom>
          <a:solidFill>
            <a:srgbClr val="F9D2D6"/>
          </a:solidFill>
          <a:ln w="7620">
            <a:solidFill>
              <a:srgbClr val="DFB8BC"/>
            </a:solidFill>
            <a:prstDash val="solid"/>
          </a:ln>
        </p:spPr>
      </p:sp>
      <p:sp>
        <p:nvSpPr>
          <p:cNvPr id="5" name="Text 2"/>
          <p:cNvSpPr/>
          <p:nvPr/>
        </p:nvSpPr>
        <p:spPr>
          <a:xfrm>
            <a:off x="6810931" y="2375535"/>
            <a:ext cx="3250883" cy="323493"/>
          </a:xfrm>
          <a:prstGeom prst="rect">
            <a:avLst/>
          </a:prstGeom>
          <a:noFill/>
          <a:ln/>
        </p:spPr>
        <p:txBody>
          <a:bodyPr wrap="none" lIns="0" tIns="0" rIns="0" bIns="0" rtlCol="0" anchor="t"/>
          <a:lstStyle/>
          <a:p>
            <a:pPr>
              <a:lnSpc>
                <a:spcPts val="2500"/>
              </a:lnSpc>
            </a:pPr>
            <a:r>
              <a:rPr lang="en-US" sz="2000" b="1" dirty="0">
                <a:solidFill>
                  <a:srgbClr val="3B3535"/>
                </a:solidFill>
                <a:latin typeface="Sora Semi Bold" pitchFamily="34" charset="0"/>
                <a:ea typeface="Sora Semi Bold" pitchFamily="34" charset="-122"/>
                <a:cs typeface="Sora Semi Bold" pitchFamily="34" charset="-120"/>
              </a:rPr>
              <a:t>Formats Stars: EVAP/IMP</a:t>
            </a:r>
            <a:endParaRPr lang="en-US" sz="2000" b="1" dirty="0">
              <a:solidFill>
                <a:prstClr val="black"/>
              </a:solidFill>
            </a:endParaRPr>
          </a:p>
        </p:txBody>
      </p:sp>
      <p:sp>
        <p:nvSpPr>
          <p:cNvPr id="6" name="Text 3"/>
          <p:cNvSpPr/>
          <p:nvPr/>
        </p:nvSpPr>
        <p:spPr>
          <a:xfrm>
            <a:off x="6810931" y="2817019"/>
            <a:ext cx="3376612" cy="2202775"/>
          </a:xfrm>
          <a:prstGeom prst="rect">
            <a:avLst/>
          </a:prstGeom>
          <a:noFill/>
          <a:ln/>
        </p:spPr>
        <p:txBody>
          <a:bodyPr wrap="square" lIns="0" tIns="0" rIns="0" bIns="0" rtlCol="0" anchor="t"/>
          <a:lstStyle/>
          <a:p>
            <a:pPr>
              <a:lnSpc>
                <a:spcPts val="2450"/>
              </a:lnSpc>
            </a:pPr>
            <a:r>
              <a:rPr lang="en-US" sz="1500" dirty="0">
                <a:solidFill>
                  <a:srgbClr val="3B3535"/>
                </a:solidFill>
                <a:latin typeface="Sora Light" pitchFamily="34" charset="0"/>
                <a:ea typeface="Sora Light" pitchFamily="34" charset="-122"/>
                <a:cs typeface="Sora Light" pitchFamily="34" charset="-120"/>
              </a:rPr>
              <a:t>Les formats EVAP (lait évaporé) et IMP (lait en poudre instantané) sont particulièrement adaptés aux besoins énergétiques des sportifs et des écoliers, offrant un apport nutritionnel concentré et facilement assimilable.</a:t>
            </a:r>
            <a:endParaRPr lang="en-US" sz="1500" dirty="0">
              <a:solidFill>
                <a:prstClr val="black"/>
              </a:solidFill>
            </a:endParaRPr>
          </a:p>
        </p:txBody>
      </p:sp>
      <p:sp>
        <p:nvSpPr>
          <p:cNvPr id="7" name="Shape 4"/>
          <p:cNvSpPr/>
          <p:nvPr/>
        </p:nvSpPr>
        <p:spPr>
          <a:xfrm>
            <a:off x="10588546" y="2171224"/>
            <a:ext cx="3785235" cy="3485555"/>
          </a:xfrm>
          <a:prstGeom prst="roundRect">
            <a:avLst>
              <a:gd name="adj" fmla="val 2370"/>
            </a:avLst>
          </a:prstGeom>
          <a:solidFill>
            <a:srgbClr val="F9D2D6"/>
          </a:solidFill>
          <a:ln w="7620">
            <a:solidFill>
              <a:srgbClr val="DFB8BC"/>
            </a:solidFill>
            <a:prstDash val="solid"/>
          </a:ln>
        </p:spPr>
      </p:sp>
      <p:sp>
        <p:nvSpPr>
          <p:cNvPr id="8" name="Text 5"/>
          <p:cNvSpPr/>
          <p:nvPr/>
        </p:nvSpPr>
        <p:spPr>
          <a:xfrm>
            <a:off x="10792857" y="2375535"/>
            <a:ext cx="2588300" cy="323493"/>
          </a:xfrm>
          <a:prstGeom prst="rect">
            <a:avLst/>
          </a:prstGeom>
          <a:noFill/>
          <a:ln/>
        </p:spPr>
        <p:txBody>
          <a:bodyPr wrap="none" lIns="0" tIns="0" rIns="0" bIns="0" rtlCol="0" anchor="t"/>
          <a:lstStyle/>
          <a:p>
            <a:pPr>
              <a:lnSpc>
                <a:spcPts val="2500"/>
              </a:lnSpc>
            </a:pPr>
            <a:r>
              <a:rPr lang="en-US" sz="2000" b="1" dirty="0">
                <a:solidFill>
                  <a:srgbClr val="3B3535"/>
                </a:solidFill>
                <a:latin typeface="Sora Semi Bold" pitchFamily="34" charset="0"/>
                <a:ea typeface="Sora Semi Bold" pitchFamily="34" charset="-122"/>
                <a:cs typeface="Sora Semi Bold" pitchFamily="34" charset="-120"/>
              </a:rPr>
              <a:t>Message Créatif</a:t>
            </a:r>
            <a:endParaRPr lang="en-US" sz="2000" b="1" dirty="0">
              <a:solidFill>
                <a:prstClr val="black"/>
              </a:solidFill>
            </a:endParaRPr>
          </a:p>
        </p:txBody>
      </p:sp>
      <p:sp>
        <p:nvSpPr>
          <p:cNvPr id="9" name="Text 6"/>
          <p:cNvSpPr/>
          <p:nvPr/>
        </p:nvSpPr>
        <p:spPr>
          <a:xfrm>
            <a:off x="10792857" y="2817019"/>
            <a:ext cx="3376612" cy="629364"/>
          </a:xfrm>
          <a:prstGeom prst="rect">
            <a:avLst/>
          </a:prstGeom>
          <a:noFill/>
          <a:ln/>
        </p:spPr>
        <p:txBody>
          <a:bodyPr wrap="square" lIns="0" tIns="0" rIns="0" bIns="0" rtlCol="0" anchor="t"/>
          <a:lstStyle/>
          <a:p>
            <a:pPr>
              <a:lnSpc>
                <a:spcPts val="2450"/>
              </a:lnSpc>
            </a:pPr>
            <a:r>
              <a:rPr lang="en-US" sz="1500" dirty="0">
                <a:solidFill>
                  <a:srgbClr val="3B3535"/>
                </a:solidFill>
                <a:latin typeface="Sora Light" pitchFamily="34" charset="0"/>
                <a:ea typeface="Sora Light" pitchFamily="34" charset="-122"/>
                <a:cs typeface="Sora Light" pitchFamily="34" charset="-120"/>
              </a:rPr>
              <a:t>« Ton shot d'énergie avant le match »</a:t>
            </a:r>
            <a:endParaRPr lang="en-US" sz="1500" dirty="0">
              <a:solidFill>
                <a:prstClr val="black"/>
              </a:solidFill>
            </a:endParaRPr>
          </a:p>
        </p:txBody>
      </p:sp>
      <p:sp>
        <p:nvSpPr>
          <p:cNvPr id="10" name="Text 7"/>
          <p:cNvSpPr/>
          <p:nvPr/>
        </p:nvSpPr>
        <p:spPr>
          <a:xfrm>
            <a:off x="10792857" y="3564374"/>
            <a:ext cx="3376612" cy="1888093"/>
          </a:xfrm>
          <a:prstGeom prst="rect">
            <a:avLst/>
          </a:prstGeom>
          <a:noFill/>
          <a:ln/>
        </p:spPr>
        <p:txBody>
          <a:bodyPr wrap="square" lIns="0" tIns="0" rIns="0" bIns="0" rtlCol="0" anchor="t"/>
          <a:lstStyle/>
          <a:p>
            <a:pPr>
              <a:lnSpc>
                <a:spcPts val="2450"/>
              </a:lnSpc>
            </a:pPr>
            <a:r>
              <a:rPr lang="en-US" sz="1500" dirty="0">
                <a:solidFill>
                  <a:srgbClr val="3B3535"/>
                </a:solidFill>
                <a:latin typeface="Sora Light" pitchFamily="34" charset="0"/>
                <a:ea typeface="Sora Light" pitchFamily="34" charset="-122"/>
                <a:cs typeface="Sora Light" pitchFamily="34" charset="-120"/>
              </a:rPr>
              <a:t>Ce message positionne Bonnet Rouge comme le booster d'énergie idéal avant une activité physique ou intellectuelle intense, créant une association forte entre la marque et la performance.</a:t>
            </a:r>
            <a:endParaRPr lang="en-US" sz="1500" dirty="0">
              <a:solidFill>
                <a:prstClr val="black"/>
              </a:solidFill>
            </a:endParaRPr>
          </a:p>
        </p:txBody>
      </p:sp>
      <p:sp>
        <p:nvSpPr>
          <p:cNvPr id="11" name="Shape 8"/>
          <p:cNvSpPr/>
          <p:nvPr/>
        </p:nvSpPr>
        <p:spPr>
          <a:xfrm>
            <a:off x="6606619" y="5853470"/>
            <a:ext cx="7767161" cy="1794153"/>
          </a:xfrm>
          <a:prstGeom prst="roundRect">
            <a:avLst>
              <a:gd name="adj" fmla="val 4605"/>
            </a:avLst>
          </a:prstGeom>
          <a:solidFill>
            <a:srgbClr val="F9D2D6"/>
          </a:solidFill>
          <a:ln w="7620">
            <a:solidFill>
              <a:srgbClr val="DFB8BC"/>
            </a:solidFill>
            <a:prstDash val="solid"/>
          </a:ln>
        </p:spPr>
      </p:sp>
      <p:sp>
        <p:nvSpPr>
          <p:cNvPr id="12" name="Text 9"/>
          <p:cNvSpPr/>
          <p:nvPr/>
        </p:nvSpPr>
        <p:spPr>
          <a:xfrm>
            <a:off x="6810931" y="6057781"/>
            <a:ext cx="2588300" cy="323493"/>
          </a:xfrm>
          <a:prstGeom prst="rect">
            <a:avLst/>
          </a:prstGeom>
          <a:noFill/>
          <a:ln/>
        </p:spPr>
        <p:txBody>
          <a:bodyPr wrap="none" lIns="0" tIns="0" rIns="0" bIns="0" rtlCol="0" anchor="t"/>
          <a:lstStyle/>
          <a:p>
            <a:pPr>
              <a:lnSpc>
                <a:spcPts val="2500"/>
              </a:lnSpc>
            </a:pPr>
            <a:r>
              <a:rPr lang="en-US" sz="2000" b="1" dirty="0">
                <a:solidFill>
                  <a:srgbClr val="3B3535"/>
                </a:solidFill>
                <a:latin typeface="Sora Semi Bold" pitchFamily="34" charset="0"/>
                <a:ea typeface="Sora Semi Bold" pitchFamily="34" charset="-122"/>
                <a:cs typeface="Sora Semi Bold" pitchFamily="34" charset="-120"/>
              </a:rPr>
              <a:t>Cibles Principales</a:t>
            </a:r>
            <a:endParaRPr lang="en-US" sz="2000" b="1" dirty="0">
              <a:solidFill>
                <a:prstClr val="black"/>
              </a:solidFill>
            </a:endParaRPr>
          </a:p>
        </p:txBody>
      </p:sp>
      <p:sp>
        <p:nvSpPr>
          <p:cNvPr id="13" name="Text 10"/>
          <p:cNvSpPr/>
          <p:nvPr/>
        </p:nvSpPr>
        <p:spPr>
          <a:xfrm>
            <a:off x="6810931" y="6499265"/>
            <a:ext cx="7358539" cy="944047"/>
          </a:xfrm>
          <a:prstGeom prst="rect">
            <a:avLst/>
          </a:prstGeom>
          <a:noFill/>
          <a:ln/>
        </p:spPr>
        <p:txBody>
          <a:bodyPr wrap="square" lIns="0" tIns="0" rIns="0" bIns="0" rtlCol="0" anchor="t"/>
          <a:lstStyle/>
          <a:p>
            <a:pPr>
              <a:lnSpc>
                <a:spcPts val="2450"/>
              </a:lnSpc>
            </a:pPr>
            <a:r>
              <a:rPr lang="en-US" sz="1500" dirty="0">
                <a:solidFill>
                  <a:srgbClr val="3B3535"/>
                </a:solidFill>
                <a:latin typeface="Sora Light" pitchFamily="34" charset="0"/>
                <a:ea typeface="Sora Light" pitchFamily="34" charset="-122"/>
                <a:cs typeface="Sora Light" pitchFamily="34" charset="-120"/>
              </a:rPr>
              <a:t>Jeunes sportifs, écoliers et étudiants qui ont besoin d'un coup de boost rapide et efficace pour maintenir leur niveau d'énergie tout au long de la journée ou pendant leurs activités.</a:t>
            </a:r>
            <a:endParaRPr lang="en-US" sz="1500" dirty="0">
              <a:solidFill>
                <a:prstClr val="black"/>
              </a:solidFill>
            </a:endParaRPr>
          </a:p>
        </p:txBody>
      </p:sp>
      <p:pic>
        <p:nvPicPr>
          <p:cNvPr id="15" name="Image 14"/>
          <p:cNvPicPr>
            <a:picLocks noChangeAspect="1"/>
          </p:cNvPicPr>
          <p:nvPr/>
        </p:nvPicPr>
        <p:blipFill>
          <a:blip r:embed="rId4"/>
          <a:stretch>
            <a:fillRect/>
          </a:stretch>
        </p:blipFill>
        <p:spPr>
          <a:xfrm>
            <a:off x="0" y="-2818"/>
            <a:ext cx="6276579" cy="5460872"/>
          </a:xfrm>
          <a:prstGeom prst="rect">
            <a:avLst/>
          </a:prstGeom>
          <a:ln>
            <a:noFill/>
          </a:ln>
          <a:effectLst>
            <a:softEdge rad="112500"/>
          </a:effectLst>
        </p:spPr>
      </p:pic>
      <p:sp>
        <p:nvSpPr>
          <p:cNvPr id="16" name="ZoneTexte 15"/>
          <p:cNvSpPr txBox="1"/>
          <p:nvPr/>
        </p:nvSpPr>
        <p:spPr>
          <a:xfrm>
            <a:off x="681613" y="851713"/>
            <a:ext cx="5119807" cy="4154984"/>
          </a:xfrm>
          <a:prstGeom prst="rect">
            <a:avLst/>
          </a:prstGeom>
          <a:noFill/>
        </p:spPr>
        <p:txBody>
          <a:bodyPr wrap="square" rtlCol="0">
            <a:spAutoFit/>
          </a:bodyPr>
          <a:lstStyle/>
          <a:p>
            <a:r>
              <a:rPr lang="fr-FR" sz="8800" b="1" i="1" dirty="0">
                <a:solidFill>
                  <a:srgbClr val="C00000"/>
                </a:solidFill>
                <a:latin typeface="Comic Sans MS" panose="030F0702030302020204" pitchFamily="66" charset="0"/>
              </a:rPr>
              <a:t>Fuel your potential</a:t>
            </a:r>
          </a:p>
        </p:txBody>
      </p:sp>
    </p:spTree>
    <p:extLst>
      <p:ext uri="{BB962C8B-B14F-4D97-AF65-F5344CB8AC3E}">
        <p14:creationId xmlns:p14="http://schemas.microsoft.com/office/powerpoint/2010/main" val="4244095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309" y="654844"/>
            <a:ext cx="12547283" cy="712708"/>
          </a:xfrm>
          <a:prstGeom prst="rect">
            <a:avLst/>
          </a:prstGeom>
          <a:noFill/>
          <a:ln/>
        </p:spPr>
        <p:txBody>
          <a:bodyPr wrap="none" lIns="0" tIns="0" rIns="0" bIns="0" rtlCol="0" anchor="t"/>
          <a:lstStyle/>
          <a:p>
            <a:pPr>
              <a:lnSpc>
                <a:spcPts val="5600"/>
              </a:lnSpc>
            </a:pPr>
            <a:r>
              <a:rPr lang="en-US" sz="4450" dirty="0">
                <a:solidFill>
                  <a:srgbClr val="1F1E1E"/>
                </a:solidFill>
                <a:latin typeface="Sora Semi Bold" pitchFamily="34" charset="0"/>
                <a:ea typeface="Sora Semi Bold" pitchFamily="34" charset="-122"/>
                <a:cs typeface="Sora Semi Bold" pitchFamily="34" charset="-120"/>
              </a:rPr>
              <a:t>Concepts Prioritaires - Cuisine et Tradition</a:t>
            </a:r>
            <a:endParaRPr lang="en-US" sz="4450" dirty="0">
              <a:solidFill>
                <a:prstClr val="black"/>
              </a:solidFill>
            </a:endParaRPr>
          </a:p>
        </p:txBody>
      </p:sp>
      <p:pic>
        <p:nvPicPr>
          <p:cNvPr id="3" name="Image 0" descr="preencoded.png"/>
          <p:cNvPicPr>
            <a:picLocks noChangeAspect="1"/>
          </p:cNvPicPr>
          <p:nvPr/>
        </p:nvPicPr>
        <p:blipFill>
          <a:blip r:embed="rId3"/>
          <a:stretch>
            <a:fillRect/>
          </a:stretch>
        </p:blipFill>
        <p:spPr>
          <a:xfrm>
            <a:off x="758309" y="1800820"/>
            <a:ext cx="4190762" cy="2590086"/>
          </a:xfrm>
          <a:prstGeom prst="rect">
            <a:avLst/>
          </a:prstGeom>
        </p:spPr>
      </p:pic>
      <p:sp>
        <p:nvSpPr>
          <p:cNvPr id="4" name="Text 1"/>
          <p:cNvSpPr/>
          <p:nvPr/>
        </p:nvSpPr>
        <p:spPr>
          <a:xfrm>
            <a:off x="758309" y="4661654"/>
            <a:ext cx="2850713" cy="356235"/>
          </a:xfrm>
          <a:prstGeom prst="rect">
            <a:avLst/>
          </a:prstGeom>
          <a:noFill/>
          <a:ln/>
        </p:spPr>
        <p:txBody>
          <a:bodyPr wrap="none" lIns="0" tIns="0" rIns="0" bIns="0" rtlCol="0" anchor="t"/>
          <a:lstStyle/>
          <a:p>
            <a:pPr>
              <a:lnSpc>
                <a:spcPts val="2800"/>
              </a:lnSpc>
            </a:pPr>
            <a:r>
              <a:rPr lang="en-US" sz="2200" b="1" dirty="0">
                <a:solidFill>
                  <a:srgbClr val="3B3535"/>
                </a:solidFill>
                <a:latin typeface="Sora Semi Bold" pitchFamily="34" charset="0"/>
                <a:ea typeface="Sora Semi Bold" pitchFamily="34" charset="-122"/>
                <a:cs typeface="Sora Semi Bold" pitchFamily="34" charset="-120"/>
              </a:rPr>
              <a:t>Format Star: IMP</a:t>
            </a:r>
            <a:endParaRPr lang="en-US" sz="2200" b="1" dirty="0">
              <a:solidFill>
                <a:prstClr val="black"/>
              </a:solidFill>
            </a:endParaRPr>
          </a:p>
        </p:txBody>
      </p:sp>
      <p:sp>
        <p:nvSpPr>
          <p:cNvPr id="5" name="Text 2"/>
          <p:cNvSpPr/>
          <p:nvPr/>
        </p:nvSpPr>
        <p:spPr>
          <a:xfrm>
            <a:off x="758309" y="5147786"/>
            <a:ext cx="4190762" cy="2426970"/>
          </a:xfrm>
          <a:prstGeom prst="rect">
            <a:avLst/>
          </a:prstGeom>
          <a:noFill/>
          <a:ln/>
        </p:spPr>
        <p:txBody>
          <a:bodyPr wrap="squar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Le format IMP (lait en poudre instantané) est idéal pour la préparation de bouillies traditionnelles, s'intégrant parfaitement dans les recettes transmises de génération en génération.</a:t>
            </a:r>
            <a:endParaRPr lang="en-US" sz="1700" dirty="0">
              <a:solidFill>
                <a:prstClr val="black"/>
              </a:solidFill>
            </a:endParaRPr>
          </a:p>
        </p:txBody>
      </p:sp>
      <p:pic>
        <p:nvPicPr>
          <p:cNvPr id="6" name="Image 1" descr="preencoded.png"/>
          <p:cNvPicPr>
            <a:picLocks noChangeAspect="1"/>
          </p:cNvPicPr>
          <p:nvPr/>
        </p:nvPicPr>
        <p:blipFill>
          <a:blip r:embed="rId4"/>
          <a:stretch>
            <a:fillRect/>
          </a:stretch>
        </p:blipFill>
        <p:spPr>
          <a:xfrm>
            <a:off x="5219819" y="1800820"/>
            <a:ext cx="4190762" cy="2590086"/>
          </a:xfrm>
          <a:prstGeom prst="rect">
            <a:avLst/>
          </a:prstGeom>
        </p:spPr>
      </p:pic>
      <p:sp>
        <p:nvSpPr>
          <p:cNvPr id="7" name="Text 3"/>
          <p:cNvSpPr/>
          <p:nvPr/>
        </p:nvSpPr>
        <p:spPr>
          <a:xfrm>
            <a:off x="5219819" y="4661654"/>
            <a:ext cx="2850713" cy="356235"/>
          </a:xfrm>
          <a:prstGeom prst="rect">
            <a:avLst/>
          </a:prstGeom>
          <a:noFill/>
          <a:ln/>
        </p:spPr>
        <p:txBody>
          <a:bodyPr wrap="none" lIns="0" tIns="0" rIns="0" bIns="0" rtlCol="0" anchor="t"/>
          <a:lstStyle/>
          <a:p>
            <a:pPr>
              <a:lnSpc>
                <a:spcPts val="2800"/>
              </a:lnSpc>
            </a:pPr>
            <a:r>
              <a:rPr lang="en-US" sz="2200" b="1" dirty="0">
                <a:solidFill>
                  <a:srgbClr val="3B3535"/>
                </a:solidFill>
                <a:latin typeface="Sora Semi Bold" pitchFamily="34" charset="0"/>
                <a:ea typeface="Sora Semi Bold" pitchFamily="34" charset="-122"/>
                <a:cs typeface="Sora Semi Bold" pitchFamily="34" charset="-120"/>
              </a:rPr>
              <a:t>Message Créatif</a:t>
            </a:r>
            <a:endParaRPr lang="en-US" sz="2200" b="1" dirty="0">
              <a:solidFill>
                <a:prstClr val="black"/>
              </a:solidFill>
            </a:endParaRPr>
          </a:p>
        </p:txBody>
      </p:sp>
      <p:sp>
        <p:nvSpPr>
          <p:cNvPr id="8" name="Text 4"/>
          <p:cNvSpPr/>
          <p:nvPr/>
        </p:nvSpPr>
        <p:spPr>
          <a:xfrm>
            <a:off x="5219819" y="5147786"/>
            <a:ext cx="4190762" cy="346710"/>
          </a:xfrm>
          <a:prstGeom prst="rect">
            <a:avLst/>
          </a:prstGeom>
          <a:noFill/>
          <a:ln/>
        </p:spPr>
        <p:txBody>
          <a:bodyPr wrap="non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 Ce goût-là, c'est celui de chez nous »</a:t>
            </a:r>
            <a:endParaRPr lang="en-US" sz="1700" dirty="0">
              <a:solidFill>
                <a:prstClr val="black"/>
              </a:solidFill>
            </a:endParaRPr>
          </a:p>
        </p:txBody>
      </p:sp>
      <p:sp>
        <p:nvSpPr>
          <p:cNvPr id="9" name="Text 5"/>
          <p:cNvSpPr/>
          <p:nvPr/>
        </p:nvSpPr>
        <p:spPr>
          <a:xfrm>
            <a:off x="5219819" y="5624393"/>
            <a:ext cx="4190762" cy="1733550"/>
          </a:xfrm>
          <a:prstGeom prst="rect">
            <a:avLst/>
          </a:prstGeom>
          <a:noFill/>
          <a:ln/>
        </p:spPr>
        <p:txBody>
          <a:bodyPr wrap="squar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Ce message évoque la nostalgie et l'authenticité, positionnant Bonnet Rouge comme un ingrédient ancré dans la tradition culinaire locale et porteur d'une identité culturelle forte.</a:t>
            </a:r>
            <a:endParaRPr lang="en-US" sz="1700" dirty="0">
              <a:solidFill>
                <a:prstClr val="black"/>
              </a:solidFill>
            </a:endParaRPr>
          </a:p>
        </p:txBody>
      </p:sp>
      <p:pic>
        <p:nvPicPr>
          <p:cNvPr id="10" name="Image 2" descr="preencoded.png"/>
          <p:cNvPicPr>
            <a:picLocks noChangeAspect="1"/>
          </p:cNvPicPr>
          <p:nvPr/>
        </p:nvPicPr>
        <p:blipFill>
          <a:blip r:embed="rId5"/>
          <a:stretch>
            <a:fillRect/>
          </a:stretch>
        </p:blipFill>
        <p:spPr>
          <a:xfrm>
            <a:off x="9681329" y="1800820"/>
            <a:ext cx="4190762" cy="2590086"/>
          </a:xfrm>
          <a:prstGeom prst="rect">
            <a:avLst/>
          </a:prstGeom>
        </p:spPr>
      </p:pic>
      <p:sp>
        <p:nvSpPr>
          <p:cNvPr id="11" name="Text 6"/>
          <p:cNvSpPr/>
          <p:nvPr/>
        </p:nvSpPr>
        <p:spPr>
          <a:xfrm>
            <a:off x="9681329" y="4661654"/>
            <a:ext cx="3092410" cy="356235"/>
          </a:xfrm>
          <a:prstGeom prst="rect">
            <a:avLst/>
          </a:prstGeom>
          <a:noFill/>
          <a:ln/>
        </p:spPr>
        <p:txBody>
          <a:bodyPr wrap="none" lIns="0" tIns="0" rIns="0" bIns="0" rtlCol="0" anchor="t"/>
          <a:lstStyle/>
          <a:p>
            <a:pPr>
              <a:lnSpc>
                <a:spcPts val="2800"/>
              </a:lnSpc>
            </a:pPr>
            <a:r>
              <a:rPr lang="en-US" sz="2200" b="1" dirty="0">
                <a:solidFill>
                  <a:srgbClr val="3B3535"/>
                </a:solidFill>
                <a:latin typeface="Sora Semi Bold" pitchFamily="34" charset="0"/>
                <a:ea typeface="Sora Semi Bold" pitchFamily="34" charset="-122"/>
                <a:cs typeface="Sora Semi Bold" pitchFamily="34" charset="-120"/>
              </a:rPr>
              <a:t>Dimension Culturelle</a:t>
            </a:r>
            <a:endParaRPr lang="en-US" sz="2200" b="1" dirty="0">
              <a:solidFill>
                <a:prstClr val="black"/>
              </a:solidFill>
            </a:endParaRPr>
          </a:p>
        </p:txBody>
      </p:sp>
      <p:sp>
        <p:nvSpPr>
          <p:cNvPr id="12" name="Text 7"/>
          <p:cNvSpPr/>
          <p:nvPr/>
        </p:nvSpPr>
        <p:spPr>
          <a:xfrm>
            <a:off x="9681329" y="5147786"/>
            <a:ext cx="4190762" cy="2426970"/>
          </a:xfrm>
          <a:prstGeom prst="rect">
            <a:avLst/>
          </a:prstGeom>
          <a:noFill/>
          <a:ln/>
        </p:spPr>
        <p:txBody>
          <a:bodyPr wrap="square" lIns="0" tIns="0" rIns="0" bIns="0" rtlCol="0" anchor="t"/>
          <a:lstStyle/>
          <a:p>
            <a:pPr>
              <a:lnSpc>
                <a:spcPts val="2700"/>
              </a:lnSpc>
            </a:pPr>
            <a:r>
              <a:rPr lang="en-US" sz="1700" dirty="0">
                <a:solidFill>
                  <a:srgbClr val="3B3535"/>
                </a:solidFill>
                <a:latin typeface="Sora Light" pitchFamily="34" charset="0"/>
                <a:ea typeface="Sora Light" pitchFamily="34" charset="-122"/>
                <a:cs typeface="Sora Light" pitchFamily="34" charset="-120"/>
              </a:rPr>
              <a:t>En mettant en avant la bouillie traditionnelle préparée avec le lait en poudre Bonnet Rouge, nous célébrons l'héritage culinaire local tout en montrant comment la marque s'intègre naturellement dans les pratiques culturelles existantes.</a:t>
            </a:r>
            <a:endParaRPr lang="en-US" sz="1700" dirty="0">
              <a:solidFill>
                <a:prstClr val="black"/>
              </a:solidFill>
            </a:endParaRPr>
          </a:p>
        </p:txBody>
      </p:sp>
    </p:spTree>
    <p:extLst>
      <p:ext uri="{BB962C8B-B14F-4D97-AF65-F5344CB8AC3E}">
        <p14:creationId xmlns:p14="http://schemas.microsoft.com/office/powerpoint/2010/main" val="214961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a:stretch>
            <a:fillRect/>
          </a:stretch>
        </p:blipFill>
        <p:spPr>
          <a:xfrm>
            <a:off x="353379" y="2679739"/>
            <a:ext cx="883444" cy="1060133"/>
          </a:xfrm>
          <a:prstGeom prst="rect">
            <a:avLst/>
          </a:prstGeom>
        </p:spPr>
      </p:pic>
      <p:sp>
        <p:nvSpPr>
          <p:cNvPr id="5" name="Text 2"/>
          <p:cNvSpPr/>
          <p:nvPr/>
        </p:nvSpPr>
        <p:spPr>
          <a:xfrm>
            <a:off x="1501855" y="2856428"/>
            <a:ext cx="2775942" cy="290632"/>
          </a:xfrm>
          <a:prstGeom prst="rect">
            <a:avLst/>
          </a:prstGeom>
          <a:noFill/>
          <a:ln/>
        </p:spPr>
        <p:txBody>
          <a:bodyPr wrap="none" lIns="0" tIns="0" rIns="0" bIns="0" rtlCol="0" anchor="t"/>
          <a:lstStyle/>
          <a:p>
            <a:pPr>
              <a:lnSpc>
                <a:spcPts val="2250"/>
              </a:lnSpc>
            </a:pPr>
            <a:r>
              <a:rPr lang="en-US" b="1" dirty="0">
                <a:solidFill>
                  <a:srgbClr val="3B3535"/>
                </a:solidFill>
                <a:latin typeface="Sora Semi Bold" pitchFamily="34" charset="0"/>
                <a:ea typeface="Sora Semi Bold" pitchFamily="34" charset="-122"/>
                <a:cs typeface="Sora Semi Bold" pitchFamily="34" charset="-120"/>
              </a:rPr>
              <a:t>Stop-rayons Interactifs</a:t>
            </a:r>
            <a:endParaRPr lang="en-US" b="1" dirty="0">
              <a:solidFill>
                <a:prstClr val="black"/>
              </a:solidFill>
            </a:endParaRPr>
          </a:p>
        </p:txBody>
      </p:sp>
      <p:sp>
        <p:nvSpPr>
          <p:cNvPr id="6" name="Text 3"/>
          <p:cNvSpPr/>
          <p:nvPr/>
        </p:nvSpPr>
        <p:spPr>
          <a:xfrm>
            <a:off x="1501855" y="3253025"/>
            <a:ext cx="10296445" cy="282654"/>
          </a:xfrm>
          <a:prstGeom prst="rect">
            <a:avLst/>
          </a:prstGeom>
          <a:noFill/>
          <a:ln/>
        </p:spPr>
        <p:txBody>
          <a:bodyPr wrap="none" lIns="0" tIns="0" rIns="0" bIns="0" rtlCol="0" anchor="t"/>
          <a:lstStyle/>
          <a:p>
            <a:pPr>
              <a:lnSpc>
                <a:spcPts val="2200"/>
              </a:lnSpc>
            </a:pPr>
            <a:r>
              <a:rPr lang="en-US" sz="1350" dirty="0">
                <a:solidFill>
                  <a:srgbClr val="3B3535"/>
                </a:solidFill>
                <a:latin typeface="Sora Light" pitchFamily="34" charset="0"/>
                <a:ea typeface="Sora Light" pitchFamily="34" charset="-122"/>
                <a:cs typeface="Sora Light" pitchFamily="34" charset="-120"/>
              </a:rPr>
              <a:t>"Essaie le BR Shot ici !" et "Ta recette</a:t>
            </a:r>
            <a:r>
              <a:rPr lang="en-US" sz="1350" dirty="0">
                <a:solidFill>
                  <a:srgbClr val="3B3535"/>
                </a:solidFill>
                <a:latin typeface="Sora Light" pitchFamily="34" charset="0"/>
                <a:ea typeface="Sora Light" pitchFamily="34" charset="-122"/>
                <a:cs typeface="Sora Light" pitchFamily="34" charset="-120"/>
              </a:rPr>
              <a:t> express en 1 min" </a:t>
            </a:r>
            <a:r>
              <a:rPr lang="en-US" sz="1350" dirty="0" smtClean="0">
                <a:solidFill>
                  <a:srgbClr val="3B3535"/>
                </a:solidFill>
                <a:latin typeface="Sora Light" pitchFamily="34" charset="0"/>
                <a:ea typeface="Sora Light" pitchFamily="34" charset="-122"/>
                <a:cs typeface="Sora Light" pitchFamily="34" charset="-120"/>
              </a:rPr>
              <a:t> </a:t>
            </a:r>
          </a:p>
          <a:p>
            <a:pPr>
              <a:lnSpc>
                <a:spcPts val="2200"/>
              </a:lnSpc>
            </a:pPr>
            <a:r>
              <a:rPr lang="en-US" sz="1350" dirty="0" smtClean="0">
                <a:solidFill>
                  <a:srgbClr val="3B3535"/>
                </a:solidFill>
                <a:latin typeface="Sora Light" pitchFamily="34" charset="0"/>
                <a:ea typeface="Sora Light" pitchFamily="34" charset="-122"/>
                <a:cs typeface="Sora Light" pitchFamily="34" charset="-120"/>
              </a:rPr>
              <a:t>(QR Code avec capsules de </a:t>
            </a:r>
            <a:r>
              <a:rPr lang="en-US" sz="1350" dirty="0" err="1" smtClean="0">
                <a:solidFill>
                  <a:srgbClr val="3B3535"/>
                </a:solidFill>
                <a:latin typeface="Sora Light" pitchFamily="34" charset="0"/>
                <a:ea typeface="Sora Light" pitchFamily="34" charset="-122"/>
                <a:cs typeface="Sora Light" pitchFamily="34" charset="-120"/>
              </a:rPr>
              <a:t>recettes</a:t>
            </a:r>
            <a:r>
              <a:rPr lang="en-US" sz="1350" dirty="0" smtClean="0">
                <a:solidFill>
                  <a:srgbClr val="3B3535"/>
                </a:solidFill>
                <a:latin typeface="Sora Light" pitchFamily="34" charset="0"/>
                <a:ea typeface="Sora Light" pitchFamily="34" charset="-122"/>
                <a:cs typeface="Sora Light" pitchFamily="34" charset="-120"/>
              </a:rPr>
              <a:t> qui </a:t>
            </a:r>
            <a:r>
              <a:rPr lang="en-US" sz="1350" dirty="0" err="1" smtClean="0">
                <a:solidFill>
                  <a:srgbClr val="3B3535"/>
                </a:solidFill>
                <a:latin typeface="Sora Light" pitchFamily="34" charset="0"/>
                <a:ea typeface="Sora Light" pitchFamily="34" charset="-122"/>
                <a:cs typeface="Sora Light" pitchFamily="34" charset="-120"/>
              </a:rPr>
              <a:t>invitents</a:t>
            </a:r>
            <a:r>
              <a:rPr lang="en-US" sz="1350" dirty="0" smtClean="0">
                <a:solidFill>
                  <a:srgbClr val="3B3535"/>
                </a:solidFill>
                <a:latin typeface="Sora Light" pitchFamily="34" charset="0"/>
                <a:ea typeface="Sora Light" pitchFamily="34" charset="-122"/>
                <a:cs typeface="Sora Light" pitchFamily="34" charset="-120"/>
              </a:rPr>
              <a:t> </a:t>
            </a:r>
            <a:r>
              <a:rPr lang="en-US" sz="1350" dirty="0">
                <a:solidFill>
                  <a:srgbClr val="3B3535"/>
                </a:solidFill>
                <a:latin typeface="Sora Light" pitchFamily="34" charset="0"/>
                <a:ea typeface="Sora Light" pitchFamily="34" charset="-122"/>
                <a:cs typeface="Sora Light" pitchFamily="34" charset="-120"/>
              </a:rPr>
              <a:t>à </a:t>
            </a:r>
            <a:r>
              <a:rPr lang="en-US" sz="1350" dirty="0" err="1">
                <a:solidFill>
                  <a:srgbClr val="3B3535"/>
                </a:solidFill>
                <a:latin typeface="Sora Light" pitchFamily="34" charset="0"/>
                <a:ea typeface="Sora Light" pitchFamily="34" charset="-122"/>
                <a:cs typeface="Sora Light" pitchFamily="34" charset="-120"/>
              </a:rPr>
              <a:t>découvrir</a:t>
            </a:r>
            <a:r>
              <a:rPr lang="en-US" sz="1350" dirty="0">
                <a:solidFill>
                  <a:srgbClr val="3B3535"/>
                </a:solidFill>
                <a:latin typeface="Sora Light" pitchFamily="34" charset="0"/>
                <a:ea typeface="Sora Light" pitchFamily="34" charset="-122"/>
                <a:cs typeface="Sora Light" pitchFamily="34" charset="-120"/>
              </a:rPr>
              <a:t> </a:t>
            </a:r>
            <a:r>
              <a:rPr lang="en-US" sz="1350" dirty="0" smtClean="0">
                <a:solidFill>
                  <a:srgbClr val="3B3535"/>
                </a:solidFill>
                <a:latin typeface="Sora Light" pitchFamily="34" charset="0"/>
                <a:ea typeface="Sora Light" pitchFamily="34" charset="-122"/>
                <a:cs typeface="Sora Light" pitchFamily="34" charset="-120"/>
              </a:rPr>
              <a:t>la polyvalence </a:t>
            </a:r>
            <a:r>
              <a:rPr lang="en-US" sz="1350" dirty="0" err="1" smtClean="0">
                <a:solidFill>
                  <a:srgbClr val="3B3535"/>
                </a:solidFill>
                <a:latin typeface="Sora Light" pitchFamily="34" charset="0"/>
                <a:ea typeface="Sora Light" pitchFamily="34" charset="-122"/>
                <a:cs typeface="Sora Light" pitchFamily="34" charset="-120"/>
              </a:rPr>
              <a:t>d’usage</a:t>
            </a:r>
            <a:r>
              <a:rPr lang="en-US" sz="1350" dirty="0" smtClean="0">
                <a:solidFill>
                  <a:srgbClr val="3B3535"/>
                </a:solidFill>
                <a:latin typeface="Sora Light" pitchFamily="34" charset="0"/>
                <a:ea typeface="Sora Light" pitchFamily="34" charset="-122"/>
                <a:cs typeface="Sora Light" pitchFamily="34" charset="-120"/>
              </a:rPr>
              <a:t> des </a:t>
            </a:r>
            <a:r>
              <a:rPr lang="en-US" sz="1350" dirty="0" err="1" smtClean="0">
                <a:solidFill>
                  <a:srgbClr val="3B3535"/>
                </a:solidFill>
                <a:latin typeface="Sora Light" pitchFamily="34" charset="0"/>
                <a:ea typeface="Sora Light" pitchFamily="34" charset="-122"/>
                <a:cs typeface="Sora Light" pitchFamily="34" charset="-120"/>
              </a:rPr>
              <a:t>produits</a:t>
            </a:r>
            <a:r>
              <a:rPr lang="en-US" sz="1350" dirty="0" smtClean="0">
                <a:solidFill>
                  <a:srgbClr val="3B3535"/>
                </a:solidFill>
                <a:latin typeface="Sora Light" pitchFamily="34" charset="0"/>
                <a:ea typeface="Sora Light" pitchFamily="34" charset="-122"/>
                <a:cs typeface="Sora Light" pitchFamily="34" charset="-120"/>
              </a:rPr>
              <a:t>)</a:t>
            </a:r>
            <a:endParaRPr lang="en-US" sz="1350" dirty="0">
              <a:solidFill>
                <a:prstClr val="black"/>
              </a:solidFill>
            </a:endParaRPr>
          </a:p>
        </p:txBody>
      </p:sp>
      <p:pic>
        <p:nvPicPr>
          <p:cNvPr id="7" name="Image 1" descr="preencoded.png"/>
          <p:cNvPicPr>
            <a:picLocks noChangeAspect="1"/>
          </p:cNvPicPr>
          <p:nvPr/>
        </p:nvPicPr>
        <p:blipFill>
          <a:blip r:embed="rId4"/>
          <a:stretch>
            <a:fillRect/>
          </a:stretch>
        </p:blipFill>
        <p:spPr>
          <a:xfrm>
            <a:off x="353379" y="3739872"/>
            <a:ext cx="883444" cy="1315283"/>
          </a:xfrm>
          <a:prstGeom prst="rect">
            <a:avLst/>
          </a:prstGeom>
        </p:spPr>
      </p:pic>
      <p:sp>
        <p:nvSpPr>
          <p:cNvPr id="8" name="Text 4"/>
          <p:cNvSpPr/>
          <p:nvPr/>
        </p:nvSpPr>
        <p:spPr>
          <a:xfrm>
            <a:off x="1501855" y="3916560"/>
            <a:ext cx="3681413" cy="290632"/>
          </a:xfrm>
          <a:prstGeom prst="rect">
            <a:avLst/>
          </a:prstGeom>
          <a:noFill/>
          <a:ln/>
        </p:spPr>
        <p:txBody>
          <a:bodyPr wrap="none" lIns="0" tIns="0" rIns="0" bIns="0" rtlCol="0" anchor="t"/>
          <a:lstStyle/>
          <a:p>
            <a:pPr>
              <a:lnSpc>
                <a:spcPts val="2250"/>
              </a:lnSpc>
            </a:pPr>
            <a:r>
              <a:rPr lang="en-US" b="1" dirty="0">
                <a:solidFill>
                  <a:srgbClr val="3B3535"/>
                </a:solidFill>
                <a:latin typeface="Sora Semi Bold" pitchFamily="34" charset="0"/>
                <a:ea typeface="Sora Semi Bold" pitchFamily="34" charset="-122"/>
                <a:cs typeface="Sora Semi Bold" pitchFamily="34" charset="-120"/>
              </a:rPr>
              <a:t>Têtes de Gondole Engageantes</a:t>
            </a:r>
            <a:endParaRPr lang="en-US" b="1" dirty="0">
              <a:solidFill>
                <a:prstClr val="black"/>
              </a:solidFill>
            </a:endParaRPr>
          </a:p>
        </p:txBody>
      </p:sp>
      <p:sp>
        <p:nvSpPr>
          <p:cNvPr id="9" name="Text 5"/>
          <p:cNvSpPr/>
          <p:nvPr/>
        </p:nvSpPr>
        <p:spPr>
          <a:xfrm>
            <a:off x="1501855" y="4313158"/>
            <a:ext cx="12245102" cy="565309"/>
          </a:xfrm>
          <a:prstGeom prst="rect">
            <a:avLst/>
          </a:prstGeom>
          <a:noFill/>
          <a:ln/>
        </p:spPr>
        <p:txBody>
          <a:bodyPr wrap="square" lIns="0" tIns="0" rIns="0" bIns="0" rtlCol="0" anchor="t"/>
          <a:lstStyle/>
          <a:p>
            <a:pPr>
              <a:lnSpc>
                <a:spcPts val="2200"/>
              </a:lnSpc>
            </a:pPr>
            <a:r>
              <a:rPr lang="en-US" sz="1350" dirty="0">
                <a:solidFill>
                  <a:srgbClr val="3B3535"/>
                </a:solidFill>
                <a:latin typeface="Sora Light" pitchFamily="34" charset="0"/>
                <a:ea typeface="Sora Light" pitchFamily="34" charset="-122"/>
                <a:cs typeface="Sora Light" pitchFamily="34" charset="-120"/>
              </a:rPr>
              <a:t>L'invitation "Tente notre Défi</a:t>
            </a:r>
            <a:r>
              <a:rPr lang="en-US" sz="1350" dirty="0">
                <a:solidFill>
                  <a:srgbClr val="3B3535"/>
                </a:solidFill>
                <a:latin typeface="Sora Light" pitchFamily="34" charset="0"/>
                <a:ea typeface="Sora Light" pitchFamily="34" charset="-122"/>
                <a:cs typeface="Sora Light" pitchFamily="34" charset="-120"/>
              </a:rPr>
              <a:t> BR Express" </a:t>
            </a:r>
            <a:r>
              <a:rPr lang="en-US" sz="1350" dirty="0" smtClean="0">
                <a:solidFill>
                  <a:srgbClr val="3B3535"/>
                </a:solidFill>
                <a:latin typeface="Sora Light" pitchFamily="34" charset="0"/>
                <a:ea typeface="Sora Light" pitchFamily="34" charset="-122"/>
                <a:cs typeface="Sora Light" pitchFamily="34" charset="-120"/>
              </a:rPr>
              <a:t>: </a:t>
            </a:r>
          </a:p>
          <a:p>
            <a:pPr>
              <a:lnSpc>
                <a:spcPts val="2200"/>
              </a:lnSpc>
            </a:pPr>
            <a:r>
              <a:rPr lang="en-US" sz="1350" dirty="0" smtClean="0">
                <a:solidFill>
                  <a:srgbClr val="3B3535"/>
                </a:solidFill>
                <a:latin typeface="Sora Light" pitchFamily="34" charset="0"/>
                <a:ea typeface="Sora Light" pitchFamily="34" charset="-122"/>
                <a:cs typeface="Sora Light" pitchFamily="34" charset="-120"/>
              </a:rPr>
              <a:t>transformer </a:t>
            </a:r>
            <a:r>
              <a:rPr lang="en-US" sz="1350" dirty="0">
                <a:solidFill>
                  <a:srgbClr val="3B3535"/>
                </a:solidFill>
                <a:latin typeface="Sora Light" pitchFamily="34" charset="0"/>
                <a:ea typeface="Sora Light" pitchFamily="34" charset="-122"/>
                <a:cs typeface="Sora Light" pitchFamily="34" charset="-120"/>
              </a:rPr>
              <a:t>l'achat en une aventure ludique, encourageant</a:t>
            </a:r>
            <a:r>
              <a:rPr lang="en-US" sz="1350" dirty="0">
                <a:solidFill>
                  <a:srgbClr val="3B3535"/>
                </a:solidFill>
                <a:latin typeface="Sora Light" pitchFamily="34" charset="0"/>
                <a:ea typeface="Sora Light" pitchFamily="34" charset="-122"/>
                <a:cs typeface="Sora Light" pitchFamily="34" charset="-120"/>
              </a:rPr>
              <a:t> les clients à </a:t>
            </a:r>
            <a:endParaRPr lang="en-US" sz="1350" dirty="0" smtClean="0">
              <a:solidFill>
                <a:srgbClr val="3B3535"/>
              </a:solidFill>
              <a:latin typeface="Sora Light" pitchFamily="34" charset="0"/>
              <a:ea typeface="Sora Light" pitchFamily="34" charset="-122"/>
              <a:cs typeface="Sora Light" pitchFamily="34" charset="-120"/>
            </a:endParaRPr>
          </a:p>
          <a:p>
            <a:pPr>
              <a:lnSpc>
                <a:spcPts val="2200"/>
              </a:lnSpc>
            </a:pPr>
            <a:r>
              <a:rPr lang="en-US" sz="1350" dirty="0" smtClean="0">
                <a:solidFill>
                  <a:srgbClr val="3B3535"/>
                </a:solidFill>
                <a:latin typeface="Sora Light" pitchFamily="34" charset="0"/>
                <a:ea typeface="Sora Light" pitchFamily="34" charset="-122"/>
                <a:cs typeface="Sora Light" pitchFamily="34" charset="-120"/>
              </a:rPr>
              <a:t>explorer </a:t>
            </a:r>
            <a:r>
              <a:rPr lang="en-US" sz="1350" dirty="0">
                <a:solidFill>
                  <a:srgbClr val="3B3535"/>
                </a:solidFill>
                <a:latin typeface="Sora Light" pitchFamily="34" charset="0"/>
                <a:ea typeface="Sora Light" pitchFamily="34" charset="-122"/>
                <a:cs typeface="Sora Light" pitchFamily="34" charset="-120"/>
              </a:rPr>
              <a:t>de </a:t>
            </a:r>
            <a:r>
              <a:rPr lang="en-US" sz="1350" dirty="0">
                <a:solidFill>
                  <a:srgbClr val="3B3535"/>
                </a:solidFill>
                <a:latin typeface="Sora Light" pitchFamily="34" charset="0"/>
                <a:ea typeface="Sora Light" pitchFamily="34" charset="-122"/>
                <a:cs typeface="Sora Light" pitchFamily="34" charset="-120"/>
              </a:rPr>
              <a:t>nouvelles façons de consommer.</a:t>
            </a:r>
            <a:endParaRPr lang="en-US" sz="1350" dirty="0">
              <a:solidFill>
                <a:prstClr val="black"/>
              </a:solidFill>
            </a:endParaRPr>
          </a:p>
        </p:txBody>
      </p:sp>
      <p:pic>
        <p:nvPicPr>
          <p:cNvPr id="10" name="Image 2" descr="preencoded.png"/>
          <p:cNvPicPr>
            <a:picLocks noChangeAspect="1"/>
          </p:cNvPicPr>
          <p:nvPr/>
        </p:nvPicPr>
        <p:blipFill>
          <a:blip r:embed="rId5"/>
          <a:stretch>
            <a:fillRect/>
          </a:stretch>
        </p:blipFill>
        <p:spPr>
          <a:xfrm>
            <a:off x="353379" y="5055155"/>
            <a:ext cx="883444" cy="1315283"/>
          </a:xfrm>
          <a:prstGeom prst="rect">
            <a:avLst/>
          </a:prstGeom>
        </p:spPr>
      </p:pic>
      <p:sp>
        <p:nvSpPr>
          <p:cNvPr id="11" name="Text 6"/>
          <p:cNvSpPr/>
          <p:nvPr/>
        </p:nvSpPr>
        <p:spPr>
          <a:xfrm>
            <a:off x="1501855" y="5231844"/>
            <a:ext cx="2782967" cy="290632"/>
          </a:xfrm>
          <a:prstGeom prst="rect">
            <a:avLst/>
          </a:prstGeom>
          <a:noFill/>
          <a:ln/>
        </p:spPr>
        <p:txBody>
          <a:bodyPr wrap="none" lIns="0" tIns="0" rIns="0" bIns="0" rtlCol="0" anchor="t"/>
          <a:lstStyle/>
          <a:p>
            <a:pPr>
              <a:lnSpc>
                <a:spcPts val="2250"/>
              </a:lnSpc>
            </a:pPr>
            <a:r>
              <a:rPr lang="en-US" b="1" dirty="0">
                <a:solidFill>
                  <a:srgbClr val="3B3535"/>
                </a:solidFill>
                <a:latin typeface="Sora Semi Bold" pitchFamily="34" charset="0"/>
                <a:ea typeface="Sora Semi Bold" pitchFamily="34" charset="-122"/>
                <a:cs typeface="Sora Semi Bold" pitchFamily="34" charset="-120"/>
              </a:rPr>
              <a:t>Kakémonos Évocateurs</a:t>
            </a:r>
            <a:endParaRPr lang="en-US" b="1" dirty="0">
              <a:solidFill>
                <a:prstClr val="black"/>
              </a:solidFill>
            </a:endParaRPr>
          </a:p>
        </p:txBody>
      </p:sp>
      <p:sp>
        <p:nvSpPr>
          <p:cNvPr id="12" name="Text 7"/>
          <p:cNvSpPr/>
          <p:nvPr/>
        </p:nvSpPr>
        <p:spPr>
          <a:xfrm>
            <a:off x="1501855" y="5628441"/>
            <a:ext cx="12245102" cy="565309"/>
          </a:xfrm>
          <a:prstGeom prst="rect">
            <a:avLst/>
          </a:prstGeom>
          <a:noFill/>
          <a:ln/>
        </p:spPr>
        <p:txBody>
          <a:bodyPr wrap="square" lIns="0" tIns="0" rIns="0" bIns="0" rtlCol="0" anchor="t"/>
          <a:lstStyle/>
          <a:p>
            <a:pPr>
              <a:lnSpc>
                <a:spcPts val="2200"/>
              </a:lnSpc>
            </a:pPr>
            <a:r>
              <a:rPr lang="en-US" sz="1350" dirty="0">
                <a:solidFill>
                  <a:srgbClr val="3B3535"/>
                </a:solidFill>
                <a:latin typeface="Sora Light" pitchFamily="34" charset="0"/>
                <a:ea typeface="Sora Light" pitchFamily="34" charset="-122"/>
                <a:cs typeface="Sora Light" pitchFamily="34" charset="-120"/>
              </a:rPr>
              <a:t>Des scènes locales </a:t>
            </a:r>
            <a:r>
              <a:rPr lang="en-US" sz="1350" dirty="0" err="1">
                <a:solidFill>
                  <a:srgbClr val="3B3535"/>
                </a:solidFill>
                <a:latin typeface="Sora Light" pitchFamily="34" charset="0"/>
                <a:ea typeface="Sora Light" pitchFamily="34" charset="-122"/>
                <a:cs typeface="Sora Light" pitchFamily="34" charset="-120"/>
              </a:rPr>
              <a:t>familières</a:t>
            </a:r>
            <a:r>
              <a:rPr lang="en-US" sz="1350" dirty="0">
                <a:solidFill>
                  <a:srgbClr val="3B3535"/>
                </a:solidFill>
                <a:latin typeface="Sora Light" pitchFamily="34" charset="0"/>
                <a:ea typeface="Sora Light" pitchFamily="34" charset="-122"/>
                <a:cs typeface="Sora Light" pitchFamily="34" charset="-120"/>
              </a:rPr>
              <a:t> </a:t>
            </a:r>
            <a:endParaRPr lang="en-US" sz="1350" dirty="0" smtClean="0">
              <a:solidFill>
                <a:srgbClr val="3B3535"/>
              </a:solidFill>
              <a:latin typeface="Sora Light" pitchFamily="34" charset="0"/>
              <a:ea typeface="Sora Light" pitchFamily="34" charset="-122"/>
              <a:cs typeface="Sora Light" pitchFamily="34" charset="-120"/>
            </a:endParaRPr>
          </a:p>
          <a:p>
            <a:pPr>
              <a:lnSpc>
                <a:spcPts val="2200"/>
              </a:lnSpc>
            </a:pPr>
            <a:r>
              <a:rPr lang="en-US" sz="1350" dirty="0" smtClean="0">
                <a:solidFill>
                  <a:srgbClr val="3B3535"/>
                </a:solidFill>
                <a:latin typeface="Sora Light" pitchFamily="34" charset="0"/>
                <a:ea typeface="Sora Light" pitchFamily="34" charset="-122"/>
                <a:cs typeface="Sora Light" pitchFamily="34" charset="-120"/>
              </a:rPr>
              <a:t>(</a:t>
            </a:r>
            <a:r>
              <a:rPr lang="en-US" sz="1350" dirty="0" err="1" smtClean="0">
                <a:solidFill>
                  <a:srgbClr val="3B3535"/>
                </a:solidFill>
                <a:latin typeface="Sora Light" pitchFamily="34" charset="0"/>
                <a:ea typeface="Sora Light" pitchFamily="34" charset="-122"/>
                <a:cs typeface="Sora Light" pitchFamily="34" charset="-120"/>
              </a:rPr>
              <a:t>Maison</a:t>
            </a:r>
            <a:r>
              <a:rPr lang="en-US" sz="1350" dirty="0" smtClean="0">
                <a:solidFill>
                  <a:srgbClr val="3B3535"/>
                </a:solidFill>
                <a:latin typeface="Sora Light" pitchFamily="34" charset="0"/>
                <a:ea typeface="Sora Light" pitchFamily="34" charset="-122"/>
                <a:cs typeface="Sora Light" pitchFamily="34" charset="-120"/>
              </a:rPr>
              <a:t>, </a:t>
            </a:r>
            <a:r>
              <a:rPr lang="en-US" sz="1350" dirty="0">
                <a:solidFill>
                  <a:srgbClr val="3B3535"/>
                </a:solidFill>
                <a:latin typeface="Sora Light" pitchFamily="34" charset="0"/>
                <a:ea typeface="Sora Light" pitchFamily="34" charset="-122"/>
                <a:cs typeface="Sora Light" pitchFamily="34" charset="-120"/>
              </a:rPr>
              <a:t>école, terrain de sport) qui résonnent avec le quotidien</a:t>
            </a:r>
            <a:r>
              <a:rPr lang="en-US" sz="1350" dirty="0">
                <a:solidFill>
                  <a:srgbClr val="3B3535"/>
                </a:solidFill>
                <a:latin typeface="Sora Light" pitchFamily="34" charset="0"/>
                <a:ea typeface="Sora Light" pitchFamily="34" charset="-122"/>
                <a:cs typeface="Sora Light" pitchFamily="34" charset="-120"/>
              </a:rPr>
              <a:t> des </a:t>
            </a:r>
            <a:endParaRPr lang="en-US" sz="1350" dirty="0" smtClean="0">
              <a:solidFill>
                <a:srgbClr val="3B3535"/>
              </a:solidFill>
              <a:latin typeface="Sora Light" pitchFamily="34" charset="0"/>
              <a:ea typeface="Sora Light" pitchFamily="34" charset="-122"/>
              <a:cs typeface="Sora Light" pitchFamily="34" charset="-120"/>
            </a:endParaRPr>
          </a:p>
          <a:p>
            <a:pPr>
              <a:lnSpc>
                <a:spcPts val="2200"/>
              </a:lnSpc>
            </a:pPr>
            <a:r>
              <a:rPr lang="en-US" sz="1350" dirty="0" err="1" smtClean="0">
                <a:solidFill>
                  <a:srgbClr val="3B3535"/>
                </a:solidFill>
                <a:latin typeface="Sora Light" pitchFamily="34" charset="0"/>
                <a:ea typeface="Sora Light" pitchFamily="34" charset="-122"/>
                <a:cs typeface="Sora Light" pitchFamily="34" charset="-120"/>
              </a:rPr>
              <a:t>consommateurs</a:t>
            </a:r>
            <a:r>
              <a:rPr lang="en-US" sz="1350" dirty="0" smtClean="0">
                <a:solidFill>
                  <a:srgbClr val="3B3535"/>
                </a:solidFill>
                <a:latin typeface="Sora Light" pitchFamily="34" charset="0"/>
                <a:ea typeface="Sora Light" pitchFamily="34" charset="-122"/>
                <a:cs typeface="Sora Light" pitchFamily="34" charset="-120"/>
              </a:rPr>
              <a:t> </a:t>
            </a:r>
            <a:r>
              <a:rPr lang="en-US" sz="1350" dirty="0">
                <a:solidFill>
                  <a:srgbClr val="3B3535"/>
                </a:solidFill>
                <a:latin typeface="Sora Light" pitchFamily="34" charset="0"/>
                <a:ea typeface="Sora Light" pitchFamily="34" charset="-122"/>
                <a:cs typeface="Sora Light" pitchFamily="34" charset="-120"/>
              </a:rPr>
              <a:t>africains et créent un lien émotionnel fort.</a:t>
            </a:r>
            <a:endParaRPr lang="en-US" sz="1350" dirty="0">
              <a:solidFill>
                <a:prstClr val="black"/>
              </a:solidFill>
            </a:endParaRPr>
          </a:p>
        </p:txBody>
      </p:sp>
      <p:pic>
        <p:nvPicPr>
          <p:cNvPr id="13" name="Image 3" descr="preencoded.png"/>
          <p:cNvPicPr>
            <a:picLocks noChangeAspect="1"/>
          </p:cNvPicPr>
          <p:nvPr/>
        </p:nvPicPr>
        <p:blipFill>
          <a:blip r:embed="rId6"/>
          <a:stretch>
            <a:fillRect/>
          </a:stretch>
        </p:blipFill>
        <p:spPr>
          <a:xfrm>
            <a:off x="353379" y="6370439"/>
            <a:ext cx="883444" cy="1315283"/>
          </a:xfrm>
          <a:prstGeom prst="rect">
            <a:avLst/>
          </a:prstGeom>
        </p:spPr>
      </p:pic>
      <p:sp>
        <p:nvSpPr>
          <p:cNvPr id="14" name="Text 8"/>
          <p:cNvSpPr/>
          <p:nvPr/>
        </p:nvSpPr>
        <p:spPr>
          <a:xfrm>
            <a:off x="1501855" y="6547127"/>
            <a:ext cx="2325053" cy="290632"/>
          </a:xfrm>
          <a:prstGeom prst="rect">
            <a:avLst/>
          </a:prstGeom>
          <a:noFill/>
          <a:ln/>
        </p:spPr>
        <p:txBody>
          <a:bodyPr wrap="none" lIns="0" tIns="0" rIns="0" bIns="0" rtlCol="0" anchor="t"/>
          <a:lstStyle/>
          <a:p>
            <a:pPr>
              <a:lnSpc>
                <a:spcPts val="2250"/>
              </a:lnSpc>
            </a:pPr>
            <a:r>
              <a:rPr lang="en-US" b="1" dirty="0" smtClean="0">
                <a:solidFill>
                  <a:srgbClr val="3B3535"/>
                </a:solidFill>
                <a:latin typeface="Sora Semi Bold" pitchFamily="34" charset="0"/>
                <a:cs typeface="Sora Semi Bold" pitchFamily="34" charset="-120"/>
              </a:rPr>
              <a:t>Carnet de </a:t>
            </a:r>
            <a:r>
              <a:rPr lang="en-US" b="1" dirty="0" err="1" smtClean="0">
                <a:solidFill>
                  <a:srgbClr val="3B3535"/>
                </a:solidFill>
                <a:latin typeface="Sora Semi Bold" pitchFamily="34" charset="0"/>
                <a:cs typeface="Sora Semi Bold" pitchFamily="34" charset="-120"/>
              </a:rPr>
              <a:t>chevet</a:t>
            </a:r>
            <a:r>
              <a:rPr lang="en-US" b="1" dirty="0" smtClean="0">
                <a:solidFill>
                  <a:srgbClr val="3B3535"/>
                </a:solidFill>
                <a:latin typeface="Sora Semi Bold" pitchFamily="34" charset="0"/>
                <a:cs typeface="Sora Semi Bold" pitchFamily="34" charset="-120"/>
              </a:rPr>
              <a:t> </a:t>
            </a:r>
            <a:endParaRPr lang="en-US" b="1" dirty="0">
              <a:solidFill>
                <a:prstClr val="black"/>
              </a:solidFill>
            </a:endParaRPr>
          </a:p>
        </p:txBody>
      </p:sp>
      <p:sp>
        <p:nvSpPr>
          <p:cNvPr id="15" name="Text 9"/>
          <p:cNvSpPr/>
          <p:nvPr/>
        </p:nvSpPr>
        <p:spPr>
          <a:xfrm>
            <a:off x="1501855" y="6943725"/>
            <a:ext cx="12245102" cy="565309"/>
          </a:xfrm>
          <a:prstGeom prst="rect">
            <a:avLst/>
          </a:prstGeom>
          <a:noFill/>
          <a:ln/>
        </p:spPr>
        <p:txBody>
          <a:bodyPr wrap="square" lIns="0" tIns="0" rIns="0" bIns="0" rtlCol="0" anchor="t"/>
          <a:lstStyle/>
          <a:p>
            <a:pPr>
              <a:lnSpc>
                <a:spcPts val="2200"/>
              </a:lnSpc>
            </a:pPr>
            <a:r>
              <a:rPr lang="en-US" sz="1350" dirty="0">
                <a:solidFill>
                  <a:srgbClr val="3B3535"/>
                </a:solidFill>
                <a:latin typeface="Sora Light" pitchFamily="34" charset="0"/>
                <a:ea typeface="Sora Light" pitchFamily="34" charset="-122"/>
                <a:cs typeface="Sora Light" pitchFamily="34" charset="-120"/>
              </a:rPr>
              <a:t>Notre mini-guide "Quel BR pour quelle heure</a:t>
            </a:r>
            <a:r>
              <a:rPr lang="en-US" sz="1350" dirty="0">
                <a:solidFill>
                  <a:srgbClr val="3B3535"/>
                </a:solidFill>
                <a:latin typeface="Sora Light" pitchFamily="34" charset="0"/>
                <a:ea typeface="Sora Light" pitchFamily="34" charset="-122"/>
                <a:cs typeface="Sora Light" pitchFamily="34" charset="-120"/>
              </a:rPr>
              <a:t> ?" </a:t>
            </a:r>
            <a:endParaRPr lang="en-US" sz="1350" dirty="0" smtClean="0">
              <a:solidFill>
                <a:srgbClr val="3B3535"/>
              </a:solidFill>
              <a:latin typeface="Sora Light" pitchFamily="34" charset="0"/>
              <a:ea typeface="Sora Light" pitchFamily="34" charset="-122"/>
              <a:cs typeface="Sora Light" pitchFamily="34" charset="-120"/>
            </a:endParaRPr>
          </a:p>
          <a:p>
            <a:pPr>
              <a:lnSpc>
                <a:spcPts val="2200"/>
              </a:lnSpc>
            </a:pPr>
            <a:r>
              <a:rPr lang="en-US" sz="1350" dirty="0" smtClean="0">
                <a:solidFill>
                  <a:srgbClr val="3B3535"/>
                </a:solidFill>
                <a:latin typeface="Sora Light" pitchFamily="34" charset="0"/>
                <a:ea typeface="Sora Light" pitchFamily="34" charset="-122"/>
                <a:cs typeface="Sora Light" pitchFamily="34" charset="-120"/>
              </a:rPr>
              <a:t>aide </a:t>
            </a:r>
            <a:r>
              <a:rPr lang="en-US" sz="1350" dirty="0">
                <a:solidFill>
                  <a:srgbClr val="3B3535"/>
                </a:solidFill>
                <a:latin typeface="Sora Light" pitchFamily="34" charset="0"/>
                <a:ea typeface="Sora Light" pitchFamily="34" charset="-122"/>
                <a:cs typeface="Sora Light" pitchFamily="34" charset="-120"/>
              </a:rPr>
              <a:t>les clients à </a:t>
            </a:r>
            <a:r>
              <a:rPr lang="en-US" sz="1350" dirty="0">
                <a:solidFill>
                  <a:srgbClr val="3B3535"/>
                </a:solidFill>
                <a:latin typeface="Sora Light" pitchFamily="34" charset="0"/>
                <a:ea typeface="Sora Light" pitchFamily="34" charset="-122"/>
                <a:cs typeface="Sora Light" pitchFamily="34" charset="-120"/>
              </a:rPr>
              <a:t>choisir le bon produit pour chaque</a:t>
            </a:r>
            <a:r>
              <a:rPr lang="en-US" sz="1350" dirty="0">
                <a:solidFill>
                  <a:srgbClr val="3B3535"/>
                </a:solidFill>
                <a:latin typeface="Sora Light" pitchFamily="34" charset="0"/>
                <a:ea typeface="Sora Light" pitchFamily="34" charset="-122"/>
                <a:cs typeface="Sora Light" pitchFamily="34" charset="-120"/>
              </a:rPr>
              <a:t> moment de la </a:t>
            </a:r>
            <a:endParaRPr lang="en-US" sz="1350" dirty="0" smtClean="0">
              <a:solidFill>
                <a:srgbClr val="3B3535"/>
              </a:solidFill>
              <a:latin typeface="Sora Light" pitchFamily="34" charset="0"/>
              <a:ea typeface="Sora Light" pitchFamily="34" charset="-122"/>
              <a:cs typeface="Sora Light" pitchFamily="34" charset="-120"/>
            </a:endParaRPr>
          </a:p>
          <a:p>
            <a:pPr>
              <a:lnSpc>
                <a:spcPts val="2200"/>
              </a:lnSpc>
            </a:pPr>
            <a:r>
              <a:rPr lang="en-US" sz="1350" dirty="0" err="1" smtClean="0">
                <a:solidFill>
                  <a:srgbClr val="3B3535"/>
                </a:solidFill>
                <a:latin typeface="Sora Light" pitchFamily="34" charset="0"/>
                <a:ea typeface="Sora Light" pitchFamily="34" charset="-122"/>
                <a:cs typeface="Sora Light" pitchFamily="34" charset="-120"/>
              </a:rPr>
              <a:t>journée</a:t>
            </a:r>
            <a:r>
              <a:rPr lang="en-US" sz="1350" dirty="0">
                <a:solidFill>
                  <a:srgbClr val="3B3535"/>
                </a:solidFill>
                <a:latin typeface="Sora Light" pitchFamily="34" charset="0"/>
                <a:ea typeface="Sora Light" pitchFamily="34" charset="-122"/>
                <a:cs typeface="Sora Light" pitchFamily="34" charset="-120"/>
              </a:rPr>
              <a:t>, du petit-déjeuner au retour sportif.</a:t>
            </a:r>
            <a:endParaRPr lang="en-US" sz="1350" dirty="0">
              <a:solidFill>
                <a:prstClr val="black"/>
              </a:solidFill>
            </a:endParaRPr>
          </a:p>
        </p:txBody>
      </p:sp>
      <p:sp>
        <p:nvSpPr>
          <p:cNvPr id="16" name="Text 10"/>
          <p:cNvSpPr/>
          <p:nvPr/>
        </p:nvSpPr>
        <p:spPr>
          <a:xfrm>
            <a:off x="353379" y="1853671"/>
            <a:ext cx="13393579" cy="565309"/>
          </a:xfrm>
          <a:prstGeom prst="rect">
            <a:avLst/>
          </a:prstGeom>
          <a:noFill/>
          <a:ln/>
        </p:spPr>
        <p:txBody>
          <a:bodyPr wrap="square" lIns="0" tIns="0" rIns="0" bIns="0" rtlCol="0" anchor="t"/>
          <a:lstStyle/>
          <a:p>
            <a:pPr>
              <a:lnSpc>
                <a:spcPts val="2200"/>
              </a:lnSpc>
            </a:pPr>
            <a:r>
              <a:rPr lang="en-US" sz="1350" dirty="0">
                <a:solidFill>
                  <a:srgbClr val="3B3535"/>
                </a:solidFill>
                <a:latin typeface="Sora Light" pitchFamily="34" charset="0"/>
                <a:ea typeface="Sora Light" pitchFamily="34" charset="-122"/>
                <a:cs typeface="Sora Light" pitchFamily="34" charset="-120"/>
              </a:rPr>
              <a:t>D</a:t>
            </a:r>
            <a:r>
              <a:rPr lang="en-US" sz="1350" dirty="0" smtClean="0">
                <a:solidFill>
                  <a:srgbClr val="3B3535"/>
                </a:solidFill>
                <a:latin typeface="Sora Light" pitchFamily="34" charset="0"/>
                <a:ea typeface="Sora Light" pitchFamily="34" charset="-122"/>
                <a:cs typeface="Sora Light" pitchFamily="34" charset="-120"/>
              </a:rPr>
              <a:t>es </a:t>
            </a:r>
            <a:r>
              <a:rPr lang="en-US" sz="1350" dirty="0" err="1">
                <a:solidFill>
                  <a:srgbClr val="3B3535"/>
                </a:solidFill>
                <a:latin typeface="Sora Light" pitchFamily="34" charset="0"/>
                <a:ea typeface="Sora Light" pitchFamily="34" charset="-122"/>
                <a:cs typeface="Sora Light" pitchFamily="34" charset="-120"/>
              </a:rPr>
              <a:t>éléments</a:t>
            </a:r>
            <a:r>
              <a:rPr lang="en-US" sz="1350" dirty="0">
                <a:solidFill>
                  <a:srgbClr val="3B3535"/>
                </a:solidFill>
                <a:latin typeface="Sora Light" pitchFamily="34" charset="0"/>
                <a:ea typeface="Sora Light" pitchFamily="34" charset="-122"/>
                <a:cs typeface="Sora Light" pitchFamily="34" charset="-120"/>
              </a:rPr>
              <a:t> </a:t>
            </a:r>
            <a:r>
              <a:rPr lang="en-US" sz="1350" dirty="0" smtClean="0">
                <a:solidFill>
                  <a:srgbClr val="3B3535"/>
                </a:solidFill>
                <a:latin typeface="Sora Light" pitchFamily="34" charset="0"/>
                <a:ea typeface="Sora Light" pitchFamily="34" charset="-122"/>
                <a:cs typeface="Sora Light" pitchFamily="34" charset="-120"/>
              </a:rPr>
              <a:t>qui </a:t>
            </a:r>
            <a:r>
              <a:rPr lang="en-US" sz="1350" dirty="0" err="1" smtClean="0">
                <a:solidFill>
                  <a:srgbClr val="3B3535"/>
                </a:solidFill>
                <a:latin typeface="Sora Light" pitchFamily="34" charset="0"/>
                <a:ea typeface="Sora Light" pitchFamily="34" charset="-122"/>
                <a:cs typeface="Sora Light" pitchFamily="34" charset="-120"/>
              </a:rPr>
              <a:t>créent</a:t>
            </a:r>
            <a:r>
              <a:rPr lang="en-US" sz="1350" dirty="0" smtClean="0">
                <a:solidFill>
                  <a:srgbClr val="3B3535"/>
                </a:solidFill>
                <a:latin typeface="Sora Light" pitchFamily="34" charset="0"/>
                <a:ea typeface="Sora Light" pitchFamily="34" charset="-122"/>
                <a:cs typeface="Sora Light" pitchFamily="34" charset="-120"/>
              </a:rPr>
              <a:t> </a:t>
            </a:r>
            <a:r>
              <a:rPr lang="en-US" sz="1350" dirty="0">
                <a:solidFill>
                  <a:srgbClr val="3B3535"/>
                </a:solidFill>
                <a:latin typeface="Sora Light" pitchFamily="34" charset="0"/>
                <a:ea typeface="Sora Light" pitchFamily="34" charset="-122"/>
                <a:cs typeface="Sora Light" pitchFamily="34" charset="-120"/>
              </a:rPr>
              <a:t>une expérience d'achat cohérente qui guide le consommateur tout au long de son parcours en magasin, transformant la simple acquisition en une découverte enrichissante du monde Bonnet Rouge.</a:t>
            </a:r>
            <a:endParaRPr lang="en-US" sz="1350" dirty="0">
              <a:solidFill>
                <a:prstClr val="black"/>
              </a:solidFill>
            </a:endParaRPr>
          </a:p>
        </p:txBody>
      </p:sp>
      <p:sp>
        <p:nvSpPr>
          <p:cNvPr id="17" name="Text 0"/>
          <p:cNvSpPr/>
          <p:nvPr/>
        </p:nvSpPr>
        <p:spPr>
          <a:xfrm>
            <a:off x="327898" y="572022"/>
            <a:ext cx="6029325" cy="624007"/>
          </a:xfrm>
          <a:prstGeom prst="rect">
            <a:avLst/>
          </a:prstGeom>
          <a:noFill/>
          <a:ln/>
        </p:spPr>
        <p:txBody>
          <a:bodyPr wrap="none" lIns="0" tIns="0" rIns="0" bIns="0" rtlCol="0" anchor="t"/>
          <a:lstStyle/>
          <a:p>
            <a:pPr marL="0" indent="0" algn="l">
              <a:lnSpc>
                <a:spcPts val="4900"/>
              </a:lnSpc>
              <a:buNone/>
            </a:pPr>
            <a:r>
              <a:rPr lang="en-US" sz="3900" b="1" dirty="0" smtClean="0">
                <a:solidFill>
                  <a:srgbClr val="1F1E1E"/>
                </a:solidFill>
                <a:latin typeface="Sora Semi Bold" pitchFamily="34" charset="0"/>
                <a:ea typeface="Sora Semi Bold" pitchFamily="34" charset="-122"/>
                <a:cs typeface="Sora Semi Bold" pitchFamily="34" charset="-120"/>
              </a:rPr>
              <a:t>La </a:t>
            </a:r>
            <a:r>
              <a:rPr lang="en-US" sz="3900" b="1" dirty="0" err="1" smtClean="0">
                <a:solidFill>
                  <a:srgbClr val="1F1E1E"/>
                </a:solidFill>
                <a:latin typeface="Sora Semi Bold" pitchFamily="34" charset="0"/>
                <a:ea typeface="Sora Semi Bold" pitchFamily="34" charset="-122"/>
                <a:cs typeface="Sora Semi Bold" pitchFamily="34" charset="-120"/>
              </a:rPr>
              <a:t>campagne</a:t>
            </a:r>
            <a:r>
              <a:rPr lang="en-US" sz="3900" b="1" dirty="0" smtClean="0">
                <a:solidFill>
                  <a:srgbClr val="1F1E1E"/>
                </a:solidFill>
                <a:latin typeface="Sora Semi Bold" pitchFamily="34" charset="0"/>
                <a:ea typeface="Sora Semi Bold" pitchFamily="34" charset="-122"/>
                <a:cs typeface="Sora Semi Bold" pitchFamily="34" charset="-120"/>
              </a:rPr>
              <a:t> en Point </a:t>
            </a:r>
            <a:r>
              <a:rPr lang="en-US" sz="3900" b="1" dirty="0">
                <a:solidFill>
                  <a:srgbClr val="1F1E1E"/>
                </a:solidFill>
                <a:latin typeface="Sora Semi Bold" pitchFamily="34" charset="0"/>
                <a:ea typeface="Sora Semi Bold" pitchFamily="34" charset="-122"/>
                <a:cs typeface="Sora Semi Bold" pitchFamily="34" charset="-120"/>
              </a:rPr>
              <a:t>de </a:t>
            </a:r>
            <a:r>
              <a:rPr lang="en-US" sz="3900" b="1" dirty="0" err="1" smtClean="0">
                <a:solidFill>
                  <a:srgbClr val="1F1E1E"/>
                </a:solidFill>
                <a:latin typeface="Sora Semi Bold" pitchFamily="34" charset="0"/>
                <a:ea typeface="Sora Semi Bold" pitchFamily="34" charset="-122"/>
                <a:cs typeface="Sora Semi Bold" pitchFamily="34" charset="-120"/>
              </a:rPr>
              <a:t>Vente</a:t>
            </a:r>
            <a:endParaRPr lang="en-US" sz="3900" b="1" dirty="0"/>
          </a:p>
        </p:txBody>
      </p:sp>
      <p:pic>
        <p:nvPicPr>
          <p:cNvPr id="19" name="Image 18"/>
          <p:cNvPicPr>
            <a:picLocks noChangeAspect="1"/>
          </p:cNvPicPr>
          <p:nvPr/>
        </p:nvPicPr>
        <p:blipFill rotWithShape="1">
          <a:blip r:embed="rId7"/>
          <a:srcRect l="21503" r="18627"/>
          <a:stretch/>
        </p:blipFill>
        <p:spPr>
          <a:xfrm>
            <a:off x="8204199" y="2415474"/>
            <a:ext cx="6634067" cy="6214004"/>
          </a:xfrm>
          <a:prstGeom prst="rect">
            <a:avLst/>
          </a:prstGeom>
        </p:spPr>
      </p:pic>
    </p:spTree>
    <p:extLst>
      <p:ext uri="{BB962C8B-B14F-4D97-AF65-F5344CB8AC3E}">
        <p14:creationId xmlns:p14="http://schemas.microsoft.com/office/powerpoint/2010/main" val="447601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3" name="Text 0"/>
          <p:cNvSpPr/>
          <p:nvPr/>
        </p:nvSpPr>
        <p:spPr>
          <a:xfrm>
            <a:off x="704374" y="553403"/>
            <a:ext cx="7735253" cy="1323975"/>
          </a:xfrm>
          <a:prstGeom prst="rect">
            <a:avLst/>
          </a:prstGeom>
          <a:noFill/>
          <a:ln/>
        </p:spPr>
        <p:txBody>
          <a:bodyPr wrap="square" lIns="0" tIns="0" rIns="0" bIns="0" rtlCol="0" anchor="t"/>
          <a:lstStyle/>
          <a:p>
            <a:pPr marL="0" indent="0" algn="l">
              <a:lnSpc>
                <a:spcPts val="5200"/>
              </a:lnSpc>
              <a:buNone/>
            </a:pPr>
            <a:r>
              <a:rPr lang="en-US" sz="4150" b="1" dirty="0">
                <a:solidFill>
                  <a:srgbClr val="1F1E1E"/>
                </a:solidFill>
                <a:latin typeface="Sora Semi Bold" pitchFamily="34" charset="0"/>
                <a:ea typeface="Sora Semi Bold" pitchFamily="34" charset="-122"/>
                <a:cs typeface="Sora Semi Bold" pitchFamily="34" charset="-120"/>
              </a:rPr>
              <a:t>Activation Interne &amp; Ambassadeurs</a:t>
            </a:r>
            <a:endParaRPr lang="en-US" sz="4150" b="1" dirty="0"/>
          </a:p>
        </p:txBody>
      </p:sp>
      <p:sp>
        <p:nvSpPr>
          <p:cNvPr id="4" name="Shape 1"/>
          <p:cNvSpPr/>
          <p:nvPr/>
        </p:nvSpPr>
        <p:spPr>
          <a:xfrm>
            <a:off x="704374" y="2179201"/>
            <a:ext cx="150852" cy="1739503"/>
          </a:xfrm>
          <a:prstGeom prst="roundRect">
            <a:avLst>
              <a:gd name="adj" fmla="val 56032"/>
            </a:avLst>
          </a:prstGeom>
          <a:solidFill>
            <a:srgbClr val="F9D2D6"/>
          </a:solidFill>
          <a:ln w="7620">
            <a:solidFill>
              <a:srgbClr val="DFB8BC"/>
            </a:solidFill>
            <a:prstDash val="solid"/>
          </a:ln>
        </p:spPr>
      </p:sp>
      <p:sp>
        <p:nvSpPr>
          <p:cNvPr id="5" name="Text 2"/>
          <p:cNvSpPr/>
          <p:nvPr/>
        </p:nvSpPr>
        <p:spPr>
          <a:xfrm>
            <a:off x="1157049" y="2179201"/>
            <a:ext cx="4030742" cy="330994"/>
          </a:xfrm>
          <a:prstGeom prst="rect">
            <a:avLst/>
          </a:prstGeom>
          <a:noFill/>
          <a:ln/>
        </p:spPr>
        <p:txBody>
          <a:bodyPr wrap="none" lIns="0" tIns="0" rIns="0" bIns="0" rtlCol="0" anchor="t"/>
          <a:lstStyle/>
          <a:p>
            <a:pPr marL="0" indent="0" algn="l">
              <a:lnSpc>
                <a:spcPts val="2600"/>
              </a:lnSpc>
              <a:buNone/>
            </a:pPr>
            <a:r>
              <a:rPr lang="en-US" sz="2050" b="1" dirty="0">
                <a:solidFill>
                  <a:srgbClr val="3B3535"/>
                </a:solidFill>
                <a:latin typeface="Sora Semi Bold" pitchFamily="34" charset="0"/>
                <a:ea typeface="Sora Semi Bold" pitchFamily="34" charset="-122"/>
                <a:cs typeface="Sora Semi Bold" pitchFamily="34" charset="-120"/>
              </a:rPr>
              <a:t>"Mon moment Bonnet Rouge"</a:t>
            </a:r>
            <a:endParaRPr lang="en-US" sz="2050" b="1" dirty="0"/>
          </a:p>
        </p:txBody>
      </p:sp>
      <p:sp>
        <p:nvSpPr>
          <p:cNvPr id="6" name="Text 3"/>
          <p:cNvSpPr/>
          <p:nvPr/>
        </p:nvSpPr>
        <p:spPr>
          <a:xfrm>
            <a:off x="1157049" y="2630924"/>
            <a:ext cx="5980351" cy="1287780"/>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Concours interne où chaque membre du personnel partage son instant spécial avec Bonnet Rouge ou une petite vidéo de ses recettes spéciales sur un forum dédié, créant ainsi une communauté d'ambassadeurs authentiques.</a:t>
            </a:r>
            <a:endParaRPr lang="en-US" sz="1550" dirty="0"/>
          </a:p>
        </p:txBody>
      </p:sp>
      <p:sp>
        <p:nvSpPr>
          <p:cNvPr id="7" name="Shape 4"/>
          <p:cNvSpPr/>
          <p:nvPr/>
        </p:nvSpPr>
        <p:spPr>
          <a:xfrm>
            <a:off x="1006197" y="4119920"/>
            <a:ext cx="150852" cy="1417558"/>
          </a:xfrm>
          <a:prstGeom prst="roundRect">
            <a:avLst>
              <a:gd name="adj" fmla="val 56032"/>
            </a:avLst>
          </a:prstGeom>
          <a:solidFill>
            <a:srgbClr val="F9D2D6"/>
          </a:solidFill>
          <a:ln w="7620">
            <a:solidFill>
              <a:srgbClr val="DFB8BC"/>
            </a:solidFill>
            <a:prstDash val="solid"/>
          </a:ln>
        </p:spPr>
      </p:sp>
      <p:sp>
        <p:nvSpPr>
          <p:cNvPr id="8" name="Text 5"/>
          <p:cNvSpPr/>
          <p:nvPr/>
        </p:nvSpPr>
        <p:spPr>
          <a:xfrm>
            <a:off x="1458873" y="4119920"/>
            <a:ext cx="2647950" cy="330994"/>
          </a:xfrm>
          <a:prstGeom prst="rect">
            <a:avLst/>
          </a:prstGeom>
          <a:noFill/>
          <a:ln/>
        </p:spPr>
        <p:txBody>
          <a:bodyPr wrap="none" lIns="0" tIns="0" rIns="0" bIns="0" rtlCol="0" anchor="t"/>
          <a:lstStyle/>
          <a:p>
            <a:pPr marL="0" indent="0" algn="l">
              <a:lnSpc>
                <a:spcPts val="2600"/>
              </a:lnSpc>
              <a:buNone/>
            </a:pPr>
            <a:r>
              <a:rPr lang="en-US" sz="2050" b="1" dirty="0">
                <a:solidFill>
                  <a:srgbClr val="3B3535"/>
                </a:solidFill>
                <a:latin typeface="Sora Semi Bold" pitchFamily="34" charset="0"/>
                <a:ea typeface="Sora Semi Bold" pitchFamily="34" charset="-122"/>
                <a:cs typeface="Sora Semi Bold" pitchFamily="34" charset="-120"/>
              </a:rPr>
              <a:t>Goodies Pack</a:t>
            </a:r>
            <a:endParaRPr lang="en-US" sz="2050" b="1" dirty="0"/>
          </a:p>
        </p:txBody>
      </p:sp>
      <p:sp>
        <p:nvSpPr>
          <p:cNvPr id="9" name="Text 6"/>
          <p:cNvSpPr/>
          <p:nvPr/>
        </p:nvSpPr>
        <p:spPr>
          <a:xfrm>
            <a:off x="1458873" y="4571643"/>
            <a:ext cx="5678527" cy="965835"/>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Distribution de kits comprenant </a:t>
            </a:r>
            <a:r>
              <a:rPr lang="en-US" sz="1550" b="1" dirty="0">
                <a:solidFill>
                  <a:srgbClr val="C00000"/>
                </a:solidFill>
                <a:latin typeface="Sora Light" pitchFamily="34" charset="0"/>
                <a:ea typeface="Sora Light" pitchFamily="34" charset="-122"/>
                <a:cs typeface="Sora Light" pitchFamily="34" charset="-120"/>
              </a:rPr>
              <a:t>mug, totebag et mini livre de recettes </a:t>
            </a:r>
            <a:r>
              <a:rPr lang="en-US" sz="1550" dirty="0">
                <a:solidFill>
                  <a:srgbClr val="3B3535"/>
                </a:solidFill>
                <a:latin typeface="Sora Light" pitchFamily="34" charset="0"/>
                <a:ea typeface="Sora Light" pitchFamily="34" charset="-122"/>
                <a:cs typeface="Sora Light" pitchFamily="34" charset="-120"/>
              </a:rPr>
              <a:t>pour renforcer le sentiment d'appartenance et transformer les employés en véritables ambassadeurs de la marque au quotidien.</a:t>
            </a:r>
            <a:endParaRPr lang="en-US" sz="1550" dirty="0"/>
          </a:p>
        </p:txBody>
      </p:sp>
      <p:sp>
        <p:nvSpPr>
          <p:cNvPr id="10" name="Shape 7"/>
          <p:cNvSpPr/>
          <p:nvPr/>
        </p:nvSpPr>
        <p:spPr>
          <a:xfrm>
            <a:off x="1308021" y="6043493"/>
            <a:ext cx="150852" cy="1739503"/>
          </a:xfrm>
          <a:prstGeom prst="roundRect">
            <a:avLst>
              <a:gd name="adj" fmla="val 56032"/>
            </a:avLst>
          </a:prstGeom>
          <a:solidFill>
            <a:srgbClr val="F9D2D6"/>
          </a:solidFill>
          <a:ln w="7620">
            <a:solidFill>
              <a:srgbClr val="DFB8BC"/>
            </a:solidFill>
            <a:prstDash val="solid"/>
          </a:ln>
        </p:spPr>
      </p:sp>
      <p:sp>
        <p:nvSpPr>
          <p:cNvPr id="11" name="Text 8"/>
          <p:cNvSpPr/>
          <p:nvPr/>
        </p:nvSpPr>
        <p:spPr>
          <a:xfrm>
            <a:off x="1760696" y="6043493"/>
            <a:ext cx="2647950" cy="330994"/>
          </a:xfrm>
          <a:prstGeom prst="rect">
            <a:avLst/>
          </a:prstGeom>
          <a:noFill/>
          <a:ln/>
        </p:spPr>
        <p:txBody>
          <a:bodyPr wrap="none" lIns="0" tIns="0" rIns="0" bIns="0" rtlCol="0" anchor="t"/>
          <a:lstStyle/>
          <a:p>
            <a:pPr marL="0" indent="0" algn="l">
              <a:lnSpc>
                <a:spcPts val="2600"/>
              </a:lnSpc>
              <a:buNone/>
            </a:pPr>
            <a:r>
              <a:rPr lang="en-US" sz="2050" b="1" dirty="0">
                <a:solidFill>
                  <a:srgbClr val="3B3535"/>
                </a:solidFill>
                <a:latin typeface="Sora Semi Bold" pitchFamily="34" charset="0"/>
                <a:ea typeface="Sora Semi Bold" pitchFamily="34" charset="-122"/>
                <a:cs typeface="Sora Semi Bold" pitchFamily="34" charset="-120"/>
              </a:rPr>
              <a:t>Atelier TikTok</a:t>
            </a:r>
            <a:endParaRPr lang="en-US" sz="2050" b="1" dirty="0"/>
          </a:p>
        </p:txBody>
      </p:sp>
      <p:sp>
        <p:nvSpPr>
          <p:cNvPr id="12" name="Text 9"/>
          <p:cNvSpPr/>
          <p:nvPr/>
        </p:nvSpPr>
        <p:spPr>
          <a:xfrm>
            <a:off x="1760696" y="6495217"/>
            <a:ext cx="5376704" cy="1287780"/>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Formation avec des micro-influenceurs comme coachs pour aider le personnel à produire et publier des capsules de leur usage préféré, avec un hashtag personnel à inclure dans leurs publications.</a:t>
            </a:r>
            <a:endParaRPr lang="en-US" sz="1550" dirty="0"/>
          </a:p>
        </p:txBody>
      </p:sp>
      <p:pic>
        <p:nvPicPr>
          <p:cNvPr id="14" name="Image 13"/>
          <p:cNvPicPr>
            <a:picLocks noChangeAspect="1"/>
          </p:cNvPicPr>
          <p:nvPr/>
        </p:nvPicPr>
        <p:blipFill rotWithShape="1">
          <a:blip r:embed="rId3"/>
          <a:srcRect l="3246" r="7870"/>
          <a:stretch/>
        </p:blipFill>
        <p:spPr>
          <a:xfrm>
            <a:off x="7315200" y="4882"/>
            <a:ext cx="7315200" cy="82300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70892" y="371237"/>
            <a:ext cx="6324838" cy="442555"/>
          </a:xfrm>
          <a:prstGeom prst="rect">
            <a:avLst/>
          </a:prstGeom>
          <a:noFill/>
          <a:ln/>
        </p:spPr>
        <p:txBody>
          <a:bodyPr wrap="none" lIns="0" tIns="0" rIns="0" bIns="0" rtlCol="0" anchor="t"/>
          <a:lstStyle/>
          <a:p>
            <a:pPr marL="0" indent="0" algn="l">
              <a:lnSpc>
                <a:spcPts val="3450"/>
              </a:lnSpc>
              <a:buNone/>
            </a:pPr>
            <a:r>
              <a:rPr lang="en-US" sz="3200" b="1" dirty="0">
                <a:solidFill>
                  <a:srgbClr val="1F1E1E"/>
                </a:solidFill>
                <a:latin typeface="Sora Semi Bold" pitchFamily="34" charset="0"/>
                <a:ea typeface="Sora Semi Bold" pitchFamily="34" charset="-122"/>
                <a:cs typeface="Sora Semi Bold" pitchFamily="34" charset="-120"/>
              </a:rPr>
              <a:t>Kit Influence &amp; Relations Publiques</a:t>
            </a:r>
            <a:endParaRPr lang="en-US" sz="3200" b="1" dirty="0"/>
          </a:p>
        </p:txBody>
      </p:sp>
      <p:sp>
        <p:nvSpPr>
          <p:cNvPr id="4" name="Text 1"/>
          <p:cNvSpPr/>
          <p:nvPr/>
        </p:nvSpPr>
        <p:spPr>
          <a:xfrm>
            <a:off x="470891" y="1438512"/>
            <a:ext cx="3790517" cy="790321"/>
          </a:xfrm>
          <a:prstGeom prst="rect">
            <a:avLst/>
          </a:prstGeom>
          <a:noFill/>
          <a:ln/>
        </p:spPr>
        <p:txBody>
          <a:bodyPr wrap="none" lIns="0" tIns="0" rIns="0" bIns="0" rtlCol="0" anchor="t"/>
          <a:lstStyle/>
          <a:p>
            <a:pPr marL="0" indent="0" algn="l">
              <a:buNone/>
            </a:pPr>
            <a:r>
              <a:rPr lang="en-US" sz="2400" b="1" dirty="0">
                <a:solidFill>
                  <a:srgbClr val="3B3535"/>
                </a:solidFill>
                <a:latin typeface="Sora Semi Bold" pitchFamily="34" charset="0"/>
                <a:ea typeface="Sora Semi Bold" pitchFamily="34" charset="-122"/>
                <a:cs typeface="Sora Semi Bold" pitchFamily="34" charset="-120"/>
              </a:rPr>
              <a:t>Contenu du Kit</a:t>
            </a:r>
            <a:endParaRPr lang="en-US" sz="2400" b="1" dirty="0"/>
          </a:p>
        </p:txBody>
      </p:sp>
      <p:sp>
        <p:nvSpPr>
          <p:cNvPr id="5" name="Text 2"/>
          <p:cNvSpPr/>
          <p:nvPr/>
        </p:nvSpPr>
        <p:spPr>
          <a:xfrm>
            <a:off x="470892" y="1810201"/>
            <a:ext cx="8558808" cy="865188"/>
          </a:xfrm>
          <a:prstGeom prst="rect">
            <a:avLst/>
          </a:prstGeom>
          <a:noFill/>
          <a:ln/>
        </p:spPr>
        <p:txBody>
          <a:bodyPr wrap="square" lIns="0" tIns="0" rIns="0" bIns="0" rtlCol="0" anchor="t"/>
          <a:lstStyle/>
          <a:p>
            <a:pPr marL="0" indent="0" algn="l">
              <a:buNone/>
            </a:pPr>
            <a:r>
              <a:rPr lang="en-US" dirty="0">
                <a:solidFill>
                  <a:srgbClr val="3B3535"/>
                </a:solidFill>
                <a:latin typeface="Sora Light" pitchFamily="34" charset="0"/>
                <a:ea typeface="Sora Light" pitchFamily="34" charset="-122"/>
                <a:cs typeface="Sora Light" pitchFamily="34" charset="-120"/>
              </a:rPr>
              <a:t>Chaque influenceur recevra un ensemble complet comprenant </a:t>
            </a:r>
            <a:r>
              <a:rPr lang="en-US" b="1" dirty="0">
                <a:solidFill>
                  <a:srgbClr val="C00000"/>
                </a:solidFill>
                <a:latin typeface="Sora Light" pitchFamily="34" charset="0"/>
                <a:ea typeface="Sora Light" pitchFamily="34" charset="-122"/>
                <a:cs typeface="Sora Light" pitchFamily="34" charset="-120"/>
              </a:rPr>
              <a:t>une unité par SKU Bonnet Rouge, un livret "Mes recettes express BR", un mug et une cuillère brandés, ainsi qu'un QR Code donnant accès à des recettes en vidéo.</a:t>
            </a:r>
            <a:endParaRPr lang="en-US" b="1" dirty="0">
              <a:solidFill>
                <a:srgbClr val="C00000"/>
              </a:solidFill>
            </a:endParaRPr>
          </a:p>
        </p:txBody>
      </p:sp>
      <p:sp>
        <p:nvSpPr>
          <p:cNvPr id="7" name="Text 3"/>
          <p:cNvSpPr/>
          <p:nvPr/>
        </p:nvSpPr>
        <p:spPr>
          <a:xfrm>
            <a:off x="470892" y="3220374"/>
            <a:ext cx="4073705" cy="790321"/>
          </a:xfrm>
          <a:prstGeom prst="rect">
            <a:avLst/>
          </a:prstGeom>
          <a:noFill/>
          <a:ln/>
        </p:spPr>
        <p:txBody>
          <a:bodyPr wrap="none" lIns="0" tIns="0" rIns="0" bIns="0" rtlCol="0" anchor="t"/>
          <a:lstStyle/>
          <a:p>
            <a:pPr marL="0" indent="0" algn="l">
              <a:buNone/>
            </a:pPr>
            <a:r>
              <a:rPr lang="en-US" sz="2400" b="1" dirty="0">
                <a:solidFill>
                  <a:srgbClr val="3B3535"/>
                </a:solidFill>
                <a:latin typeface="Sora Semi Bold" pitchFamily="34" charset="0"/>
                <a:ea typeface="Sora Semi Bold" pitchFamily="34" charset="-122"/>
                <a:cs typeface="Sora Semi Bold" pitchFamily="34" charset="-120"/>
              </a:rPr>
              <a:t>Stratégie d'Influence</a:t>
            </a:r>
            <a:endParaRPr lang="en-US" sz="2400" b="1" dirty="0"/>
          </a:p>
        </p:txBody>
      </p:sp>
      <p:sp>
        <p:nvSpPr>
          <p:cNvPr id="8" name="Text 4"/>
          <p:cNvSpPr/>
          <p:nvPr/>
        </p:nvSpPr>
        <p:spPr>
          <a:xfrm>
            <a:off x="470892" y="3706551"/>
            <a:ext cx="8776317" cy="870056"/>
          </a:xfrm>
          <a:prstGeom prst="rect">
            <a:avLst/>
          </a:prstGeom>
          <a:noFill/>
          <a:ln/>
        </p:spPr>
        <p:txBody>
          <a:bodyPr wrap="square" lIns="0" tIns="0" rIns="0" bIns="0" rtlCol="0" anchor="t"/>
          <a:lstStyle/>
          <a:p>
            <a:pPr marL="0" indent="0" algn="l">
              <a:buNone/>
            </a:pPr>
            <a:r>
              <a:rPr lang="en-US" dirty="0">
                <a:solidFill>
                  <a:srgbClr val="3B3535"/>
                </a:solidFill>
                <a:latin typeface="Sora Light" pitchFamily="34" charset="0"/>
                <a:ea typeface="Sora Light" pitchFamily="34" charset="-122"/>
                <a:cs typeface="Sora Light" pitchFamily="34" charset="-120"/>
              </a:rPr>
              <a:t>30 influenceurs dans les domaines de la cuisine, du sport et du lifestyle seront sélectionnés pour recevoir ce kit exclusif, accompagné d'une invitation à participer au challenge #MonBRStyle.</a:t>
            </a:r>
            <a:endParaRPr lang="en-US" dirty="0"/>
          </a:p>
        </p:txBody>
      </p:sp>
      <p:pic>
        <p:nvPicPr>
          <p:cNvPr id="9" name="Image 2" descr="preencoded.png"/>
          <p:cNvPicPr>
            <a:picLocks noChangeAspect="1"/>
          </p:cNvPicPr>
          <p:nvPr/>
        </p:nvPicPr>
        <p:blipFill rotWithShape="1">
          <a:blip r:embed="rId3"/>
          <a:srcRect l="35558" t="-1" r="41041" b="36673"/>
          <a:stretch/>
        </p:blipFill>
        <p:spPr>
          <a:xfrm>
            <a:off x="9708919" y="-992"/>
            <a:ext cx="4921481" cy="8230592"/>
          </a:xfrm>
          <a:prstGeom prst="rect">
            <a:avLst/>
          </a:prstGeom>
        </p:spPr>
      </p:pic>
      <p:sp>
        <p:nvSpPr>
          <p:cNvPr id="10" name="Text 5"/>
          <p:cNvSpPr/>
          <p:nvPr/>
        </p:nvSpPr>
        <p:spPr>
          <a:xfrm>
            <a:off x="470891" y="5121592"/>
            <a:ext cx="3790517" cy="790321"/>
          </a:xfrm>
          <a:prstGeom prst="rect">
            <a:avLst/>
          </a:prstGeom>
          <a:noFill/>
          <a:ln/>
        </p:spPr>
        <p:txBody>
          <a:bodyPr wrap="none" lIns="0" tIns="0" rIns="0" bIns="0" rtlCol="0" anchor="t"/>
          <a:lstStyle/>
          <a:p>
            <a:pPr marL="0" indent="0" algn="l">
              <a:buNone/>
            </a:pPr>
            <a:r>
              <a:rPr lang="en-US" sz="2400" b="1" dirty="0">
                <a:solidFill>
                  <a:srgbClr val="3B3535"/>
                </a:solidFill>
                <a:latin typeface="Sora Semi Bold" pitchFamily="34" charset="0"/>
                <a:ea typeface="Sora Semi Bold" pitchFamily="34" charset="-122"/>
                <a:cs typeface="Sora Semi Bold" pitchFamily="34" charset="-120"/>
              </a:rPr>
              <a:t>Impact Attendu</a:t>
            </a:r>
            <a:endParaRPr lang="en-US" sz="2400" b="1" dirty="0"/>
          </a:p>
        </p:txBody>
      </p:sp>
      <p:sp>
        <p:nvSpPr>
          <p:cNvPr id="11" name="Text 6"/>
          <p:cNvSpPr/>
          <p:nvPr/>
        </p:nvSpPr>
        <p:spPr>
          <a:xfrm>
            <a:off x="470892" y="5549169"/>
            <a:ext cx="8776317" cy="907729"/>
          </a:xfrm>
          <a:prstGeom prst="rect">
            <a:avLst/>
          </a:prstGeom>
          <a:noFill/>
          <a:ln/>
        </p:spPr>
        <p:txBody>
          <a:bodyPr wrap="square" lIns="0" tIns="0" rIns="0" bIns="0" rtlCol="0" anchor="t"/>
          <a:lstStyle/>
          <a:p>
            <a:pPr marL="0" indent="0" algn="l">
              <a:buNone/>
            </a:pPr>
            <a:r>
              <a:rPr lang="en-US" dirty="0">
                <a:solidFill>
                  <a:srgbClr val="3B3535"/>
                </a:solidFill>
                <a:latin typeface="Sora Light" pitchFamily="34" charset="0"/>
                <a:ea typeface="Sora Light" pitchFamily="34" charset="-122"/>
                <a:cs typeface="Sora Light" pitchFamily="34" charset="-120"/>
              </a:rPr>
              <a:t>Cette approche permettra de générer du contenu authentique et diversifié, touchant différentes communautés et amplifiant la portée de notre message sur les multiples façons de consommer Bonnet Rouge.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1072753"/>
            <a:ext cx="7627382" cy="1425416"/>
          </a:xfrm>
          <a:prstGeom prst="rect">
            <a:avLst/>
          </a:prstGeom>
          <a:noFill/>
          <a:ln/>
        </p:spPr>
        <p:txBody>
          <a:bodyPr wrap="square" lIns="0" tIns="0" rIns="0" bIns="0" rtlCol="0" anchor="t"/>
          <a:lstStyle/>
          <a:p>
            <a:pPr marL="0" indent="0" algn="l">
              <a:lnSpc>
                <a:spcPts val="5600"/>
              </a:lnSpc>
              <a:buNone/>
            </a:pPr>
            <a:r>
              <a:rPr lang="en-US" sz="5400" b="1" dirty="0" smtClean="0">
                <a:solidFill>
                  <a:srgbClr val="1F1E1E"/>
                </a:solidFill>
                <a:latin typeface="Sora Semi Bold" pitchFamily="34" charset="0"/>
                <a:ea typeface="Sora Semi Bold" pitchFamily="34" charset="-122"/>
                <a:cs typeface="Sora Semi Bold" pitchFamily="34" charset="-120"/>
              </a:rPr>
              <a:t>Grande idée</a:t>
            </a:r>
          </a:p>
          <a:p>
            <a:pPr marL="0" indent="0" algn="l">
              <a:lnSpc>
                <a:spcPts val="5600"/>
              </a:lnSpc>
              <a:buNone/>
            </a:pPr>
            <a:r>
              <a:rPr lang="en-US" sz="4400" b="1" dirty="0" smtClean="0">
                <a:solidFill>
                  <a:srgbClr val="C00000"/>
                </a:solidFill>
                <a:latin typeface="Sora Semi Bold" pitchFamily="34" charset="0"/>
                <a:cs typeface="Sora Semi Bold" pitchFamily="34" charset="-120"/>
              </a:rPr>
              <a:t>’’Tout </a:t>
            </a:r>
            <a:r>
              <a:rPr lang="en-US" sz="4400" b="1" dirty="0" err="1" smtClean="0">
                <a:solidFill>
                  <a:srgbClr val="C00000"/>
                </a:solidFill>
                <a:latin typeface="Sora Semi Bold" pitchFamily="34" charset="0"/>
                <a:cs typeface="Sora Semi Bold" pitchFamily="34" charset="-120"/>
              </a:rPr>
              <a:t>est</a:t>
            </a:r>
            <a:r>
              <a:rPr lang="en-US" sz="4400" b="1" dirty="0" smtClean="0">
                <a:solidFill>
                  <a:srgbClr val="C00000"/>
                </a:solidFill>
                <a:latin typeface="Sora Semi Bold" pitchFamily="34" charset="0"/>
                <a:cs typeface="Sora Semi Bold" pitchFamily="34" charset="-120"/>
              </a:rPr>
              <a:t> bon avec Bonnet Rouge’’.</a:t>
            </a:r>
            <a:endParaRPr lang="en-US" sz="4400" b="1" dirty="0">
              <a:solidFill>
                <a:srgbClr val="C00000"/>
              </a:solidFill>
            </a:endParaRPr>
          </a:p>
        </p:txBody>
      </p:sp>
      <p:sp>
        <p:nvSpPr>
          <p:cNvPr id="4" name="Text 1"/>
          <p:cNvSpPr/>
          <p:nvPr/>
        </p:nvSpPr>
        <p:spPr>
          <a:xfrm>
            <a:off x="758309" y="3516511"/>
            <a:ext cx="7627382" cy="208026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Chaque gorgée, chaque cuillère, chaque tartine devient un instant de plaisir – peu importe la manière de consommer le lait, tant que c'est avec Bonnet Rouge. Notre campagne vise à valoriser la richesse des usages du lait dans le quotidien des Ivoiriens, stimuler la consommation multi-formats et renforcer l'attachement émotionnel à la marque.</a:t>
            </a:r>
            <a:endParaRPr lang="en-US" sz="1700" dirty="0"/>
          </a:p>
        </p:txBody>
      </p:sp>
      <p:sp>
        <p:nvSpPr>
          <p:cNvPr id="5" name="Text 2"/>
          <p:cNvSpPr/>
          <p:nvPr/>
        </p:nvSpPr>
        <p:spPr>
          <a:xfrm>
            <a:off x="758309" y="5840492"/>
            <a:ext cx="7627382" cy="138684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Nous allons créer du contenu viral et des points de vente dynamiques qui célèbrent toutes les façons de savourer ce produit emblématique, qu'il s'agisse d'un shot d'énergie, d'une boisson réconfortante ou d'une préparation culinaire délicieuse.</a:t>
            </a:r>
            <a:endParaRPr lang="en-US" sz="1700" dirty="0"/>
          </a:p>
        </p:txBody>
      </p:sp>
    </p:spTree>
    <p:extLst>
      <p:ext uri="{BB962C8B-B14F-4D97-AF65-F5344CB8AC3E}">
        <p14:creationId xmlns:p14="http://schemas.microsoft.com/office/powerpoint/2010/main" val="3704117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8309" y="604957"/>
            <a:ext cx="8701564" cy="712708"/>
          </a:xfrm>
          <a:prstGeom prst="rect">
            <a:avLst/>
          </a:prstGeom>
          <a:noFill/>
          <a:ln/>
        </p:spPr>
        <p:txBody>
          <a:bodyPr wrap="none" lIns="0" tIns="0" rIns="0" bIns="0" rtlCol="0" anchor="t"/>
          <a:lstStyle/>
          <a:p>
            <a:pPr marL="0" indent="0" algn="l">
              <a:lnSpc>
                <a:spcPts val="5600"/>
              </a:lnSpc>
              <a:buNone/>
            </a:pPr>
            <a:r>
              <a:rPr lang="en-US" sz="4450" b="1" dirty="0">
                <a:solidFill>
                  <a:srgbClr val="1F1E1E"/>
                </a:solidFill>
                <a:latin typeface="Sora Semi Bold" pitchFamily="34" charset="0"/>
                <a:ea typeface="Sora Semi Bold" pitchFamily="34" charset="-122"/>
                <a:cs typeface="Sora Semi Bold" pitchFamily="34" charset="-120"/>
              </a:rPr>
              <a:t>Animations Terrain - Bar à Lait</a:t>
            </a:r>
            <a:endParaRPr lang="en-US" sz="4450" b="1" dirty="0"/>
          </a:p>
        </p:txBody>
      </p:sp>
      <p:sp>
        <p:nvSpPr>
          <p:cNvPr id="3" name="Text 1"/>
          <p:cNvSpPr/>
          <p:nvPr/>
        </p:nvSpPr>
        <p:spPr>
          <a:xfrm>
            <a:off x="1844635" y="2400657"/>
            <a:ext cx="2850713" cy="356235"/>
          </a:xfrm>
          <a:prstGeom prst="rect">
            <a:avLst/>
          </a:prstGeom>
          <a:noFill/>
          <a:ln/>
        </p:spPr>
        <p:txBody>
          <a:bodyPr wrap="none" lIns="0" tIns="0" rIns="0" bIns="0" rtlCol="0" anchor="t"/>
          <a:lstStyle/>
          <a:p>
            <a:pPr marL="0" indent="0" algn="r">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Dégustations</a:t>
            </a:r>
            <a:endParaRPr lang="en-US" sz="2200" b="1" dirty="0"/>
          </a:p>
        </p:txBody>
      </p:sp>
      <p:sp>
        <p:nvSpPr>
          <p:cNvPr id="4" name="Text 2"/>
          <p:cNvSpPr/>
          <p:nvPr/>
        </p:nvSpPr>
        <p:spPr>
          <a:xfrm>
            <a:off x="758309" y="2886789"/>
            <a:ext cx="3937040" cy="346710"/>
          </a:xfrm>
          <a:prstGeom prst="rect">
            <a:avLst/>
          </a:prstGeom>
          <a:noFill/>
          <a:ln/>
        </p:spPr>
        <p:txBody>
          <a:bodyPr wrap="none" lIns="0" tIns="0" rIns="0" bIns="0" rtlCol="0" anchor="t"/>
          <a:lstStyle/>
          <a:p>
            <a:pPr marL="0" indent="0" algn="r">
              <a:lnSpc>
                <a:spcPts val="2700"/>
              </a:lnSpc>
              <a:buNone/>
            </a:pPr>
            <a:r>
              <a:rPr lang="en-US" sz="1700" dirty="0" err="1" smtClean="0">
                <a:solidFill>
                  <a:srgbClr val="3B3535"/>
                </a:solidFill>
                <a:latin typeface="Sora Light" pitchFamily="34" charset="0"/>
                <a:ea typeface="Sora Light" pitchFamily="34" charset="-122"/>
                <a:cs typeface="Sora Light" pitchFamily="34" charset="-120"/>
              </a:rPr>
              <a:t>Expériences</a:t>
            </a:r>
            <a:r>
              <a:rPr lang="en-US" sz="1700" dirty="0" smtClean="0">
                <a:solidFill>
                  <a:srgbClr val="3B3535"/>
                </a:solidFill>
                <a:latin typeface="Sora Light" pitchFamily="34" charset="0"/>
                <a:ea typeface="Sora Light" pitchFamily="34" charset="-122"/>
                <a:cs typeface="Sora Light" pitchFamily="34" charset="-120"/>
              </a:rPr>
              <a:t> </a:t>
            </a:r>
            <a:r>
              <a:rPr lang="en-US" sz="1700" dirty="0" err="1" smtClean="0">
                <a:solidFill>
                  <a:srgbClr val="3B3535"/>
                </a:solidFill>
                <a:latin typeface="Sora Light" pitchFamily="34" charset="0"/>
                <a:ea typeface="Sora Light" pitchFamily="34" charset="-122"/>
                <a:cs typeface="Sora Light" pitchFamily="34" charset="-120"/>
              </a:rPr>
              <a:t>gustatives</a:t>
            </a:r>
            <a:r>
              <a:rPr lang="en-US" sz="1700" dirty="0" smtClean="0">
                <a:solidFill>
                  <a:srgbClr val="3B3535"/>
                </a:solidFill>
                <a:latin typeface="Sora Light" pitchFamily="34" charset="0"/>
                <a:ea typeface="Sora Light" pitchFamily="34" charset="-122"/>
                <a:cs typeface="Sora Light" pitchFamily="34" charset="-120"/>
              </a:rPr>
              <a:t> avec</a:t>
            </a:r>
          </a:p>
          <a:p>
            <a:pPr marL="0" indent="0" algn="r">
              <a:lnSpc>
                <a:spcPts val="2700"/>
              </a:lnSpc>
              <a:buNone/>
            </a:pPr>
            <a:r>
              <a:rPr lang="en-US" sz="1700" dirty="0" smtClean="0">
                <a:solidFill>
                  <a:srgbClr val="3B3535"/>
                </a:solidFill>
                <a:latin typeface="Sora Light" pitchFamily="34" charset="0"/>
                <a:ea typeface="Sora Light" pitchFamily="34" charset="-122"/>
                <a:cs typeface="Sora Light" pitchFamily="34" charset="-120"/>
              </a:rPr>
              <a:t> </a:t>
            </a:r>
            <a:r>
              <a:rPr lang="en-US" sz="1700" dirty="0">
                <a:solidFill>
                  <a:srgbClr val="3B3535"/>
                </a:solidFill>
                <a:latin typeface="Sora Light" pitchFamily="34" charset="0"/>
                <a:ea typeface="Sora Light" pitchFamily="34" charset="-122"/>
                <a:cs typeface="Sora Light" pitchFamily="34" charset="-120"/>
              </a:rPr>
              <a:t>des multiples formats</a:t>
            </a:r>
            <a:endParaRPr lang="en-US" sz="1700" dirty="0"/>
          </a:p>
        </p:txBody>
      </p:sp>
      <p:pic>
        <p:nvPicPr>
          <p:cNvPr id="5" name="Image 0" descr="preencoded.png"/>
          <p:cNvPicPr>
            <a:picLocks noChangeAspect="1"/>
          </p:cNvPicPr>
          <p:nvPr/>
        </p:nvPicPr>
        <p:blipFill>
          <a:blip r:embed="rId3"/>
          <a:stretch>
            <a:fillRect/>
          </a:stretch>
        </p:blipFill>
        <p:spPr>
          <a:xfrm>
            <a:off x="5020270" y="1750933"/>
            <a:ext cx="4589740" cy="4589740"/>
          </a:xfrm>
          <a:prstGeom prst="rect">
            <a:avLst/>
          </a:prstGeom>
        </p:spPr>
      </p:pic>
      <p:pic>
        <p:nvPicPr>
          <p:cNvPr id="6" name="Image 1" descr="preencoded.png"/>
          <p:cNvPicPr>
            <a:picLocks noChangeAspect="1"/>
          </p:cNvPicPr>
          <p:nvPr/>
        </p:nvPicPr>
        <p:blipFill>
          <a:blip r:embed="rId4"/>
          <a:stretch>
            <a:fillRect/>
          </a:stretch>
        </p:blipFill>
        <p:spPr>
          <a:xfrm>
            <a:off x="6229290" y="2528828"/>
            <a:ext cx="324088" cy="405170"/>
          </a:xfrm>
          <a:prstGeom prst="rect">
            <a:avLst/>
          </a:prstGeom>
        </p:spPr>
      </p:pic>
      <p:sp>
        <p:nvSpPr>
          <p:cNvPr id="7" name="Text 3"/>
          <p:cNvSpPr/>
          <p:nvPr/>
        </p:nvSpPr>
        <p:spPr>
          <a:xfrm>
            <a:off x="9934932" y="222730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Zone Photo</a:t>
            </a:r>
            <a:endParaRPr lang="en-US" sz="2200" b="1" dirty="0"/>
          </a:p>
        </p:txBody>
      </p:sp>
      <p:sp>
        <p:nvSpPr>
          <p:cNvPr id="8" name="Text 4"/>
          <p:cNvSpPr/>
          <p:nvPr/>
        </p:nvSpPr>
        <p:spPr>
          <a:xfrm>
            <a:off x="9934932" y="2713434"/>
            <a:ext cx="3937159"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Espace "photo-milk" instagrammable</a:t>
            </a:r>
            <a:endParaRPr lang="en-US" sz="1700" dirty="0"/>
          </a:p>
        </p:txBody>
      </p:sp>
      <p:pic>
        <p:nvPicPr>
          <p:cNvPr id="9" name="Image 2" descr="preencoded.png"/>
          <p:cNvPicPr>
            <a:picLocks noChangeAspect="1"/>
          </p:cNvPicPr>
          <p:nvPr/>
        </p:nvPicPr>
        <p:blipFill>
          <a:blip r:embed="rId5"/>
          <a:stretch>
            <a:fillRect/>
          </a:stretch>
        </p:blipFill>
        <p:spPr>
          <a:xfrm>
            <a:off x="5020270" y="1750933"/>
            <a:ext cx="4589740" cy="4589740"/>
          </a:xfrm>
          <a:prstGeom prst="rect">
            <a:avLst/>
          </a:prstGeom>
        </p:spPr>
      </p:pic>
      <p:pic>
        <p:nvPicPr>
          <p:cNvPr id="10" name="Image 3" descr="preencoded.png"/>
          <p:cNvPicPr>
            <a:picLocks noChangeAspect="1"/>
          </p:cNvPicPr>
          <p:nvPr/>
        </p:nvPicPr>
        <p:blipFill>
          <a:blip r:embed="rId6"/>
          <a:stretch>
            <a:fillRect/>
          </a:stretch>
        </p:blipFill>
        <p:spPr>
          <a:xfrm>
            <a:off x="8467308" y="2919472"/>
            <a:ext cx="324088" cy="405170"/>
          </a:xfrm>
          <a:prstGeom prst="rect">
            <a:avLst/>
          </a:prstGeom>
        </p:spPr>
      </p:pic>
      <p:sp>
        <p:nvSpPr>
          <p:cNvPr id="11" name="Text 5"/>
          <p:cNvSpPr/>
          <p:nvPr/>
        </p:nvSpPr>
        <p:spPr>
          <a:xfrm>
            <a:off x="9934932" y="468463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Shaker Challenge</a:t>
            </a:r>
            <a:endParaRPr lang="en-US" sz="2200" b="1" dirty="0"/>
          </a:p>
        </p:txBody>
      </p:sp>
      <p:sp>
        <p:nvSpPr>
          <p:cNvPr id="12" name="Text 6"/>
          <p:cNvSpPr/>
          <p:nvPr/>
        </p:nvSpPr>
        <p:spPr>
          <a:xfrm>
            <a:off x="9934932" y="5170765"/>
            <a:ext cx="3937159"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Compétition de smoothie/café express</a:t>
            </a:r>
            <a:endParaRPr lang="en-US" sz="1700" dirty="0"/>
          </a:p>
        </p:txBody>
      </p:sp>
      <p:pic>
        <p:nvPicPr>
          <p:cNvPr id="13" name="Image 4" descr="preencoded.png"/>
          <p:cNvPicPr>
            <a:picLocks noChangeAspect="1"/>
          </p:cNvPicPr>
          <p:nvPr/>
        </p:nvPicPr>
        <p:blipFill>
          <a:blip r:embed="rId7"/>
          <a:stretch>
            <a:fillRect/>
          </a:stretch>
        </p:blipFill>
        <p:spPr>
          <a:xfrm>
            <a:off x="5020270" y="1750933"/>
            <a:ext cx="4589740" cy="4589740"/>
          </a:xfrm>
          <a:prstGeom prst="rect">
            <a:avLst/>
          </a:prstGeom>
        </p:spPr>
      </p:pic>
      <p:pic>
        <p:nvPicPr>
          <p:cNvPr id="14" name="Image 5" descr="preencoded.png"/>
          <p:cNvPicPr>
            <a:picLocks noChangeAspect="1"/>
          </p:cNvPicPr>
          <p:nvPr/>
        </p:nvPicPr>
        <p:blipFill>
          <a:blip r:embed="rId8"/>
          <a:stretch>
            <a:fillRect/>
          </a:stretch>
        </p:blipFill>
        <p:spPr>
          <a:xfrm>
            <a:off x="8076664" y="5157490"/>
            <a:ext cx="324088" cy="405170"/>
          </a:xfrm>
          <a:prstGeom prst="rect">
            <a:avLst/>
          </a:prstGeom>
        </p:spPr>
      </p:pic>
      <p:sp>
        <p:nvSpPr>
          <p:cNvPr id="15" name="Text 7"/>
          <p:cNvSpPr/>
          <p:nvPr/>
        </p:nvSpPr>
        <p:spPr>
          <a:xfrm>
            <a:off x="1844635" y="4857988"/>
            <a:ext cx="2850713" cy="356235"/>
          </a:xfrm>
          <a:prstGeom prst="rect">
            <a:avLst/>
          </a:prstGeom>
          <a:noFill/>
          <a:ln/>
        </p:spPr>
        <p:txBody>
          <a:bodyPr wrap="none" lIns="0" tIns="0" rIns="0" bIns="0" rtlCol="0" anchor="t"/>
          <a:lstStyle/>
          <a:p>
            <a:pPr marL="0" indent="0" algn="r">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Jeu Interactif</a:t>
            </a:r>
            <a:endParaRPr lang="en-US" sz="2200" b="1" dirty="0"/>
          </a:p>
        </p:txBody>
      </p:sp>
      <p:sp>
        <p:nvSpPr>
          <p:cNvPr id="16" name="Text 8"/>
          <p:cNvSpPr/>
          <p:nvPr/>
        </p:nvSpPr>
        <p:spPr>
          <a:xfrm>
            <a:off x="758309" y="5344120"/>
            <a:ext cx="3937040" cy="346710"/>
          </a:xfrm>
          <a:prstGeom prst="rect">
            <a:avLst/>
          </a:prstGeom>
          <a:noFill/>
          <a:ln/>
        </p:spPr>
        <p:txBody>
          <a:bodyPr wrap="none" lIns="0" tIns="0" rIns="0" bIns="0" rtlCol="0" anchor="t"/>
          <a:lstStyle/>
          <a:p>
            <a:pPr marL="0" indent="0" algn="r">
              <a:lnSpc>
                <a:spcPts val="2700"/>
              </a:lnSpc>
              <a:buNone/>
            </a:pPr>
            <a:r>
              <a:rPr lang="en-US" sz="1700" dirty="0">
                <a:solidFill>
                  <a:srgbClr val="3B3535"/>
                </a:solidFill>
                <a:latin typeface="Sora Light" pitchFamily="34" charset="0"/>
                <a:ea typeface="Sora Light" pitchFamily="34" charset="-122"/>
                <a:cs typeface="Sora Light" pitchFamily="34" charset="-120"/>
              </a:rPr>
              <a:t>Vote pour sa façon BR préférée</a:t>
            </a:r>
            <a:endParaRPr lang="en-US" sz="1700" dirty="0"/>
          </a:p>
        </p:txBody>
      </p:sp>
      <p:pic>
        <p:nvPicPr>
          <p:cNvPr id="17" name="Image 6" descr="preencoded.png"/>
          <p:cNvPicPr>
            <a:picLocks noChangeAspect="1"/>
          </p:cNvPicPr>
          <p:nvPr/>
        </p:nvPicPr>
        <p:blipFill>
          <a:blip r:embed="rId9"/>
          <a:stretch>
            <a:fillRect/>
          </a:stretch>
        </p:blipFill>
        <p:spPr>
          <a:xfrm>
            <a:off x="5020270" y="1750933"/>
            <a:ext cx="4589740" cy="4589740"/>
          </a:xfrm>
          <a:prstGeom prst="rect">
            <a:avLst/>
          </a:prstGeom>
        </p:spPr>
      </p:pic>
      <p:pic>
        <p:nvPicPr>
          <p:cNvPr id="18" name="Image 7" descr="preencoded.png"/>
          <p:cNvPicPr>
            <a:picLocks noChangeAspect="1"/>
          </p:cNvPicPr>
          <p:nvPr/>
        </p:nvPicPr>
        <p:blipFill>
          <a:blip r:embed="rId10"/>
          <a:stretch>
            <a:fillRect/>
          </a:stretch>
        </p:blipFill>
        <p:spPr>
          <a:xfrm>
            <a:off x="5838646" y="4766846"/>
            <a:ext cx="324088" cy="405170"/>
          </a:xfrm>
          <a:prstGeom prst="rect">
            <a:avLst/>
          </a:prstGeom>
        </p:spPr>
      </p:pic>
      <p:sp>
        <p:nvSpPr>
          <p:cNvPr id="19" name="Text 9"/>
          <p:cNvSpPr/>
          <p:nvPr/>
        </p:nvSpPr>
        <p:spPr>
          <a:xfrm>
            <a:off x="758309" y="6584394"/>
            <a:ext cx="13113782"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Le "Bar à Lait Bonnet Rouge", qu'il soit mobile ou sous forme de stand, offrira une expérience immersive aux consommateurs. Ces animations terrain permettront d'engager directement le public, de recueillir des insights précieux et de créer des moments mémorables associés à la marque.</a:t>
            </a:r>
            <a:endParaRPr lang="en-US" sz="17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97587" y="548045"/>
            <a:ext cx="7290673" cy="655558"/>
          </a:xfrm>
          <a:prstGeom prst="rect">
            <a:avLst/>
          </a:prstGeom>
          <a:noFill/>
          <a:ln/>
        </p:spPr>
        <p:txBody>
          <a:bodyPr wrap="none" lIns="0" tIns="0" rIns="0" bIns="0" rtlCol="0" anchor="t"/>
          <a:lstStyle/>
          <a:p>
            <a:pPr marL="0" indent="0" algn="l">
              <a:lnSpc>
                <a:spcPts val="5150"/>
              </a:lnSpc>
              <a:buNone/>
            </a:pPr>
            <a:r>
              <a:rPr lang="en-US" sz="4100" b="1" dirty="0">
                <a:solidFill>
                  <a:srgbClr val="1F1E1E"/>
                </a:solidFill>
                <a:latin typeface="Sora Semi Bold" pitchFamily="34" charset="0"/>
                <a:ea typeface="Sora Semi Bold" pitchFamily="34" charset="-122"/>
                <a:cs typeface="Sora Semi Bold" pitchFamily="34" charset="-120"/>
              </a:rPr>
              <a:t>Calendrier de la Campagne</a:t>
            </a:r>
            <a:endParaRPr lang="en-US" sz="4100" b="1" dirty="0"/>
          </a:p>
        </p:txBody>
      </p:sp>
      <p:sp>
        <p:nvSpPr>
          <p:cNvPr id="3" name="Shape 1"/>
          <p:cNvSpPr/>
          <p:nvPr/>
        </p:nvSpPr>
        <p:spPr>
          <a:xfrm>
            <a:off x="7303770" y="1602224"/>
            <a:ext cx="22860" cy="6079569"/>
          </a:xfrm>
          <a:prstGeom prst="roundRect">
            <a:avLst>
              <a:gd name="adj" fmla="val 366194"/>
            </a:avLst>
          </a:prstGeom>
          <a:solidFill>
            <a:srgbClr val="DFB8BC"/>
          </a:solidFill>
          <a:ln/>
        </p:spPr>
      </p:sp>
      <p:sp>
        <p:nvSpPr>
          <p:cNvPr id="4" name="Shape 2"/>
          <p:cNvSpPr/>
          <p:nvPr/>
        </p:nvSpPr>
        <p:spPr>
          <a:xfrm>
            <a:off x="6515933" y="1814989"/>
            <a:ext cx="597932" cy="22860"/>
          </a:xfrm>
          <a:prstGeom prst="roundRect">
            <a:avLst>
              <a:gd name="adj" fmla="val 366194"/>
            </a:avLst>
          </a:prstGeom>
          <a:solidFill>
            <a:srgbClr val="DFB8BC"/>
          </a:solidFill>
          <a:ln/>
        </p:spPr>
      </p:sp>
      <p:sp>
        <p:nvSpPr>
          <p:cNvPr id="5" name="Shape 3"/>
          <p:cNvSpPr/>
          <p:nvPr/>
        </p:nvSpPr>
        <p:spPr>
          <a:xfrm>
            <a:off x="7091005" y="1602224"/>
            <a:ext cx="448389" cy="448389"/>
          </a:xfrm>
          <a:prstGeom prst="roundRect">
            <a:avLst>
              <a:gd name="adj" fmla="val 18670"/>
            </a:avLst>
          </a:prstGeom>
          <a:solidFill>
            <a:srgbClr val="F9D2D6"/>
          </a:solidFill>
          <a:ln w="7620">
            <a:solidFill>
              <a:srgbClr val="DFB8BC"/>
            </a:solidFill>
            <a:prstDash val="solid"/>
          </a:ln>
        </p:spPr>
      </p:sp>
      <p:sp>
        <p:nvSpPr>
          <p:cNvPr id="6" name="Text 4"/>
          <p:cNvSpPr/>
          <p:nvPr/>
        </p:nvSpPr>
        <p:spPr>
          <a:xfrm>
            <a:off x="7157859" y="1629728"/>
            <a:ext cx="314682" cy="393383"/>
          </a:xfrm>
          <a:prstGeom prst="rect">
            <a:avLst/>
          </a:prstGeom>
          <a:noFill/>
          <a:ln/>
        </p:spPr>
        <p:txBody>
          <a:bodyPr wrap="none" lIns="0" tIns="0" rIns="0" bIns="0" rtlCol="0" anchor="t"/>
          <a:lstStyle/>
          <a:p>
            <a:pPr marL="0" indent="0" algn="ctr">
              <a:lnSpc>
                <a:spcPts val="2450"/>
              </a:lnSpc>
              <a:buNone/>
            </a:pPr>
            <a:r>
              <a:rPr lang="en-US" sz="2450" dirty="0">
                <a:solidFill>
                  <a:srgbClr val="3B3535"/>
                </a:solidFill>
                <a:latin typeface="Sora Semi Bold" pitchFamily="34" charset="0"/>
                <a:ea typeface="Sora Semi Bold" pitchFamily="34" charset="-122"/>
                <a:cs typeface="Sora Semi Bold" pitchFamily="34" charset="-120"/>
              </a:rPr>
              <a:t>1</a:t>
            </a:r>
            <a:endParaRPr lang="en-US" sz="2450" dirty="0"/>
          </a:p>
        </p:txBody>
      </p:sp>
      <p:sp>
        <p:nvSpPr>
          <p:cNvPr id="7" name="Text 5"/>
          <p:cNvSpPr/>
          <p:nvPr/>
        </p:nvSpPr>
        <p:spPr>
          <a:xfrm>
            <a:off x="2597825" y="1670685"/>
            <a:ext cx="3720822" cy="327779"/>
          </a:xfrm>
          <a:prstGeom prst="rect">
            <a:avLst/>
          </a:prstGeom>
          <a:noFill/>
          <a:ln/>
        </p:spPr>
        <p:txBody>
          <a:bodyPr wrap="none" lIns="0" tIns="0" rIns="0" bIns="0" rtlCol="0" anchor="t"/>
          <a:lstStyle/>
          <a:p>
            <a:pPr marL="0" indent="0" algn="r">
              <a:lnSpc>
                <a:spcPts val="2550"/>
              </a:lnSpc>
              <a:buNone/>
            </a:pPr>
            <a:r>
              <a:rPr lang="en-US" sz="2050" b="1" dirty="0">
                <a:solidFill>
                  <a:srgbClr val="3B3535"/>
                </a:solidFill>
                <a:latin typeface="Sora Semi Bold" pitchFamily="34" charset="0"/>
                <a:ea typeface="Sora Semi Bold" pitchFamily="34" charset="-122"/>
                <a:cs typeface="Sora Semi Bold" pitchFamily="34" charset="-120"/>
              </a:rPr>
              <a:t>Pré-campagne (Semaine -1)</a:t>
            </a:r>
            <a:endParaRPr lang="en-US" sz="2050" b="1" dirty="0"/>
          </a:p>
        </p:txBody>
      </p:sp>
      <p:sp>
        <p:nvSpPr>
          <p:cNvPr id="8" name="Text 6"/>
          <p:cNvSpPr/>
          <p:nvPr/>
        </p:nvSpPr>
        <p:spPr>
          <a:xfrm>
            <a:off x="697587" y="2118003"/>
            <a:ext cx="5621060" cy="956548"/>
          </a:xfrm>
          <a:prstGeom prst="rect">
            <a:avLst/>
          </a:prstGeom>
          <a:noFill/>
          <a:ln/>
        </p:spPr>
        <p:txBody>
          <a:bodyPr wrap="square" lIns="0" tIns="0" rIns="0" bIns="0" rtlCol="0" anchor="t"/>
          <a:lstStyle/>
          <a:p>
            <a:pPr marL="0" indent="0" algn="r">
              <a:lnSpc>
                <a:spcPts val="2500"/>
              </a:lnSpc>
              <a:buNone/>
            </a:pPr>
            <a:r>
              <a:rPr lang="en-US" sz="1550" dirty="0">
                <a:solidFill>
                  <a:srgbClr val="3B3535"/>
                </a:solidFill>
                <a:latin typeface="Sora Light" pitchFamily="34" charset="0"/>
                <a:ea typeface="Sora Light" pitchFamily="34" charset="-122"/>
                <a:cs typeface="Sora Light" pitchFamily="34" charset="-120"/>
              </a:rPr>
              <a:t>Teasing sur les réseaux sociaux avec la question "Comment tu prends ton BR toi ?" pour susciter la curiosité et commencer à engager la communauté.</a:t>
            </a:r>
            <a:endParaRPr lang="en-US" sz="1550" dirty="0"/>
          </a:p>
        </p:txBody>
      </p:sp>
      <p:sp>
        <p:nvSpPr>
          <p:cNvPr id="9" name="Shape 7"/>
          <p:cNvSpPr/>
          <p:nvPr/>
        </p:nvSpPr>
        <p:spPr>
          <a:xfrm>
            <a:off x="7516535" y="3010853"/>
            <a:ext cx="597932" cy="22860"/>
          </a:xfrm>
          <a:prstGeom prst="roundRect">
            <a:avLst>
              <a:gd name="adj" fmla="val 366194"/>
            </a:avLst>
          </a:prstGeom>
          <a:solidFill>
            <a:srgbClr val="DFB8BC"/>
          </a:solidFill>
          <a:ln/>
        </p:spPr>
      </p:sp>
      <p:sp>
        <p:nvSpPr>
          <p:cNvPr id="10" name="Shape 8"/>
          <p:cNvSpPr/>
          <p:nvPr/>
        </p:nvSpPr>
        <p:spPr>
          <a:xfrm>
            <a:off x="7091005" y="2798088"/>
            <a:ext cx="448389" cy="448389"/>
          </a:xfrm>
          <a:prstGeom prst="roundRect">
            <a:avLst>
              <a:gd name="adj" fmla="val 18670"/>
            </a:avLst>
          </a:prstGeom>
          <a:solidFill>
            <a:srgbClr val="F9D2D6"/>
          </a:solidFill>
          <a:ln w="7620">
            <a:solidFill>
              <a:srgbClr val="DFB8BC"/>
            </a:solidFill>
            <a:prstDash val="solid"/>
          </a:ln>
        </p:spPr>
      </p:sp>
      <p:sp>
        <p:nvSpPr>
          <p:cNvPr id="11" name="Text 9"/>
          <p:cNvSpPr/>
          <p:nvPr/>
        </p:nvSpPr>
        <p:spPr>
          <a:xfrm>
            <a:off x="7157859" y="2825591"/>
            <a:ext cx="314682" cy="393383"/>
          </a:xfrm>
          <a:prstGeom prst="rect">
            <a:avLst/>
          </a:prstGeom>
          <a:noFill/>
          <a:ln/>
        </p:spPr>
        <p:txBody>
          <a:bodyPr wrap="none" lIns="0" tIns="0" rIns="0" bIns="0" rtlCol="0" anchor="t"/>
          <a:lstStyle/>
          <a:p>
            <a:pPr marL="0" indent="0" algn="ctr">
              <a:lnSpc>
                <a:spcPts val="2450"/>
              </a:lnSpc>
              <a:buNone/>
            </a:pPr>
            <a:r>
              <a:rPr lang="en-US" sz="2450" dirty="0">
                <a:solidFill>
                  <a:srgbClr val="3B3535"/>
                </a:solidFill>
                <a:latin typeface="Sora Semi Bold" pitchFamily="34" charset="0"/>
                <a:ea typeface="Sora Semi Bold" pitchFamily="34" charset="-122"/>
                <a:cs typeface="Sora Semi Bold" pitchFamily="34" charset="-120"/>
              </a:rPr>
              <a:t>2</a:t>
            </a:r>
            <a:endParaRPr lang="en-US" sz="2450" dirty="0"/>
          </a:p>
        </p:txBody>
      </p:sp>
      <p:sp>
        <p:nvSpPr>
          <p:cNvPr id="12" name="Text 10"/>
          <p:cNvSpPr/>
          <p:nvPr/>
        </p:nvSpPr>
        <p:spPr>
          <a:xfrm>
            <a:off x="8311753" y="2866549"/>
            <a:ext cx="2622471" cy="327779"/>
          </a:xfrm>
          <a:prstGeom prst="rect">
            <a:avLst/>
          </a:prstGeom>
          <a:noFill/>
          <a:ln/>
        </p:spPr>
        <p:txBody>
          <a:bodyPr wrap="none" lIns="0" tIns="0" rIns="0" bIns="0" rtlCol="0" anchor="t"/>
          <a:lstStyle/>
          <a:p>
            <a:pPr marL="0" indent="0" algn="l">
              <a:lnSpc>
                <a:spcPts val="2550"/>
              </a:lnSpc>
              <a:buNone/>
            </a:pPr>
            <a:r>
              <a:rPr lang="en-US" sz="2050" b="1" dirty="0">
                <a:solidFill>
                  <a:srgbClr val="3B3535"/>
                </a:solidFill>
                <a:latin typeface="Sora Semi Bold" pitchFamily="34" charset="0"/>
                <a:ea typeface="Sora Semi Bold" pitchFamily="34" charset="-122"/>
                <a:cs typeface="Sora Semi Bold" pitchFamily="34" charset="-120"/>
              </a:rPr>
              <a:t>Lancement (Jour J)</a:t>
            </a:r>
            <a:endParaRPr lang="en-US" sz="2050" b="1" dirty="0"/>
          </a:p>
        </p:txBody>
      </p:sp>
      <p:sp>
        <p:nvSpPr>
          <p:cNvPr id="13" name="Text 11"/>
          <p:cNvSpPr/>
          <p:nvPr/>
        </p:nvSpPr>
        <p:spPr>
          <a:xfrm>
            <a:off x="8311753" y="3313867"/>
            <a:ext cx="5621060" cy="1275398"/>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Publication des premiers posts sur les réseaux sociaux, lancement officiel du challenge TikTok et mise en place de la visibilité en rayon pour marquer le début de la campagne.</a:t>
            </a:r>
            <a:endParaRPr lang="en-US" sz="1550" dirty="0"/>
          </a:p>
        </p:txBody>
      </p:sp>
      <p:sp>
        <p:nvSpPr>
          <p:cNvPr id="14" name="Shape 12"/>
          <p:cNvSpPr/>
          <p:nvPr/>
        </p:nvSpPr>
        <p:spPr>
          <a:xfrm>
            <a:off x="6515933" y="4105751"/>
            <a:ext cx="597932" cy="22860"/>
          </a:xfrm>
          <a:prstGeom prst="roundRect">
            <a:avLst>
              <a:gd name="adj" fmla="val 366194"/>
            </a:avLst>
          </a:prstGeom>
          <a:solidFill>
            <a:srgbClr val="DFB8BC"/>
          </a:solidFill>
          <a:ln/>
        </p:spPr>
      </p:sp>
      <p:sp>
        <p:nvSpPr>
          <p:cNvPr id="15" name="Shape 13"/>
          <p:cNvSpPr/>
          <p:nvPr/>
        </p:nvSpPr>
        <p:spPr>
          <a:xfrm>
            <a:off x="7091005" y="3892987"/>
            <a:ext cx="448389" cy="448389"/>
          </a:xfrm>
          <a:prstGeom prst="roundRect">
            <a:avLst>
              <a:gd name="adj" fmla="val 18670"/>
            </a:avLst>
          </a:prstGeom>
          <a:solidFill>
            <a:srgbClr val="F9D2D6"/>
          </a:solidFill>
          <a:ln w="7620">
            <a:solidFill>
              <a:srgbClr val="DFB8BC"/>
            </a:solidFill>
            <a:prstDash val="solid"/>
          </a:ln>
        </p:spPr>
      </p:sp>
      <p:sp>
        <p:nvSpPr>
          <p:cNvPr id="16" name="Text 14"/>
          <p:cNvSpPr/>
          <p:nvPr/>
        </p:nvSpPr>
        <p:spPr>
          <a:xfrm>
            <a:off x="7157859" y="3920490"/>
            <a:ext cx="314682" cy="393383"/>
          </a:xfrm>
          <a:prstGeom prst="rect">
            <a:avLst/>
          </a:prstGeom>
          <a:noFill/>
          <a:ln/>
        </p:spPr>
        <p:txBody>
          <a:bodyPr wrap="none" lIns="0" tIns="0" rIns="0" bIns="0" rtlCol="0" anchor="t"/>
          <a:lstStyle/>
          <a:p>
            <a:pPr marL="0" indent="0" algn="ctr">
              <a:lnSpc>
                <a:spcPts val="2450"/>
              </a:lnSpc>
              <a:buNone/>
            </a:pPr>
            <a:r>
              <a:rPr lang="en-US" sz="2450" dirty="0">
                <a:solidFill>
                  <a:srgbClr val="3B3535"/>
                </a:solidFill>
                <a:latin typeface="Sora Semi Bold" pitchFamily="34" charset="0"/>
                <a:ea typeface="Sora Semi Bold" pitchFamily="34" charset="-122"/>
                <a:cs typeface="Sora Semi Bold" pitchFamily="34" charset="-120"/>
              </a:rPr>
              <a:t>3</a:t>
            </a:r>
            <a:endParaRPr lang="en-US" sz="2450" dirty="0"/>
          </a:p>
        </p:txBody>
      </p:sp>
      <p:sp>
        <p:nvSpPr>
          <p:cNvPr id="17" name="Text 15"/>
          <p:cNvSpPr/>
          <p:nvPr/>
        </p:nvSpPr>
        <p:spPr>
          <a:xfrm>
            <a:off x="2423755" y="3961448"/>
            <a:ext cx="3894892" cy="327779"/>
          </a:xfrm>
          <a:prstGeom prst="rect">
            <a:avLst/>
          </a:prstGeom>
          <a:noFill/>
          <a:ln/>
        </p:spPr>
        <p:txBody>
          <a:bodyPr wrap="none" lIns="0" tIns="0" rIns="0" bIns="0" rtlCol="0" anchor="t"/>
          <a:lstStyle/>
          <a:p>
            <a:pPr marL="0" indent="0" algn="r">
              <a:lnSpc>
                <a:spcPts val="2550"/>
              </a:lnSpc>
              <a:buNone/>
            </a:pPr>
            <a:r>
              <a:rPr lang="en-US" sz="2050" b="1" dirty="0">
                <a:solidFill>
                  <a:srgbClr val="3B3535"/>
                </a:solidFill>
                <a:latin typeface="Sora Semi Bold" pitchFamily="34" charset="0"/>
                <a:ea typeface="Sora Semi Bold" pitchFamily="34" charset="-122"/>
                <a:cs typeface="Sora Semi Bold" pitchFamily="34" charset="-120"/>
              </a:rPr>
              <a:t>"Mois du Lait" (Semaines 1-2)</a:t>
            </a:r>
            <a:endParaRPr lang="en-US" sz="2050" b="1" dirty="0"/>
          </a:p>
        </p:txBody>
      </p:sp>
      <p:sp>
        <p:nvSpPr>
          <p:cNvPr id="18" name="Text 16"/>
          <p:cNvSpPr/>
          <p:nvPr/>
        </p:nvSpPr>
        <p:spPr>
          <a:xfrm>
            <a:off x="697587" y="4408765"/>
            <a:ext cx="5621060" cy="956548"/>
          </a:xfrm>
          <a:prstGeom prst="rect">
            <a:avLst/>
          </a:prstGeom>
          <a:noFill/>
          <a:ln/>
        </p:spPr>
        <p:txBody>
          <a:bodyPr wrap="square" lIns="0" tIns="0" rIns="0" bIns="0" rtlCol="0" anchor="t"/>
          <a:lstStyle/>
          <a:p>
            <a:pPr marL="0" indent="0" algn="r">
              <a:lnSpc>
                <a:spcPts val="2500"/>
              </a:lnSpc>
              <a:buNone/>
            </a:pPr>
            <a:r>
              <a:rPr lang="en-US" sz="1550" dirty="0">
                <a:solidFill>
                  <a:srgbClr val="3B3535"/>
                </a:solidFill>
                <a:latin typeface="Sora Light" pitchFamily="34" charset="0"/>
                <a:ea typeface="Sora Light" pitchFamily="34" charset="-122"/>
                <a:cs typeface="Sora Light" pitchFamily="34" charset="-120"/>
              </a:rPr>
              <a:t>Diffusion des capsules express, des carrousels pédagogiques et mobilisation des influenceurs pour amplifier le message de la campagne.</a:t>
            </a:r>
            <a:endParaRPr lang="en-US" sz="1550" dirty="0"/>
          </a:p>
        </p:txBody>
      </p:sp>
      <p:sp>
        <p:nvSpPr>
          <p:cNvPr id="19" name="Shape 17"/>
          <p:cNvSpPr/>
          <p:nvPr/>
        </p:nvSpPr>
        <p:spPr>
          <a:xfrm>
            <a:off x="7516535" y="5200650"/>
            <a:ext cx="597932" cy="22860"/>
          </a:xfrm>
          <a:prstGeom prst="roundRect">
            <a:avLst>
              <a:gd name="adj" fmla="val 366194"/>
            </a:avLst>
          </a:prstGeom>
          <a:solidFill>
            <a:srgbClr val="DFB8BC"/>
          </a:solidFill>
          <a:ln/>
        </p:spPr>
      </p:sp>
      <p:sp>
        <p:nvSpPr>
          <p:cNvPr id="20" name="Shape 18"/>
          <p:cNvSpPr/>
          <p:nvPr/>
        </p:nvSpPr>
        <p:spPr>
          <a:xfrm>
            <a:off x="7091005" y="4987885"/>
            <a:ext cx="448389" cy="448389"/>
          </a:xfrm>
          <a:prstGeom prst="roundRect">
            <a:avLst>
              <a:gd name="adj" fmla="val 18670"/>
            </a:avLst>
          </a:prstGeom>
          <a:solidFill>
            <a:srgbClr val="F9D2D6"/>
          </a:solidFill>
          <a:ln w="7620">
            <a:solidFill>
              <a:srgbClr val="DFB8BC"/>
            </a:solidFill>
            <a:prstDash val="solid"/>
          </a:ln>
        </p:spPr>
      </p:sp>
      <p:sp>
        <p:nvSpPr>
          <p:cNvPr id="21" name="Text 19"/>
          <p:cNvSpPr/>
          <p:nvPr/>
        </p:nvSpPr>
        <p:spPr>
          <a:xfrm>
            <a:off x="7157859" y="5015389"/>
            <a:ext cx="314682" cy="393383"/>
          </a:xfrm>
          <a:prstGeom prst="rect">
            <a:avLst/>
          </a:prstGeom>
          <a:noFill/>
          <a:ln/>
        </p:spPr>
        <p:txBody>
          <a:bodyPr wrap="none" lIns="0" tIns="0" rIns="0" bIns="0" rtlCol="0" anchor="t"/>
          <a:lstStyle/>
          <a:p>
            <a:pPr marL="0" indent="0" algn="ctr">
              <a:lnSpc>
                <a:spcPts val="2450"/>
              </a:lnSpc>
              <a:buNone/>
            </a:pPr>
            <a:r>
              <a:rPr lang="en-US" sz="2450" dirty="0">
                <a:solidFill>
                  <a:srgbClr val="3B3535"/>
                </a:solidFill>
                <a:latin typeface="Sora Semi Bold" pitchFamily="34" charset="0"/>
                <a:ea typeface="Sora Semi Bold" pitchFamily="34" charset="-122"/>
                <a:cs typeface="Sora Semi Bold" pitchFamily="34" charset="-120"/>
              </a:rPr>
              <a:t>4</a:t>
            </a:r>
            <a:endParaRPr lang="en-US" sz="2450" dirty="0"/>
          </a:p>
        </p:txBody>
      </p:sp>
      <p:sp>
        <p:nvSpPr>
          <p:cNvPr id="22" name="Text 20"/>
          <p:cNvSpPr/>
          <p:nvPr/>
        </p:nvSpPr>
        <p:spPr>
          <a:xfrm>
            <a:off x="8311753" y="5056346"/>
            <a:ext cx="4495324" cy="327779"/>
          </a:xfrm>
          <a:prstGeom prst="rect">
            <a:avLst/>
          </a:prstGeom>
          <a:noFill/>
          <a:ln/>
        </p:spPr>
        <p:txBody>
          <a:bodyPr wrap="none" lIns="0" tIns="0" rIns="0" bIns="0" rtlCol="0" anchor="t"/>
          <a:lstStyle/>
          <a:p>
            <a:pPr marL="0" indent="0" algn="l">
              <a:lnSpc>
                <a:spcPts val="2550"/>
              </a:lnSpc>
              <a:buNone/>
            </a:pPr>
            <a:r>
              <a:rPr lang="en-US" sz="2050" b="1" dirty="0">
                <a:solidFill>
                  <a:srgbClr val="3B3535"/>
                </a:solidFill>
                <a:latin typeface="Sora Semi Bold" pitchFamily="34" charset="0"/>
                <a:ea typeface="Sora Semi Bold" pitchFamily="34" charset="-122"/>
                <a:cs typeface="Sora Semi Bold" pitchFamily="34" charset="-120"/>
              </a:rPr>
              <a:t>Montée en puissance (Semaine 3)</a:t>
            </a:r>
            <a:endParaRPr lang="en-US" sz="2050" b="1" dirty="0"/>
          </a:p>
        </p:txBody>
      </p:sp>
      <p:sp>
        <p:nvSpPr>
          <p:cNvPr id="23" name="Text 21"/>
          <p:cNvSpPr/>
          <p:nvPr/>
        </p:nvSpPr>
        <p:spPr>
          <a:xfrm>
            <a:off x="8311753" y="5503664"/>
            <a:ext cx="5621060" cy="956548"/>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Sora Light" pitchFamily="34" charset="0"/>
                <a:ea typeface="Sora Light" pitchFamily="34" charset="-122"/>
                <a:cs typeface="Sora Light" pitchFamily="34" charset="-120"/>
              </a:rPr>
              <a:t>Organisation d'animations terrain, activation des capsules internes et installation complète des matériels POS pour maximiser l'impact.</a:t>
            </a:r>
            <a:endParaRPr lang="en-US" sz="1550" dirty="0"/>
          </a:p>
        </p:txBody>
      </p:sp>
      <p:sp>
        <p:nvSpPr>
          <p:cNvPr id="24" name="Shape 22"/>
          <p:cNvSpPr/>
          <p:nvPr/>
        </p:nvSpPr>
        <p:spPr>
          <a:xfrm>
            <a:off x="6515933" y="6231493"/>
            <a:ext cx="597932" cy="22860"/>
          </a:xfrm>
          <a:prstGeom prst="roundRect">
            <a:avLst>
              <a:gd name="adj" fmla="val 366194"/>
            </a:avLst>
          </a:prstGeom>
          <a:solidFill>
            <a:srgbClr val="DFB8BC"/>
          </a:solidFill>
          <a:ln/>
        </p:spPr>
      </p:sp>
      <p:sp>
        <p:nvSpPr>
          <p:cNvPr id="25" name="Shape 23"/>
          <p:cNvSpPr/>
          <p:nvPr/>
        </p:nvSpPr>
        <p:spPr>
          <a:xfrm>
            <a:off x="7091005" y="6018728"/>
            <a:ext cx="448389" cy="448389"/>
          </a:xfrm>
          <a:prstGeom prst="roundRect">
            <a:avLst>
              <a:gd name="adj" fmla="val 18670"/>
            </a:avLst>
          </a:prstGeom>
          <a:solidFill>
            <a:srgbClr val="F9D2D6"/>
          </a:solidFill>
          <a:ln w="7620">
            <a:solidFill>
              <a:srgbClr val="DFB8BC"/>
            </a:solidFill>
            <a:prstDash val="solid"/>
          </a:ln>
        </p:spPr>
      </p:sp>
      <p:sp>
        <p:nvSpPr>
          <p:cNvPr id="26" name="Text 24"/>
          <p:cNvSpPr/>
          <p:nvPr/>
        </p:nvSpPr>
        <p:spPr>
          <a:xfrm>
            <a:off x="7157859" y="6046232"/>
            <a:ext cx="314682" cy="393383"/>
          </a:xfrm>
          <a:prstGeom prst="rect">
            <a:avLst/>
          </a:prstGeom>
          <a:noFill/>
          <a:ln/>
        </p:spPr>
        <p:txBody>
          <a:bodyPr wrap="none" lIns="0" tIns="0" rIns="0" bIns="0" rtlCol="0" anchor="t"/>
          <a:lstStyle/>
          <a:p>
            <a:pPr marL="0" indent="0" algn="ctr">
              <a:lnSpc>
                <a:spcPts val="2450"/>
              </a:lnSpc>
              <a:buNone/>
            </a:pPr>
            <a:r>
              <a:rPr lang="en-US" sz="2450" dirty="0">
                <a:solidFill>
                  <a:srgbClr val="3B3535"/>
                </a:solidFill>
                <a:latin typeface="Sora Semi Bold" pitchFamily="34" charset="0"/>
                <a:ea typeface="Sora Semi Bold" pitchFamily="34" charset="-122"/>
                <a:cs typeface="Sora Semi Bold" pitchFamily="34" charset="-120"/>
              </a:rPr>
              <a:t>5</a:t>
            </a:r>
            <a:endParaRPr lang="en-US" sz="2450" dirty="0"/>
          </a:p>
        </p:txBody>
      </p:sp>
      <p:sp>
        <p:nvSpPr>
          <p:cNvPr id="27" name="Text 25"/>
          <p:cNvSpPr/>
          <p:nvPr/>
        </p:nvSpPr>
        <p:spPr>
          <a:xfrm>
            <a:off x="3646527" y="6087189"/>
            <a:ext cx="2672120" cy="327779"/>
          </a:xfrm>
          <a:prstGeom prst="rect">
            <a:avLst/>
          </a:prstGeom>
          <a:noFill/>
          <a:ln/>
        </p:spPr>
        <p:txBody>
          <a:bodyPr wrap="none" lIns="0" tIns="0" rIns="0" bIns="0" rtlCol="0" anchor="t"/>
          <a:lstStyle/>
          <a:p>
            <a:pPr marL="0" indent="0" algn="r">
              <a:lnSpc>
                <a:spcPts val="2550"/>
              </a:lnSpc>
              <a:buNone/>
            </a:pPr>
            <a:r>
              <a:rPr lang="en-US" sz="2050" b="1" dirty="0">
                <a:solidFill>
                  <a:srgbClr val="3B3535"/>
                </a:solidFill>
                <a:latin typeface="Sora Semi Bold" pitchFamily="34" charset="0"/>
                <a:ea typeface="Sora Semi Bold" pitchFamily="34" charset="-122"/>
                <a:cs typeface="Sora Semi Bold" pitchFamily="34" charset="-120"/>
              </a:rPr>
              <a:t>Clôture (Semaine 4)</a:t>
            </a:r>
            <a:endParaRPr lang="en-US" sz="2050" b="1" dirty="0"/>
          </a:p>
        </p:txBody>
      </p:sp>
      <p:sp>
        <p:nvSpPr>
          <p:cNvPr id="28" name="Text 26"/>
          <p:cNvSpPr/>
          <p:nvPr/>
        </p:nvSpPr>
        <p:spPr>
          <a:xfrm>
            <a:off x="697587" y="6534507"/>
            <a:ext cx="5621060" cy="956548"/>
          </a:xfrm>
          <a:prstGeom prst="rect">
            <a:avLst/>
          </a:prstGeom>
          <a:noFill/>
          <a:ln/>
        </p:spPr>
        <p:txBody>
          <a:bodyPr wrap="square" lIns="0" tIns="0" rIns="0" bIns="0" rtlCol="0" anchor="t"/>
          <a:lstStyle/>
          <a:p>
            <a:pPr marL="0" indent="0" algn="r">
              <a:lnSpc>
                <a:spcPts val="2500"/>
              </a:lnSpc>
              <a:buNone/>
            </a:pPr>
            <a:r>
              <a:rPr lang="en-US" sz="1550" dirty="0">
                <a:solidFill>
                  <a:srgbClr val="3B3535"/>
                </a:solidFill>
                <a:latin typeface="Sora Light" pitchFamily="34" charset="0"/>
                <a:ea typeface="Sora Light" pitchFamily="34" charset="-122"/>
                <a:cs typeface="Sora Light" pitchFamily="34" charset="-120"/>
              </a:rPr>
              <a:t>Compilation des contenus générés par les utilisateurs, organisation d'un live final avec tirage au sort et remerciements à la communauté.</a:t>
            </a:r>
            <a:endParaRPr lang="en-US" sz="15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3379" y="-6891"/>
            <a:ext cx="14637158" cy="8243381"/>
          </a:xfrm>
          <a:prstGeom prst="rect">
            <a:avLst/>
          </a:prstGeom>
          <a:solidFill>
            <a:srgbClr val="000000"/>
          </a:solidFill>
          <a:ln w="12700">
            <a:miter lim="400000"/>
          </a:ln>
        </p:spPr>
        <p:txBody>
          <a:bodyPr lIns="30480" tIns="30480" rIns="30480" bIns="30480" anchor="ctr"/>
          <a:lstStyle/>
          <a:p>
            <a:pPr algn="ctr" defTabSz="495300" hangingPunct="0">
              <a:defRPr sz="320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ea typeface="Helvetica Neue Medium"/>
              <a:cs typeface="Helvetica Neue Medium"/>
              <a:sym typeface="Helvetica Neue Medium"/>
            </a:endParaRPr>
          </a:p>
        </p:txBody>
      </p:sp>
      <p:sp>
        <p:nvSpPr>
          <p:cNvPr id="190" name="Merci."/>
          <p:cNvSpPr txBox="1">
            <a:spLocks noGrp="1"/>
          </p:cNvSpPr>
          <p:nvPr>
            <p:ph type="ctrTitle"/>
          </p:nvPr>
        </p:nvSpPr>
        <p:spPr>
          <a:xfrm>
            <a:off x="2291411" y="1544996"/>
            <a:ext cx="10047578" cy="2788921"/>
          </a:xfrm>
          <a:prstGeom prst="rect">
            <a:avLst/>
          </a:prstGeom>
        </p:spPr>
        <p:txBody>
          <a:bodyPr>
            <a:normAutofit/>
          </a:bodyPr>
          <a:lstStyle>
            <a:lvl1pPr algn="ctr">
              <a:defRPr sz="18500" b="0" spc="-369">
                <a:solidFill>
                  <a:srgbClr val="FFFFFF"/>
                </a:solidFill>
                <a:latin typeface="Montserrat Bold"/>
                <a:ea typeface="Montserrat Bold"/>
                <a:cs typeface="Montserrat Bold"/>
                <a:sym typeface="Montserrat Bold"/>
              </a:defRPr>
            </a:lvl1pPr>
          </a:lstStyle>
          <a:p>
            <a:r>
              <a:rPr dirty="0">
                <a:latin typeface="Century Gothic" panose="020B0502020202020204" pitchFamily="34" charset="0"/>
              </a:rPr>
              <a:t>Merci</a:t>
            </a:r>
            <a:r>
              <a:rPr dirty="0"/>
              <a:t>.</a:t>
            </a:r>
          </a:p>
        </p:txBody>
      </p:sp>
      <p:sp>
        <p:nvSpPr>
          <p:cNvPr id="191" name="Titre de la présentation"/>
          <p:cNvSpPr txBox="1">
            <a:spLocks noGrp="1"/>
          </p:cNvSpPr>
          <p:nvPr>
            <p:ph type="subTitle" sz="quarter" idx="1"/>
          </p:nvPr>
        </p:nvSpPr>
        <p:spPr>
          <a:xfrm>
            <a:off x="1974804" y="4265859"/>
            <a:ext cx="10997485" cy="1143001"/>
          </a:xfrm>
          <a:prstGeom prst="rect">
            <a:avLst/>
          </a:prstGeom>
        </p:spPr>
        <p:txBody>
          <a:bodyPr>
            <a:normAutofit/>
          </a:bodyPr>
          <a:lstStyle>
            <a:lvl1pPr algn="ctr">
              <a:defRPr sz="4400" b="0">
                <a:solidFill>
                  <a:srgbClr val="E15B0F"/>
                </a:solidFill>
                <a:latin typeface="Montserrat Bold"/>
                <a:ea typeface="Montserrat Bold"/>
                <a:cs typeface="Montserrat Bold"/>
                <a:sym typeface="Montserrat Bold"/>
              </a:defRPr>
            </a:lvl1pPr>
          </a:lstStyle>
          <a:p>
            <a:r>
              <a:rPr lang="fr-CM" dirty="0" smtClean="0">
                <a:latin typeface="Century Gothic" panose="020B0502020202020204" pitchFamily="34" charset="0"/>
              </a:rPr>
              <a:t>JOURNEE MONDIALE DU LAIT</a:t>
            </a:r>
            <a:endParaRPr dirty="0">
              <a:latin typeface="Century Gothic" panose="020B0502020202020204" pitchFamily="34" charset="0"/>
            </a:endParaRPr>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3933" y="1145452"/>
            <a:ext cx="2182537" cy="620564"/>
          </a:xfrm>
          <a:prstGeom prst="rect">
            <a:avLst/>
          </a:prstGeom>
          <a:ln w="12700">
            <a:miter lim="400000"/>
          </a:ln>
        </p:spPr>
      </p:pic>
      <p:pic>
        <p:nvPicPr>
          <p:cNvPr id="19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4803" y="6273414"/>
            <a:ext cx="10680796" cy="1515600"/>
          </a:xfrm>
          <a:prstGeom prst="rect">
            <a:avLst/>
          </a:prstGeom>
          <a:ln w="12700">
            <a:miter lim="400000"/>
          </a:ln>
        </p:spPr>
      </p:pic>
    </p:spTree>
    <p:extLst>
      <p:ext uri="{BB962C8B-B14F-4D97-AF65-F5344CB8AC3E}">
        <p14:creationId xmlns:p14="http://schemas.microsoft.com/office/powerpoint/2010/main" val="13185183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029"/>
          </a:xfrm>
          <a:prstGeom prst="rect">
            <a:avLst/>
          </a:prstGeom>
        </p:spPr>
      </p:pic>
      <p:sp>
        <p:nvSpPr>
          <p:cNvPr id="3" name="Text 0"/>
          <p:cNvSpPr/>
          <p:nvPr/>
        </p:nvSpPr>
        <p:spPr>
          <a:xfrm>
            <a:off x="6216968" y="574000"/>
            <a:ext cx="7291149" cy="686633"/>
          </a:xfrm>
          <a:prstGeom prst="rect">
            <a:avLst/>
          </a:prstGeom>
          <a:noFill/>
          <a:ln/>
        </p:spPr>
        <p:txBody>
          <a:bodyPr wrap="none" lIns="0" tIns="0" rIns="0" bIns="0" rtlCol="0" anchor="t"/>
          <a:lstStyle/>
          <a:p>
            <a:pPr marL="0" indent="0" algn="l">
              <a:lnSpc>
                <a:spcPts val="5400"/>
              </a:lnSpc>
              <a:buNone/>
            </a:pPr>
            <a:r>
              <a:rPr lang="en-US" sz="4300" dirty="0">
                <a:solidFill>
                  <a:srgbClr val="1F1E1E"/>
                </a:solidFill>
                <a:latin typeface="Sora Semi Bold" pitchFamily="34" charset="0"/>
                <a:ea typeface="Sora Semi Bold" pitchFamily="34" charset="-122"/>
                <a:cs typeface="Sora Semi Bold" pitchFamily="34" charset="-120"/>
              </a:rPr>
              <a:t>Objectifs de la Campagne</a:t>
            </a:r>
            <a:endParaRPr lang="en-US" sz="4300" dirty="0"/>
          </a:p>
        </p:txBody>
      </p:sp>
      <p:sp>
        <p:nvSpPr>
          <p:cNvPr id="4" name="Shape 1"/>
          <p:cNvSpPr/>
          <p:nvPr/>
        </p:nvSpPr>
        <p:spPr>
          <a:xfrm>
            <a:off x="6216968" y="1573649"/>
            <a:ext cx="469583" cy="469582"/>
          </a:xfrm>
          <a:prstGeom prst="roundRect">
            <a:avLst>
              <a:gd name="adj" fmla="val 18670"/>
            </a:avLst>
          </a:prstGeom>
          <a:solidFill>
            <a:srgbClr val="F9D2D6"/>
          </a:solidFill>
          <a:ln w="7620">
            <a:solidFill>
              <a:srgbClr val="DFB8BC"/>
            </a:solidFill>
            <a:prstDash val="solid"/>
          </a:ln>
        </p:spPr>
      </p:sp>
      <p:pic>
        <p:nvPicPr>
          <p:cNvPr id="5" name="Image 1" descr="preencoded.png"/>
          <p:cNvPicPr>
            <a:picLocks noChangeAspect="1"/>
          </p:cNvPicPr>
          <p:nvPr/>
        </p:nvPicPr>
        <p:blipFill>
          <a:blip r:embed="rId4"/>
          <a:stretch>
            <a:fillRect/>
          </a:stretch>
        </p:blipFill>
        <p:spPr>
          <a:xfrm>
            <a:off x="6286976" y="1602462"/>
            <a:ext cx="329565" cy="411956"/>
          </a:xfrm>
          <a:prstGeom prst="rect">
            <a:avLst/>
          </a:prstGeom>
        </p:spPr>
      </p:pic>
      <p:sp>
        <p:nvSpPr>
          <p:cNvPr id="6" name="Text 2"/>
          <p:cNvSpPr/>
          <p:nvPr/>
        </p:nvSpPr>
        <p:spPr>
          <a:xfrm>
            <a:off x="6895267" y="1645325"/>
            <a:ext cx="2783800" cy="343257"/>
          </a:xfrm>
          <a:prstGeom prst="rect">
            <a:avLst/>
          </a:prstGeom>
          <a:noFill/>
          <a:ln/>
        </p:spPr>
        <p:txBody>
          <a:bodyPr wrap="none" lIns="0" tIns="0" rIns="0" bIns="0" rtlCol="0" anchor="t"/>
          <a:lstStyle/>
          <a:p>
            <a:pPr marL="0" indent="0" algn="l">
              <a:lnSpc>
                <a:spcPts val="2700"/>
              </a:lnSpc>
              <a:buNone/>
            </a:pPr>
            <a:r>
              <a:rPr lang="en-US" sz="2150" dirty="0">
                <a:solidFill>
                  <a:srgbClr val="3B3535"/>
                </a:solidFill>
                <a:latin typeface="Sora Semi Bold" pitchFamily="34" charset="0"/>
                <a:ea typeface="Sora Semi Bold" pitchFamily="34" charset="-122"/>
                <a:cs typeface="Sora Semi Bold" pitchFamily="34" charset="-120"/>
              </a:rPr>
              <a:t>Valoriser les usages</a:t>
            </a:r>
            <a:endParaRPr lang="en-US" sz="2150" dirty="0"/>
          </a:p>
        </p:txBody>
      </p:sp>
      <p:sp>
        <p:nvSpPr>
          <p:cNvPr id="7" name="Text 3"/>
          <p:cNvSpPr/>
          <p:nvPr/>
        </p:nvSpPr>
        <p:spPr>
          <a:xfrm>
            <a:off x="6895267" y="2113717"/>
            <a:ext cx="7004566" cy="667703"/>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Mettre en lumière la diversité des façons de consommer le lait dans le quotidien des Ivoiriens.</a:t>
            </a:r>
            <a:endParaRPr lang="en-US" sz="1600" dirty="0"/>
          </a:p>
        </p:txBody>
      </p:sp>
      <p:sp>
        <p:nvSpPr>
          <p:cNvPr id="8" name="Shape 4"/>
          <p:cNvSpPr/>
          <p:nvPr/>
        </p:nvSpPr>
        <p:spPr>
          <a:xfrm>
            <a:off x="6216968" y="3198852"/>
            <a:ext cx="469583" cy="469582"/>
          </a:xfrm>
          <a:prstGeom prst="roundRect">
            <a:avLst>
              <a:gd name="adj" fmla="val 18670"/>
            </a:avLst>
          </a:prstGeom>
          <a:solidFill>
            <a:srgbClr val="F9D2D6"/>
          </a:solidFill>
          <a:ln w="7620">
            <a:solidFill>
              <a:srgbClr val="DFB8BC"/>
            </a:solidFill>
            <a:prstDash val="solid"/>
          </a:ln>
        </p:spPr>
      </p:sp>
      <p:pic>
        <p:nvPicPr>
          <p:cNvPr id="9" name="Image 2" descr="preencoded.png"/>
          <p:cNvPicPr>
            <a:picLocks noChangeAspect="1"/>
          </p:cNvPicPr>
          <p:nvPr/>
        </p:nvPicPr>
        <p:blipFill>
          <a:blip r:embed="rId5"/>
          <a:stretch>
            <a:fillRect/>
          </a:stretch>
        </p:blipFill>
        <p:spPr>
          <a:xfrm>
            <a:off x="6286976" y="3227665"/>
            <a:ext cx="329565" cy="411956"/>
          </a:xfrm>
          <a:prstGeom prst="rect">
            <a:avLst/>
          </a:prstGeom>
        </p:spPr>
      </p:pic>
      <p:sp>
        <p:nvSpPr>
          <p:cNvPr id="10" name="Text 5"/>
          <p:cNvSpPr/>
          <p:nvPr/>
        </p:nvSpPr>
        <p:spPr>
          <a:xfrm>
            <a:off x="6895267" y="3270528"/>
            <a:ext cx="3708202" cy="343257"/>
          </a:xfrm>
          <a:prstGeom prst="rect">
            <a:avLst/>
          </a:prstGeom>
          <a:noFill/>
          <a:ln/>
        </p:spPr>
        <p:txBody>
          <a:bodyPr wrap="none" lIns="0" tIns="0" rIns="0" bIns="0" rtlCol="0" anchor="t"/>
          <a:lstStyle/>
          <a:p>
            <a:pPr marL="0" indent="0" algn="l">
              <a:lnSpc>
                <a:spcPts val="2700"/>
              </a:lnSpc>
              <a:buNone/>
            </a:pPr>
            <a:r>
              <a:rPr lang="en-US" sz="2150" dirty="0">
                <a:solidFill>
                  <a:srgbClr val="3B3535"/>
                </a:solidFill>
                <a:latin typeface="Sora Semi Bold" pitchFamily="34" charset="0"/>
                <a:ea typeface="Sora Semi Bold" pitchFamily="34" charset="-122"/>
                <a:cs typeface="Sora Semi Bold" pitchFamily="34" charset="-120"/>
              </a:rPr>
              <a:t>Stimuler la consommation</a:t>
            </a:r>
            <a:endParaRPr lang="en-US" sz="2150" dirty="0"/>
          </a:p>
        </p:txBody>
      </p:sp>
      <p:sp>
        <p:nvSpPr>
          <p:cNvPr id="11" name="Text 6"/>
          <p:cNvSpPr/>
          <p:nvPr/>
        </p:nvSpPr>
        <p:spPr>
          <a:xfrm>
            <a:off x="6895267" y="3738920"/>
            <a:ext cx="7004566" cy="667703"/>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Encourager l'utilisation des différents formats disponibles (IMP, EVAP, SCM, UHT).</a:t>
            </a:r>
            <a:endParaRPr lang="en-US" sz="1600" dirty="0"/>
          </a:p>
        </p:txBody>
      </p:sp>
      <p:sp>
        <p:nvSpPr>
          <p:cNvPr id="12" name="Shape 7"/>
          <p:cNvSpPr/>
          <p:nvPr/>
        </p:nvSpPr>
        <p:spPr>
          <a:xfrm>
            <a:off x="6216968" y="4824055"/>
            <a:ext cx="469583" cy="469582"/>
          </a:xfrm>
          <a:prstGeom prst="roundRect">
            <a:avLst>
              <a:gd name="adj" fmla="val 18670"/>
            </a:avLst>
          </a:prstGeom>
          <a:solidFill>
            <a:srgbClr val="F9D2D6"/>
          </a:solidFill>
          <a:ln w="7620">
            <a:solidFill>
              <a:srgbClr val="DFB8BC"/>
            </a:solidFill>
            <a:prstDash val="solid"/>
          </a:ln>
        </p:spPr>
      </p:sp>
      <p:pic>
        <p:nvPicPr>
          <p:cNvPr id="13" name="Image 3" descr="preencoded.png"/>
          <p:cNvPicPr>
            <a:picLocks noChangeAspect="1"/>
          </p:cNvPicPr>
          <p:nvPr/>
        </p:nvPicPr>
        <p:blipFill>
          <a:blip r:embed="rId6"/>
          <a:stretch>
            <a:fillRect/>
          </a:stretch>
        </p:blipFill>
        <p:spPr>
          <a:xfrm>
            <a:off x="6286976" y="4852868"/>
            <a:ext cx="329565" cy="411956"/>
          </a:xfrm>
          <a:prstGeom prst="rect">
            <a:avLst/>
          </a:prstGeom>
        </p:spPr>
      </p:pic>
      <p:sp>
        <p:nvSpPr>
          <p:cNvPr id="14" name="Text 8"/>
          <p:cNvSpPr/>
          <p:nvPr/>
        </p:nvSpPr>
        <p:spPr>
          <a:xfrm>
            <a:off x="6895267" y="4895731"/>
            <a:ext cx="3411141" cy="343257"/>
          </a:xfrm>
          <a:prstGeom prst="rect">
            <a:avLst/>
          </a:prstGeom>
          <a:noFill/>
          <a:ln/>
        </p:spPr>
        <p:txBody>
          <a:bodyPr wrap="none" lIns="0" tIns="0" rIns="0" bIns="0" rtlCol="0" anchor="t"/>
          <a:lstStyle/>
          <a:p>
            <a:pPr marL="0" indent="0" algn="l">
              <a:lnSpc>
                <a:spcPts val="2700"/>
              </a:lnSpc>
              <a:buNone/>
            </a:pPr>
            <a:r>
              <a:rPr lang="en-US" sz="2150" dirty="0">
                <a:solidFill>
                  <a:srgbClr val="3B3535"/>
                </a:solidFill>
                <a:latin typeface="Sora Semi Bold" pitchFamily="34" charset="0"/>
                <a:ea typeface="Sora Semi Bold" pitchFamily="34" charset="-122"/>
                <a:cs typeface="Sora Semi Bold" pitchFamily="34" charset="-120"/>
              </a:rPr>
              <a:t>Renforcer l'attachement</a:t>
            </a:r>
            <a:endParaRPr lang="en-US" sz="2150" dirty="0"/>
          </a:p>
        </p:txBody>
      </p:sp>
      <p:sp>
        <p:nvSpPr>
          <p:cNvPr id="15" name="Text 9"/>
          <p:cNvSpPr/>
          <p:nvPr/>
        </p:nvSpPr>
        <p:spPr>
          <a:xfrm>
            <a:off x="6895267" y="5364123"/>
            <a:ext cx="7004566" cy="667703"/>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Créer une connexion émotionnelle forte entre les consommateurs et la marque.</a:t>
            </a:r>
            <a:endParaRPr lang="en-US" sz="1600" dirty="0"/>
          </a:p>
        </p:txBody>
      </p:sp>
      <p:sp>
        <p:nvSpPr>
          <p:cNvPr id="16" name="Shape 10"/>
          <p:cNvSpPr/>
          <p:nvPr/>
        </p:nvSpPr>
        <p:spPr>
          <a:xfrm>
            <a:off x="6216968" y="6449258"/>
            <a:ext cx="469583" cy="469582"/>
          </a:xfrm>
          <a:prstGeom prst="roundRect">
            <a:avLst>
              <a:gd name="adj" fmla="val 18670"/>
            </a:avLst>
          </a:prstGeom>
          <a:solidFill>
            <a:srgbClr val="F9D2D6"/>
          </a:solidFill>
          <a:ln w="7620">
            <a:solidFill>
              <a:srgbClr val="DFB8BC"/>
            </a:solidFill>
            <a:prstDash val="solid"/>
          </a:ln>
        </p:spPr>
      </p:sp>
      <p:pic>
        <p:nvPicPr>
          <p:cNvPr id="17" name="Image 4" descr="preencoded.png"/>
          <p:cNvPicPr>
            <a:picLocks noChangeAspect="1"/>
          </p:cNvPicPr>
          <p:nvPr/>
        </p:nvPicPr>
        <p:blipFill>
          <a:blip r:embed="rId7"/>
          <a:stretch>
            <a:fillRect/>
          </a:stretch>
        </p:blipFill>
        <p:spPr>
          <a:xfrm>
            <a:off x="6286976" y="6478072"/>
            <a:ext cx="329565" cy="411956"/>
          </a:xfrm>
          <a:prstGeom prst="rect">
            <a:avLst/>
          </a:prstGeom>
        </p:spPr>
      </p:pic>
      <p:sp>
        <p:nvSpPr>
          <p:cNvPr id="18" name="Text 11"/>
          <p:cNvSpPr/>
          <p:nvPr/>
        </p:nvSpPr>
        <p:spPr>
          <a:xfrm>
            <a:off x="6895267" y="6520934"/>
            <a:ext cx="3114318" cy="343257"/>
          </a:xfrm>
          <a:prstGeom prst="rect">
            <a:avLst/>
          </a:prstGeom>
          <a:noFill/>
          <a:ln/>
        </p:spPr>
        <p:txBody>
          <a:bodyPr wrap="none" lIns="0" tIns="0" rIns="0" bIns="0" rtlCol="0" anchor="t"/>
          <a:lstStyle/>
          <a:p>
            <a:pPr marL="0" indent="0" algn="l">
              <a:lnSpc>
                <a:spcPts val="2700"/>
              </a:lnSpc>
              <a:buNone/>
            </a:pPr>
            <a:r>
              <a:rPr lang="en-US" sz="2150" dirty="0">
                <a:solidFill>
                  <a:srgbClr val="3B3535"/>
                </a:solidFill>
                <a:latin typeface="Sora Semi Bold" pitchFamily="34" charset="0"/>
                <a:ea typeface="Sora Semi Bold" pitchFamily="34" charset="-122"/>
                <a:cs typeface="Sora Semi Bold" pitchFamily="34" charset="-120"/>
              </a:rPr>
              <a:t>Créer du contenu viral</a:t>
            </a:r>
            <a:endParaRPr lang="en-US" sz="2150" dirty="0"/>
          </a:p>
        </p:txBody>
      </p:sp>
      <p:sp>
        <p:nvSpPr>
          <p:cNvPr id="19" name="Text 12"/>
          <p:cNvSpPr/>
          <p:nvPr/>
        </p:nvSpPr>
        <p:spPr>
          <a:xfrm>
            <a:off x="6895267" y="6989326"/>
            <a:ext cx="7004566" cy="667703"/>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Sora Light" pitchFamily="34" charset="0"/>
                <a:ea typeface="Sora Light" pitchFamily="34" charset="-122"/>
                <a:cs typeface="Sora Light" pitchFamily="34" charset="-120"/>
              </a:rPr>
              <a:t>Développer des contenus engageants et des points de vente dynamiques qui incitent au partage.</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srcRect t="41964" b="34194"/>
          <a:stretch/>
        </p:blipFill>
        <p:spPr>
          <a:xfrm>
            <a:off x="-10478" y="5100"/>
            <a:ext cx="14630400" cy="2679700"/>
          </a:xfrm>
          <a:prstGeom prst="rect">
            <a:avLst/>
          </a:prstGeom>
        </p:spPr>
      </p:pic>
      <p:sp>
        <p:nvSpPr>
          <p:cNvPr id="2" name="Text 0"/>
          <p:cNvSpPr/>
          <p:nvPr/>
        </p:nvSpPr>
        <p:spPr>
          <a:xfrm>
            <a:off x="758309" y="1966198"/>
            <a:ext cx="6846570" cy="712708"/>
          </a:xfrm>
          <a:prstGeom prst="rect">
            <a:avLst/>
          </a:prstGeom>
          <a:noFill/>
          <a:ln/>
        </p:spPr>
        <p:txBody>
          <a:bodyPr wrap="none" lIns="0" tIns="0" rIns="0" bIns="0" rtlCol="0" anchor="t"/>
          <a:lstStyle/>
          <a:p>
            <a:pPr marL="0" indent="0" algn="l">
              <a:lnSpc>
                <a:spcPts val="5600"/>
              </a:lnSpc>
              <a:buNone/>
            </a:pPr>
            <a:r>
              <a:rPr lang="en-US" sz="4450" b="1" dirty="0">
                <a:solidFill>
                  <a:srgbClr val="1F1E1E"/>
                </a:solidFill>
                <a:latin typeface="Sora Semi Bold" pitchFamily="34" charset="0"/>
                <a:ea typeface="Sora Semi Bold" pitchFamily="34" charset="-122"/>
                <a:cs typeface="Sora Semi Bold" pitchFamily="34" charset="-120"/>
              </a:rPr>
              <a:t>Territoires Émotionnels</a:t>
            </a:r>
            <a:endParaRPr lang="en-US" sz="4450" b="1" dirty="0"/>
          </a:p>
        </p:txBody>
      </p:sp>
      <p:sp>
        <p:nvSpPr>
          <p:cNvPr id="3" name="Text 1"/>
          <p:cNvSpPr/>
          <p:nvPr/>
        </p:nvSpPr>
        <p:spPr>
          <a:xfrm>
            <a:off x="758309" y="322040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1F1E1E"/>
                </a:solidFill>
                <a:latin typeface="Sora Semi Bold" pitchFamily="34" charset="0"/>
                <a:ea typeface="Sora Semi Bold" pitchFamily="34" charset="-122"/>
                <a:cs typeface="Sora Semi Bold" pitchFamily="34" charset="-120"/>
              </a:rPr>
              <a:t>Plaisir personnel</a:t>
            </a:r>
            <a:endParaRPr lang="en-US" sz="2200" b="1" dirty="0"/>
          </a:p>
        </p:txBody>
      </p:sp>
      <p:sp>
        <p:nvSpPr>
          <p:cNvPr id="4" name="Text 2"/>
          <p:cNvSpPr/>
          <p:nvPr/>
        </p:nvSpPr>
        <p:spPr>
          <a:xfrm>
            <a:off x="758309" y="3793212"/>
            <a:ext cx="4018359"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 Mon petit moment à moi, c'est avec Bonnet Rouge. »</a:t>
            </a:r>
            <a:endParaRPr lang="en-US" sz="1700" dirty="0"/>
          </a:p>
        </p:txBody>
      </p:sp>
      <p:sp>
        <p:nvSpPr>
          <p:cNvPr id="5" name="Text 3"/>
          <p:cNvSpPr/>
          <p:nvPr/>
        </p:nvSpPr>
        <p:spPr>
          <a:xfrm>
            <a:off x="758309" y="4681538"/>
            <a:ext cx="4018359" cy="138684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Ce territoire évoque les instants de plaisir individuel, les moments de pause où l'on savoure son lait préféré.</a:t>
            </a:r>
            <a:endParaRPr lang="en-US" sz="1700" dirty="0"/>
          </a:p>
        </p:txBody>
      </p:sp>
      <p:sp>
        <p:nvSpPr>
          <p:cNvPr id="6" name="Text 4"/>
          <p:cNvSpPr/>
          <p:nvPr/>
        </p:nvSpPr>
        <p:spPr>
          <a:xfrm>
            <a:off x="5312926" y="3220403"/>
            <a:ext cx="3222427" cy="356235"/>
          </a:xfrm>
          <a:prstGeom prst="rect">
            <a:avLst/>
          </a:prstGeom>
          <a:noFill/>
          <a:ln/>
        </p:spPr>
        <p:txBody>
          <a:bodyPr wrap="none" lIns="0" tIns="0" rIns="0" bIns="0" rtlCol="0" anchor="t"/>
          <a:lstStyle/>
          <a:p>
            <a:pPr marL="0" indent="0" algn="l">
              <a:lnSpc>
                <a:spcPts val="2800"/>
              </a:lnSpc>
              <a:buNone/>
            </a:pPr>
            <a:r>
              <a:rPr lang="en-US" sz="2200" b="1" dirty="0">
                <a:solidFill>
                  <a:srgbClr val="1F1E1E"/>
                </a:solidFill>
                <a:latin typeface="Sora Semi Bold" pitchFamily="34" charset="0"/>
                <a:ea typeface="Sora Semi Bold" pitchFamily="34" charset="-122"/>
                <a:cs typeface="Sora Semi Bold" pitchFamily="34" charset="-120"/>
              </a:rPr>
              <a:t>C</a:t>
            </a:r>
            <a:r>
              <a:rPr lang="en-US" sz="2200" b="1" dirty="0" smtClean="0">
                <a:solidFill>
                  <a:srgbClr val="1F1E1E"/>
                </a:solidFill>
                <a:latin typeface="Sora Semi Bold" pitchFamily="34" charset="0"/>
                <a:ea typeface="Sora Semi Bold" pitchFamily="34" charset="-122"/>
                <a:cs typeface="Sora Semi Bold" pitchFamily="34" charset="-120"/>
              </a:rPr>
              <a:t>ulture</a:t>
            </a:r>
            <a:endParaRPr lang="en-US" sz="2200" b="1" dirty="0"/>
          </a:p>
        </p:txBody>
      </p:sp>
      <p:sp>
        <p:nvSpPr>
          <p:cNvPr id="7" name="Text 5"/>
          <p:cNvSpPr/>
          <p:nvPr/>
        </p:nvSpPr>
        <p:spPr>
          <a:xfrm>
            <a:off x="5312926" y="3793212"/>
            <a:ext cx="4018359"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 Ce goût-là, c'est celui de chez nous. »</a:t>
            </a:r>
            <a:endParaRPr lang="en-US" sz="1700" dirty="0"/>
          </a:p>
        </p:txBody>
      </p:sp>
      <p:sp>
        <p:nvSpPr>
          <p:cNvPr id="8" name="Text 6"/>
          <p:cNvSpPr/>
          <p:nvPr/>
        </p:nvSpPr>
        <p:spPr>
          <a:xfrm>
            <a:off x="5312926" y="4681538"/>
            <a:ext cx="4018359"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Ici, nous célébrons l'héritage culturel et les traditions familiales liées à la consommation du lait.</a:t>
            </a:r>
            <a:endParaRPr lang="en-US" sz="1700" dirty="0"/>
          </a:p>
        </p:txBody>
      </p:sp>
      <p:sp>
        <p:nvSpPr>
          <p:cNvPr id="9" name="Text 7"/>
          <p:cNvSpPr/>
          <p:nvPr/>
        </p:nvSpPr>
        <p:spPr>
          <a:xfrm>
            <a:off x="9867543" y="3220403"/>
            <a:ext cx="3243739" cy="356235"/>
          </a:xfrm>
          <a:prstGeom prst="rect">
            <a:avLst/>
          </a:prstGeom>
          <a:noFill/>
          <a:ln/>
        </p:spPr>
        <p:txBody>
          <a:bodyPr wrap="none" lIns="0" tIns="0" rIns="0" bIns="0" rtlCol="0" anchor="t"/>
          <a:lstStyle/>
          <a:p>
            <a:pPr marL="0" indent="0" algn="l">
              <a:lnSpc>
                <a:spcPts val="2800"/>
              </a:lnSpc>
              <a:buNone/>
            </a:pPr>
            <a:r>
              <a:rPr lang="en-US" sz="2200" b="1" dirty="0">
                <a:solidFill>
                  <a:srgbClr val="1F1E1E"/>
                </a:solidFill>
                <a:latin typeface="Sora Semi Bold" pitchFamily="34" charset="0"/>
                <a:ea typeface="Sora Semi Bold" pitchFamily="34" charset="-122"/>
                <a:cs typeface="Sora Semi Bold" pitchFamily="34" charset="-120"/>
              </a:rPr>
              <a:t>Énergie / performance</a:t>
            </a:r>
            <a:endParaRPr lang="en-US" sz="2200" b="1" dirty="0"/>
          </a:p>
        </p:txBody>
      </p:sp>
      <p:sp>
        <p:nvSpPr>
          <p:cNvPr id="10" name="Text 8"/>
          <p:cNvSpPr/>
          <p:nvPr/>
        </p:nvSpPr>
        <p:spPr>
          <a:xfrm>
            <a:off x="9867543" y="3793212"/>
            <a:ext cx="4018359"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 Avant le match, pendant l'effort, après le sport. »</a:t>
            </a:r>
            <a:endParaRPr lang="en-US" sz="1700" dirty="0"/>
          </a:p>
        </p:txBody>
      </p:sp>
      <p:sp>
        <p:nvSpPr>
          <p:cNvPr id="11" name="Text 9"/>
          <p:cNvSpPr/>
          <p:nvPr/>
        </p:nvSpPr>
        <p:spPr>
          <a:xfrm>
            <a:off x="9867543" y="4681538"/>
            <a:ext cx="4018359" cy="138684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Ce territoire met en avant les bienfaits énergétiques et nutritionnels du lait pour les performances physiques.</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a:srcRect t="41964" b="34194"/>
          <a:stretch/>
        </p:blipFill>
        <p:spPr>
          <a:xfrm>
            <a:off x="-10478" y="5100"/>
            <a:ext cx="14630400" cy="2679700"/>
          </a:xfrm>
          <a:prstGeom prst="rect">
            <a:avLst/>
          </a:prstGeom>
        </p:spPr>
      </p:pic>
      <p:sp>
        <p:nvSpPr>
          <p:cNvPr id="2" name="Text 0"/>
          <p:cNvSpPr/>
          <p:nvPr/>
        </p:nvSpPr>
        <p:spPr>
          <a:xfrm>
            <a:off x="199509" y="1956396"/>
            <a:ext cx="6846570" cy="712708"/>
          </a:xfrm>
          <a:prstGeom prst="rect">
            <a:avLst/>
          </a:prstGeom>
          <a:noFill/>
          <a:ln/>
        </p:spPr>
        <p:txBody>
          <a:bodyPr wrap="none" lIns="0" tIns="0" rIns="0" bIns="0" rtlCol="0" anchor="t"/>
          <a:lstStyle/>
          <a:p>
            <a:pPr marL="0" indent="0" algn="l">
              <a:lnSpc>
                <a:spcPts val="5600"/>
              </a:lnSpc>
              <a:buNone/>
            </a:pPr>
            <a:r>
              <a:rPr lang="en-US" sz="4450" b="1" dirty="0">
                <a:solidFill>
                  <a:srgbClr val="1F1E1E"/>
                </a:solidFill>
                <a:latin typeface="Sora Semi Bold" pitchFamily="34" charset="0"/>
                <a:ea typeface="Sora Semi Bold" pitchFamily="34" charset="-122"/>
                <a:cs typeface="Sora Semi Bold" pitchFamily="34" charset="-120"/>
              </a:rPr>
              <a:t>Territoires Émotionnels</a:t>
            </a:r>
            <a:endParaRPr lang="en-US" sz="4450" b="1" dirty="0"/>
          </a:p>
        </p:txBody>
      </p:sp>
      <p:sp>
        <p:nvSpPr>
          <p:cNvPr id="13" name="Text 2"/>
          <p:cNvSpPr/>
          <p:nvPr/>
        </p:nvSpPr>
        <p:spPr>
          <a:xfrm>
            <a:off x="199509" y="3203575"/>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Fierté locale</a:t>
            </a:r>
            <a:endParaRPr lang="en-US" sz="2200" b="1" dirty="0"/>
          </a:p>
        </p:txBody>
      </p:sp>
      <p:sp>
        <p:nvSpPr>
          <p:cNvPr id="14" name="Text 3"/>
          <p:cNvSpPr/>
          <p:nvPr/>
        </p:nvSpPr>
        <p:spPr>
          <a:xfrm>
            <a:off x="199509" y="3559810"/>
            <a:ext cx="4018359" cy="476608"/>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 À Abidjan, le lait c'est Bonnet Rouge. </a:t>
            </a:r>
            <a:r>
              <a:rPr lang="en-US" sz="1700" dirty="0" smtClean="0">
                <a:solidFill>
                  <a:srgbClr val="3B3535"/>
                </a:solidFill>
                <a:latin typeface="Sora Light" pitchFamily="34" charset="0"/>
                <a:ea typeface="Sora Light" pitchFamily="34" charset="-122"/>
                <a:cs typeface="Sora Light" pitchFamily="34" charset="-120"/>
              </a:rPr>
              <a:t>Point </a:t>
            </a:r>
            <a:r>
              <a:rPr lang="en-US" sz="1700" dirty="0">
                <a:solidFill>
                  <a:srgbClr val="3B3535"/>
                </a:solidFill>
                <a:latin typeface="Sora Light" pitchFamily="34" charset="0"/>
                <a:ea typeface="Sora Light" pitchFamily="34" charset="-122"/>
                <a:cs typeface="Sora Light" pitchFamily="34" charset="-120"/>
              </a:rPr>
              <a:t>final. »</a:t>
            </a:r>
            <a:endParaRPr lang="en-US" sz="1700" dirty="0"/>
          </a:p>
        </p:txBody>
      </p:sp>
      <p:sp>
        <p:nvSpPr>
          <p:cNvPr id="15" name="Text 4"/>
          <p:cNvSpPr/>
          <p:nvPr/>
        </p:nvSpPr>
        <p:spPr>
          <a:xfrm>
            <a:off x="199509" y="4166315"/>
            <a:ext cx="7178993"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Ce territoire joue sur le sentiment d'appartenance et de fierté nationale, positionnant Bonnet Rouge comme un symbole ivoirien.</a:t>
            </a:r>
            <a:endParaRPr lang="en-US" sz="1700" dirty="0"/>
          </a:p>
        </p:txBody>
      </p:sp>
      <p:sp>
        <p:nvSpPr>
          <p:cNvPr id="16" name="Text 6"/>
          <p:cNvSpPr/>
          <p:nvPr/>
        </p:nvSpPr>
        <p:spPr>
          <a:xfrm>
            <a:off x="7840504" y="3203576"/>
            <a:ext cx="3664148"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Le lait de notre quotidien</a:t>
            </a:r>
            <a:endParaRPr lang="en-US" sz="2200" b="1" dirty="0"/>
          </a:p>
        </p:txBody>
      </p:sp>
      <p:sp>
        <p:nvSpPr>
          <p:cNvPr id="17" name="Text 7"/>
          <p:cNvSpPr/>
          <p:nvPr/>
        </p:nvSpPr>
        <p:spPr>
          <a:xfrm>
            <a:off x="7840504" y="3689708"/>
            <a:ext cx="7178993" cy="346710"/>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 En shot, en tartine ou au verre : c'est simple, c'est bon. »</a:t>
            </a:r>
            <a:endParaRPr lang="en-US" sz="1700" dirty="0"/>
          </a:p>
        </p:txBody>
      </p:sp>
      <p:sp>
        <p:nvSpPr>
          <p:cNvPr id="18" name="Text 8"/>
          <p:cNvSpPr/>
          <p:nvPr/>
        </p:nvSpPr>
        <p:spPr>
          <a:xfrm>
            <a:off x="7840504" y="4166315"/>
            <a:ext cx="7178993"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Ce territoire ancre le produit dans les habitudes quotidiennes, soulignant sa polyvalence et sa simplicité d'utilisation.</a:t>
            </a:r>
            <a:endParaRPr lang="en-US" sz="1700" dirty="0"/>
          </a:p>
        </p:txBody>
      </p:sp>
    </p:spTree>
    <p:extLst>
      <p:ext uri="{BB962C8B-B14F-4D97-AF65-F5344CB8AC3E}">
        <p14:creationId xmlns:p14="http://schemas.microsoft.com/office/powerpoint/2010/main" val="158145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43533" y="505658"/>
            <a:ext cx="5627489" cy="604838"/>
          </a:xfrm>
          <a:prstGeom prst="rect">
            <a:avLst/>
          </a:prstGeom>
          <a:noFill/>
          <a:ln/>
        </p:spPr>
        <p:txBody>
          <a:bodyPr wrap="none" lIns="0" tIns="0" rIns="0" bIns="0" rtlCol="0" anchor="t"/>
          <a:lstStyle/>
          <a:p>
            <a:pPr marL="0" indent="0" algn="l">
              <a:lnSpc>
                <a:spcPts val="4750"/>
              </a:lnSpc>
              <a:buNone/>
            </a:pPr>
            <a:r>
              <a:rPr lang="en-US" sz="3800" b="1" dirty="0">
                <a:solidFill>
                  <a:srgbClr val="1F1E1E"/>
                </a:solidFill>
                <a:latin typeface="Sora Semi Bold" pitchFamily="34" charset="0"/>
                <a:ea typeface="Sora Semi Bold" pitchFamily="34" charset="-122"/>
                <a:cs typeface="Sora Semi Bold" pitchFamily="34" charset="-120"/>
              </a:rPr>
              <a:t>Les Marques à Adapter</a:t>
            </a:r>
            <a:endParaRPr lang="en-US" sz="3800" b="1" dirty="0"/>
          </a:p>
        </p:txBody>
      </p:sp>
      <p:pic>
        <p:nvPicPr>
          <p:cNvPr id="3" name="Image 0" descr="preencoded.png"/>
          <p:cNvPicPr>
            <a:picLocks noChangeAspect="1"/>
          </p:cNvPicPr>
          <p:nvPr/>
        </p:nvPicPr>
        <p:blipFill>
          <a:blip r:embed="rId3"/>
          <a:stretch>
            <a:fillRect/>
          </a:stretch>
        </p:blipFill>
        <p:spPr>
          <a:xfrm>
            <a:off x="2644973" y="3140750"/>
            <a:ext cx="9340215" cy="9340215"/>
          </a:xfrm>
          <a:prstGeom prst="rect">
            <a:avLst/>
          </a:prstGeom>
        </p:spPr>
      </p:pic>
      <p:sp>
        <p:nvSpPr>
          <p:cNvPr id="4" name="Text 1"/>
          <p:cNvSpPr/>
          <p:nvPr/>
        </p:nvSpPr>
        <p:spPr>
          <a:xfrm>
            <a:off x="3828633" y="6534567"/>
            <a:ext cx="310277" cy="387787"/>
          </a:xfrm>
          <a:prstGeom prst="rect">
            <a:avLst/>
          </a:prstGeom>
          <a:noFill/>
          <a:ln/>
        </p:spPr>
        <p:txBody>
          <a:bodyPr wrap="none" lIns="0" tIns="0" rIns="0" bIns="0" rtlCol="0" anchor="t"/>
          <a:lstStyle/>
          <a:p>
            <a:pPr marL="0" indent="0" algn="l">
              <a:lnSpc>
                <a:spcPts val="3900"/>
              </a:lnSpc>
              <a:buNone/>
            </a:pPr>
            <a:r>
              <a:rPr lang="en-US" sz="2400" dirty="0">
                <a:solidFill>
                  <a:srgbClr val="3B3535"/>
                </a:solidFill>
                <a:latin typeface="Sora Semi Bold" pitchFamily="34" charset="0"/>
                <a:ea typeface="Sora Semi Bold" pitchFamily="34" charset="-122"/>
                <a:cs typeface="Sora Semi Bold" pitchFamily="34" charset="-120"/>
              </a:rPr>
              <a:t>1</a:t>
            </a:r>
            <a:endParaRPr lang="en-US" sz="2400" dirty="0"/>
          </a:p>
        </p:txBody>
      </p:sp>
      <p:pic>
        <p:nvPicPr>
          <p:cNvPr id="5" name="Image 1" descr="preencoded.png"/>
          <p:cNvPicPr>
            <a:picLocks noChangeAspect="1"/>
          </p:cNvPicPr>
          <p:nvPr/>
        </p:nvPicPr>
        <p:blipFill>
          <a:blip r:embed="rId4"/>
          <a:stretch>
            <a:fillRect/>
          </a:stretch>
        </p:blipFill>
        <p:spPr>
          <a:xfrm>
            <a:off x="2644973" y="3140750"/>
            <a:ext cx="9340215" cy="9340215"/>
          </a:xfrm>
          <a:prstGeom prst="rect">
            <a:avLst/>
          </a:prstGeom>
        </p:spPr>
      </p:pic>
      <p:sp>
        <p:nvSpPr>
          <p:cNvPr id="6" name="Text 2"/>
          <p:cNvSpPr/>
          <p:nvPr/>
        </p:nvSpPr>
        <p:spPr>
          <a:xfrm>
            <a:off x="5101054" y="4783276"/>
            <a:ext cx="310277" cy="387787"/>
          </a:xfrm>
          <a:prstGeom prst="rect">
            <a:avLst/>
          </a:prstGeom>
          <a:noFill/>
          <a:ln/>
        </p:spPr>
        <p:txBody>
          <a:bodyPr wrap="none" lIns="0" tIns="0" rIns="0" bIns="0" rtlCol="0" anchor="t"/>
          <a:lstStyle/>
          <a:p>
            <a:pPr marL="0" indent="0" algn="l">
              <a:lnSpc>
                <a:spcPts val="3900"/>
              </a:lnSpc>
              <a:buNone/>
            </a:pPr>
            <a:r>
              <a:rPr lang="en-US" sz="2400" dirty="0">
                <a:solidFill>
                  <a:srgbClr val="3B3535"/>
                </a:solidFill>
                <a:latin typeface="Sora Semi Bold" pitchFamily="34" charset="0"/>
                <a:ea typeface="Sora Semi Bold" pitchFamily="34" charset="-122"/>
                <a:cs typeface="Sora Semi Bold" pitchFamily="34" charset="-120"/>
              </a:rPr>
              <a:t>2</a:t>
            </a:r>
            <a:endParaRPr lang="en-US" sz="2400" dirty="0"/>
          </a:p>
        </p:txBody>
      </p:sp>
      <p:pic>
        <p:nvPicPr>
          <p:cNvPr id="7" name="Image 2" descr="preencoded.png"/>
          <p:cNvPicPr>
            <a:picLocks noChangeAspect="1"/>
          </p:cNvPicPr>
          <p:nvPr/>
        </p:nvPicPr>
        <p:blipFill>
          <a:blip r:embed="rId5"/>
          <a:stretch>
            <a:fillRect/>
          </a:stretch>
        </p:blipFill>
        <p:spPr>
          <a:xfrm>
            <a:off x="2644973" y="3140750"/>
            <a:ext cx="9340215" cy="9340215"/>
          </a:xfrm>
          <a:prstGeom prst="rect">
            <a:avLst/>
          </a:prstGeom>
        </p:spPr>
      </p:pic>
      <p:sp>
        <p:nvSpPr>
          <p:cNvPr id="8" name="Text 3"/>
          <p:cNvSpPr/>
          <p:nvPr/>
        </p:nvSpPr>
        <p:spPr>
          <a:xfrm>
            <a:off x="7159883" y="4114383"/>
            <a:ext cx="310277" cy="387787"/>
          </a:xfrm>
          <a:prstGeom prst="rect">
            <a:avLst/>
          </a:prstGeom>
          <a:noFill/>
          <a:ln/>
        </p:spPr>
        <p:txBody>
          <a:bodyPr wrap="none" lIns="0" tIns="0" rIns="0" bIns="0" rtlCol="0" anchor="t"/>
          <a:lstStyle/>
          <a:p>
            <a:pPr marL="0" indent="0" algn="l">
              <a:lnSpc>
                <a:spcPts val="3900"/>
              </a:lnSpc>
              <a:buNone/>
            </a:pPr>
            <a:r>
              <a:rPr lang="en-US" sz="2400" dirty="0">
                <a:solidFill>
                  <a:srgbClr val="3B3535"/>
                </a:solidFill>
                <a:latin typeface="Sora Semi Bold" pitchFamily="34" charset="0"/>
                <a:ea typeface="Sora Semi Bold" pitchFamily="34" charset="-122"/>
                <a:cs typeface="Sora Semi Bold" pitchFamily="34" charset="-120"/>
              </a:rPr>
              <a:t>3</a:t>
            </a:r>
            <a:endParaRPr lang="en-US" sz="2400" dirty="0"/>
          </a:p>
        </p:txBody>
      </p:sp>
      <p:pic>
        <p:nvPicPr>
          <p:cNvPr id="9" name="Image 3" descr="preencoded.png"/>
          <p:cNvPicPr>
            <a:picLocks noChangeAspect="1"/>
          </p:cNvPicPr>
          <p:nvPr/>
        </p:nvPicPr>
        <p:blipFill>
          <a:blip r:embed="rId6"/>
          <a:stretch>
            <a:fillRect/>
          </a:stretch>
        </p:blipFill>
        <p:spPr>
          <a:xfrm>
            <a:off x="2644973" y="3140750"/>
            <a:ext cx="9340215" cy="9340215"/>
          </a:xfrm>
          <a:prstGeom prst="rect">
            <a:avLst/>
          </a:prstGeom>
        </p:spPr>
      </p:pic>
      <p:sp>
        <p:nvSpPr>
          <p:cNvPr id="10" name="Text 4"/>
          <p:cNvSpPr/>
          <p:nvPr/>
        </p:nvSpPr>
        <p:spPr>
          <a:xfrm>
            <a:off x="9218593" y="4783276"/>
            <a:ext cx="310277" cy="387787"/>
          </a:xfrm>
          <a:prstGeom prst="rect">
            <a:avLst/>
          </a:prstGeom>
          <a:noFill/>
          <a:ln/>
        </p:spPr>
        <p:txBody>
          <a:bodyPr wrap="none" lIns="0" tIns="0" rIns="0" bIns="0" rtlCol="0" anchor="t"/>
          <a:lstStyle/>
          <a:p>
            <a:pPr marL="0" indent="0" algn="l">
              <a:lnSpc>
                <a:spcPts val="3900"/>
              </a:lnSpc>
              <a:buNone/>
            </a:pPr>
            <a:r>
              <a:rPr lang="en-US" sz="2400" dirty="0">
                <a:solidFill>
                  <a:srgbClr val="3B3535"/>
                </a:solidFill>
                <a:latin typeface="Sora Semi Bold" pitchFamily="34" charset="0"/>
                <a:ea typeface="Sora Semi Bold" pitchFamily="34" charset="-122"/>
                <a:cs typeface="Sora Semi Bold" pitchFamily="34" charset="-120"/>
              </a:rPr>
              <a:t>4</a:t>
            </a:r>
            <a:endParaRPr lang="en-US" sz="2400" dirty="0"/>
          </a:p>
        </p:txBody>
      </p:sp>
      <p:pic>
        <p:nvPicPr>
          <p:cNvPr id="11" name="Image 4" descr="preencoded.png"/>
          <p:cNvPicPr>
            <a:picLocks noChangeAspect="1"/>
          </p:cNvPicPr>
          <p:nvPr/>
        </p:nvPicPr>
        <p:blipFill>
          <a:blip r:embed="rId7"/>
          <a:stretch>
            <a:fillRect/>
          </a:stretch>
        </p:blipFill>
        <p:spPr>
          <a:xfrm>
            <a:off x="2644973" y="3140750"/>
            <a:ext cx="9340215" cy="9340215"/>
          </a:xfrm>
          <a:prstGeom prst="rect">
            <a:avLst/>
          </a:prstGeom>
        </p:spPr>
      </p:pic>
      <p:sp>
        <p:nvSpPr>
          <p:cNvPr id="12" name="Text 5"/>
          <p:cNvSpPr/>
          <p:nvPr/>
        </p:nvSpPr>
        <p:spPr>
          <a:xfrm>
            <a:off x="10491014" y="6534567"/>
            <a:ext cx="310277" cy="387787"/>
          </a:xfrm>
          <a:prstGeom prst="rect">
            <a:avLst/>
          </a:prstGeom>
          <a:noFill/>
          <a:ln/>
        </p:spPr>
        <p:txBody>
          <a:bodyPr wrap="none" lIns="0" tIns="0" rIns="0" bIns="0" rtlCol="0" anchor="t"/>
          <a:lstStyle/>
          <a:p>
            <a:pPr marL="0" indent="0" algn="l">
              <a:lnSpc>
                <a:spcPts val="3900"/>
              </a:lnSpc>
              <a:buNone/>
            </a:pPr>
            <a:r>
              <a:rPr lang="en-US" sz="2400" dirty="0">
                <a:solidFill>
                  <a:srgbClr val="3B3535"/>
                </a:solidFill>
                <a:latin typeface="Sora Semi Bold" pitchFamily="34" charset="0"/>
                <a:ea typeface="Sora Semi Bold" pitchFamily="34" charset="-122"/>
                <a:cs typeface="Sora Semi Bold" pitchFamily="34" charset="-120"/>
              </a:rPr>
              <a:t>5</a:t>
            </a:r>
            <a:endParaRPr lang="en-US" sz="2400" dirty="0"/>
          </a:p>
        </p:txBody>
      </p:sp>
      <p:sp>
        <p:nvSpPr>
          <p:cNvPr id="13" name="Text 6"/>
          <p:cNvSpPr/>
          <p:nvPr/>
        </p:nvSpPr>
        <p:spPr>
          <a:xfrm>
            <a:off x="657701" y="3120152"/>
            <a:ext cx="2419588" cy="302419"/>
          </a:xfrm>
          <a:prstGeom prst="rect">
            <a:avLst/>
          </a:prstGeom>
          <a:noFill/>
          <a:ln/>
        </p:spPr>
        <p:txBody>
          <a:bodyPr wrap="none" lIns="0" tIns="0" rIns="0" bIns="0" rtlCol="0" anchor="t"/>
          <a:lstStyle/>
          <a:p>
            <a:pPr marL="0" indent="0" algn="ctr">
              <a:lnSpc>
                <a:spcPts val="2350"/>
              </a:lnSpc>
              <a:buNone/>
            </a:pPr>
            <a:r>
              <a:rPr lang="en-US" sz="1900" b="1" dirty="0">
                <a:solidFill>
                  <a:srgbClr val="1F1E1E"/>
                </a:solidFill>
                <a:latin typeface="Sora Semi Bold" pitchFamily="34" charset="0"/>
                <a:ea typeface="Sora Semi Bold" pitchFamily="34" charset="-122"/>
                <a:cs typeface="Sora Semi Bold" pitchFamily="34" charset="-120"/>
              </a:rPr>
              <a:t>Bonnet Rouge</a:t>
            </a:r>
            <a:endParaRPr lang="en-US" sz="1900" b="1" dirty="0"/>
          </a:p>
        </p:txBody>
      </p:sp>
      <p:sp>
        <p:nvSpPr>
          <p:cNvPr id="14" name="Text 7"/>
          <p:cNvSpPr/>
          <p:nvPr/>
        </p:nvSpPr>
        <p:spPr>
          <a:xfrm>
            <a:off x="643533" y="3532823"/>
            <a:ext cx="2448044" cy="1176337"/>
          </a:xfrm>
          <a:prstGeom prst="rect">
            <a:avLst/>
          </a:prstGeom>
          <a:noFill/>
          <a:ln/>
        </p:spPr>
        <p:txBody>
          <a:bodyPr wrap="square" lIns="0" tIns="0" rIns="0" bIns="0" rtlCol="0" anchor="t"/>
          <a:lstStyle/>
          <a:p>
            <a:pPr marL="0" indent="0" algn="ctr">
              <a:lnSpc>
                <a:spcPts val="2300"/>
              </a:lnSpc>
              <a:buNone/>
            </a:pPr>
            <a:r>
              <a:rPr lang="en-US" sz="1400" dirty="0">
                <a:solidFill>
                  <a:srgbClr val="3B3535"/>
                </a:solidFill>
                <a:latin typeface="Sora Light" pitchFamily="34" charset="0"/>
                <a:ea typeface="Sora Light" pitchFamily="34" charset="-122"/>
                <a:cs typeface="Sora Light" pitchFamily="34" charset="-120"/>
              </a:rPr>
              <a:t>Marque phare de la campagne, disponible en formats EVAP, IMP, UHT et SCM.</a:t>
            </a:r>
            <a:endParaRPr lang="en-US" sz="1400" dirty="0"/>
          </a:p>
        </p:txBody>
      </p:sp>
      <p:sp>
        <p:nvSpPr>
          <p:cNvPr id="15" name="Text 8"/>
          <p:cNvSpPr/>
          <p:nvPr/>
        </p:nvSpPr>
        <p:spPr>
          <a:xfrm>
            <a:off x="3381494" y="2013228"/>
            <a:ext cx="2419588" cy="302419"/>
          </a:xfrm>
          <a:prstGeom prst="rect">
            <a:avLst/>
          </a:prstGeom>
          <a:noFill/>
          <a:ln/>
        </p:spPr>
        <p:txBody>
          <a:bodyPr wrap="none" lIns="0" tIns="0" rIns="0" bIns="0" rtlCol="0" anchor="t"/>
          <a:lstStyle/>
          <a:p>
            <a:pPr marL="0" indent="0" algn="ctr">
              <a:lnSpc>
                <a:spcPts val="2350"/>
              </a:lnSpc>
              <a:buNone/>
            </a:pPr>
            <a:r>
              <a:rPr lang="en-US" sz="1900" b="1" dirty="0">
                <a:solidFill>
                  <a:srgbClr val="1F1E1E"/>
                </a:solidFill>
                <a:latin typeface="Sora Semi Bold" pitchFamily="34" charset="0"/>
                <a:ea typeface="Sora Semi Bold" pitchFamily="34" charset="-122"/>
                <a:cs typeface="Sora Semi Bold" pitchFamily="34" charset="-120"/>
              </a:rPr>
              <a:t>Belle Hollandaise</a:t>
            </a:r>
            <a:endParaRPr lang="en-US" sz="1900" b="1" dirty="0"/>
          </a:p>
        </p:txBody>
      </p:sp>
      <p:sp>
        <p:nvSpPr>
          <p:cNvPr id="16" name="Text 9"/>
          <p:cNvSpPr/>
          <p:nvPr/>
        </p:nvSpPr>
        <p:spPr>
          <a:xfrm>
            <a:off x="3367326" y="2425898"/>
            <a:ext cx="2448044" cy="882253"/>
          </a:xfrm>
          <a:prstGeom prst="rect">
            <a:avLst/>
          </a:prstGeom>
          <a:noFill/>
          <a:ln/>
        </p:spPr>
        <p:txBody>
          <a:bodyPr wrap="square" lIns="0" tIns="0" rIns="0" bIns="0" rtlCol="0" anchor="t"/>
          <a:lstStyle/>
          <a:p>
            <a:pPr marL="0" indent="0" algn="ctr">
              <a:lnSpc>
                <a:spcPts val="2300"/>
              </a:lnSpc>
              <a:buNone/>
            </a:pPr>
            <a:r>
              <a:rPr lang="en-US" sz="1400" dirty="0">
                <a:solidFill>
                  <a:srgbClr val="3B3535"/>
                </a:solidFill>
                <a:latin typeface="Sora Light" pitchFamily="34" charset="0"/>
                <a:ea typeface="Sora Light" pitchFamily="34" charset="-122"/>
                <a:cs typeface="Sora Light" pitchFamily="34" charset="-120"/>
              </a:rPr>
              <a:t>Marque complémentaire à intégrer dans la stratégie multi-formats.</a:t>
            </a:r>
            <a:endParaRPr lang="en-US" sz="1400" dirty="0"/>
          </a:p>
        </p:txBody>
      </p:sp>
      <p:sp>
        <p:nvSpPr>
          <p:cNvPr id="17" name="Text 10"/>
          <p:cNvSpPr/>
          <p:nvPr/>
        </p:nvSpPr>
        <p:spPr>
          <a:xfrm>
            <a:off x="6105287" y="1478161"/>
            <a:ext cx="2419588" cy="302419"/>
          </a:xfrm>
          <a:prstGeom prst="rect">
            <a:avLst/>
          </a:prstGeom>
          <a:noFill/>
          <a:ln/>
        </p:spPr>
        <p:txBody>
          <a:bodyPr wrap="none" lIns="0" tIns="0" rIns="0" bIns="0" rtlCol="0" anchor="t"/>
          <a:lstStyle/>
          <a:p>
            <a:pPr marL="0" indent="0" algn="ctr">
              <a:lnSpc>
                <a:spcPts val="2350"/>
              </a:lnSpc>
              <a:buNone/>
            </a:pPr>
            <a:r>
              <a:rPr lang="en-US" sz="1900" b="1" dirty="0">
                <a:solidFill>
                  <a:srgbClr val="1F1E1E"/>
                </a:solidFill>
                <a:latin typeface="Sora Semi Bold" pitchFamily="34" charset="0"/>
                <a:ea typeface="Sora Semi Bold" pitchFamily="34" charset="-122"/>
                <a:cs typeface="Sora Semi Bold" pitchFamily="34" charset="-120"/>
              </a:rPr>
              <a:t>Peak</a:t>
            </a:r>
            <a:endParaRPr lang="en-US" sz="1900" b="1" dirty="0"/>
          </a:p>
        </p:txBody>
      </p:sp>
      <p:sp>
        <p:nvSpPr>
          <p:cNvPr id="18" name="Text 11"/>
          <p:cNvSpPr/>
          <p:nvPr/>
        </p:nvSpPr>
        <p:spPr>
          <a:xfrm>
            <a:off x="6091118" y="1890832"/>
            <a:ext cx="2448044" cy="882253"/>
          </a:xfrm>
          <a:prstGeom prst="rect">
            <a:avLst/>
          </a:prstGeom>
          <a:noFill/>
          <a:ln/>
        </p:spPr>
        <p:txBody>
          <a:bodyPr wrap="square" lIns="0" tIns="0" rIns="0" bIns="0" rtlCol="0" anchor="t"/>
          <a:lstStyle/>
          <a:p>
            <a:pPr marL="0" indent="0" algn="ctr">
              <a:lnSpc>
                <a:spcPts val="2300"/>
              </a:lnSpc>
              <a:buNone/>
            </a:pPr>
            <a:r>
              <a:rPr lang="en-US" sz="1400" dirty="0">
                <a:solidFill>
                  <a:srgbClr val="3B3535"/>
                </a:solidFill>
                <a:latin typeface="Sora Light" pitchFamily="34" charset="0"/>
                <a:ea typeface="Sora Light" pitchFamily="34" charset="-122"/>
                <a:cs typeface="Sora Light" pitchFamily="34" charset="-120"/>
              </a:rPr>
              <a:t>Positionnement à aligner avec les objectifs de la campagne.</a:t>
            </a:r>
            <a:endParaRPr lang="en-US" sz="1400" dirty="0"/>
          </a:p>
        </p:txBody>
      </p:sp>
      <p:sp>
        <p:nvSpPr>
          <p:cNvPr id="19" name="Text 12"/>
          <p:cNvSpPr/>
          <p:nvPr/>
        </p:nvSpPr>
        <p:spPr>
          <a:xfrm>
            <a:off x="8829080" y="2013228"/>
            <a:ext cx="2419588" cy="302419"/>
          </a:xfrm>
          <a:prstGeom prst="rect">
            <a:avLst/>
          </a:prstGeom>
          <a:noFill/>
          <a:ln/>
        </p:spPr>
        <p:txBody>
          <a:bodyPr wrap="none" lIns="0" tIns="0" rIns="0" bIns="0" rtlCol="0" anchor="t"/>
          <a:lstStyle/>
          <a:p>
            <a:pPr marL="0" indent="0" algn="ctr">
              <a:lnSpc>
                <a:spcPts val="2350"/>
              </a:lnSpc>
              <a:buNone/>
            </a:pPr>
            <a:r>
              <a:rPr lang="en-US" sz="1900" b="1" dirty="0">
                <a:solidFill>
                  <a:srgbClr val="1F1E1E"/>
                </a:solidFill>
                <a:latin typeface="Sora Semi Bold" pitchFamily="34" charset="0"/>
                <a:ea typeface="Sora Semi Bold" pitchFamily="34" charset="-122"/>
                <a:cs typeface="Sora Semi Bold" pitchFamily="34" charset="-120"/>
              </a:rPr>
              <a:t>Omela</a:t>
            </a:r>
            <a:endParaRPr lang="en-US" sz="1900" b="1" dirty="0"/>
          </a:p>
        </p:txBody>
      </p:sp>
      <p:sp>
        <p:nvSpPr>
          <p:cNvPr id="20" name="Text 13"/>
          <p:cNvSpPr/>
          <p:nvPr/>
        </p:nvSpPr>
        <p:spPr>
          <a:xfrm>
            <a:off x="8814911" y="2425898"/>
            <a:ext cx="2448044" cy="882253"/>
          </a:xfrm>
          <a:prstGeom prst="rect">
            <a:avLst/>
          </a:prstGeom>
          <a:noFill/>
          <a:ln/>
        </p:spPr>
        <p:txBody>
          <a:bodyPr wrap="square" lIns="0" tIns="0" rIns="0" bIns="0" rtlCol="0" anchor="t"/>
          <a:lstStyle/>
          <a:p>
            <a:pPr marL="0" indent="0" algn="ctr">
              <a:lnSpc>
                <a:spcPts val="2300"/>
              </a:lnSpc>
              <a:buNone/>
            </a:pPr>
            <a:r>
              <a:rPr lang="en-US" sz="1400" dirty="0">
                <a:solidFill>
                  <a:srgbClr val="3B3535"/>
                </a:solidFill>
                <a:latin typeface="Sora Light" pitchFamily="34" charset="0"/>
                <a:ea typeface="Sora Light" pitchFamily="34" charset="-122"/>
                <a:cs typeface="Sora Light" pitchFamily="34" charset="-120"/>
              </a:rPr>
              <a:t>À intégrer dans les communications sur les différents usages.</a:t>
            </a:r>
            <a:endParaRPr lang="en-US" sz="1400" dirty="0"/>
          </a:p>
        </p:txBody>
      </p:sp>
      <p:sp>
        <p:nvSpPr>
          <p:cNvPr id="21" name="Text 14"/>
          <p:cNvSpPr/>
          <p:nvPr/>
        </p:nvSpPr>
        <p:spPr>
          <a:xfrm>
            <a:off x="11552873" y="3120152"/>
            <a:ext cx="2419588" cy="302419"/>
          </a:xfrm>
          <a:prstGeom prst="rect">
            <a:avLst/>
          </a:prstGeom>
          <a:noFill/>
          <a:ln/>
        </p:spPr>
        <p:txBody>
          <a:bodyPr wrap="none" lIns="0" tIns="0" rIns="0" bIns="0" rtlCol="0" anchor="t"/>
          <a:lstStyle/>
          <a:p>
            <a:pPr marL="0" indent="0" algn="ctr">
              <a:lnSpc>
                <a:spcPts val="2350"/>
              </a:lnSpc>
              <a:buNone/>
            </a:pPr>
            <a:r>
              <a:rPr lang="en-US" sz="1900" b="1" dirty="0">
                <a:solidFill>
                  <a:srgbClr val="1F1E1E"/>
                </a:solidFill>
                <a:latin typeface="Sora Semi Bold" pitchFamily="34" charset="0"/>
                <a:ea typeface="Sora Semi Bold" pitchFamily="34" charset="-122"/>
                <a:cs typeface="Sora Semi Bold" pitchFamily="34" charset="-120"/>
              </a:rPr>
              <a:t>Rainbow &amp; Coast</a:t>
            </a:r>
            <a:endParaRPr lang="en-US" sz="1900" b="1" dirty="0"/>
          </a:p>
        </p:txBody>
      </p:sp>
      <p:sp>
        <p:nvSpPr>
          <p:cNvPr id="22" name="Text 15"/>
          <p:cNvSpPr/>
          <p:nvPr/>
        </p:nvSpPr>
        <p:spPr>
          <a:xfrm>
            <a:off x="11538704" y="3532823"/>
            <a:ext cx="2448044" cy="1176337"/>
          </a:xfrm>
          <a:prstGeom prst="rect">
            <a:avLst/>
          </a:prstGeom>
          <a:noFill/>
          <a:ln/>
        </p:spPr>
        <p:txBody>
          <a:bodyPr wrap="square" lIns="0" tIns="0" rIns="0" bIns="0" rtlCol="0" anchor="t"/>
          <a:lstStyle/>
          <a:p>
            <a:pPr marL="0" indent="0" algn="ctr">
              <a:lnSpc>
                <a:spcPts val="2300"/>
              </a:lnSpc>
              <a:buNone/>
            </a:pPr>
            <a:r>
              <a:rPr lang="en-US" sz="1400" dirty="0">
                <a:solidFill>
                  <a:srgbClr val="3B3535"/>
                </a:solidFill>
                <a:latin typeface="Sora Light" pitchFamily="34" charset="0"/>
                <a:ea typeface="Sora Light" pitchFamily="34" charset="-122"/>
                <a:cs typeface="Sora Light" pitchFamily="34" charset="-120"/>
              </a:rPr>
              <a:t>Marques complémentaires pour élargir la portée de la campagne.</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0056" y="557927"/>
            <a:ext cx="7796689" cy="1266349"/>
          </a:xfrm>
          <a:prstGeom prst="rect">
            <a:avLst/>
          </a:prstGeom>
          <a:noFill/>
          <a:ln/>
        </p:spPr>
        <p:txBody>
          <a:bodyPr wrap="square" lIns="0" tIns="0" rIns="0" bIns="0" rtlCol="0" anchor="t"/>
          <a:lstStyle/>
          <a:p>
            <a:pPr marL="0" indent="0" algn="l">
              <a:lnSpc>
                <a:spcPts val="4950"/>
              </a:lnSpc>
              <a:buNone/>
            </a:pPr>
            <a:r>
              <a:rPr lang="en-US" sz="3950" b="1" dirty="0">
                <a:solidFill>
                  <a:srgbClr val="1F1E1E"/>
                </a:solidFill>
                <a:latin typeface="Sora Semi Bold" pitchFamily="34" charset="0"/>
                <a:ea typeface="Sora Semi Bold" pitchFamily="34" charset="-122"/>
                <a:cs typeface="Sora Semi Bold" pitchFamily="34" charset="-120"/>
              </a:rPr>
              <a:t>Mapping des Usages x Produits</a:t>
            </a:r>
            <a:endParaRPr lang="en-US" sz="3950" b="1" dirty="0"/>
          </a:p>
        </p:txBody>
      </p:sp>
      <p:sp>
        <p:nvSpPr>
          <p:cNvPr id="4" name="Shape 1"/>
          <p:cNvSpPr/>
          <p:nvPr/>
        </p:nvSpPr>
        <p:spPr>
          <a:xfrm>
            <a:off x="6160056" y="2113002"/>
            <a:ext cx="7796689" cy="5558552"/>
          </a:xfrm>
          <a:prstGeom prst="roundRect">
            <a:avLst>
              <a:gd name="adj" fmla="val 1454"/>
            </a:avLst>
          </a:prstGeom>
          <a:noFill/>
          <a:ln w="7620">
            <a:solidFill>
              <a:srgbClr val="000000">
                <a:alpha val="8000"/>
              </a:srgbClr>
            </a:solidFill>
            <a:prstDash val="solid"/>
          </a:ln>
        </p:spPr>
      </p:sp>
      <p:sp>
        <p:nvSpPr>
          <p:cNvPr id="5" name="Shape 2"/>
          <p:cNvSpPr/>
          <p:nvPr/>
        </p:nvSpPr>
        <p:spPr>
          <a:xfrm>
            <a:off x="6167676" y="2120622"/>
            <a:ext cx="7781449" cy="862251"/>
          </a:xfrm>
          <a:prstGeom prst="rect">
            <a:avLst/>
          </a:prstGeom>
          <a:solidFill>
            <a:srgbClr val="FFFFFF">
              <a:alpha val="4000"/>
            </a:srgbClr>
          </a:solidFill>
          <a:ln/>
        </p:spPr>
      </p:sp>
      <p:sp>
        <p:nvSpPr>
          <p:cNvPr id="6" name="Text 3"/>
          <p:cNvSpPr/>
          <p:nvPr/>
        </p:nvSpPr>
        <p:spPr>
          <a:xfrm>
            <a:off x="6360200" y="2243733"/>
            <a:ext cx="1167646" cy="616029"/>
          </a:xfrm>
          <a:prstGeom prst="rect">
            <a:avLst/>
          </a:prstGeom>
          <a:noFill/>
          <a:ln/>
        </p:spPr>
        <p:txBody>
          <a:bodyPr wrap="squar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Format / Type</a:t>
            </a:r>
            <a:endParaRPr lang="en-US" sz="1500" b="1" dirty="0">
              <a:solidFill>
                <a:srgbClr val="C00000"/>
              </a:solidFill>
            </a:endParaRPr>
          </a:p>
        </p:txBody>
      </p:sp>
      <p:sp>
        <p:nvSpPr>
          <p:cNvPr id="7" name="Text 4"/>
          <p:cNvSpPr/>
          <p:nvPr/>
        </p:nvSpPr>
        <p:spPr>
          <a:xfrm>
            <a:off x="7920276" y="2243733"/>
            <a:ext cx="1163836" cy="616029"/>
          </a:xfrm>
          <a:prstGeom prst="rect">
            <a:avLst/>
          </a:prstGeom>
          <a:noFill/>
          <a:ln/>
        </p:spPr>
        <p:txBody>
          <a:bodyPr wrap="squar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Snack / Shot</a:t>
            </a:r>
            <a:endParaRPr lang="en-US" sz="1500" b="1" dirty="0">
              <a:solidFill>
                <a:srgbClr val="C00000"/>
              </a:solidFill>
            </a:endParaRPr>
          </a:p>
        </p:txBody>
      </p:sp>
      <p:sp>
        <p:nvSpPr>
          <p:cNvPr id="8" name="Text 5"/>
          <p:cNvSpPr/>
          <p:nvPr/>
        </p:nvSpPr>
        <p:spPr>
          <a:xfrm>
            <a:off x="9476542" y="2243733"/>
            <a:ext cx="1163836" cy="308015"/>
          </a:xfrm>
          <a:prstGeom prst="rect">
            <a:avLst/>
          </a:prstGeom>
          <a:noFill/>
          <a:ln/>
        </p:spPr>
        <p:txBody>
          <a:bodyPr wrap="non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Boissons</a:t>
            </a:r>
            <a:endParaRPr lang="en-US" sz="1500" b="1" dirty="0">
              <a:solidFill>
                <a:srgbClr val="C00000"/>
              </a:solidFill>
            </a:endParaRPr>
          </a:p>
        </p:txBody>
      </p:sp>
      <p:sp>
        <p:nvSpPr>
          <p:cNvPr id="9" name="Text 6"/>
          <p:cNvSpPr/>
          <p:nvPr/>
        </p:nvSpPr>
        <p:spPr>
          <a:xfrm>
            <a:off x="11032808" y="2243733"/>
            <a:ext cx="1163836" cy="616029"/>
          </a:xfrm>
          <a:prstGeom prst="rect">
            <a:avLst/>
          </a:prstGeom>
          <a:noFill/>
          <a:ln/>
        </p:spPr>
        <p:txBody>
          <a:bodyPr wrap="squar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Préparation culinaire</a:t>
            </a:r>
            <a:endParaRPr lang="en-US" sz="1500" b="1" dirty="0">
              <a:solidFill>
                <a:srgbClr val="C00000"/>
              </a:solidFill>
            </a:endParaRPr>
          </a:p>
        </p:txBody>
      </p:sp>
      <p:sp>
        <p:nvSpPr>
          <p:cNvPr id="10" name="Text 7"/>
          <p:cNvSpPr/>
          <p:nvPr/>
        </p:nvSpPr>
        <p:spPr>
          <a:xfrm>
            <a:off x="12589073" y="2243733"/>
            <a:ext cx="1167646" cy="616029"/>
          </a:xfrm>
          <a:prstGeom prst="rect">
            <a:avLst/>
          </a:prstGeom>
          <a:noFill/>
          <a:ln/>
        </p:spPr>
        <p:txBody>
          <a:bodyPr wrap="squar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Occasion phare</a:t>
            </a:r>
            <a:endParaRPr lang="en-US" sz="1500" b="1" dirty="0">
              <a:solidFill>
                <a:srgbClr val="C00000"/>
              </a:solidFill>
            </a:endParaRPr>
          </a:p>
        </p:txBody>
      </p:sp>
      <p:sp>
        <p:nvSpPr>
          <p:cNvPr id="11" name="Shape 8"/>
          <p:cNvSpPr/>
          <p:nvPr/>
        </p:nvSpPr>
        <p:spPr>
          <a:xfrm>
            <a:off x="6167676" y="2982873"/>
            <a:ext cx="7781449" cy="1478280"/>
          </a:xfrm>
          <a:prstGeom prst="rect">
            <a:avLst/>
          </a:prstGeom>
          <a:solidFill>
            <a:srgbClr val="000000">
              <a:alpha val="4000"/>
            </a:srgbClr>
          </a:solidFill>
          <a:ln/>
        </p:spPr>
      </p:sp>
      <p:sp>
        <p:nvSpPr>
          <p:cNvPr id="12" name="Text 9"/>
          <p:cNvSpPr/>
          <p:nvPr/>
        </p:nvSpPr>
        <p:spPr>
          <a:xfrm>
            <a:off x="6360200" y="3105983"/>
            <a:ext cx="1167646" cy="616029"/>
          </a:xfrm>
          <a:prstGeom prst="rect">
            <a:avLst/>
          </a:prstGeom>
          <a:noFill/>
          <a:ln/>
        </p:spPr>
        <p:txBody>
          <a:bodyPr wrap="squar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IMP (stick / boîte)</a:t>
            </a:r>
            <a:endParaRPr lang="en-US" sz="1500" b="1" dirty="0">
              <a:solidFill>
                <a:srgbClr val="C00000"/>
              </a:solidFill>
            </a:endParaRPr>
          </a:p>
        </p:txBody>
      </p:sp>
      <p:sp>
        <p:nvSpPr>
          <p:cNvPr id="13" name="Text 10"/>
          <p:cNvSpPr/>
          <p:nvPr/>
        </p:nvSpPr>
        <p:spPr>
          <a:xfrm>
            <a:off x="7920276" y="3105983"/>
            <a:ext cx="1163836" cy="123205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Pincée sèche, Energy Shot</a:t>
            </a:r>
            <a:endParaRPr lang="en-US" sz="1500" dirty="0"/>
          </a:p>
        </p:txBody>
      </p:sp>
      <p:sp>
        <p:nvSpPr>
          <p:cNvPr id="14" name="Text 11"/>
          <p:cNvSpPr/>
          <p:nvPr/>
        </p:nvSpPr>
        <p:spPr>
          <a:xfrm>
            <a:off x="9476542" y="3105983"/>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Café, thé, smoothies</a:t>
            </a:r>
            <a:endParaRPr lang="en-US" sz="1500" dirty="0"/>
          </a:p>
        </p:txBody>
      </p:sp>
      <p:sp>
        <p:nvSpPr>
          <p:cNvPr id="15" name="Text 12"/>
          <p:cNvSpPr/>
          <p:nvPr/>
        </p:nvSpPr>
        <p:spPr>
          <a:xfrm>
            <a:off x="11032808" y="3105983"/>
            <a:ext cx="1163836" cy="92404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Bouillies, sauces, gâteaux</a:t>
            </a:r>
            <a:endParaRPr lang="en-US" sz="1500" dirty="0"/>
          </a:p>
        </p:txBody>
      </p:sp>
      <p:sp>
        <p:nvSpPr>
          <p:cNvPr id="16" name="Text 13"/>
          <p:cNvSpPr/>
          <p:nvPr/>
        </p:nvSpPr>
        <p:spPr>
          <a:xfrm>
            <a:off x="12589073" y="3105983"/>
            <a:ext cx="1167646" cy="92404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Snack bureau / école</a:t>
            </a:r>
            <a:endParaRPr lang="en-US" sz="1500" dirty="0"/>
          </a:p>
        </p:txBody>
      </p:sp>
      <p:sp>
        <p:nvSpPr>
          <p:cNvPr id="17" name="Shape 14"/>
          <p:cNvSpPr/>
          <p:nvPr/>
        </p:nvSpPr>
        <p:spPr>
          <a:xfrm>
            <a:off x="6167676" y="4461153"/>
            <a:ext cx="7781449" cy="1170265"/>
          </a:xfrm>
          <a:prstGeom prst="rect">
            <a:avLst/>
          </a:prstGeom>
          <a:solidFill>
            <a:srgbClr val="FFFFFF">
              <a:alpha val="4000"/>
            </a:srgbClr>
          </a:solidFill>
          <a:ln/>
        </p:spPr>
      </p:sp>
      <p:sp>
        <p:nvSpPr>
          <p:cNvPr id="18" name="Text 15"/>
          <p:cNvSpPr/>
          <p:nvPr/>
        </p:nvSpPr>
        <p:spPr>
          <a:xfrm>
            <a:off x="6360200" y="4584263"/>
            <a:ext cx="1167646" cy="308015"/>
          </a:xfrm>
          <a:prstGeom prst="rect">
            <a:avLst/>
          </a:prstGeom>
          <a:noFill/>
          <a:ln/>
        </p:spPr>
        <p:txBody>
          <a:bodyPr wrap="non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EVAP</a:t>
            </a:r>
            <a:endParaRPr lang="en-US" sz="1500" b="1" dirty="0">
              <a:solidFill>
                <a:srgbClr val="C00000"/>
              </a:solidFill>
            </a:endParaRPr>
          </a:p>
        </p:txBody>
      </p:sp>
      <p:sp>
        <p:nvSpPr>
          <p:cNvPr id="19" name="Text 16"/>
          <p:cNvSpPr/>
          <p:nvPr/>
        </p:nvSpPr>
        <p:spPr>
          <a:xfrm>
            <a:off x="7920276" y="4584263"/>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Shot pur glacé</a:t>
            </a:r>
            <a:endParaRPr lang="en-US" sz="1500" dirty="0"/>
          </a:p>
        </p:txBody>
      </p:sp>
      <p:sp>
        <p:nvSpPr>
          <p:cNvPr id="20" name="Text 17"/>
          <p:cNvSpPr/>
          <p:nvPr/>
        </p:nvSpPr>
        <p:spPr>
          <a:xfrm>
            <a:off x="9476542" y="4584263"/>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Café latte, milkshake</a:t>
            </a:r>
            <a:endParaRPr lang="en-US" sz="1500" dirty="0"/>
          </a:p>
        </p:txBody>
      </p:sp>
      <p:sp>
        <p:nvSpPr>
          <p:cNvPr id="21" name="Text 18"/>
          <p:cNvSpPr/>
          <p:nvPr/>
        </p:nvSpPr>
        <p:spPr>
          <a:xfrm>
            <a:off x="11032808" y="4584263"/>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Soupe, curry, flan</a:t>
            </a:r>
            <a:endParaRPr lang="en-US" sz="1500" dirty="0"/>
          </a:p>
        </p:txBody>
      </p:sp>
      <p:sp>
        <p:nvSpPr>
          <p:cNvPr id="22" name="Text 19"/>
          <p:cNvSpPr/>
          <p:nvPr/>
        </p:nvSpPr>
        <p:spPr>
          <a:xfrm>
            <a:off x="12589073" y="4584263"/>
            <a:ext cx="1167646" cy="92404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"Body-cleaning", brunch</a:t>
            </a:r>
            <a:endParaRPr lang="en-US" sz="1500" dirty="0"/>
          </a:p>
        </p:txBody>
      </p:sp>
      <p:sp>
        <p:nvSpPr>
          <p:cNvPr id="23" name="Shape 20"/>
          <p:cNvSpPr/>
          <p:nvPr/>
        </p:nvSpPr>
        <p:spPr>
          <a:xfrm>
            <a:off x="6167676" y="5631418"/>
            <a:ext cx="7781449" cy="862251"/>
          </a:xfrm>
          <a:prstGeom prst="rect">
            <a:avLst/>
          </a:prstGeom>
          <a:solidFill>
            <a:srgbClr val="000000">
              <a:alpha val="4000"/>
            </a:srgbClr>
          </a:solidFill>
          <a:ln/>
        </p:spPr>
      </p:sp>
      <p:sp>
        <p:nvSpPr>
          <p:cNvPr id="24" name="Text 21"/>
          <p:cNvSpPr/>
          <p:nvPr/>
        </p:nvSpPr>
        <p:spPr>
          <a:xfrm>
            <a:off x="6360200" y="5754529"/>
            <a:ext cx="1167646" cy="308015"/>
          </a:xfrm>
          <a:prstGeom prst="rect">
            <a:avLst/>
          </a:prstGeom>
          <a:noFill/>
          <a:ln/>
        </p:spPr>
        <p:txBody>
          <a:bodyPr wrap="non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SCM</a:t>
            </a:r>
            <a:endParaRPr lang="en-US" sz="1500" b="1" dirty="0">
              <a:solidFill>
                <a:srgbClr val="C00000"/>
              </a:solidFill>
            </a:endParaRPr>
          </a:p>
        </p:txBody>
      </p:sp>
      <p:sp>
        <p:nvSpPr>
          <p:cNvPr id="25" name="Text 22"/>
          <p:cNvSpPr/>
          <p:nvPr/>
        </p:nvSpPr>
        <p:spPr>
          <a:xfrm>
            <a:off x="7920276" y="5754529"/>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À la cuillère, tartine</a:t>
            </a:r>
            <a:endParaRPr lang="en-US" sz="1500" dirty="0"/>
          </a:p>
        </p:txBody>
      </p:sp>
      <p:sp>
        <p:nvSpPr>
          <p:cNvPr id="26" name="Text 23"/>
          <p:cNvSpPr/>
          <p:nvPr/>
        </p:nvSpPr>
        <p:spPr>
          <a:xfrm>
            <a:off x="9476542" y="5754529"/>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Cappuccino, chocolat</a:t>
            </a:r>
            <a:endParaRPr lang="en-US" sz="1500" dirty="0"/>
          </a:p>
        </p:txBody>
      </p:sp>
      <p:sp>
        <p:nvSpPr>
          <p:cNvPr id="27" name="Text 24"/>
          <p:cNvSpPr/>
          <p:nvPr/>
        </p:nvSpPr>
        <p:spPr>
          <a:xfrm>
            <a:off x="11032808" y="5754529"/>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Gâteaux, desserts</a:t>
            </a:r>
            <a:endParaRPr lang="en-US" sz="1500" dirty="0"/>
          </a:p>
        </p:txBody>
      </p:sp>
      <p:sp>
        <p:nvSpPr>
          <p:cNvPr id="28" name="Text 25"/>
          <p:cNvSpPr/>
          <p:nvPr/>
        </p:nvSpPr>
        <p:spPr>
          <a:xfrm>
            <a:off x="12589073" y="5754529"/>
            <a:ext cx="116764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Goûter, enfants</a:t>
            </a:r>
            <a:endParaRPr lang="en-US" sz="1500" dirty="0"/>
          </a:p>
        </p:txBody>
      </p:sp>
      <p:sp>
        <p:nvSpPr>
          <p:cNvPr id="29" name="Shape 26"/>
          <p:cNvSpPr/>
          <p:nvPr/>
        </p:nvSpPr>
        <p:spPr>
          <a:xfrm>
            <a:off x="6167676" y="6493669"/>
            <a:ext cx="7781449" cy="1170265"/>
          </a:xfrm>
          <a:prstGeom prst="rect">
            <a:avLst/>
          </a:prstGeom>
          <a:solidFill>
            <a:srgbClr val="FFFFFF">
              <a:alpha val="4000"/>
            </a:srgbClr>
          </a:solidFill>
          <a:ln/>
        </p:spPr>
      </p:sp>
      <p:sp>
        <p:nvSpPr>
          <p:cNvPr id="30" name="Text 27"/>
          <p:cNvSpPr/>
          <p:nvPr/>
        </p:nvSpPr>
        <p:spPr>
          <a:xfrm>
            <a:off x="6360200" y="6616779"/>
            <a:ext cx="1167646" cy="308015"/>
          </a:xfrm>
          <a:prstGeom prst="rect">
            <a:avLst/>
          </a:prstGeom>
          <a:noFill/>
          <a:ln/>
        </p:spPr>
        <p:txBody>
          <a:bodyPr wrap="none" lIns="0" tIns="0" rIns="0" bIns="0" rtlCol="0" anchor="t"/>
          <a:lstStyle/>
          <a:p>
            <a:pPr marL="0" indent="0" algn="l">
              <a:lnSpc>
                <a:spcPts val="2400"/>
              </a:lnSpc>
              <a:buNone/>
            </a:pPr>
            <a:r>
              <a:rPr lang="en-US" sz="1500" b="1" dirty="0">
                <a:solidFill>
                  <a:srgbClr val="C00000"/>
                </a:solidFill>
                <a:latin typeface="Sora Light" pitchFamily="34" charset="0"/>
                <a:ea typeface="Sora Light" pitchFamily="34" charset="-122"/>
                <a:cs typeface="Sora Light" pitchFamily="34" charset="-120"/>
              </a:rPr>
              <a:t>UHT</a:t>
            </a:r>
            <a:endParaRPr lang="en-US" sz="1500" b="1" dirty="0">
              <a:solidFill>
                <a:srgbClr val="C00000"/>
              </a:solidFill>
            </a:endParaRPr>
          </a:p>
        </p:txBody>
      </p:sp>
      <p:sp>
        <p:nvSpPr>
          <p:cNvPr id="31" name="Text 28"/>
          <p:cNvSpPr/>
          <p:nvPr/>
        </p:nvSpPr>
        <p:spPr>
          <a:xfrm>
            <a:off x="7920276" y="6616779"/>
            <a:ext cx="1163836" cy="308015"/>
          </a:xfrm>
          <a:prstGeom prst="rect">
            <a:avLst/>
          </a:prstGeom>
          <a:noFill/>
          <a:ln/>
        </p:spPr>
        <p:txBody>
          <a:bodyPr wrap="non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Verre sport</a:t>
            </a:r>
            <a:endParaRPr lang="en-US" sz="1500" dirty="0"/>
          </a:p>
        </p:txBody>
      </p:sp>
      <p:sp>
        <p:nvSpPr>
          <p:cNvPr id="32" name="Text 29"/>
          <p:cNvSpPr/>
          <p:nvPr/>
        </p:nvSpPr>
        <p:spPr>
          <a:xfrm>
            <a:off x="9476542" y="6616779"/>
            <a:ext cx="1163836" cy="616029"/>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Céréales, chaï latte</a:t>
            </a:r>
            <a:endParaRPr lang="en-US" sz="1500" dirty="0"/>
          </a:p>
        </p:txBody>
      </p:sp>
      <p:sp>
        <p:nvSpPr>
          <p:cNvPr id="33" name="Text 30"/>
          <p:cNvSpPr/>
          <p:nvPr/>
        </p:nvSpPr>
        <p:spPr>
          <a:xfrm>
            <a:off x="11032808" y="6616779"/>
            <a:ext cx="1163836" cy="92404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Velouté, purée, gratin</a:t>
            </a:r>
            <a:endParaRPr lang="en-US" sz="1500" dirty="0"/>
          </a:p>
        </p:txBody>
      </p:sp>
      <p:sp>
        <p:nvSpPr>
          <p:cNvPr id="34" name="Text 31"/>
          <p:cNvSpPr/>
          <p:nvPr/>
        </p:nvSpPr>
        <p:spPr>
          <a:xfrm>
            <a:off x="12589073" y="6616779"/>
            <a:ext cx="1167646" cy="92404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Sora Light" pitchFamily="34" charset="0"/>
                <a:ea typeface="Sora Light" pitchFamily="34" charset="-122"/>
                <a:cs typeface="Sora Light" pitchFamily="34" charset="-120"/>
              </a:rPr>
              <a:t>Sport, petit-dej pressé</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3"/>
          <a:srcRect l="15816" r="6512" b="33024"/>
          <a:stretch/>
        </p:blipFill>
        <p:spPr>
          <a:xfrm>
            <a:off x="8267700" y="0"/>
            <a:ext cx="6362700" cy="8229600"/>
          </a:xfrm>
          <a:prstGeom prst="rect">
            <a:avLst/>
          </a:prstGeom>
        </p:spPr>
      </p:pic>
      <p:sp>
        <p:nvSpPr>
          <p:cNvPr id="3" name="Text 0"/>
          <p:cNvSpPr/>
          <p:nvPr/>
        </p:nvSpPr>
        <p:spPr>
          <a:xfrm>
            <a:off x="364609" y="704453"/>
            <a:ext cx="7627382" cy="1425416"/>
          </a:xfrm>
          <a:prstGeom prst="rect">
            <a:avLst/>
          </a:prstGeom>
          <a:noFill/>
          <a:ln/>
        </p:spPr>
        <p:txBody>
          <a:bodyPr wrap="square" lIns="0" tIns="0" rIns="0" bIns="0" rtlCol="0" anchor="t"/>
          <a:lstStyle/>
          <a:p>
            <a:pPr>
              <a:lnSpc>
                <a:spcPts val="5600"/>
              </a:lnSpc>
            </a:pPr>
            <a:r>
              <a:rPr lang="en-US" sz="4450" dirty="0" err="1" smtClean="0">
                <a:solidFill>
                  <a:srgbClr val="1F1E1E"/>
                </a:solidFill>
                <a:latin typeface="Sora Semi Bold" pitchFamily="34" charset="0"/>
                <a:ea typeface="Sora Semi Bold" pitchFamily="34" charset="-122"/>
                <a:cs typeface="Sora Semi Bold" pitchFamily="34" charset="-120"/>
              </a:rPr>
              <a:t>Dispositif</a:t>
            </a:r>
            <a:r>
              <a:rPr lang="en-US" sz="4450" dirty="0" smtClean="0">
                <a:solidFill>
                  <a:srgbClr val="1F1E1E"/>
                </a:solidFill>
                <a:latin typeface="Sora Semi Bold" pitchFamily="34" charset="0"/>
                <a:ea typeface="Sora Semi Bold" pitchFamily="34" charset="-122"/>
                <a:cs typeface="Sora Semi Bold" pitchFamily="34" charset="-120"/>
              </a:rPr>
              <a:t> </a:t>
            </a:r>
            <a:r>
              <a:rPr lang="en-US" sz="4450" dirty="0" err="1" smtClean="0">
                <a:solidFill>
                  <a:srgbClr val="1F1E1E"/>
                </a:solidFill>
                <a:latin typeface="Sora Semi Bold" pitchFamily="34" charset="0"/>
                <a:ea typeface="Sora Semi Bold" pitchFamily="34" charset="-122"/>
                <a:cs typeface="Sora Semi Bold" pitchFamily="34" charset="-120"/>
              </a:rPr>
              <a:t>d’amplification</a:t>
            </a:r>
            <a:r>
              <a:rPr lang="en-US" sz="4450" dirty="0" smtClean="0">
                <a:solidFill>
                  <a:srgbClr val="1F1E1E"/>
                </a:solidFill>
                <a:latin typeface="Sora Semi Bold" pitchFamily="34" charset="0"/>
                <a:ea typeface="Sora Semi Bold" pitchFamily="34" charset="-122"/>
                <a:cs typeface="Sora Semi Bold" pitchFamily="34" charset="-120"/>
              </a:rPr>
              <a:t> de la </a:t>
            </a:r>
            <a:r>
              <a:rPr lang="en-US" sz="4450" dirty="0" err="1" smtClean="0">
                <a:solidFill>
                  <a:srgbClr val="1F1E1E"/>
                </a:solidFill>
                <a:latin typeface="Sora Semi Bold" pitchFamily="34" charset="0"/>
                <a:ea typeface="Sora Semi Bold" pitchFamily="34" charset="-122"/>
                <a:cs typeface="Sora Semi Bold" pitchFamily="34" charset="-120"/>
              </a:rPr>
              <a:t>campagne</a:t>
            </a:r>
            <a:endParaRPr lang="en-US" sz="4450" dirty="0">
              <a:solidFill>
                <a:prstClr val="black"/>
              </a:solidFill>
            </a:endParaRPr>
          </a:p>
        </p:txBody>
      </p:sp>
      <p:graphicFrame>
        <p:nvGraphicFramePr>
          <p:cNvPr id="9" name="Diagramme 8"/>
          <p:cNvGraphicFramePr/>
          <p:nvPr>
            <p:extLst>
              <p:ext uri="{D42A27DB-BD31-4B8C-83A1-F6EECF244321}">
                <p14:modId xmlns:p14="http://schemas.microsoft.com/office/powerpoint/2010/main" val="1796948703"/>
              </p:ext>
            </p:extLst>
          </p:nvPr>
        </p:nvGraphicFramePr>
        <p:xfrm>
          <a:off x="246618" y="2439907"/>
          <a:ext cx="7627382" cy="5502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3656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7237" y="2816662"/>
            <a:ext cx="6863715" cy="712708"/>
          </a:xfrm>
          <a:prstGeom prst="rect">
            <a:avLst/>
          </a:prstGeom>
          <a:noFill/>
          <a:ln/>
        </p:spPr>
        <p:txBody>
          <a:bodyPr wrap="none" lIns="0" tIns="0" rIns="0" bIns="0" rtlCol="0" anchor="t"/>
          <a:lstStyle/>
          <a:p>
            <a:pPr marL="0" indent="0" algn="l">
              <a:lnSpc>
                <a:spcPts val="5600"/>
              </a:lnSpc>
              <a:buNone/>
            </a:pPr>
            <a:r>
              <a:rPr lang="en-US" sz="4450" b="1" dirty="0">
                <a:solidFill>
                  <a:srgbClr val="1F1E1E"/>
                </a:solidFill>
                <a:latin typeface="Sora Semi Bold" pitchFamily="34" charset="0"/>
                <a:ea typeface="Sora Semi Bold" pitchFamily="34" charset="-122"/>
                <a:cs typeface="Sora Semi Bold" pitchFamily="34" charset="-120"/>
              </a:rPr>
              <a:t>Slogan de la Campagne</a:t>
            </a:r>
            <a:endParaRPr lang="en-US" sz="4450" b="1" dirty="0"/>
          </a:p>
        </p:txBody>
      </p:sp>
      <p:sp>
        <p:nvSpPr>
          <p:cNvPr id="3" name="Shape 1"/>
          <p:cNvSpPr/>
          <p:nvPr/>
        </p:nvSpPr>
        <p:spPr>
          <a:xfrm>
            <a:off x="758309" y="3829288"/>
            <a:ext cx="2185511" cy="1265992"/>
          </a:xfrm>
          <a:prstGeom prst="roundRect">
            <a:avLst>
              <a:gd name="adj" fmla="val 7188"/>
            </a:avLst>
          </a:prstGeom>
          <a:solidFill>
            <a:srgbClr val="F9D2D6"/>
          </a:solidFill>
          <a:ln w="7620">
            <a:solidFill>
              <a:srgbClr val="DFB8BC"/>
            </a:solidFill>
            <a:prstDash val="solid"/>
          </a:ln>
        </p:spPr>
      </p:sp>
      <p:pic>
        <p:nvPicPr>
          <p:cNvPr id="4" name="Image 0" descr="preencoded.png"/>
          <p:cNvPicPr>
            <a:picLocks noChangeAspect="1"/>
          </p:cNvPicPr>
          <p:nvPr/>
        </p:nvPicPr>
        <p:blipFill>
          <a:blip r:embed="rId3"/>
          <a:stretch>
            <a:fillRect/>
          </a:stretch>
        </p:blipFill>
        <p:spPr>
          <a:xfrm>
            <a:off x="1698665" y="4271843"/>
            <a:ext cx="304681" cy="380762"/>
          </a:xfrm>
          <a:prstGeom prst="rect">
            <a:avLst/>
          </a:prstGeom>
        </p:spPr>
      </p:pic>
      <p:sp>
        <p:nvSpPr>
          <p:cNvPr id="5" name="Text 2"/>
          <p:cNvSpPr/>
          <p:nvPr/>
        </p:nvSpPr>
        <p:spPr>
          <a:xfrm>
            <a:off x="3160395" y="3856315"/>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Message principal</a:t>
            </a:r>
            <a:endParaRPr lang="en-US" sz="2200" dirty="0"/>
          </a:p>
        </p:txBody>
      </p:sp>
      <p:sp>
        <p:nvSpPr>
          <p:cNvPr id="6" name="Text 3"/>
          <p:cNvSpPr/>
          <p:nvPr/>
        </p:nvSpPr>
        <p:spPr>
          <a:xfrm>
            <a:off x="3160395" y="4531995"/>
            <a:ext cx="3819525" cy="346710"/>
          </a:xfrm>
          <a:prstGeom prst="rect">
            <a:avLst/>
          </a:prstGeom>
          <a:noFill/>
          <a:ln/>
        </p:spPr>
        <p:txBody>
          <a:bodyPr wrap="none" lIns="0" tIns="0" rIns="0" bIns="0" rtlCol="0" anchor="t"/>
          <a:lstStyle/>
          <a:p>
            <a:pPr marL="0" indent="0" algn="l">
              <a:lnSpc>
                <a:spcPts val="2700"/>
              </a:lnSpc>
              <a:buNone/>
            </a:pPr>
            <a:r>
              <a:rPr lang="en-US" sz="4400" dirty="0">
                <a:solidFill>
                  <a:srgbClr val="C00000"/>
                </a:solidFill>
                <a:latin typeface="Sora Light" pitchFamily="34" charset="0"/>
                <a:ea typeface="Sora Light" pitchFamily="34" charset="-122"/>
                <a:cs typeface="Sora Light" pitchFamily="34" charset="-120"/>
              </a:rPr>
              <a:t>« Tout est bon avec Bonnet Rouge »</a:t>
            </a:r>
            <a:endParaRPr lang="en-US" sz="4400" dirty="0">
              <a:solidFill>
                <a:srgbClr val="C00000"/>
              </a:solidFill>
            </a:endParaRPr>
          </a:p>
        </p:txBody>
      </p:sp>
      <p:sp>
        <p:nvSpPr>
          <p:cNvPr id="7" name="Shape 4"/>
          <p:cNvSpPr/>
          <p:nvPr/>
        </p:nvSpPr>
        <p:spPr>
          <a:xfrm>
            <a:off x="3052048" y="5080040"/>
            <a:ext cx="10711815" cy="15240"/>
          </a:xfrm>
          <a:prstGeom prst="roundRect">
            <a:avLst>
              <a:gd name="adj" fmla="val 597101"/>
            </a:avLst>
          </a:prstGeom>
          <a:solidFill>
            <a:srgbClr val="DFB8BC"/>
          </a:solidFill>
          <a:ln/>
        </p:spPr>
      </p:sp>
      <p:sp>
        <p:nvSpPr>
          <p:cNvPr id="8" name="Shape 5"/>
          <p:cNvSpPr/>
          <p:nvPr/>
        </p:nvSpPr>
        <p:spPr>
          <a:xfrm>
            <a:off x="758309" y="5203507"/>
            <a:ext cx="4371142" cy="1265992"/>
          </a:xfrm>
          <a:prstGeom prst="roundRect">
            <a:avLst>
              <a:gd name="adj" fmla="val 7188"/>
            </a:avLst>
          </a:prstGeom>
          <a:solidFill>
            <a:srgbClr val="F9D2D6"/>
          </a:solidFill>
          <a:ln w="7620">
            <a:solidFill>
              <a:srgbClr val="DFB8BC"/>
            </a:solidFill>
            <a:prstDash val="solid"/>
          </a:ln>
        </p:spPr>
      </p:sp>
      <p:pic>
        <p:nvPicPr>
          <p:cNvPr id="9" name="Image 1" descr="preencoded.png"/>
          <p:cNvPicPr>
            <a:picLocks noChangeAspect="1"/>
          </p:cNvPicPr>
          <p:nvPr/>
        </p:nvPicPr>
        <p:blipFill>
          <a:blip r:embed="rId4"/>
          <a:stretch>
            <a:fillRect/>
          </a:stretch>
        </p:blipFill>
        <p:spPr>
          <a:xfrm>
            <a:off x="2791539" y="5646063"/>
            <a:ext cx="304681" cy="380762"/>
          </a:xfrm>
          <a:prstGeom prst="rect">
            <a:avLst/>
          </a:prstGeom>
        </p:spPr>
      </p:pic>
      <p:sp>
        <p:nvSpPr>
          <p:cNvPr id="10" name="Text 6"/>
          <p:cNvSpPr/>
          <p:nvPr/>
        </p:nvSpPr>
        <p:spPr>
          <a:xfrm>
            <a:off x="5346025" y="5420082"/>
            <a:ext cx="2850713" cy="356235"/>
          </a:xfrm>
          <a:prstGeom prst="rect">
            <a:avLst/>
          </a:prstGeom>
          <a:noFill/>
          <a:ln/>
        </p:spPr>
        <p:txBody>
          <a:bodyPr wrap="none" lIns="0" tIns="0" rIns="0" bIns="0" rtlCol="0" anchor="t"/>
          <a:lstStyle/>
          <a:p>
            <a:pPr marL="0" indent="0" algn="l">
              <a:lnSpc>
                <a:spcPts val="2800"/>
              </a:lnSpc>
              <a:buNone/>
            </a:pPr>
            <a:r>
              <a:rPr lang="en-US" sz="2200" b="1" dirty="0" smtClean="0">
                <a:solidFill>
                  <a:srgbClr val="3B3535"/>
                </a:solidFill>
                <a:latin typeface="Sora Semi Bold" pitchFamily="34" charset="0"/>
                <a:ea typeface="Sora Semi Bold" pitchFamily="34" charset="-122"/>
                <a:cs typeface="Sora Semi Bold" pitchFamily="34" charset="-120"/>
              </a:rPr>
              <a:t>Le but</a:t>
            </a:r>
            <a:endParaRPr lang="en-US" sz="2200" b="1" dirty="0"/>
          </a:p>
        </p:txBody>
      </p:sp>
      <p:sp>
        <p:nvSpPr>
          <p:cNvPr id="11" name="Text 7"/>
          <p:cNvSpPr/>
          <p:nvPr/>
        </p:nvSpPr>
        <p:spPr>
          <a:xfrm>
            <a:off x="5346025" y="5906214"/>
            <a:ext cx="3840837" cy="346710"/>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Souligner la polyvalence du produit</a:t>
            </a:r>
            <a:endParaRPr lang="en-US" sz="1700" dirty="0"/>
          </a:p>
        </p:txBody>
      </p:sp>
      <p:sp>
        <p:nvSpPr>
          <p:cNvPr id="12" name="Shape 8"/>
          <p:cNvSpPr/>
          <p:nvPr/>
        </p:nvSpPr>
        <p:spPr>
          <a:xfrm>
            <a:off x="5237678" y="6454259"/>
            <a:ext cx="8526185" cy="15240"/>
          </a:xfrm>
          <a:prstGeom prst="roundRect">
            <a:avLst>
              <a:gd name="adj" fmla="val 597101"/>
            </a:avLst>
          </a:prstGeom>
          <a:solidFill>
            <a:srgbClr val="DFB8BC"/>
          </a:solidFill>
          <a:ln/>
        </p:spPr>
      </p:sp>
      <p:sp>
        <p:nvSpPr>
          <p:cNvPr id="13" name="Shape 9"/>
          <p:cNvSpPr/>
          <p:nvPr/>
        </p:nvSpPr>
        <p:spPr>
          <a:xfrm>
            <a:off x="758309" y="6577727"/>
            <a:ext cx="6556891" cy="1265992"/>
          </a:xfrm>
          <a:prstGeom prst="roundRect">
            <a:avLst>
              <a:gd name="adj" fmla="val 7188"/>
            </a:avLst>
          </a:prstGeom>
          <a:solidFill>
            <a:srgbClr val="F9D2D6"/>
          </a:solidFill>
          <a:ln w="7620">
            <a:solidFill>
              <a:srgbClr val="DFB8BC"/>
            </a:solidFill>
            <a:prstDash val="solid"/>
          </a:ln>
        </p:spPr>
      </p:sp>
      <p:pic>
        <p:nvPicPr>
          <p:cNvPr id="14" name="Image 2" descr="preencoded.png"/>
          <p:cNvPicPr>
            <a:picLocks noChangeAspect="1"/>
          </p:cNvPicPr>
          <p:nvPr/>
        </p:nvPicPr>
        <p:blipFill>
          <a:blip r:embed="rId5"/>
          <a:stretch>
            <a:fillRect/>
          </a:stretch>
        </p:blipFill>
        <p:spPr>
          <a:xfrm>
            <a:off x="3884414" y="7020282"/>
            <a:ext cx="304681" cy="380762"/>
          </a:xfrm>
          <a:prstGeom prst="rect">
            <a:avLst/>
          </a:prstGeom>
        </p:spPr>
      </p:pic>
      <p:sp>
        <p:nvSpPr>
          <p:cNvPr id="15" name="Text 10"/>
          <p:cNvSpPr/>
          <p:nvPr/>
        </p:nvSpPr>
        <p:spPr>
          <a:xfrm>
            <a:off x="7531775" y="679430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B3535"/>
                </a:solidFill>
                <a:latin typeface="Sora Semi Bold" pitchFamily="34" charset="0"/>
                <a:ea typeface="Sora Semi Bold" pitchFamily="34" charset="-122"/>
                <a:cs typeface="Sora Semi Bold" pitchFamily="34" charset="-120"/>
              </a:rPr>
              <a:t>Impact émotionnel</a:t>
            </a:r>
            <a:endParaRPr lang="en-US" sz="2200" b="1" dirty="0"/>
          </a:p>
        </p:txBody>
      </p:sp>
      <p:sp>
        <p:nvSpPr>
          <p:cNvPr id="16" name="Text 11"/>
          <p:cNvSpPr/>
          <p:nvPr/>
        </p:nvSpPr>
        <p:spPr>
          <a:xfrm>
            <a:off x="7531775" y="7280434"/>
            <a:ext cx="3867626" cy="346710"/>
          </a:xfrm>
          <a:prstGeom prst="rect">
            <a:avLst/>
          </a:prstGeom>
          <a:noFill/>
          <a:ln/>
        </p:spPr>
        <p:txBody>
          <a:bodyPr wrap="none" lIns="0" tIns="0" rIns="0" bIns="0" rtlCol="0" anchor="t"/>
          <a:lstStyle/>
          <a:p>
            <a:pPr marL="0" indent="0" algn="l">
              <a:lnSpc>
                <a:spcPts val="2700"/>
              </a:lnSpc>
              <a:buNone/>
            </a:pPr>
            <a:r>
              <a:rPr lang="en-US" sz="1700" dirty="0" err="1" smtClean="0">
                <a:solidFill>
                  <a:srgbClr val="3B3535"/>
                </a:solidFill>
                <a:latin typeface="Sora Light" pitchFamily="34" charset="0"/>
                <a:ea typeface="Sora Light" pitchFamily="34" charset="-122"/>
                <a:cs typeface="Sora Light" pitchFamily="34" charset="-120"/>
              </a:rPr>
              <a:t>Valoriser</a:t>
            </a:r>
            <a:r>
              <a:rPr lang="en-US" sz="1700" dirty="0" smtClean="0">
                <a:solidFill>
                  <a:srgbClr val="3B3535"/>
                </a:solidFill>
                <a:latin typeface="Sora Light" pitchFamily="34" charset="0"/>
                <a:ea typeface="Sora Light" pitchFamily="34" charset="-122"/>
                <a:cs typeface="Sora Light" pitchFamily="34" charset="-120"/>
              </a:rPr>
              <a:t> le lien </a:t>
            </a:r>
            <a:r>
              <a:rPr lang="en-US" sz="1700" dirty="0">
                <a:solidFill>
                  <a:srgbClr val="3B3535"/>
                </a:solidFill>
                <a:latin typeface="Sora Light" pitchFamily="34" charset="0"/>
                <a:ea typeface="Sora Light" pitchFamily="34" charset="-122"/>
                <a:cs typeface="Sora Light" pitchFamily="34" charset="-120"/>
              </a:rPr>
              <a:t>affectif avec la marque</a:t>
            </a:r>
            <a:endParaRPr lang="en-US" sz="1700" dirty="0"/>
          </a:p>
        </p:txBody>
      </p:sp>
      <p:pic>
        <p:nvPicPr>
          <p:cNvPr id="3074" name="Picture 2" descr="La Journée Mondiale du Lai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1490"/>
            <a:ext cx="5101773" cy="244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2057</Words>
  <Application>Microsoft Office PowerPoint</Application>
  <PresentationFormat>Personnalisé</PresentationFormat>
  <Paragraphs>232</Paragraphs>
  <Slides>22</Slides>
  <Notes>21</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22</vt:i4>
      </vt:variant>
    </vt:vector>
  </HeadingPairs>
  <TitlesOfParts>
    <vt:vector size="33" baseType="lpstr">
      <vt:lpstr>Sora Semi Bold</vt:lpstr>
      <vt:lpstr>Comic Sans MS</vt:lpstr>
      <vt:lpstr>Helvetica Neue</vt:lpstr>
      <vt:lpstr>Arial</vt:lpstr>
      <vt:lpstr>Helvetica Neue Medium</vt:lpstr>
      <vt:lpstr>Sora Light</vt:lpstr>
      <vt:lpstr>Montserrat Bold</vt:lpstr>
      <vt:lpstr>Century Gothic</vt:lpstr>
      <vt:lpstr>Calibri</vt:lpstr>
      <vt:lpstr>Office Theme</vt:lpstr>
      <vt:lpstr>21_BasicWhite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Compte Microsoft</cp:lastModifiedBy>
  <cp:revision>12</cp:revision>
  <dcterms:created xsi:type="dcterms:W3CDTF">2025-05-22T16:01:41Z</dcterms:created>
  <dcterms:modified xsi:type="dcterms:W3CDTF">2025-05-22T17:41:31Z</dcterms:modified>
</cp:coreProperties>
</file>