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1"/>
  </p:notesMasterIdLst>
  <p:sldIdLst>
    <p:sldId id="266" r:id="rId2"/>
    <p:sldId id="273" r:id="rId3"/>
    <p:sldId id="267" r:id="rId4"/>
    <p:sldId id="318" r:id="rId5"/>
    <p:sldId id="281" r:id="rId6"/>
    <p:sldId id="280" r:id="rId7"/>
    <p:sldId id="320" r:id="rId8"/>
    <p:sldId id="321" r:id="rId9"/>
    <p:sldId id="322" r:id="rId10"/>
    <p:sldId id="276" r:id="rId11"/>
    <p:sldId id="323" r:id="rId12"/>
    <p:sldId id="319" r:id="rId13"/>
    <p:sldId id="278" r:id="rId14"/>
    <p:sldId id="279" r:id="rId15"/>
    <p:sldId id="324" r:id="rId16"/>
    <p:sldId id="325" r:id="rId17"/>
    <p:sldId id="277" r:id="rId18"/>
    <p:sldId id="303" r:id="rId19"/>
    <p:sldId id="268"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52" autoAdjust="0"/>
    <p:restoredTop sz="94660"/>
  </p:normalViewPr>
  <p:slideViewPr>
    <p:cSldViewPr snapToGrid="0">
      <p:cViewPr varScale="1">
        <p:scale>
          <a:sx n="63" d="100"/>
          <a:sy n="63"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M"/>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5D0B3-5EAC-4961-909A-FED0D344A0CB}" type="datetimeFigureOut">
              <a:rPr lang="fr-CM" smtClean="0"/>
              <a:t>12/07/2022</a:t>
            </a:fld>
            <a:endParaRPr lang="fr-CM"/>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M"/>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M"/>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54F48-3800-49E1-9817-9ED7D171538C}" type="slidenum">
              <a:rPr lang="fr-CM" smtClean="0"/>
              <a:t>‹N°›</a:t>
            </a:fld>
            <a:endParaRPr lang="fr-CM"/>
          </a:p>
        </p:txBody>
      </p:sp>
    </p:spTree>
    <p:extLst>
      <p:ext uri="{BB962C8B-B14F-4D97-AF65-F5344CB8AC3E}">
        <p14:creationId xmlns:p14="http://schemas.microsoft.com/office/powerpoint/2010/main" val="2487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7/12/2022</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2700629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7/12/2022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82023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7/12/2022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27734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7/12/2022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9958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7/12/2022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0140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7/12/2022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66427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7/12/2022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146018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7/12/2022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23312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7/12/2022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400800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7/12/2022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47928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7/12/2022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04759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7/12/2022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‹N°›</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6652190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01" r:id="rId3"/>
    <p:sldLayoutId id="2147483702" r:id="rId4"/>
    <p:sldLayoutId id="2147483703" r:id="rId5"/>
    <p:sldLayoutId id="2147483704" r:id="rId6"/>
    <p:sldLayoutId id="2147483705" r:id="rId7"/>
    <p:sldLayoutId id="2147483709" r:id="rId8"/>
    <p:sldLayoutId id="2147483706" r:id="rId9"/>
    <p:sldLayoutId id="2147483707" r:id="rId10"/>
    <p:sldLayoutId id="2147483708"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6.png"/><Relationship Id="rId9" Type="http://schemas.openxmlformats.org/officeDocument/2006/relationships/image" Target="../media/image38.jp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B6337701-33DC-4CFA-99BE-CAAB01BC2C4B}"/>
              </a:ext>
            </a:extLst>
          </p:cNvPr>
          <p:cNvSpPr txBox="1"/>
          <p:nvPr/>
        </p:nvSpPr>
        <p:spPr>
          <a:xfrm>
            <a:off x="1178560" y="1900481"/>
            <a:ext cx="6634480" cy="283407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CAMPAGNE</a:t>
            </a:r>
          </a:p>
          <a:p>
            <a:pPr>
              <a:lnSpc>
                <a:spcPct val="90000"/>
              </a:lnSpc>
              <a:spcBef>
                <a:spcPct val="0"/>
              </a:spcBef>
              <a:spcAft>
                <a:spcPts val="600"/>
              </a:spcAft>
            </a:pPr>
            <a:r>
              <a:rPr lang="en-US" sz="5400" b="1" dirty="0">
                <a:latin typeface="+mj-lt"/>
                <a:ea typeface="+mj-ea"/>
                <a:cs typeface="+mj-cs"/>
              </a:rPr>
              <a:t>FOCUS</a:t>
            </a:r>
          </a:p>
          <a:p>
            <a:pPr>
              <a:lnSpc>
                <a:spcPct val="90000"/>
              </a:lnSpc>
              <a:spcBef>
                <a:spcPct val="0"/>
              </a:spcBef>
              <a:spcAft>
                <a:spcPts val="600"/>
              </a:spcAft>
            </a:pPr>
            <a:r>
              <a:rPr lang="en-US" sz="5400" b="1" dirty="0">
                <a:highlight>
                  <a:srgbClr val="FFFF00"/>
                </a:highlight>
                <a:latin typeface="+mj-lt"/>
                <a:ea typeface="+mj-ea"/>
                <a:cs typeface="+mj-cs"/>
              </a:rPr>
              <a:t>PETIT DEJEUNER</a:t>
            </a:r>
          </a:p>
        </p:txBody>
      </p:sp>
      <p:pic>
        <p:nvPicPr>
          <p:cNvPr id="8" name="Image 7">
            <a:extLst>
              <a:ext uri="{FF2B5EF4-FFF2-40B4-BE49-F238E27FC236}">
                <a16:creationId xmlns:a16="http://schemas.microsoft.com/office/drawing/2014/main" id="{E23902C9-C72B-44E9-A463-929558651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6541" y="2616549"/>
            <a:ext cx="3066979" cy="1280021"/>
          </a:xfrm>
          <a:prstGeom prst="rect">
            <a:avLst/>
          </a:prstGeom>
        </p:spPr>
      </p:pic>
      <p:pic>
        <p:nvPicPr>
          <p:cNvPr id="9" name="Image 8" descr="Une image contenant flèche&#10;&#10;Description générée automatiquement">
            <a:extLst>
              <a:ext uri="{FF2B5EF4-FFF2-40B4-BE49-F238E27FC236}">
                <a16:creationId xmlns:a16="http://schemas.microsoft.com/office/drawing/2014/main" id="{1F9ABF37-83BF-36B8-63FF-7EA08A7267E4}"/>
              </a:ext>
            </a:extLst>
          </p:cNvPr>
          <p:cNvPicPr>
            <a:picLocks noChangeAspect="1"/>
          </p:cNvPicPr>
          <p:nvPr/>
        </p:nvPicPr>
        <p:blipFill rotWithShape="1">
          <a:blip r:embed="rId3">
            <a:extLst>
              <a:ext uri="{28A0092B-C50C-407E-A947-70E740481C1C}">
                <a14:useLocalDpi xmlns:a14="http://schemas.microsoft.com/office/drawing/2010/main" val="0"/>
              </a:ext>
            </a:extLst>
          </a:blip>
          <a:srcRect t="580"/>
          <a:stretch/>
        </p:blipFill>
        <p:spPr>
          <a:xfrm>
            <a:off x="81278" y="0"/>
            <a:ext cx="2788943" cy="1414112"/>
          </a:xfrm>
          <a:prstGeom prst="rect">
            <a:avLst/>
          </a:prstGeom>
        </p:spPr>
      </p:pic>
    </p:spTree>
    <p:extLst>
      <p:ext uri="{BB962C8B-B14F-4D97-AF65-F5344CB8AC3E}">
        <p14:creationId xmlns:p14="http://schemas.microsoft.com/office/powerpoint/2010/main" val="177542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2DA59E2E-B0CC-6986-1059-B7EA8495F753}"/>
              </a:ext>
            </a:extLst>
          </p:cNvPr>
          <p:cNvSpPr txBox="1"/>
          <p:nvPr/>
        </p:nvSpPr>
        <p:spPr>
          <a:xfrm>
            <a:off x="162846" y="295781"/>
            <a:ext cx="4094194" cy="584775"/>
          </a:xfrm>
          <a:prstGeom prst="rect">
            <a:avLst/>
          </a:prstGeom>
          <a:noFill/>
        </p:spPr>
        <p:txBody>
          <a:bodyPr wrap="square">
            <a:spAutoFit/>
          </a:bodyPr>
          <a:lstStyle/>
          <a:p>
            <a:r>
              <a:rPr lang="fr-FR" sz="3200" b="1" dirty="0">
                <a:highlight>
                  <a:srgbClr val="FFFF00"/>
                </a:highlight>
                <a:latin typeface="Avenir Next LT Pro (Corps)"/>
              </a:rPr>
              <a:t>OOH TEASING</a:t>
            </a:r>
          </a:p>
        </p:txBody>
      </p:sp>
      <p:pic>
        <p:nvPicPr>
          <p:cNvPr id="3" name="Image 2" descr="Une image contenant texte, extérieur, signe&#10;&#10;Description générée automatiquement">
            <a:extLst>
              <a:ext uri="{FF2B5EF4-FFF2-40B4-BE49-F238E27FC236}">
                <a16:creationId xmlns:a16="http://schemas.microsoft.com/office/drawing/2014/main" id="{5C5DB25A-2F2B-2AC7-116A-EC8DB7548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2379380"/>
            <a:ext cx="5608320" cy="4206240"/>
          </a:xfrm>
          <a:prstGeom prst="rect">
            <a:avLst/>
          </a:prstGeom>
        </p:spPr>
      </p:pic>
      <p:pic>
        <p:nvPicPr>
          <p:cNvPr id="5" name="Image 4" descr="Une image contenant texte, extérieur, signe&#10;&#10;Description générée automatiquement">
            <a:extLst>
              <a:ext uri="{FF2B5EF4-FFF2-40B4-BE49-F238E27FC236}">
                <a16:creationId xmlns:a16="http://schemas.microsoft.com/office/drawing/2014/main" id="{275BB3BE-A827-AC35-8877-B7A59ECF2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60" y="2355979"/>
            <a:ext cx="5608320" cy="4206240"/>
          </a:xfrm>
          <a:prstGeom prst="rect">
            <a:avLst/>
          </a:prstGeom>
        </p:spPr>
      </p:pic>
      <p:pic>
        <p:nvPicPr>
          <p:cNvPr id="8" name="Graphique 7" descr="Badge cœur avec un remplissage uni">
            <a:extLst>
              <a:ext uri="{FF2B5EF4-FFF2-40B4-BE49-F238E27FC236}">
                <a16:creationId xmlns:a16="http://schemas.microsoft.com/office/drawing/2014/main" id="{A63210B2-681B-6F7B-23EA-081CA6CD30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20" y="1644779"/>
            <a:ext cx="914400" cy="914400"/>
          </a:xfrm>
          <a:prstGeom prst="rect">
            <a:avLst/>
          </a:prstGeom>
        </p:spPr>
      </p:pic>
    </p:spTree>
    <p:extLst>
      <p:ext uri="{BB962C8B-B14F-4D97-AF65-F5344CB8AC3E}">
        <p14:creationId xmlns:p14="http://schemas.microsoft.com/office/powerpoint/2010/main" val="4237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2DA59E2E-B0CC-6986-1059-B7EA8495F753}"/>
              </a:ext>
            </a:extLst>
          </p:cNvPr>
          <p:cNvSpPr txBox="1"/>
          <p:nvPr/>
        </p:nvSpPr>
        <p:spPr>
          <a:xfrm>
            <a:off x="0" y="0"/>
            <a:ext cx="4571714" cy="584775"/>
          </a:xfrm>
          <a:prstGeom prst="rect">
            <a:avLst/>
          </a:prstGeom>
          <a:noFill/>
        </p:spPr>
        <p:txBody>
          <a:bodyPr wrap="square">
            <a:spAutoFit/>
          </a:bodyPr>
          <a:lstStyle/>
          <a:p>
            <a:r>
              <a:rPr lang="fr-FR" sz="3200" b="1" dirty="0">
                <a:highlight>
                  <a:srgbClr val="FFFF00"/>
                </a:highlight>
                <a:latin typeface="Avenir Next LT Pro (Corps)"/>
              </a:rPr>
              <a:t>OOH KEY VISUAL</a:t>
            </a:r>
          </a:p>
        </p:txBody>
      </p:sp>
      <p:pic>
        <p:nvPicPr>
          <p:cNvPr id="6" name="Image 5">
            <a:extLst>
              <a:ext uri="{FF2B5EF4-FFF2-40B4-BE49-F238E27FC236}">
                <a16:creationId xmlns:a16="http://schemas.microsoft.com/office/drawing/2014/main" id="{0FB2403E-2B2D-9F2C-17E2-EB2019355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791188"/>
            <a:ext cx="8089082" cy="6066812"/>
          </a:xfrm>
          <a:prstGeom prst="rect">
            <a:avLst/>
          </a:prstGeom>
        </p:spPr>
      </p:pic>
    </p:spTree>
    <p:extLst>
      <p:ext uri="{BB962C8B-B14F-4D97-AF65-F5344CB8AC3E}">
        <p14:creationId xmlns:p14="http://schemas.microsoft.com/office/powerpoint/2010/main" val="390834932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moniteur, mur, intérieur&#10;&#10;Description générée automatiquement">
            <a:extLst>
              <a:ext uri="{FF2B5EF4-FFF2-40B4-BE49-F238E27FC236}">
                <a16:creationId xmlns:a16="http://schemas.microsoft.com/office/drawing/2014/main" id="{6D4DE3D7-AD81-BA5A-1A43-2B2ED5B2C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56733">
            <a:off x="233504" y="13470"/>
            <a:ext cx="1999627" cy="1999627"/>
          </a:xfrm>
          <a:prstGeom prst="rect">
            <a:avLst/>
          </a:prstGeom>
        </p:spPr>
      </p:pic>
      <p:sp>
        <p:nvSpPr>
          <p:cNvPr id="17" name="ZoneTexte 16">
            <a:extLst>
              <a:ext uri="{FF2B5EF4-FFF2-40B4-BE49-F238E27FC236}">
                <a16:creationId xmlns:a16="http://schemas.microsoft.com/office/drawing/2014/main" id="{383BE100-047C-F438-D038-E622E6FCAC0C}"/>
              </a:ext>
            </a:extLst>
          </p:cNvPr>
          <p:cNvSpPr txBox="1"/>
          <p:nvPr/>
        </p:nvSpPr>
        <p:spPr>
          <a:xfrm>
            <a:off x="338870" y="2473964"/>
            <a:ext cx="4479047" cy="774507"/>
          </a:xfrm>
          <a:prstGeom prst="rect">
            <a:avLst/>
          </a:prstGeom>
          <a:noFill/>
        </p:spPr>
        <p:txBody>
          <a:bodyPr wrap="square">
            <a:spAutoFit/>
          </a:bodyPr>
          <a:lstStyle/>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Axe 2</a:t>
            </a:r>
            <a:endParaRPr lang="fr-CM"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CM"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THE BREACKFAST</a:t>
            </a:r>
            <a:endParaRPr lang="fr-CM" sz="11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Une image contenant texte, tasse, café, boisson&#10;&#10;Description générée automatiquement">
            <a:extLst>
              <a:ext uri="{FF2B5EF4-FFF2-40B4-BE49-F238E27FC236}">
                <a16:creationId xmlns:a16="http://schemas.microsoft.com/office/drawing/2014/main" id="{9F9B074F-F4CF-3F55-8B35-08425F5E0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08" y="3690432"/>
            <a:ext cx="2533229" cy="2232847"/>
          </a:xfrm>
          <a:prstGeom prst="rect">
            <a:avLst/>
          </a:prstGeom>
        </p:spPr>
      </p:pic>
      <p:sp>
        <p:nvSpPr>
          <p:cNvPr id="7" name="ZoneTexte 6">
            <a:extLst>
              <a:ext uri="{FF2B5EF4-FFF2-40B4-BE49-F238E27FC236}">
                <a16:creationId xmlns:a16="http://schemas.microsoft.com/office/drawing/2014/main" id="{B551D931-C16E-6F9A-7471-AD148AADE862}"/>
              </a:ext>
            </a:extLst>
          </p:cNvPr>
          <p:cNvSpPr txBox="1"/>
          <p:nvPr/>
        </p:nvSpPr>
        <p:spPr>
          <a:xfrm>
            <a:off x="4257040" y="3284478"/>
            <a:ext cx="7345680" cy="3416320"/>
          </a:xfrm>
          <a:prstGeom prst="rect">
            <a:avLst/>
          </a:prstGeom>
          <a:noFill/>
        </p:spPr>
        <p:txBody>
          <a:bodyPr wrap="square">
            <a:spAutoFit/>
          </a:bodyPr>
          <a:lstStyle/>
          <a:p>
            <a:r>
              <a:rPr lang="fr-FR" b="1" u="sng" dirty="0"/>
              <a:t>Voix off:</a:t>
            </a:r>
          </a:p>
          <a:p>
            <a:r>
              <a:rPr lang="fr-FR" dirty="0"/>
              <a:t>Nous sommes réunis à cette table </a:t>
            </a:r>
            <a:r>
              <a:rPr lang="fr-FR" b="1" i="1" dirty="0"/>
              <a:t>Chaque matin </a:t>
            </a:r>
            <a:r>
              <a:rPr lang="fr-FR" dirty="0"/>
              <a:t>…</a:t>
            </a:r>
          </a:p>
          <a:p>
            <a:r>
              <a:rPr lang="fr-FR" dirty="0"/>
              <a:t>Mais on a toujours ressenti un manque, quelque chose pour apporter du </a:t>
            </a:r>
            <a:r>
              <a:rPr lang="fr-FR" b="1" dirty="0"/>
              <a:t>tonus!</a:t>
            </a:r>
          </a:p>
          <a:p>
            <a:r>
              <a:rPr lang="fr-FR" dirty="0"/>
              <a:t>.....Et puis est arrivé </a:t>
            </a:r>
            <a:r>
              <a:rPr lang="fr-FR" b="1" dirty="0"/>
              <a:t>BONNET ROUGE </a:t>
            </a:r>
            <a:r>
              <a:rPr lang="fr-FR" dirty="0"/>
              <a:t>avec son énergie et ses vitamines. </a:t>
            </a:r>
          </a:p>
          <a:p>
            <a:r>
              <a:rPr lang="fr-FR" dirty="0"/>
              <a:t>Depuis le petit déjeuner a un vrai sens.... </a:t>
            </a:r>
          </a:p>
          <a:p>
            <a:r>
              <a:rPr lang="fr-FR" dirty="0"/>
              <a:t>La porte s’ouvre et on aperçois la silhouette d’un personnage qui rentre et chaque produit retourne a sa place rapidement.</a:t>
            </a:r>
          </a:p>
          <a:p>
            <a:r>
              <a:rPr lang="fr-FR" dirty="0"/>
              <a:t>Votre petit déjeuner est meilleur avec bonnet rouge! </a:t>
            </a:r>
          </a:p>
          <a:p>
            <a:endParaRPr lang="fr-FR" dirty="0"/>
          </a:p>
          <a:p>
            <a:endParaRPr lang="fr-CM" dirty="0"/>
          </a:p>
        </p:txBody>
      </p:sp>
      <p:sp>
        <p:nvSpPr>
          <p:cNvPr id="9" name="ZoneTexte 8">
            <a:extLst>
              <a:ext uri="{FF2B5EF4-FFF2-40B4-BE49-F238E27FC236}">
                <a16:creationId xmlns:a16="http://schemas.microsoft.com/office/drawing/2014/main" id="{B6269CC9-F6F6-6B3B-4F3D-06DA0B102460}"/>
              </a:ext>
            </a:extLst>
          </p:cNvPr>
          <p:cNvSpPr txBox="1"/>
          <p:nvPr/>
        </p:nvSpPr>
        <p:spPr>
          <a:xfrm>
            <a:off x="4257040" y="429720"/>
            <a:ext cx="7451604" cy="2554545"/>
          </a:xfrm>
          <a:prstGeom prst="rect">
            <a:avLst/>
          </a:prstGeom>
          <a:noFill/>
        </p:spPr>
        <p:txBody>
          <a:bodyPr wrap="square">
            <a:spAutoFit/>
          </a:bodyPr>
          <a:lstStyle/>
          <a:p>
            <a:r>
              <a:rPr lang="fr-FR" sz="1600" b="1" u="sng" dirty="0"/>
              <a:t>CADRE &amp; CONTEXTE</a:t>
            </a:r>
          </a:p>
          <a:p>
            <a:endParaRPr lang="fr-FR" sz="1600" dirty="0"/>
          </a:p>
          <a:p>
            <a:r>
              <a:rPr lang="fr-FR" sz="1600" dirty="0"/>
              <a:t>La scène se déroule sur une table à manger de foyer moyen.</a:t>
            </a:r>
          </a:p>
          <a:p>
            <a:r>
              <a:rPr lang="fr-FR" sz="1600" dirty="0"/>
              <a:t>Sur la table on aperçoit les éléments constituant un petit déjeuné classique reconnaissable au premier coup d’œil.</a:t>
            </a:r>
          </a:p>
          <a:p>
            <a:r>
              <a:rPr lang="fr-FR" sz="1600" dirty="0"/>
              <a:t>La camera se balade en plan rapproché auprès de chaque élément qui semblent « avoir une âme vivante ». </a:t>
            </a:r>
          </a:p>
          <a:p>
            <a:r>
              <a:rPr lang="fr-FR" sz="1600" dirty="0"/>
              <a:t>On assite a l’entré en scène du « </a:t>
            </a:r>
            <a:r>
              <a:rPr lang="fr-FR" sz="1600" b="1" dirty="0"/>
              <a:t>BONNET ROUGE </a:t>
            </a:r>
            <a:r>
              <a:rPr lang="fr-FR" sz="1600" dirty="0"/>
              <a:t>» qui pulvérise l’ensemble de son « pouvoir nutritif » </a:t>
            </a:r>
          </a:p>
          <a:p>
            <a:endParaRPr lang="fr-FR" sz="1600" dirty="0"/>
          </a:p>
        </p:txBody>
      </p:sp>
    </p:spTree>
    <p:extLst>
      <p:ext uri="{BB962C8B-B14F-4D97-AF65-F5344CB8AC3E}">
        <p14:creationId xmlns:p14="http://schemas.microsoft.com/office/powerpoint/2010/main" val="41885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60" name="Group 59">
            <a:extLst>
              <a:ext uri="{FF2B5EF4-FFF2-40B4-BE49-F238E27FC236}">
                <a16:creationId xmlns:a16="http://schemas.microsoft.com/office/drawing/2014/main" id="{EB2DA967-6A56-4C0C-B301-7A44B57B7A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7000" y="0"/>
            <a:ext cx="5711952" cy="5071492"/>
            <a:chOff x="4464881" y="0"/>
            <a:chExt cx="7724071" cy="6858000"/>
          </a:xfrm>
        </p:grpSpPr>
        <p:pic>
          <p:nvPicPr>
            <p:cNvPr id="61" name="Picture 60">
              <a:extLst>
                <a:ext uri="{FF2B5EF4-FFF2-40B4-BE49-F238E27FC236}">
                  <a16:creationId xmlns:a16="http://schemas.microsoft.com/office/drawing/2014/main" id="{41D87A74-AFC0-41FC-91E9-F89D8367E0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62" name="Picture 61">
              <a:extLst>
                <a:ext uri="{FF2B5EF4-FFF2-40B4-BE49-F238E27FC236}">
                  <a16:creationId xmlns:a16="http://schemas.microsoft.com/office/drawing/2014/main" id="{4C7729B3-A812-4638-993C-9E50096EDEA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9" name="Image 8">
            <a:extLst>
              <a:ext uri="{FF2B5EF4-FFF2-40B4-BE49-F238E27FC236}">
                <a16:creationId xmlns:a16="http://schemas.microsoft.com/office/drawing/2014/main" id="{97A282DE-E309-4E21-9A00-AC9438B7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258" y="6224023"/>
            <a:ext cx="1165274" cy="484754"/>
          </a:xfrm>
          <a:prstGeom prst="rect">
            <a:avLst/>
          </a:prstGeom>
        </p:spPr>
      </p:pic>
      <p:sp>
        <p:nvSpPr>
          <p:cNvPr id="10" name="ZoneTexte 9">
            <a:extLst>
              <a:ext uri="{FF2B5EF4-FFF2-40B4-BE49-F238E27FC236}">
                <a16:creationId xmlns:a16="http://schemas.microsoft.com/office/drawing/2014/main" id="{395A5166-2BBC-0E5D-1C88-8A9F9EBC2075}"/>
              </a:ext>
            </a:extLst>
          </p:cNvPr>
          <p:cNvSpPr txBox="1"/>
          <p:nvPr/>
        </p:nvSpPr>
        <p:spPr>
          <a:xfrm>
            <a:off x="200468" y="623439"/>
            <a:ext cx="6079112" cy="2800767"/>
          </a:xfrm>
          <a:prstGeom prst="rect">
            <a:avLst/>
          </a:prstGeom>
          <a:noFill/>
        </p:spPr>
        <p:txBody>
          <a:bodyPr wrap="square">
            <a:spAutoFit/>
          </a:bodyPr>
          <a:lstStyle/>
          <a:p>
            <a:pPr lvl="0"/>
            <a:r>
              <a:rPr lang="fr-CM" sz="1600" b="1" dirty="0">
                <a:solidFill>
                  <a:schemeClr val="tx1"/>
                </a:solidFill>
              </a:rPr>
              <a:t>1-</a:t>
            </a:r>
            <a:r>
              <a:rPr lang="fr-CM" sz="1600" dirty="0">
                <a:solidFill>
                  <a:schemeClr val="tx1"/>
                </a:solidFill>
              </a:rPr>
              <a:t> </a:t>
            </a:r>
            <a:r>
              <a:rPr lang="fr-CM" sz="1600" b="1" dirty="0">
                <a:solidFill>
                  <a:schemeClr val="tx1"/>
                </a:solidFill>
                <a:highlight>
                  <a:srgbClr val="00FF00"/>
                </a:highlight>
              </a:rPr>
              <a:t>Déclinaison du spot TV</a:t>
            </a:r>
          </a:p>
          <a:p>
            <a:endParaRPr lang="fr-FR" sz="1600" dirty="0"/>
          </a:p>
          <a:p>
            <a:r>
              <a:rPr lang="fr-FR" sz="1600" dirty="0"/>
              <a:t>On prend le petit déjeuner en famille </a:t>
            </a:r>
            <a:r>
              <a:rPr lang="fr-FR" sz="1600" b="1" i="1" dirty="0"/>
              <a:t>Chaque matin </a:t>
            </a:r>
            <a:r>
              <a:rPr lang="fr-FR" sz="1600" dirty="0"/>
              <a:t>…</a:t>
            </a:r>
          </a:p>
          <a:p>
            <a:r>
              <a:rPr lang="fr-FR" sz="1600" dirty="0"/>
              <a:t>Mais on a toujours ressenti un manque, quelque chose qui apporte du </a:t>
            </a:r>
            <a:r>
              <a:rPr lang="fr-FR" sz="1600" b="1" dirty="0"/>
              <a:t>tonus!</a:t>
            </a:r>
          </a:p>
          <a:p>
            <a:r>
              <a:rPr lang="fr-FR" sz="1600" dirty="0"/>
              <a:t>Et puis on a découvert </a:t>
            </a:r>
            <a:r>
              <a:rPr lang="fr-FR" sz="1600" b="1" dirty="0"/>
              <a:t>BONNET ROUGE </a:t>
            </a:r>
            <a:r>
              <a:rPr lang="fr-FR" sz="1600" dirty="0"/>
              <a:t>pour son gout et ses nombreux nutriments. Depuis il est incontournable a notre table!</a:t>
            </a:r>
          </a:p>
          <a:p>
            <a:r>
              <a:rPr lang="fr-FR" sz="1600" dirty="0"/>
              <a:t>Votre petit déjeuner est meilleur avec bonnet rouge! </a:t>
            </a:r>
          </a:p>
          <a:p>
            <a:pPr lvl="0"/>
            <a:r>
              <a:rPr lang="fr-CM" sz="1600" b="1" dirty="0">
                <a:solidFill>
                  <a:schemeClr val="tx1"/>
                </a:solidFill>
                <a:highlight>
                  <a:srgbClr val="00FF00"/>
                </a:highlight>
              </a:rPr>
              <a:t>#</a:t>
            </a:r>
            <a:r>
              <a:rPr lang="fr-CM" sz="1600" b="1" dirty="0">
                <a:highlight>
                  <a:srgbClr val="00FF00"/>
                </a:highlight>
              </a:rPr>
              <a:t>no_breackfast_without_BR</a:t>
            </a:r>
            <a:endParaRPr lang="fr-CM" sz="1600" b="1" dirty="0">
              <a:solidFill>
                <a:schemeClr val="tx1"/>
              </a:solidFill>
              <a:highlight>
                <a:srgbClr val="00FF00"/>
              </a:highlight>
            </a:endParaRPr>
          </a:p>
          <a:p>
            <a:pPr lvl="0"/>
            <a:r>
              <a:rPr lang="fr-CM" sz="1600" dirty="0">
                <a:solidFill>
                  <a:schemeClr val="tx1"/>
                </a:solidFill>
                <a:highlight>
                  <a:srgbClr val="00FF00"/>
                </a:highlight>
              </a:rPr>
              <a:t> </a:t>
            </a:r>
            <a:endParaRPr lang="fr-CM" sz="1600" dirty="0"/>
          </a:p>
        </p:txBody>
      </p:sp>
      <p:sp>
        <p:nvSpPr>
          <p:cNvPr id="11" name="ZoneTexte 10">
            <a:extLst>
              <a:ext uri="{FF2B5EF4-FFF2-40B4-BE49-F238E27FC236}">
                <a16:creationId xmlns:a16="http://schemas.microsoft.com/office/drawing/2014/main" id="{E9B5096C-28F9-0AC1-9AA5-C0306588BDB6}"/>
              </a:ext>
            </a:extLst>
          </p:cNvPr>
          <p:cNvSpPr txBox="1"/>
          <p:nvPr/>
        </p:nvSpPr>
        <p:spPr>
          <a:xfrm>
            <a:off x="0" y="-30479"/>
            <a:ext cx="1615440" cy="584775"/>
          </a:xfrm>
          <a:prstGeom prst="rect">
            <a:avLst/>
          </a:prstGeom>
          <a:noFill/>
        </p:spPr>
        <p:txBody>
          <a:bodyPr wrap="square">
            <a:spAutoFit/>
          </a:bodyPr>
          <a:lstStyle/>
          <a:p>
            <a:r>
              <a:rPr lang="fr-FR" sz="3200" b="1" dirty="0">
                <a:highlight>
                  <a:srgbClr val="FFFF00"/>
                </a:highlight>
                <a:latin typeface="Avenir Next LT Pro (Corps)"/>
              </a:rPr>
              <a:t>RADIO</a:t>
            </a:r>
          </a:p>
        </p:txBody>
      </p:sp>
      <p:sp>
        <p:nvSpPr>
          <p:cNvPr id="13" name="ZoneTexte 12">
            <a:extLst>
              <a:ext uri="{FF2B5EF4-FFF2-40B4-BE49-F238E27FC236}">
                <a16:creationId xmlns:a16="http://schemas.microsoft.com/office/drawing/2014/main" id="{0DAD21DF-4C93-CB39-E3AF-F542D9BA157B}"/>
              </a:ext>
            </a:extLst>
          </p:cNvPr>
          <p:cNvSpPr txBox="1"/>
          <p:nvPr/>
        </p:nvSpPr>
        <p:spPr>
          <a:xfrm>
            <a:off x="200468" y="3493349"/>
            <a:ext cx="5590732" cy="2554545"/>
          </a:xfrm>
          <a:prstGeom prst="rect">
            <a:avLst/>
          </a:prstGeom>
          <a:noFill/>
        </p:spPr>
        <p:txBody>
          <a:bodyPr wrap="square">
            <a:spAutoFit/>
          </a:bodyPr>
          <a:lstStyle/>
          <a:p>
            <a:pPr lvl="0"/>
            <a:r>
              <a:rPr lang="fr-CM" sz="1600" b="1" dirty="0">
                <a:solidFill>
                  <a:schemeClr val="tx1"/>
                </a:solidFill>
              </a:rPr>
              <a:t>2- « </a:t>
            </a:r>
            <a:r>
              <a:rPr lang="fr-CM" sz="1600" b="1" dirty="0">
                <a:solidFill>
                  <a:schemeClr val="tx1"/>
                </a:solidFill>
                <a:highlight>
                  <a:srgbClr val="00FF00"/>
                </a:highlight>
              </a:rPr>
              <a:t>les indispensable du petit déjeuner </a:t>
            </a:r>
            <a:r>
              <a:rPr lang="fr-CM" sz="1600" b="1" dirty="0">
                <a:solidFill>
                  <a:schemeClr val="tx1"/>
                </a:solidFill>
              </a:rPr>
              <a:t>» .</a:t>
            </a:r>
          </a:p>
          <a:p>
            <a:pPr lvl="0"/>
            <a:r>
              <a:rPr lang="fr-CM" sz="1600" dirty="0">
                <a:solidFill>
                  <a:schemeClr val="tx1"/>
                </a:solidFill>
              </a:rPr>
              <a:t>       </a:t>
            </a:r>
          </a:p>
          <a:p>
            <a:pPr lvl="0"/>
            <a:r>
              <a:rPr lang="fr-CM" sz="1600" dirty="0">
                <a:solidFill>
                  <a:schemeClr val="tx1"/>
                </a:solidFill>
              </a:rPr>
              <a:t>lait concentré sucré, lait concentré non sucré, lait en poudre, lait évaporé! Découvrez la </a:t>
            </a:r>
            <a:r>
              <a:rPr lang="fr-CM" sz="1600" dirty="0"/>
              <a:t>gamme</a:t>
            </a:r>
            <a:r>
              <a:rPr lang="fr-CM" sz="1600" dirty="0">
                <a:solidFill>
                  <a:schemeClr val="tx1"/>
                </a:solidFill>
              </a:rPr>
              <a:t> de lait BONNET ROUGE, indispensable à votre petit déjeuner.</a:t>
            </a:r>
          </a:p>
          <a:p>
            <a:pPr lvl="0"/>
            <a:r>
              <a:rPr lang="fr-CM" sz="1600" dirty="0"/>
              <a:t>En ce moment le lait [ </a:t>
            </a:r>
            <a:r>
              <a:rPr lang="fr-CM" sz="1600" b="1" i="1" dirty="0" err="1"/>
              <a:t>br</a:t>
            </a:r>
            <a:r>
              <a:rPr lang="fr-CM" sz="1600" b="1" i="1" dirty="0"/>
              <a:t> gold</a:t>
            </a:r>
            <a:r>
              <a:rPr lang="fr-CM" sz="1600" dirty="0"/>
              <a:t>] est en vente promotionnelle dans tous les points de vente</a:t>
            </a:r>
            <a:endParaRPr lang="fr-CM" sz="1600" dirty="0">
              <a:solidFill>
                <a:schemeClr val="tx1"/>
              </a:solidFill>
            </a:endParaRPr>
          </a:p>
          <a:p>
            <a:pPr lvl="0"/>
            <a:endParaRPr lang="fr-CM" sz="1600" dirty="0">
              <a:solidFill>
                <a:schemeClr val="tx1"/>
              </a:solidFill>
            </a:endParaRPr>
          </a:p>
          <a:p>
            <a:pPr lvl="0"/>
            <a:r>
              <a:rPr lang="fr-CM" sz="1600" b="1" dirty="0">
                <a:solidFill>
                  <a:schemeClr val="tx1"/>
                </a:solidFill>
                <a:highlight>
                  <a:srgbClr val="00FF00"/>
                </a:highlight>
              </a:rPr>
              <a:t>#pas_de_petit_dejeuner_sans_BR</a:t>
            </a:r>
          </a:p>
          <a:p>
            <a:pPr lvl="0"/>
            <a:r>
              <a:rPr lang="fr-CM" sz="1600" dirty="0">
                <a:solidFill>
                  <a:schemeClr val="tx1"/>
                </a:solidFill>
                <a:highlight>
                  <a:srgbClr val="00FF00"/>
                </a:highlight>
              </a:rPr>
              <a:t> </a:t>
            </a:r>
            <a:endParaRPr lang="fr-CM" sz="1600" dirty="0"/>
          </a:p>
        </p:txBody>
      </p:sp>
      <p:sp>
        <p:nvSpPr>
          <p:cNvPr id="14" name="ZoneTexte 13">
            <a:extLst>
              <a:ext uri="{FF2B5EF4-FFF2-40B4-BE49-F238E27FC236}">
                <a16:creationId xmlns:a16="http://schemas.microsoft.com/office/drawing/2014/main" id="{E429F310-4479-49E5-992A-633C74711781}"/>
              </a:ext>
            </a:extLst>
          </p:cNvPr>
          <p:cNvSpPr txBox="1"/>
          <p:nvPr/>
        </p:nvSpPr>
        <p:spPr>
          <a:xfrm>
            <a:off x="6001128" y="3192134"/>
            <a:ext cx="6079112" cy="2800767"/>
          </a:xfrm>
          <a:prstGeom prst="rect">
            <a:avLst/>
          </a:prstGeom>
          <a:noFill/>
        </p:spPr>
        <p:txBody>
          <a:bodyPr wrap="square">
            <a:spAutoFit/>
          </a:bodyPr>
          <a:lstStyle/>
          <a:p>
            <a:pPr lvl="0"/>
            <a:r>
              <a:rPr lang="fr-CM" sz="1600" b="1" dirty="0">
                <a:highlight>
                  <a:srgbClr val="00FF00"/>
                </a:highlight>
              </a:rPr>
              <a:t>3</a:t>
            </a:r>
            <a:r>
              <a:rPr lang="fr-CM" sz="1600" b="1" dirty="0">
                <a:solidFill>
                  <a:schemeClr val="tx1"/>
                </a:solidFill>
                <a:highlight>
                  <a:srgbClr val="00FF00"/>
                </a:highlight>
              </a:rPr>
              <a:t>- RADIO ENGAGEMENT </a:t>
            </a:r>
          </a:p>
          <a:p>
            <a:pPr lvl="0"/>
            <a:r>
              <a:rPr lang="fr-CM" sz="1600" dirty="0">
                <a:solidFill>
                  <a:schemeClr val="tx1"/>
                </a:solidFill>
              </a:rPr>
              <a:t>       </a:t>
            </a:r>
          </a:p>
          <a:p>
            <a:pPr lvl="0"/>
            <a:r>
              <a:rPr lang="fr-CM" sz="1600" dirty="0">
                <a:solidFill>
                  <a:schemeClr val="tx1"/>
                </a:solidFill>
              </a:rPr>
              <a:t>Animation radio + jeux</a:t>
            </a:r>
          </a:p>
          <a:p>
            <a:pPr lvl="0"/>
            <a:r>
              <a:rPr lang="fr-CM" sz="1600" dirty="0">
                <a:solidFill>
                  <a:schemeClr val="tx1"/>
                </a:solidFill>
              </a:rPr>
              <a:t>Donnez l’occasion aux auditeur de remporter des lots en répondant aux questions.</a:t>
            </a:r>
          </a:p>
          <a:p>
            <a:pPr marL="285750" lvl="0" indent="-285750">
              <a:buFont typeface="Arial" panose="020B0604020202020204" pitchFamily="34" charset="0"/>
              <a:buChar char="•"/>
            </a:pPr>
            <a:r>
              <a:rPr lang="fr-CM" sz="1600" dirty="0"/>
              <a:t>Cite les différents type de lait bonnet rouge que tu connais</a:t>
            </a:r>
          </a:p>
          <a:p>
            <a:pPr marL="285750" lvl="0" indent="-285750">
              <a:buFont typeface="Arial" panose="020B0604020202020204" pitchFamily="34" charset="0"/>
              <a:buChar char="•"/>
            </a:pPr>
            <a:r>
              <a:rPr lang="fr-CM" sz="1600" dirty="0">
                <a:solidFill>
                  <a:schemeClr val="tx1"/>
                </a:solidFill>
              </a:rPr>
              <a:t>Comment est ce que tu bois ton BR au petit déjeuner</a:t>
            </a:r>
          </a:p>
          <a:p>
            <a:pPr lvl="0"/>
            <a:endParaRPr lang="fr-CM" sz="1600" dirty="0">
              <a:solidFill>
                <a:schemeClr val="tx1"/>
              </a:solidFill>
            </a:endParaRPr>
          </a:p>
          <a:p>
            <a:pPr lvl="0"/>
            <a:endParaRPr lang="fr-CM" sz="1600" dirty="0">
              <a:solidFill>
                <a:schemeClr val="tx1"/>
              </a:solidFill>
            </a:endParaRPr>
          </a:p>
          <a:p>
            <a:pPr lvl="0"/>
            <a:r>
              <a:rPr lang="fr-CM" sz="1600" b="1" dirty="0">
                <a:solidFill>
                  <a:schemeClr val="tx1"/>
                </a:solidFill>
                <a:highlight>
                  <a:srgbClr val="00FF00"/>
                </a:highlight>
              </a:rPr>
              <a:t>#pas_de_petit_dejeuner_sans_BR</a:t>
            </a:r>
          </a:p>
          <a:p>
            <a:pPr lvl="0"/>
            <a:r>
              <a:rPr lang="fr-CM" sz="1600" dirty="0">
                <a:solidFill>
                  <a:schemeClr val="tx1"/>
                </a:solidFill>
                <a:highlight>
                  <a:srgbClr val="00FF00"/>
                </a:highlight>
              </a:rPr>
              <a:t> </a:t>
            </a:r>
            <a:endParaRPr lang="fr-CM" sz="1600" dirty="0"/>
          </a:p>
        </p:txBody>
      </p:sp>
      <p:pic>
        <p:nvPicPr>
          <p:cNvPr id="4" name="Graphique 3" descr="Radio avec un remplissage uni">
            <a:extLst>
              <a:ext uri="{FF2B5EF4-FFF2-40B4-BE49-F238E27FC236}">
                <a16:creationId xmlns:a16="http://schemas.microsoft.com/office/drawing/2014/main" id="{582F74F0-3F64-6514-D73B-0E5884786D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61802" y="385497"/>
            <a:ext cx="2485627" cy="2485627"/>
          </a:xfrm>
          <a:prstGeom prst="rect">
            <a:avLst/>
          </a:prstGeom>
        </p:spPr>
      </p:pic>
    </p:spTree>
    <p:extLst>
      <p:ext uri="{BB962C8B-B14F-4D97-AF65-F5344CB8AC3E}">
        <p14:creationId xmlns:p14="http://schemas.microsoft.com/office/powerpoint/2010/main" val="354665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60" name="Group 59">
            <a:extLst>
              <a:ext uri="{FF2B5EF4-FFF2-40B4-BE49-F238E27FC236}">
                <a16:creationId xmlns:a16="http://schemas.microsoft.com/office/drawing/2014/main" id="{EB2DA967-6A56-4C0C-B301-7A44B57B7A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7000" y="0"/>
            <a:ext cx="5711952" cy="5071492"/>
            <a:chOff x="4464881" y="0"/>
            <a:chExt cx="7724071" cy="6858000"/>
          </a:xfrm>
        </p:grpSpPr>
        <p:pic>
          <p:nvPicPr>
            <p:cNvPr id="61" name="Picture 60">
              <a:extLst>
                <a:ext uri="{FF2B5EF4-FFF2-40B4-BE49-F238E27FC236}">
                  <a16:creationId xmlns:a16="http://schemas.microsoft.com/office/drawing/2014/main" id="{41D87A74-AFC0-41FC-91E9-F89D8367E0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62" name="Picture 61">
              <a:extLst>
                <a:ext uri="{FF2B5EF4-FFF2-40B4-BE49-F238E27FC236}">
                  <a16:creationId xmlns:a16="http://schemas.microsoft.com/office/drawing/2014/main" id="{4C7729B3-A812-4638-993C-9E50096EDEA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9" name="Image 8">
            <a:extLst>
              <a:ext uri="{FF2B5EF4-FFF2-40B4-BE49-F238E27FC236}">
                <a16:creationId xmlns:a16="http://schemas.microsoft.com/office/drawing/2014/main" id="{97A282DE-E309-4E21-9A00-AC9438B7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258" y="6224023"/>
            <a:ext cx="1165274" cy="484754"/>
          </a:xfrm>
          <a:prstGeom prst="rect">
            <a:avLst/>
          </a:prstGeom>
        </p:spPr>
      </p:pic>
      <p:sp>
        <p:nvSpPr>
          <p:cNvPr id="11" name="ZoneTexte 10">
            <a:extLst>
              <a:ext uri="{FF2B5EF4-FFF2-40B4-BE49-F238E27FC236}">
                <a16:creationId xmlns:a16="http://schemas.microsoft.com/office/drawing/2014/main" id="{79E8F4EF-EB3D-B272-43FE-7CD655D7CA60}"/>
              </a:ext>
            </a:extLst>
          </p:cNvPr>
          <p:cNvSpPr txBox="1"/>
          <p:nvPr/>
        </p:nvSpPr>
        <p:spPr>
          <a:xfrm>
            <a:off x="0" y="-30479"/>
            <a:ext cx="5222240" cy="584775"/>
          </a:xfrm>
          <a:prstGeom prst="rect">
            <a:avLst/>
          </a:prstGeom>
          <a:noFill/>
        </p:spPr>
        <p:txBody>
          <a:bodyPr wrap="square">
            <a:spAutoFit/>
          </a:bodyPr>
          <a:lstStyle/>
          <a:p>
            <a:r>
              <a:rPr lang="fr-FR" sz="3200" b="1" dirty="0">
                <a:highlight>
                  <a:srgbClr val="FFFF00"/>
                </a:highlight>
                <a:latin typeface="Avenir Next LT Pro (Corps)"/>
              </a:rPr>
              <a:t>DIGITAL / ALWAYS ON</a:t>
            </a:r>
          </a:p>
        </p:txBody>
      </p:sp>
      <p:sp>
        <p:nvSpPr>
          <p:cNvPr id="12" name="Rectangle 11">
            <a:extLst>
              <a:ext uri="{FF2B5EF4-FFF2-40B4-BE49-F238E27FC236}">
                <a16:creationId xmlns:a16="http://schemas.microsoft.com/office/drawing/2014/main" id="{BCD9C940-87D7-9DBA-5948-5ECD8B09323A}"/>
              </a:ext>
            </a:extLst>
          </p:cNvPr>
          <p:cNvSpPr/>
          <p:nvPr/>
        </p:nvSpPr>
        <p:spPr>
          <a:xfrm>
            <a:off x="375920" y="584775"/>
            <a:ext cx="5427035" cy="52775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M" sz="1400" dirty="0">
              <a:solidFill>
                <a:schemeClr val="tx1"/>
              </a:solidFill>
            </a:endParaRPr>
          </a:p>
          <a:p>
            <a:r>
              <a:rPr lang="fr-CM" sz="1400" dirty="0">
                <a:solidFill>
                  <a:schemeClr val="tx1"/>
                </a:solidFill>
              </a:rPr>
              <a:t>1- </a:t>
            </a:r>
            <a:r>
              <a:rPr lang="fr-CM" sz="1400" b="1" dirty="0">
                <a:solidFill>
                  <a:schemeClr val="tx1"/>
                </a:solidFill>
                <a:highlight>
                  <a:srgbClr val="00FF00"/>
                </a:highlight>
              </a:rPr>
              <a:t>Déclinaison campagne de base </a:t>
            </a:r>
          </a:p>
          <a:p>
            <a:endParaRPr lang="fr-CM" sz="1400" dirty="0">
              <a:solidFill>
                <a:schemeClr val="tx1"/>
              </a:solidFill>
            </a:endParaRPr>
          </a:p>
          <a:p>
            <a:r>
              <a:rPr lang="fr-CM" sz="1400" dirty="0">
                <a:solidFill>
                  <a:schemeClr val="tx1"/>
                </a:solidFill>
              </a:rPr>
              <a:t>Teasing campagne sur le Display (présence sur les site et application web – Android avec un taux de couverture élevé)</a:t>
            </a:r>
          </a:p>
          <a:p>
            <a:endParaRPr lang="fr-CM" sz="1400" dirty="0">
              <a:solidFill>
                <a:schemeClr val="tx1"/>
              </a:solidFill>
            </a:endParaRPr>
          </a:p>
          <a:p>
            <a:endParaRPr lang="fr-CM" sz="1400" dirty="0">
              <a:solidFill>
                <a:schemeClr val="tx1"/>
              </a:solidFill>
            </a:endParaRPr>
          </a:p>
          <a:p>
            <a:endParaRPr lang="fr-CM" sz="1400" dirty="0">
              <a:solidFill>
                <a:schemeClr val="tx1"/>
              </a:solidFill>
            </a:endParaRPr>
          </a:p>
          <a:p>
            <a:endParaRPr lang="fr-CM" sz="1400" dirty="0">
              <a:solidFill>
                <a:schemeClr val="tx1"/>
              </a:solidFill>
            </a:endParaRPr>
          </a:p>
          <a:p>
            <a:endParaRPr lang="fr-CM" sz="1400" dirty="0">
              <a:solidFill>
                <a:schemeClr val="tx1"/>
              </a:solidFill>
            </a:endParaRPr>
          </a:p>
          <a:p>
            <a:endParaRPr lang="fr-CM" sz="1400" dirty="0">
              <a:solidFill>
                <a:schemeClr val="tx1"/>
              </a:solidFill>
            </a:endParaRPr>
          </a:p>
          <a:p>
            <a:endParaRPr lang="fr-CM" sz="1400" dirty="0">
              <a:solidFill>
                <a:schemeClr val="tx1"/>
              </a:solidFill>
            </a:endParaRPr>
          </a:p>
          <a:p>
            <a:endParaRPr lang="fr-CM" sz="1400" dirty="0">
              <a:solidFill>
                <a:schemeClr val="tx1"/>
              </a:solidFill>
            </a:endParaRPr>
          </a:p>
          <a:p>
            <a:endParaRPr lang="fr-CM" sz="1400" dirty="0">
              <a:solidFill>
                <a:schemeClr val="tx1"/>
              </a:solidFill>
            </a:endParaRPr>
          </a:p>
          <a:p>
            <a:pPr marL="285750" indent="-285750">
              <a:buFont typeface="Arial" panose="020B0604020202020204" pitchFamily="34" charset="0"/>
              <a:buChar char="•"/>
            </a:pPr>
            <a:r>
              <a:rPr lang="fr-CM" sz="1400" dirty="0">
                <a:solidFill>
                  <a:schemeClr val="tx1"/>
                </a:solidFill>
              </a:rPr>
              <a:t>Spot TV décliné en version digitale</a:t>
            </a:r>
          </a:p>
          <a:p>
            <a:pPr marL="285750" indent="-285750">
              <a:buFont typeface="Arial" panose="020B0604020202020204" pitchFamily="34" charset="0"/>
              <a:buChar char="•"/>
            </a:pPr>
            <a:r>
              <a:rPr lang="fr-CM" sz="1400" dirty="0">
                <a:solidFill>
                  <a:schemeClr val="tx1"/>
                </a:solidFill>
              </a:rPr>
              <a:t>Spot tv décliné en plusieurs vidéo de 6s pour mettre en avant le </a:t>
            </a:r>
            <a:r>
              <a:rPr lang="fr-CM" sz="1400" b="1" dirty="0">
                <a:solidFill>
                  <a:schemeClr val="tx1"/>
                </a:solidFill>
                <a:highlight>
                  <a:srgbClr val="FFFF00"/>
                </a:highlight>
              </a:rPr>
              <a:t>lien Petit </a:t>
            </a:r>
            <a:r>
              <a:rPr lang="fr-CM" sz="1400" b="1" dirty="0" err="1">
                <a:solidFill>
                  <a:schemeClr val="tx1"/>
                </a:solidFill>
                <a:highlight>
                  <a:srgbClr val="FFFF00"/>
                </a:highlight>
              </a:rPr>
              <a:t>dej</a:t>
            </a:r>
            <a:r>
              <a:rPr lang="fr-CM" sz="1400" b="1" dirty="0">
                <a:solidFill>
                  <a:schemeClr val="tx1"/>
                </a:solidFill>
                <a:highlight>
                  <a:srgbClr val="FFFF00"/>
                </a:highlight>
              </a:rPr>
              <a:t> &amp; BR</a:t>
            </a:r>
          </a:p>
          <a:p>
            <a:pPr marL="285750" indent="-285750">
              <a:buFont typeface="Arial" panose="020B0604020202020204" pitchFamily="34" charset="0"/>
              <a:buChar char="•"/>
            </a:pPr>
            <a:r>
              <a:rPr lang="fr-CM" sz="1400" dirty="0">
                <a:solidFill>
                  <a:schemeClr val="tx1"/>
                </a:solidFill>
              </a:rPr>
              <a:t>Diffusion du KV de la campagne sur le display &amp; les réseau sociaux</a:t>
            </a:r>
          </a:p>
          <a:p>
            <a:pPr marL="285750" indent="-285750">
              <a:buFont typeface="Arial" panose="020B0604020202020204" pitchFamily="34" charset="0"/>
              <a:buChar char="•"/>
            </a:pPr>
            <a:r>
              <a:rPr lang="fr-CM" sz="1400" dirty="0">
                <a:solidFill>
                  <a:schemeClr val="tx1"/>
                </a:solidFill>
              </a:rPr>
              <a:t>Contenu autour du petit déjeuner (les différents type de petit déjeuner en fonction des région et l’usage du BR dans chacune de ces situations</a:t>
            </a:r>
          </a:p>
        </p:txBody>
      </p:sp>
      <p:sp>
        <p:nvSpPr>
          <p:cNvPr id="13" name="Rectangle 12">
            <a:extLst>
              <a:ext uri="{FF2B5EF4-FFF2-40B4-BE49-F238E27FC236}">
                <a16:creationId xmlns:a16="http://schemas.microsoft.com/office/drawing/2014/main" id="{19C36609-F63D-648D-91B0-D2BF5C8DB41B}"/>
              </a:ext>
            </a:extLst>
          </p:cNvPr>
          <p:cNvSpPr/>
          <p:nvPr/>
        </p:nvSpPr>
        <p:spPr>
          <a:xfrm>
            <a:off x="6880007" y="655918"/>
            <a:ext cx="4708517" cy="5206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M" sz="1400" dirty="0">
              <a:solidFill>
                <a:schemeClr val="tx1"/>
              </a:solidFill>
            </a:endParaRPr>
          </a:p>
          <a:p>
            <a:r>
              <a:rPr lang="fr-CM" sz="1400" dirty="0">
                <a:solidFill>
                  <a:schemeClr val="tx1"/>
                </a:solidFill>
              </a:rPr>
              <a:t>2- </a:t>
            </a:r>
            <a:r>
              <a:rPr lang="fr-CM" sz="1400" b="1" dirty="0">
                <a:solidFill>
                  <a:schemeClr val="tx1"/>
                </a:solidFill>
                <a:highlight>
                  <a:srgbClr val="00FF00"/>
                </a:highlight>
              </a:rPr>
              <a:t>les indispensable du petit </a:t>
            </a:r>
            <a:r>
              <a:rPr lang="fr-CM" sz="1400" b="1" dirty="0" err="1">
                <a:solidFill>
                  <a:schemeClr val="tx1"/>
                </a:solidFill>
                <a:highlight>
                  <a:srgbClr val="00FF00"/>
                </a:highlight>
              </a:rPr>
              <a:t>dejeuner</a:t>
            </a:r>
            <a:r>
              <a:rPr lang="fr-CM" sz="1400" b="1" dirty="0">
                <a:solidFill>
                  <a:schemeClr val="tx1"/>
                </a:solidFill>
                <a:highlight>
                  <a:srgbClr val="00FF00"/>
                </a:highlight>
              </a:rPr>
              <a:t> </a:t>
            </a:r>
            <a:r>
              <a:rPr lang="fr-CM" sz="1400" dirty="0">
                <a:solidFill>
                  <a:schemeClr val="tx1"/>
                </a:solidFill>
              </a:rPr>
              <a:t>»</a:t>
            </a:r>
          </a:p>
          <a:p>
            <a:endParaRPr lang="fr-CM" sz="1400" dirty="0">
              <a:solidFill>
                <a:schemeClr val="tx1"/>
              </a:solidFill>
            </a:endParaRPr>
          </a:p>
          <a:p>
            <a:r>
              <a:rPr lang="fr-CM" sz="1400" dirty="0">
                <a:solidFill>
                  <a:schemeClr val="tx1"/>
                </a:solidFill>
              </a:rPr>
              <a:t>Campagne 100% digitale ayant pour but de positionner le BR comme un incontournable au petit déjeuner</a:t>
            </a:r>
          </a:p>
          <a:p>
            <a:endParaRPr lang="fr-CM" sz="1400" dirty="0">
              <a:solidFill>
                <a:schemeClr val="tx1"/>
              </a:solidFill>
            </a:endParaRPr>
          </a:p>
          <a:p>
            <a:r>
              <a:rPr lang="fr-CM" sz="1400" b="1" u="sng" dirty="0">
                <a:solidFill>
                  <a:schemeClr val="tx1"/>
                </a:solidFill>
              </a:rPr>
              <a:t>Promesse</a:t>
            </a:r>
            <a:r>
              <a:rPr lang="fr-CM" sz="1400" dirty="0">
                <a:solidFill>
                  <a:schemeClr val="tx1"/>
                </a:solidFill>
              </a:rPr>
              <a:t>: Les 4 fantastiques du petit déjeuner. Bonnet rouge n’est le super </a:t>
            </a:r>
            <a:r>
              <a:rPr lang="fr-CM" sz="1400" dirty="0" err="1">
                <a:solidFill>
                  <a:schemeClr val="tx1"/>
                </a:solidFill>
              </a:rPr>
              <a:t>hero</a:t>
            </a:r>
            <a:r>
              <a:rPr lang="fr-CM" sz="1400" dirty="0">
                <a:solidFill>
                  <a:schemeClr val="tx1"/>
                </a:solidFill>
              </a:rPr>
              <a:t> sur une table de petit </a:t>
            </a:r>
            <a:r>
              <a:rPr lang="fr-CM" sz="1400" dirty="0" err="1">
                <a:solidFill>
                  <a:schemeClr val="tx1"/>
                </a:solidFill>
              </a:rPr>
              <a:t>dejeuner</a:t>
            </a:r>
            <a:r>
              <a:rPr lang="fr-CM" sz="1400" dirty="0">
                <a:solidFill>
                  <a:schemeClr val="tx1"/>
                </a:solidFill>
              </a:rPr>
              <a:t>. Il apporte les éléments nutritifs indispensable pour votre bien être.</a:t>
            </a:r>
          </a:p>
          <a:p>
            <a:endParaRPr lang="fr-CM" sz="1400" dirty="0">
              <a:solidFill>
                <a:schemeClr val="tx1"/>
              </a:solidFill>
            </a:endParaRPr>
          </a:p>
          <a:p>
            <a:r>
              <a:rPr lang="fr-CM" sz="1400" dirty="0">
                <a:solidFill>
                  <a:schemeClr val="tx1"/>
                </a:solidFill>
              </a:rPr>
              <a:t>Direction créative : SUPER HERO dans un univers particulier (cuisine / petit déjeuner)</a:t>
            </a:r>
          </a:p>
          <a:p>
            <a:r>
              <a:rPr lang="fr-CM" sz="1400" dirty="0">
                <a:solidFill>
                  <a:schemeClr val="tx1"/>
                </a:solidFill>
              </a:rPr>
              <a:t> ------------------------------------------------ </a:t>
            </a:r>
            <a:r>
              <a:rPr lang="fr-CM" sz="1400" b="1" i="1" dirty="0">
                <a:solidFill>
                  <a:schemeClr val="tx1"/>
                </a:solidFill>
              </a:rPr>
              <a:t>Visuels on </a:t>
            </a:r>
            <a:r>
              <a:rPr lang="fr-CM" sz="1400" b="1" i="1" dirty="0" err="1">
                <a:solidFill>
                  <a:schemeClr val="tx1"/>
                </a:solidFill>
              </a:rPr>
              <a:t>loading</a:t>
            </a:r>
            <a:endParaRPr lang="fr-CM" sz="1400" b="1" i="1" dirty="0">
              <a:solidFill>
                <a:schemeClr val="tx1"/>
              </a:solidFill>
            </a:endParaRPr>
          </a:p>
          <a:p>
            <a:endParaRPr lang="fr-CM" sz="1400" b="1" i="1" dirty="0">
              <a:solidFill>
                <a:schemeClr val="tx1"/>
              </a:solidFill>
            </a:endParaRPr>
          </a:p>
          <a:p>
            <a:r>
              <a:rPr lang="fr-CM" b="1" u="sng" dirty="0">
                <a:solidFill>
                  <a:schemeClr val="tx1"/>
                </a:solidFill>
                <a:highlight>
                  <a:srgbClr val="00FF00"/>
                </a:highlight>
              </a:rPr>
              <a:t>Jeux sur le digital</a:t>
            </a:r>
          </a:p>
          <a:p>
            <a:endParaRPr lang="fr-CM" sz="1600" b="1" dirty="0">
              <a:solidFill>
                <a:schemeClr val="tx1"/>
              </a:solidFill>
            </a:endParaRPr>
          </a:p>
          <a:p>
            <a:r>
              <a:rPr lang="fr-CM" sz="1600" b="1" dirty="0">
                <a:solidFill>
                  <a:schemeClr val="tx1"/>
                </a:solidFill>
              </a:rPr>
              <a:t>« </a:t>
            </a:r>
            <a:r>
              <a:rPr lang="fr-CM" sz="1600" b="1" dirty="0">
                <a:solidFill>
                  <a:schemeClr val="tx1"/>
                </a:solidFill>
                <a:highlight>
                  <a:srgbClr val="FFFF00"/>
                </a:highlight>
              </a:rPr>
              <a:t>parle nous de ton petit déjeuner BONNET ROUGE  et gagne 1 an de petit déjeuner »</a:t>
            </a:r>
          </a:p>
          <a:p>
            <a:endParaRPr lang="fr-CM" sz="1600" b="1" dirty="0">
              <a:solidFill>
                <a:schemeClr val="tx1"/>
              </a:solidFill>
              <a:highlight>
                <a:srgbClr val="FFFF00"/>
              </a:highlight>
            </a:endParaRPr>
          </a:p>
          <a:p>
            <a:r>
              <a:rPr lang="fr-CM" sz="1600" b="1" dirty="0">
                <a:solidFill>
                  <a:schemeClr val="tx1"/>
                </a:solidFill>
                <a:highlight>
                  <a:srgbClr val="FFFF00"/>
                </a:highlight>
              </a:rPr>
              <a:t>Le gagnant est celui qui aura le plus grand engagement sur son commentaire (il va devoir taguer ses amis et partager)</a:t>
            </a:r>
          </a:p>
        </p:txBody>
      </p:sp>
      <p:pic>
        <p:nvPicPr>
          <p:cNvPr id="4" name="Image 3" descr="Une image contenant texte&#10;&#10;Description générée automatiquement">
            <a:extLst>
              <a:ext uri="{FF2B5EF4-FFF2-40B4-BE49-F238E27FC236}">
                <a16:creationId xmlns:a16="http://schemas.microsoft.com/office/drawing/2014/main" id="{C129D66E-8269-4642-3EB7-4597A970F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4935" y="2230943"/>
            <a:ext cx="2533405" cy="131830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9573E7B3-A044-C79D-652E-B9327736AD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25" y="2230944"/>
            <a:ext cx="2533405" cy="1318309"/>
          </a:xfrm>
          <a:prstGeom prst="rect">
            <a:avLst/>
          </a:prstGeom>
        </p:spPr>
      </p:pic>
    </p:spTree>
    <p:extLst>
      <p:ext uri="{BB962C8B-B14F-4D97-AF65-F5344CB8AC3E}">
        <p14:creationId xmlns:p14="http://schemas.microsoft.com/office/powerpoint/2010/main" val="319371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13" end="13"/>
                                            </p:txEl>
                                          </p:spTgt>
                                        </p:tgtEl>
                                        <p:attrNameLst>
                                          <p:attrName>style.visibility</p:attrName>
                                        </p:attrNameLst>
                                      </p:cBhvr>
                                      <p:to>
                                        <p:strVal val="visible"/>
                                      </p:to>
                                    </p:set>
                                    <p:anim calcmode="lin" valueType="num">
                                      <p:cBhvr additive="base">
                                        <p:cTn id="37" dur="500" fill="hold"/>
                                        <p:tgtEl>
                                          <p:spTgt spid="12">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13" end="1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14" end="14"/>
                                            </p:txEl>
                                          </p:spTgt>
                                        </p:tgtEl>
                                        <p:attrNameLst>
                                          <p:attrName>style.visibility</p:attrName>
                                        </p:attrNameLst>
                                      </p:cBhvr>
                                      <p:to>
                                        <p:strVal val="visible"/>
                                      </p:to>
                                    </p:set>
                                    <p:anim calcmode="lin" valueType="num">
                                      <p:cBhvr additive="base">
                                        <p:cTn id="41" dur="500" fill="hold"/>
                                        <p:tgtEl>
                                          <p:spTgt spid="12">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14" end="1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xEl>
                                              <p:pRg st="15" end="15"/>
                                            </p:txEl>
                                          </p:spTgt>
                                        </p:tgtEl>
                                        <p:attrNameLst>
                                          <p:attrName>style.visibility</p:attrName>
                                        </p:attrNameLst>
                                      </p:cBhvr>
                                      <p:to>
                                        <p:strVal val="visible"/>
                                      </p:to>
                                    </p:set>
                                    <p:anim calcmode="lin" valueType="num">
                                      <p:cBhvr additive="base">
                                        <p:cTn id="45" dur="500" fill="hold"/>
                                        <p:tgtEl>
                                          <p:spTgt spid="12">
                                            <p:txEl>
                                              <p:pRg st="15" end="1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15" end="1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2">
                                            <p:txEl>
                                              <p:pRg st="16" end="16"/>
                                            </p:txEl>
                                          </p:spTgt>
                                        </p:tgtEl>
                                        <p:attrNameLst>
                                          <p:attrName>style.visibility</p:attrName>
                                        </p:attrNameLst>
                                      </p:cBhvr>
                                      <p:to>
                                        <p:strVal val="visible"/>
                                      </p:to>
                                    </p:set>
                                    <p:anim calcmode="lin" valueType="num">
                                      <p:cBhvr additive="base">
                                        <p:cTn id="49" dur="500" fill="hold"/>
                                        <p:tgtEl>
                                          <p:spTgt spid="12">
                                            <p:txEl>
                                              <p:pRg st="16" end="1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xEl>
                                              <p:pRg st="1" end="1"/>
                                            </p:txEl>
                                          </p:spTgt>
                                        </p:tgtEl>
                                        <p:attrNameLst>
                                          <p:attrName>style.visibility</p:attrName>
                                        </p:attrNameLst>
                                      </p:cBhvr>
                                      <p:to>
                                        <p:strVal val="visible"/>
                                      </p:to>
                                    </p:set>
                                    <p:anim calcmode="lin" valueType="num">
                                      <p:cBhvr additive="base">
                                        <p:cTn id="5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
                                            <p:txEl>
                                              <p:pRg st="3" end="3"/>
                                            </p:txEl>
                                          </p:spTgt>
                                        </p:tgtEl>
                                        <p:attrNameLst>
                                          <p:attrName>style.visibility</p:attrName>
                                        </p:attrNameLst>
                                      </p:cBhvr>
                                      <p:to>
                                        <p:strVal val="visible"/>
                                      </p:to>
                                    </p:set>
                                    <p:anim calcmode="lin" valueType="num">
                                      <p:cBhvr additive="base">
                                        <p:cTn id="5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3">
                                            <p:txEl>
                                              <p:pRg st="5" end="5"/>
                                            </p:txEl>
                                          </p:spTgt>
                                        </p:tgtEl>
                                        <p:attrNameLst>
                                          <p:attrName>style.visibility</p:attrName>
                                        </p:attrNameLst>
                                      </p:cBhvr>
                                      <p:to>
                                        <p:strVal val="visible"/>
                                      </p:to>
                                    </p:set>
                                    <p:anim calcmode="lin" valueType="num">
                                      <p:cBhvr additive="base">
                                        <p:cTn id="6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3">
                                            <p:txEl>
                                              <p:pRg st="7" end="7"/>
                                            </p:txEl>
                                          </p:spTgt>
                                        </p:tgtEl>
                                        <p:attrNameLst>
                                          <p:attrName>style.visibility</p:attrName>
                                        </p:attrNameLst>
                                      </p:cBhvr>
                                      <p:to>
                                        <p:strVal val="visible"/>
                                      </p:to>
                                    </p:set>
                                    <p:anim calcmode="lin" valueType="num">
                                      <p:cBhvr additive="base">
                                        <p:cTn id="69"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3">
                                            <p:txEl>
                                              <p:pRg st="8" end="8"/>
                                            </p:txEl>
                                          </p:spTgt>
                                        </p:tgtEl>
                                        <p:attrNameLst>
                                          <p:attrName>style.visibility</p:attrName>
                                        </p:attrNameLst>
                                      </p:cBhvr>
                                      <p:to>
                                        <p:strVal val="visible"/>
                                      </p:to>
                                    </p:set>
                                    <p:anim calcmode="lin" valueType="num">
                                      <p:cBhvr additive="base">
                                        <p:cTn id="73"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3">
                                            <p:txEl>
                                              <p:pRg st="10" end="10"/>
                                            </p:txEl>
                                          </p:spTgt>
                                        </p:tgtEl>
                                        <p:attrNameLst>
                                          <p:attrName>style.visibility</p:attrName>
                                        </p:attrNameLst>
                                      </p:cBhvr>
                                      <p:to>
                                        <p:strVal val="visible"/>
                                      </p:to>
                                    </p:set>
                                    <p:anim calcmode="lin" valueType="num">
                                      <p:cBhvr additive="base">
                                        <p:cTn id="79"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3">
                                            <p:txEl>
                                              <p:pRg st="10" end="10"/>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
                                            <p:txEl>
                                              <p:pRg st="12" end="12"/>
                                            </p:txEl>
                                          </p:spTgt>
                                        </p:tgtEl>
                                        <p:attrNameLst>
                                          <p:attrName>style.visibility</p:attrName>
                                        </p:attrNameLst>
                                      </p:cBhvr>
                                      <p:to>
                                        <p:strVal val="visible"/>
                                      </p:to>
                                    </p:set>
                                    <p:anim calcmode="lin" valueType="num">
                                      <p:cBhvr additive="base">
                                        <p:cTn id="83" dur="500" fill="hold"/>
                                        <p:tgtEl>
                                          <p:spTgt spid="13">
                                            <p:txEl>
                                              <p:pRg st="12" end="12"/>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3">
                                            <p:txEl>
                                              <p:pRg st="12" end="12"/>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3">
                                            <p:txEl>
                                              <p:pRg st="14" end="14"/>
                                            </p:txEl>
                                          </p:spTgt>
                                        </p:tgtEl>
                                        <p:attrNameLst>
                                          <p:attrName>style.visibility</p:attrName>
                                        </p:attrNameLst>
                                      </p:cBhvr>
                                      <p:to>
                                        <p:strVal val="visible"/>
                                      </p:to>
                                    </p:set>
                                    <p:anim calcmode="lin" valueType="num">
                                      <p:cBhvr additive="base">
                                        <p:cTn id="87" dur="500" fill="hold"/>
                                        <p:tgtEl>
                                          <p:spTgt spid="13">
                                            <p:txEl>
                                              <p:pRg st="14" end="14"/>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60" name="Group 59">
            <a:extLst>
              <a:ext uri="{FF2B5EF4-FFF2-40B4-BE49-F238E27FC236}">
                <a16:creationId xmlns:a16="http://schemas.microsoft.com/office/drawing/2014/main" id="{EB2DA967-6A56-4C0C-B301-7A44B57B7A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7000" y="0"/>
            <a:ext cx="5711952" cy="5071492"/>
            <a:chOff x="4464881" y="0"/>
            <a:chExt cx="7724071" cy="6858000"/>
          </a:xfrm>
        </p:grpSpPr>
        <p:pic>
          <p:nvPicPr>
            <p:cNvPr id="61" name="Picture 60">
              <a:extLst>
                <a:ext uri="{FF2B5EF4-FFF2-40B4-BE49-F238E27FC236}">
                  <a16:creationId xmlns:a16="http://schemas.microsoft.com/office/drawing/2014/main" id="{41D87A74-AFC0-41FC-91E9-F89D8367E0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62" name="Picture 61">
              <a:extLst>
                <a:ext uri="{FF2B5EF4-FFF2-40B4-BE49-F238E27FC236}">
                  <a16:creationId xmlns:a16="http://schemas.microsoft.com/office/drawing/2014/main" id="{4C7729B3-A812-4638-993C-9E50096EDEA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9" name="Image 8">
            <a:extLst>
              <a:ext uri="{FF2B5EF4-FFF2-40B4-BE49-F238E27FC236}">
                <a16:creationId xmlns:a16="http://schemas.microsoft.com/office/drawing/2014/main" id="{97A282DE-E309-4E21-9A00-AC9438B7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258" y="6224023"/>
            <a:ext cx="1165274" cy="484754"/>
          </a:xfrm>
          <a:prstGeom prst="rect">
            <a:avLst/>
          </a:prstGeom>
        </p:spPr>
      </p:pic>
      <p:sp>
        <p:nvSpPr>
          <p:cNvPr id="11" name="ZoneTexte 10">
            <a:extLst>
              <a:ext uri="{FF2B5EF4-FFF2-40B4-BE49-F238E27FC236}">
                <a16:creationId xmlns:a16="http://schemas.microsoft.com/office/drawing/2014/main" id="{79E8F4EF-EB3D-B272-43FE-7CD655D7CA60}"/>
              </a:ext>
            </a:extLst>
          </p:cNvPr>
          <p:cNvSpPr txBox="1"/>
          <p:nvPr/>
        </p:nvSpPr>
        <p:spPr>
          <a:xfrm>
            <a:off x="0" y="-30479"/>
            <a:ext cx="4612640" cy="584775"/>
          </a:xfrm>
          <a:prstGeom prst="rect">
            <a:avLst/>
          </a:prstGeom>
          <a:noFill/>
        </p:spPr>
        <p:txBody>
          <a:bodyPr wrap="square">
            <a:spAutoFit/>
          </a:bodyPr>
          <a:lstStyle/>
          <a:p>
            <a:r>
              <a:rPr lang="fr-FR" sz="3200" b="1" dirty="0">
                <a:highlight>
                  <a:srgbClr val="FFFF00"/>
                </a:highlight>
                <a:latin typeface="Avenir Next LT Pro (Corps)"/>
              </a:rPr>
              <a:t>DIGITAL INFLUENCER</a:t>
            </a:r>
          </a:p>
        </p:txBody>
      </p:sp>
      <p:grpSp>
        <p:nvGrpSpPr>
          <p:cNvPr id="23" name="Groupe 22">
            <a:extLst>
              <a:ext uri="{FF2B5EF4-FFF2-40B4-BE49-F238E27FC236}">
                <a16:creationId xmlns:a16="http://schemas.microsoft.com/office/drawing/2014/main" id="{91D267AD-225C-FD25-3442-081DF1B1AE83}"/>
              </a:ext>
            </a:extLst>
          </p:cNvPr>
          <p:cNvGrpSpPr/>
          <p:nvPr/>
        </p:nvGrpSpPr>
        <p:grpSpPr>
          <a:xfrm>
            <a:off x="96779" y="2245360"/>
            <a:ext cx="2748425" cy="2037604"/>
            <a:chOff x="96779" y="2245360"/>
            <a:chExt cx="2748425" cy="2037604"/>
          </a:xfrm>
        </p:grpSpPr>
        <p:pic>
          <p:nvPicPr>
            <p:cNvPr id="16" name="Image 15" descr="Une image contenant texte&#10;&#10;Description générée automatiquement">
              <a:extLst>
                <a:ext uri="{FF2B5EF4-FFF2-40B4-BE49-F238E27FC236}">
                  <a16:creationId xmlns:a16="http://schemas.microsoft.com/office/drawing/2014/main" id="{EBA19833-4694-04C9-3722-E208977D7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85" y="2657377"/>
              <a:ext cx="2596760" cy="1558056"/>
            </a:xfrm>
            <a:prstGeom prst="rect">
              <a:avLst/>
            </a:prstGeom>
          </p:spPr>
        </p:pic>
        <p:sp>
          <p:nvSpPr>
            <p:cNvPr id="18" name="Rectangle 17">
              <a:extLst>
                <a:ext uri="{FF2B5EF4-FFF2-40B4-BE49-F238E27FC236}">
                  <a16:creationId xmlns:a16="http://schemas.microsoft.com/office/drawing/2014/main" id="{9024A757-6218-C08B-790F-99A13C50C365}"/>
                </a:ext>
              </a:extLst>
            </p:cNvPr>
            <p:cNvSpPr/>
            <p:nvPr/>
          </p:nvSpPr>
          <p:spPr>
            <a:xfrm>
              <a:off x="96779" y="2245360"/>
              <a:ext cx="2748425" cy="2037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WILLY DUMBO</a:t>
              </a:r>
            </a:p>
            <a:p>
              <a:pPr algn="ctr"/>
              <a:endParaRPr lang="fr-CM" b="1" dirty="0">
                <a:solidFill>
                  <a:schemeClr val="tx1"/>
                </a:solidFill>
              </a:endParaRPr>
            </a:p>
            <a:p>
              <a:pPr algn="ctr"/>
              <a:endParaRPr lang="fr-CM" b="1" dirty="0">
                <a:solidFill>
                  <a:schemeClr val="tx1"/>
                </a:solidFill>
              </a:endParaRPr>
            </a:p>
            <a:p>
              <a:pPr algn="ctr"/>
              <a:endParaRPr lang="fr-CM" dirty="0"/>
            </a:p>
            <a:p>
              <a:pPr algn="ctr"/>
              <a:endParaRPr lang="fr-CM" dirty="0"/>
            </a:p>
            <a:p>
              <a:pPr algn="ctr"/>
              <a:endParaRPr lang="fr-CM" dirty="0"/>
            </a:p>
            <a:p>
              <a:pPr algn="ctr"/>
              <a:endParaRPr lang="fr-CM" dirty="0"/>
            </a:p>
          </p:txBody>
        </p:sp>
      </p:grpSp>
      <p:grpSp>
        <p:nvGrpSpPr>
          <p:cNvPr id="43" name="Groupe 42">
            <a:extLst>
              <a:ext uri="{FF2B5EF4-FFF2-40B4-BE49-F238E27FC236}">
                <a16:creationId xmlns:a16="http://schemas.microsoft.com/office/drawing/2014/main" id="{225ADA81-476F-C883-3F4F-BD2017492A29}"/>
              </a:ext>
            </a:extLst>
          </p:cNvPr>
          <p:cNvGrpSpPr/>
          <p:nvPr/>
        </p:nvGrpSpPr>
        <p:grpSpPr>
          <a:xfrm>
            <a:off x="62293" y="4342791"/>
            <a:ext cx="2782911" cy="2159609"/>
            <a:chOff x="4220377" y="4186419"/>
            <a:chExt cx="2810344" cy="2068083"/>
          </a:xfrm>
        </p:grpSpPr>
        <p:pic>
          <p:nvPicPr>
            <p:cNvPr id="4" name="Image 3" descr="Une image contenant femme, personne, intérieur, mur&#10;&#10;Description générée automatiquement">
              <a:extLst>
                <a:ext uri="{FF2B5EF4-FFF2-40B4-BE49-F238E27FC236}">
                  <a16:creationId xmlns:a16="http://schemas.microsoft.com/office/drawing/2014/main" id="{5A752CB1-7B62-A336-AE03-17B8C2B55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856" y="4665078"/>
              <a:ext cx="2306538" cy="1589424"/>
            </a:xfrm>
            <a:prstGeom prst="rect">
              <a:avLst/>
            </a:prstGeom>
          </p:spPr>
        </p:pic>
        <p:sp>
          <p:nvSpPr>
            <p:cNvPr id="33" name="Rectangle 32">
              <a:extLst>
                <a:ext uri="{FF2B5EF4-FFF2-40B4-BE49-F238E27FC236}">
                  <a16:creationId xmlns:a16="http://schemas.microsoft.com/office/drawing/2014/main" id="{8345E09E-06E2-43AA-9E48-2D3F9F11E9E2}"/>
                </a:ext>
              </a:extLst>
            </p:cNvPr>
            <p:cNvSpPr/>
            <p:nvPr/>
          </p:nvSpPr>
          <p:spPr>
            <a:xfrm>
              <a:off x="4220377" y="4186419"/>
              <a:ext cx="2810344" cy="2037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MAUREN AYITE</a:t>
              </a:r>
            </a:p>
            <a:p>
              <a:pPr algn="ctr"/>
              <a:endParaRPr lang="fr-CM" b="1" dirty="0">
                <a:solidFill>
                  <a:schemeClr val="tx1"/>
                </a:solidFill>
              </a:endParaRPr>
            </a:p>
            <a:p>
              <a:pPr algn="ctr"/>
              <a:endParaRPr lang="fr-CM" dirty="0"/>
            </a:p>
            <a:p>
              <a:pPr algn="ctr"/>
              <a:endParaRPr lang="fr-CM" dirty="0"/>
            </a:p>
            <a:p>
              <a:pPr algn="ctr"/>
              <a:endParaRPr lang="fr-CM" dirty="0"/>
            </a:p>
            <a:p>
              <a:pPr algn="ctr"/>
              <a:endParaRPr lang="fr-CM" dirty="0"/>
            </a:p>
          </p:txBody>
        </p:sp>
      </p:grpSp>
      <p:grpSp>
        <p:nvGrpSpPr>
          <p:cNvPr id="45" name="Groupe 44">
            <a:extLst>
              <a:ext uri="{FF2B5EF4-FFF2-40B4-BE49-F238E27FC236}">
                <a16:creationId xmlns:a16="http://schemas.microsoft.com/office/drawing/2014/main" id="{F03970C6-980F-4B55-B805-88A86C13D058}"/>
              </a:ext>
            </a:extLst>
          </p:cNvPr>
          <p:cNvGrpSpPr/>
          <p:nvPr/>
        </p:nvGrpSpPr>
        <p:grpSpPr>
          <a:xfrm>
            <a:off x="3002251" y="4395460"/>
            <a:ext cx="2614507" cy="2095087"/>
            <a:chOff x="6173892" y="2245359"/>
            <a:chExt cx="2614507" cy="2095087"/>
          </a:xfrm>
        </p:grpSpPr>
        <p:pic>
          <p:nvPicPr>
            <p:cNvPr id="8" name="Image 7">
              <a:extLst>
                <a:ext uri="{FF2B5EF4-FFF2-40B4-BE49-F238E27FC236}">
                  <a16:creationId xmlns:a16="http://schemas.microsoft.com/office/drawing/2014/main" id="{4D5E9D6D-6BEB-88F9-25C1-B36A1C5A9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2106" y="2644673"/>
              <a:ext cx="2526293" cy="1695773"/>
            </a:xfrm>
            <a:prstGeom prst="rect">
              <a:avLst/>
            </a:prstGeom>
          </p:spPr>
        </p:pic>
        <p:sp>
          <p:nvSpPr>
            <p:cNvPr id="37" name="Rectangle 36">
              <a:extLst>
                <a:ext uri="{FF2B5EF4-FFF2-40B4-BE49-F238E27FC236}">
                  <a16:creationId xmlns:a16="http://schemas.microsoft.com/office/drawing/2014/main" id="{04ACA5F3-ECAA-0EEC-CFE4-121141A3DA56}"/>
                </a:ext>
              </a:extLst>
            </p:cNvPr>
            <p:cNvSpPr/>
            <p:nvPr/>
          </p:nvSpPr>
          <p:spPr>
            <a:xfrm>
              <a:off x="6173892" y="2245359"/>
              <a:ext cx="2614507" cy="20873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DIANA BOULI</a:t>
              </a:r>
            </a:p>
            <a:p>
              <a:pPr algn="ctr"/>
              <a:endParaRPr lang="fr-CM" b="1" dirty="0">
                <a:solidFill>
                  <a:schemeClr val="tx1"/>
                </a:solidFill>
              </a:endParaRPr>
            </a:p>
            <a:p>
              <a:pPr algn="ctr"/>
              <a:endParaRPr lang="fr-CM" b="1" dirty="0">
                <a:solidFill>
                  <a:schemeClr val="tx1"/>
                </a:solidFill>
              </a:endParaRPr>
            </a:p>
            <a:p>
              <a:pPr algn="ctr"/>
              <a:endParaRPr lang="fr-CM" dirty="0"/>
            </a:p>
            <a:p>
              <a:pPr algn="ctr"/>
              <a:endParaRPr lang="fr-CM" dirty="0"/>
            </a:p>
            <a:p>
              <a:pPr algn="ctr"/>
              <a:endParaRPr lang="fr-CM" dirty="0"/>
            </a:p>
            <a:p>
              <a:pPr algn="ctr"/>
              <a:endParaRPr lang="fr-CM" dirty="0"/>
            </a:p>
          </p:txBody>
        </p:sp>
      </p:grpSp>
      <p:grpSp>
        <p:nvGrpSpPr>
          <p:cNvPr id="46" name="Groupe 45">
            <a:extLst>
              <a:ext uri="{FF2B5EF4-FFF2-40B4-BE49-F238E27FC236}">
                <a16:creationId xmlns:a16="http://schemas.microsoft.com/office/drawing/2014/main" id="{8ED1978E-7D98-A88E-DBC3-7D7EE56AA558}"/>
              </a:ext>
            </a:extLst>
          </p:cNvPr>
          <p:cNvGrpSpPr/>
          <p:nvPr/>
        </p:nvGrpSpPr>
        <p:grpSpPr>
          <a:xfrm>
            <a:off x="6212087" y="2245360"/>
            <a:ext cx="2458720" cy="3119155"/>
            <a:chOff x="8168641" y="2255485"/>
            <a:chExt cx="2458720" cy="3119155"/>
          </a:xfrm>
        </p:grpSpPr>
        <p:pic>
          <p:nvPicPr>
            <p:cNvPr id="6" name="Image 5" descr="Une image contenant personne, homme, extérieur, fenêtre&#10;&#10;Description générée automatiquement">
              <a:extLst>
                <a:ext uri="{FF2B5EF4-FFF2-40B4-BE49-F238E27FC236}">
                  <a16:creationId xmlns:a16="http://schemas.microsoft.com/office/drawing/2014/main" id="{6C20E962-6374-EE98-88DC-94FAF86D0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1639" y="2850127"/>
              <a:ext cx="2435721" cy="2304914"/>
            </a:xfrm>
            <a:prstGeom prst="rect">
              <a:avLst/>
            </a:prstGeom>
          </p:spPr>
        </p:pic>
        <p:sp>
          <p:nvSpPr>
            <p:cNvPr id="39" name="Rectangle 38">
              <a:extLst>
                <a:ext uri="{FF2B5EF4-FFF2-40B4-BE49-F238E27FC236}">
                  <a16:creationId xmlns:a16="http://schemas.microsoft.com/office/drawing/2014/main" id="{ED2641AC-0FD6-FFBB-A3AC-9A8A9C35BD6A}"/>
                </a:ext>
              </a:extLst>
            </p:cNvPr>
            <p:cNvSpPr/>
            <p:nvPr/>
          </p:nvSpPr>
          <p:spPr>
            <a:xfrm>
              <a:off x="8168641" y="2255485"/>
              <a:ext cx="2458720" cy="31191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DAVID ETOO</a:t>
              </a:r>
            </a:p>
            <a:p>
              <a:pPr algn="ctr"/>
              <a:endParaRPr lang="fr-CM" b="1" dirty="0">
                <a:solidFill>
                  <a:schemeClr val="tx1"/>
                </a:solidFill>
              </a:endParaRPr>
            </a:p>
            <a:p>
              <a:pPr algn="ctr"/>
              <a:endParaRPr lang="fr-CM" b="1" dirty="0">
                <a:solidFill>
                  <a:schemeClr val="tx1"/>
                </a:solidFill>
              </a:endParaRPr>
            </a:p>
            <a:p>
              <a:pPr algn="ctr"/>
              <a:endParaRPr lang="fr-CM" b="1" dirty="0">
                <a:solidFill>
                  <a:schemeClr val="tx1"/>
                </a:solidFill>
              </a:endParaRPr>
            </a:p>
            <a:p>
              <a:pPr algn="ctr"/>
              <a:endParaRPr lang="fr-CM" b="1" dirty="0">
                <a:solidFill>
                  <a:schemeClr val="tx1"/>
                </a:solidFill>
              </a:endParaRPr>
            </a:p>
            <a:p>
              <a:pPr algn="ctr"/>
              <a:endParaRPr lang="fr-CM" b="1" dirty="0">
                <a:solidFill>
                  <a:schemeClr val="tx1"/>
                </a:solidFill>
              </a:endParaRPr>
            </a:p>
            <a:p>
              <a:pPr algn="ctr"/>
              <a:endParaRPr lang="fr-CM" dirty="0"/>
            </a:p>
            <a:p>
              <a:pPr algn="ctr"/>
              <a:endParaRPr lang="fr-CM" dirty="0"/>
            </a:p>
            <a:p>
              <a:pPr algn="ctr"/>
              <a:endParaRPr lang="fr-CM" dirty="0"/>
            </a:p>
            <a:p>
              <a:pPr algn="ctr"/>
              <a:endParaRPr lang="fr-CM" dirty="0"/>
            </a:p>
          </p:txBody>
        </p:sp>
      </p:grpSp>
      <p:grpSp>
        <p:nvGrpSpPr>
          <p:cNvPr id="44" name="Groupe 43">
            <a:extLst>
              <a:ext uri="{FF2B5EF4-FFF2-40B4-BE49-F238E27FC236}">
                <a16:creationId xmlns:a16="http://schemas.microsoft.com/office/drawing/2014/main" id="{2867EF90-8FDC-4C5B-6B7B-79E26E61CD1D}"/>
              </a:ext>
            </a:extLst>
          </p:cNvPr>
          <p:cNvGrpSpPr/>
          <p:nvPr/>
        </p:nvGrpSpPr>
        <p:grpSpPr>
          <a:xfrm>
            <a:off x="2983325" y="2255485"/>
            <a:ext cx="3012072" cy="2087305"/>
            <a:chOff x="2983325" y="2255485"/>
            <a:chExt cx="3012072" cy="2087305"/>
          </a:xfrm>
        </p:grpSpPr>
        <p:sp>
          <p:nvSpPr>
            <p:cNvPr id="35" name="Rectangle 34">
              <a:extLst>
                <a:ext uri="{FF2B5EF4-FFF2-40B4-BE49-F238E27FC236}">
                  <a16:creationId xmlns:a16="http://schemas.microsoft.com/office/drawing/2014/main" id="{D4E04D95-EB3C-A0F3-F5AC-0AF2900DCF1B}"/>
                </a:ext>
              </a:extLst>
            </p:cNvPr>
            <p:cNvSpPr/>
            <p:nvPr/>
          </p:nvSpPr>
          <p:spPr>
            <a:xfrm>
              <a:off x="3002251" y="2255485"/>
              <a:ext cx="2974221" cy="20873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SOPHY AIDA</a:t>
              </a:r>
            </a:p>
            <a:p>
              <a:pPr algn="ctr"/>
              <a:endParaRPr lang="fr-CM" b="1" dirty="0">
                <a:solidFill>
                  <a:schemeClr val="tx1"/>
                </a:solidFill>
              </a:endParaRPr>
            </a:p>
            <a:p>
              <a:pPr algn="ctr"/>
              <a:endParaRPr lang="fr-CM" b="1" dirty="0">
                <a:solidFill>
                  <a:schemeClr val="tx1"/>
                </a:solidFill>
              </a:endParaRPr>
            </a:p>
            <a:p>
              <a:pPr algn="ctr"/>
              <a:endParaRPr lang="fr-CM" b="1" dirty="0">
                <a:solidFill>
                  <a:schemeClr val="tx1"/>
                </a:solidFill>
              </a:endParaRPr>
            </a:p>
            <a:p>
              <a:pPr algn="ctr"/>
              <a:endParaRPr lang="fr-CM" dirty="0"/>
            </a:p>
            <a:p>
              <a:pPr algn="ctr"/>
              <a:endParaRPr lang="fr-CM" dirty="0"/>
            </a:p>
            <a:p>
              <a:pPr algn="ctr"/>
              <a:endParaRPr lang="fr-CM" dirty="0"/>
            </a:p>
          </p:txBody>
        </p:sp>
        <p:pic>
          <p:nvPicPr>
            <p:cNvPr id="20" name="Image 19" descr="Une image contenant personne, intérieur, mur, petit&#10;&#10;Description générée automatiquement">
              <a:extLst>
                <a:ext uri="{FF2B5EF4-FFF2-40B4-BE49-F238E27FC236}">
                  <a16:creationId xmlns:a16="http://schemas.microsoft.com/office/drawing/2014/main" id="{7EF96080-C3F9-835F-0698-25F92176A2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3325" y="2613082"/>
              <a:ext cx="3012072" cy="1506037"/>
            </a:xfrm>
            <a:prstGeom prst="rect">
              <a:avLst/>
            </a:prstGeom>
          </p:spPr>
        </p:pic>
      </p:grpSp>
      <p:sp>
        <p:nvSpPr>
          <p:cNvPr id="21" name="ZoneTexte 20">
            <a:extLst>
              <a:ext uri="{FF2B5EF4-FFF2-40B4-BE49-F238E27FC236}">
                <a16:creationId xmlns:a16="http://schemas.microsoft.com/office/drawing/2014/main" id="{6770B79B-318C-7DF1-8747-52FEF9BA236B}"/>
              </a:ext>
            </a:extLst>
          </p:cNvPr>
          <p:cNvSpPr txBox="1"/>
          <p:nvPr/>
        </p:nvSpPr>
        <p:spPr>
          <a:xfrm>
            <a:off x="0" y="715511"/>
            <a:ext cx="11595292" cy="1323439"/>
          </a:xfrm>
          <a:prstGeom prst="rect">
            <a:avLst/>
          </a:prstGeom>
          <a:noFill/>
        </p:spPr>
        <p:txBody>
          <a:bodyPr wrap="square" rtlCol="0">
            <a:spAutoFit/>
          </a:bodyPr>
          <a:lstStyle/>
          <a:p>
            <a:r>
              <a:rPr lang="fr-CM" sz="1600" dirty="0"/>
              <a:t>Grosse campagne d’influence dont l’objectif est de rendre la campagne virale et impacter directement sur </a:t>
            </a:r>
            <a:r>
              <a:rPr lang="fr-CM" sz="1600" b="1" dirty="0"/>
              <a:t>le taux de convection</a:t>
            </a:r>
            <a:r>
              <a:rPr lang="fr-CM" sz="1600" dirty="0"/>
              <a:t> de notre audience car ils seront plus accessible aux action de promos ou de vente sur le terrain.</a:t>
            </a:r>
          </a:p>
          <a:p>
            <a:r>
              <a:rPr lang="fr-CM" sz="1600" b="1" dirty="0">
                <a:highlight>
                  <a:srgbClr val="00FF00"/>
                </a:highlight>
              </a:rPr>
              <a:t>1- challenge petit déjeuné</a:t>
            </a:r>
          </a:p>
          <a:p>
            <a:r>
              <a:rPr lang="fr-CM" sz="1600" b="1" dirty="0">
                <a:highlight>
                  <a:srgbClr val="00FF00"/>
                </a:highlight>
              </a:rPr>
              <a:t>2- publication box petit déjeuner by BR</a:t>
            </a:r>
          </a:p>
          <a:p>
            <a:r>
              <a:rPr lang="fr-CM" sz="1600" b="1" dirty="0">
                <a:highlight>
                  <a:srgbClr val="00FF00"/>
                </a:highlight>
              </a:rPr>
              <a:t>3- partage de la vidéo (spot TV)</a:t>
            </a:r>
          </a:p>
        </p:txBody>
      </p:sp>
    </p:spTree>
    <p:extLst>
      <p:ext uri="{BB962C8B-B14F-4D97-AF65-F5344CB8AC3E}">
        <p14:creationId xmlns:p14="http://schemas.microsoft.com/office/powerpoint/2010/main" val="19646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60" name="Group 59">
            <a:extLst>
              <a:ext uri="{FF2B5EF4-FFF2-40B4-BE49-F238E27FC236}">
                <a16:creationId xmlns:a16="http://schemas.microsoft.com/office/drawing/2014/main" id="{EB2DA967-6A56-4C0C-B301-7A44B57B7A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7000" y="0"/>
            <a:ext cx="5711952" cy="5071492"/>
            <a:chOff x="4464881" y="0"/>
            <a:chExt cx="7724071" cy="6858000"/>
          </a:xfrm>
        </p:grpSpPr>
        <p:pic>
          <p:nvPicPr>
            <p:cNvPr id="61" name="Picture 60">
              <a:extLst>
                <a:ext uri="{FF2B5EF4-FFF2-40B4-BE49-F238E27FC236}">
                  <a16:creationId xmlns:a16="http://schemas.microsoft.com/office/drawing/2014/main" id="{41D87A74-AFC0-41FC-91E9-F89D8367E0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62" name="Picture 61">
              <a:extLst>
                <a:ext uri="{FF2B5EF4-FFF2-40B4-BE49-F238E27FC236}">
                  <a16:creationId xmlns:a16="http://schemas.microsoft.com/office/drawing/2014/main" id="{4C7729B3-A812-4638-993C-9E50096EDEA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9" name="Image 8">
            <a:extLst>
              <a:ext uri="{FF2B5EF4-FFF2-40B4-BE49-F238E27FC236}">
                <a16:creationId xmlns:a16="http://schemas.microsoft.com/office/drawing/2014/main" id="{97A282DE-E309-4E21-9A00-AC9438B7A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6258" y="6224023"/>
            <a:ext cx="1165274" cy="484754"/>
          </a:xfrm>
          <a:prstGeom prst="rect">
            <a:avLst/>
          </a:prstGeom>
        </p:spPr>
      </p:pic>
      <p:sp>
        <p:nvSpPr>
          <p:cNvPr id="11" name="ZoneTexte 10">
            <a:extLst>
              <a:ext uri="{FF2B5EF4-FFF2-40B4-BE49-F238E27FC236}">
                <a16:creationId xmlns:a16="http://schemas.microsoft.com/office/drawing/2014/main" id="{79E8F4EF-EB3D-B272-43FE-7CD655D7CA60}"/>
              </a:ext>
            </a:extLst>
          </p:cNvPr>
          <p:cNvSpPr txBox="1"/>
          <p:nvPr/>
        </p:nvSpPr>
        <p:spPr>
          <a:xfrm>
            <a:off x="0" y="-30479"/>
            <a:ext cx="4612640" cy="584775"/>
          </a:xfrm>
          <a:prstGeom prst="rect">
            <a:avLst/>
          </a:prstGeom>
          <a:noFill/>
        </p:spPr>
        <p:txBody>
          <a:bodyPr wrap="square">
            <a:spAutoFit/>
          </a:bodyPr>
          <a:lstStyle/>
          <a:p>
            <a:r>
              <a:rPr lang="fr-FR" sz="3200" b="1" dirty="0">
                <a:highlight>
                  <a:srgbClr val="FFFF00"/>
                </a:highlight>
                <a:latin typeface="Avenir Next LT Pro (Corps)"/>
              </a:rPr>
              <a:t>DIGITAL INFLUENCER</a:t>
            </a:r>
          </a:p>
        </p:txBody>
      </p:sp>
      <p:pic>
        <p:nvPicPr>
          <p:cNvPr id="14" name="Image 13" descr="Une image contenant texte, personne, homme&#10;&#10;Description générée automatiquement">
            <a:extLst>
              <a:ext uri="{FF2B5EF4-FFF2-40B4-BE49-F238E27FC236}">
                <a16:creationId xmlns:a16="http://schemas.microsoft.com/office/drawing/2014/main" id="{ABF71C05-7588-614B-B17A-E1E8650BC0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226" y="2082450"/>
            <a:ext cx="2691894" cy="1514190"/>
          </a:xfrm>
          <a:prstGeom prst="rect">
            <a:avLst/>
          </a:prstGeom>
        </p:spPr>
      </p:pic>
      <p:sp>
        <p:nvSpPr>
          <p:cNvPr id="41" name="Rectangle 40">
            <a:extLst>
              <a:ext uri="{FF2B5EF4-FFF2-40B4-BE49-F238E27FC236}">
                <a16:creationId xmlns:a16="http://schemas.microsoft.com/office/drawing/2014/main" id="{525DC0AB-0092-8AB7-5AB3-9F137C49F542}"/>
              </a:ext>
            </a:extLst>
          </p:cNvPr>
          <p:cNvSpPr/>
          <p:nvPr/>
        </p:nvSpPr>
        <p:spPr>
          <a:xfrm>
            <a:off x="221430" y="1731733"/>
            <a:ext cx="3456490" cy="18649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THIERRY YAKE</a:t>
            </a:r>
          </a:p>
          <a:p>
            <a:pPr algn="ctr"/>
            <a:endParaRPr lang="fr-CM" b="1" dirty="0">
              <a:solidFill>
                <a:schemeClr val="tx1"/>
              </a:solidFill>
            </a:endParaRPr>
          </a:p>
          <a:p>
            <a:pPr algn="ctr"/>
            <a:endParaRPr lang="fr-CM" b="1" dirty="0">
              <a:solidFill>
                <a:schemeClr val="tx1"/>
              </a:solidFill>
            </a:endParaRPr>
          </a:p>
          <a:p>
            <a:pPr algn="ctr"/>
            <a:endParaRPr lang="fr-CM" dirty="0"/>
          </a:p>
          <a:p>
            <a:pPr algn="ctr"/>
            <a:endParaRPr lang="fr-CM" dirty="0"/>
          </a:p>
          <a:p>
            <a:pPr algn="ctr"/>
            <a:endParaRPr lang="fr-CM" dirty="0"/>
          </a:p>
        </p:txBody>
      </p:sp>
      <p:sp>
        <p:nvSpPr>
          <p:cNvPr id="42" name="Rectangle 41">
            <a:extLst>
              <a:ext uri="{FF2B5EF4-FFF2-40B4-BE49-F238E27FC236}">
                <a16:creationId xmlns:a16="http://schemas.microsoft.com/office/drawing/2014/main" id="{025E3910-FB15-EBF9-1C02-05F259DB6FFD}"/>
              </a:ext>
            </a:extLst>
          </p:cNvPr>
          <p:cNvSpPr/>
          <p:nvPr/>
        </p:nvSpPr>
        <p:spPr>
          <a:xfrm>
            <a:off x="228976" y="3781865"/>
            <a:ext cx="3448944" cy="2872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M" sz="1600" dirty="0">
                <a:solidFill>
                  <a:schemeClr val="tx1"/>
                </a:solidFill>
              </a:rPr>
              <a:t>5 vidéos freestyle de différents petit déjeuner avec à chaque fois le BR en vedette</a:t>
            </a:r>
          </a:p>
        </p:txBody>
      </p:sp>
      <p:sp>
        <p:nvSpPr>
          <p:cNvPr id="21" name="ZoneTexte 20">
            <a:extLst>
              <a:ext uri="{FF2B5EF4-FFF2-40B4-BE49-F238E27FC236}">
                <a16:creationId xmlns:a16="http://schemas.microsoft.com/office/drawing/2014/main" id="{6770B79B-318C-7DF1-8747-52FEF9BA236B}"/>
              </a:ext>
            </a:extLst>
          </p:cNvPr>
          <p:cNvSpPr txBox="1"/>
          <p:nvPr/>
        </p:nvSpPr>
        <p:spPr>
          <a:xfrm>
            <a:off x="0" y="715511"/>
            <a:ext cx="11595292" cy="584775"/>
          </a:xfrm>
          <a:prstGeom prst="rect">
            <a:avLst/>
          </a:prstGeom>
          <a:noFill/>
        </p:spPr>
        <p:txBody>
          <a:bodyPr wrap="square" rtlCol="0">
            <a:spAutoFit/>
          </a:bodyPr>
          <a:lstStyle/>
          <a:p>
            <a:r>
              <a:rPr lang="fr-CM" sz="1600" b="1" dirty="0">
                <a:highlight>
                  <a:srgbClr val="00FF00"/>
                </a:highlight>
              </a:rPr>
              <a:t>1- publication box petit déjeuner by BR</a:t>
            </a:r>
          </a:p>
          <a:p>
            <a:r>
              <a:rPr lang="fr-CM" sz="1600" b="1" dirty="0">
                <a:highlight>
                  <a:srgbClr val="00FF00"/>
                </a:highlight>
              </a:rPr>
              <a:t>2- vidéo BR hors brand / freestyle</a:t>
            </a:r>
          </a:p>
        </p:txBody>
      </p:sp>
      <p:pic>
        <p:nvPicPr>
          <p:cNvPr id="2" name="video">
            <a:hlinkClick r:id="" action="ppaction://media"/>
            <a:extLst>
              <a:ext uri="{FF2B5EF4-FFF2-40B4-BE49-F238E27FC236}">
                <a16:creationId xmlns:a16="http://schemas.microsoft.com/office/drawing/2014/main" id="{647824C3-5C8D-B64F-859E-EA2512A3EE3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33860" y="261908"/>
            <a:ext cx="3031253" cy="5511369"/>
          </a:xfrm>
          <a:prstGeom prst="rect">
            <a:avLst/>
          </a:prstGeom>
        </p:spPr>
      </p:pic>
    </p:spTree>
    <p:extLst>
      <p:ext uri="{BB962C8B-B14F-4D97-AF65-F5344CB8AC3E}">
        <p14:creationId xmlns:p14="http://schemas.microsoft.com/office/powerpoint/2010/main" val="83171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B061ABF-B284-43DE-BD93-74B223236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4772"/>
            <a:ext cx="12355286" cy="8808978"/>
          </a:xfrm>
          <a:prstGeom prst="rect">
            <a:avLst/>
          </a:prstGeom>
        </p:spPr>
      </p:pic>
      <p:pic>
        <p:nvPicPr>
          <p:cNvPr id="9" name="Image 8">
            <a:extLst>
              <a:ext uri="{FF2B5EF4-FFF2-40B4-BE49-F238E27FC236}">
                <a16:creationId xmlns:a16="http://schemas.microsoft.com/office/drawing/2014/main" id="{2FDA0BFF-7851-4B40-B80A-DD211EDA5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7679" y="6654474"/>
            <a:ext cx="978487" cy="407051"/>
          </a:xfrm>
          <a:prstGeom prst="rect">
            <a:avLst/>
          </a:prstGeom>
        </p:spPr>
      </p:pic>
    </p:spTree>
    <p:extLst>
      <p:ext uri="{BB962C8B-B14F-4D97-AF65-F5344CB8AC3E}">
        <p14:creationId xmlns:p14="http://schemas.microsoft.com/office/powerpoint/2010/main" val="2182793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accessoire, carte de visite&#10;&#10;Description générée automatiquement">
            <a:extLst>
              <a:ext uri="{FF2B5EF4-FFF2-40B4-BE49-F238E27FC236}">
                <a16:creationId xmlns:a16="http://schemas.microsoft.com/office/drawing/2014/main" id="{5A348E3A-91E4-CC24-6D3B-5144B4ACF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7040" y="1025737"/>
            <a:ext cx="3159578" cy="2527662"/>
          </a:xfrm>
          <a:prstGeom prst="rect">
            <a:avLst/>
          </a:prstGeom>
        </p:spPr>
      </p:pic>
      <p:pic>
        <p:nvPicPr>
          <p:cNvPr id="2" name="Image 1">
            <a:extLst>
              <a:ext uri="{FF2B5EF4-FFF2-40B4-BE49-F238E27FC236}">
                <a16:creationId xmlns:a16="http://schemas.microsoft.com/office/drawing/2014/main" id="{22407FFA-AAF2-4645-97B3-F93D0DD0C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7679" y="6271591"/>
            <a:ext cx="978487" cy="407051"/>
          </a:xfrm>
          <a:prstGeom prst="rect">
            <a:avLst/>
          </a:prstGeom>
        </p:spPr>
      </p:pic>
      <p:sp>
        <p:nvSpPr>
          <p:cNvPr id="7" name="ZoneTexte 6">
            <a:extLst>
              <a:ext uri="{FF2B5EF4-FFF2-40B4-BE49-F238E27FC236}">
                <a16:creationId xmlns:a16="http://schemas.microsoft.com/office/drawing/2014/main" id="{E49A2943-63D8-3DD7-BC5A-C3A75A27E120}"/>
              </a:ext>
            </a:extLst>
          </p:cNvPr>
          <p:cNvSpPr txBox="1"/>
          <p:nvPr/>
        </p:nvSpPr>
        <p:spPr>
          <a:xfrm>
            <a:off x="0" y="-30479"/>
            <a:ext cx="1371600" cy="599439"/>
          </a:xfrm>
          <a:prstGeom prst="rect">
            <a:avLst/>
          </a:prstGeom>
          <a:noFill/>
        </p:spPr>
        <p:txBody>
          <a:bodyPr wrap="square">
            <a:spAutoFit/>
          </a:bodyPr>
          <a:lstStyle/>
          <a:p>
            <a:r>
              <a:rPr lang="fr-FR" sz="3200" b="1" dirty="0">
                <a:highlight>
                  <a:srgbClr val="FFFF00"/>
                </a:highlight>
                <a:latin typeface="Avenir Next LT Pro (Corps)"/>
              </a:rPr>
              <a:t>BTL</a:t>
            </a:r>
          </a:p>
        </p:txBody>
      </p:sp>
      <p:sp>
        <p:nvSpPr>
          <p:cNvPr id="5" name="Rectangle 4">
            <a:extLst>
              <a:ext uri="{FF2B5EF4-FFF2-40B4-BE49-F238E27FC236}">
                <a16:creationId xmlns:a16="http://schemas.microsoft.com/office/drawing/2014/main" id="{AD235376-DE17-F24B-CFBD-8F3EC039030E}"/>
              </a:ext>
            </a:extLst>
          </p:cNvPr>
          <p:cNvSpPr/>
          <p:nvPr/>
        </p:nvSpPr>
        <p:spPr>
          <a:xfrm>
            <a:off x="339670" y="1002546"/>
            <a:ext cx="5187370" cy="501217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M" sz="1600" b="1" dirty="0">
                <a:solidFill>
                  <a:schemeClr val="tx1"/>
                </a:solidFill>
              </a:rPr>
              <a:t>#Connect_with_people</a:t>
            </a:r>
          </a:p>
          <a:p>
            <a:endParaRPr lang="fr-CM" sz="1600" dirty="0">
              <a:solidFill>
                <a:schemeClr val="tx1"/>
              </a:solidFill>
            </a:endParaRPr>
          </a:p>
          <a:p>
            <a:endParaRPr lang="fr-CM" sz="1600" dirty="0">
              <a:solidFill>
                <a:schemeClr val="tx1"/>
              </a:solidFill>
            </a:endParaRPr>
          </a:p>
          <a:p>
            <a:pPr marL="285750" indent="-285750">
              <a:buFontTx/>
              <a:buChar char="-"/>
            </a:pPr>
            <a:r>
              <a:rPr lang="fr-CM" sz="1600" dirty="0">
                <a:solidFill>
                  <a:schemeClr val="tx1"/>
                </a:solidFill>
              </a:rPr>
              <a:t>Vente promo</a:t>
            </a:r>
          </a:p>
          <a:p>
            <a:r>
              <a:rPr lang="fr-CM" sz="1600" dirty="0">
                <a:solidFill>
                  <a:schemeClr val="tx1"/>
                </a:solidFill>
              </a:rPr>
              <a:t>Présence dans tous les super marché de façon très visible</a:t>
            </a:r>
          </a:p>
          <a:p>
            <a:pPr marL="285750" indent="-285750">
              <a:buFontTx/>
              <a:buChar char="-"/>
            </a:pPr>
            <a:r>
              <a:rPr lang="fr-CM" sz="1600" dirty="0">
                <a:solidFill>
                  <a:schemeClr val="tx1"/>
                </a:solidFill>
              </a:rPr>
              <a:t>Event</a:t>
            </a:r>
          </a:p>
          <a:p>
            <a:pPr marL="285750" indent="-285750">
              <a:buFont typeface="Arial" panose="020B0604020202020204" pitchFamily="34" charset="0"/>
              <a:buChar char="•"/>
            </a:pPr>
            <a:r>
              <a:rPr lang="fr-CM" sz="1600" dirty="0">
                <a:solidFill>
                  <a:schemeClr val="tx1"/>
                </a:solidFill>
              </a:rPr>
              <a:t>Distribution des </a:t>
            </a:r>
            <a:r>
              <a:rPr lang="fr-CM" sz="1600" dirty="0" err="1">
                <a:solidFill>
                  <a:schemeClr val="tx1"/>
                </a:solidFill>
              </a:rPr>
              <a:t>breackfast</a:t>
            </a:r>
            <a:r>
              <a:rPr lang="fr-CM" sz="1600" dirty="0">
                <a:solidFill>
                  <a:schemeClr val="tx1"/>
                </a:solidFill>
              </a:rPr>
              <a:t> box aux personnalités de media, sport, banque, chantiers d’envergure</a:t>
            </a:r>
          </a:p>
          <a:p>
            <a:pPr marL="285750" indent="-285750">
              <a:buFont typeface="Arial" panose="020B0604020202020204" pitchFamily="34" charset="0"/>
              <a:buChar char="•"/>
            </a:pPr>
            <a:r>
              <a:rPr lang="fr-CM" sz="1600" dirty="0">
                <a:solidFill>
                  <a:schemeClr val="tx1"/>
                </a:solidFill>
              </a:rPr>
              <a:t>Caravane du petit déjeuner</a:t>
            </a:r>
          </a:p>
          <a:p>
            <a:pPr marL="285750" indent="-285750">
              <a:buFont typeface="Arial" panose="020B0604020202020204" pitchFamily="34" charset="0"/>
              <a:buChar char="•"/>
            </a:pPr>
            <a:r>
              <a:rPr lang="fr-CM" sz="1600" dirty="0">
                <a:solidFill>
                  <a:schemeClr val="tx1"/>
                </a:solidFill>
              </a:rPr>
              <a:t>Sponsoring d'évènement</a:t>
            </a:r>
          </a:p>
          <a:p>
            <a:pPr marL="285750" indent="-285750">
              <a:buFontTx/>
              <a:buChar char="-"/>
            </a:pPr>
            <a:r>
              <a:rPr lang="fr-CM" sz="1600" dirty="0">
                <a:solidFill>
                  <a:schemeClr val="tx1"/>
                </a:solidFill>
              </a:rPr>
              <a:t>Jeux concours</a:t>
            </a:r>
          </a:p>
          <a:p>
            <a:pPr marL="285750" indent="-285750">
              <a:buFontTx/>
              <a:buChar char="-"/>
            </a:pPr>
            <a:r>
              <a:rPr lang="fr-CM" sz="1600" dirty="0">
                <a:solidFill>
                  <a:schemeClr val="tx1"/>
                </a:solidFill>
              </a:rPr>
              <a:t>Tv show concours de cuisine spécialisé sur le petit déjeuner</a:t>
            </a:r>
          </a:p>
          <a:p>
            <a:pPr marL="285750" indent="-285750">
              <a:buFontTx/>
              <a:buChar char="-"/>
            </a:pPr>
            <a:r>
              <a:rPr lang="fr-CM" sz="1600" dirty="0">
                <a:solidFill>
                  <a:schemeClr val="tx1"/>
                </a:solidFill>
              </a:rPr>
              <a:t>A la rentrée scolaire offrir la spécial breakfast box aux 20 premiers élèves qui arrivent le matin. Faire une rotation dans les école et universités.</a:t>
            </a:r>
          </a:p>
        </p:txBody>
      </p:sp>
      <p:pic>
        <p:nvPicPr>
          <p:cNvPr id="4" name="Image 3" descr="Une image contenant personne, groupe, posant, habillé&#10;&#10;Description générée automatiquement">
            <a:extLst>
              <a:ext uri="{FF2B5EF4-FFF2-40B4-BE49-F238E27FC236}">
                <a16:creationId xmlns:a16="http://schemas.microsoft.com/office/drawing/2014/main" id="{272546E6-86A7-D79F-BCFE-F03B41EC3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846" y="3576590"/>
            <a:ext cx="3490190" cy="2326793"/>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F42196F9-9915-67D1-BBF7-2D54D076E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5424" y="1025737"/>
            <a:ext cx="3314794" cy="2482896"/>
          </a:xfrm>
          <a:prstGeom prst="rect">
            <a:avLst/>
          </a:prstGeom>
        </p:spPr>
      </p:pic>
    </p:spTree>
    <p:extLst>
      <p:ext uri="{BB962C8B-B14F-4D97-AF65-F5344CB8AC3E}">
        <p14:creationId xmlns:p14="http://schemas.microsoft.com/office/powerpoint/2010/main" val="418433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6" name="Rectangle 68">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8" name="Group 70">
            <a:extLst>
              <a:ext uri="{FF2B5EF4-FFF2-40B4-BE49-F238E27FC236}">
                <a16:creationId xmlns:a16="http://schemas.microsoft.com/office/drawing/2014/main" id="{0292BAD4-5BB2-4CD3-AB5B-C35EF9F7D2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72" name="Picture 71">
              <a:extLst>
                <a:ext uri="{FF2B5EF4-FFF2-40B4-BE49-F238E27FC236}">
                  <a16:creationId xmlns:a16="http://schemas.microsoft.com/office/drawing/2014/main" id="{BA91DE0E-6861-418E-964C-304C560A35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73" name="Picture 72">
              <a:extLst>
                <a:ext uri="{FF2B5EF4-FFF2-40B4-BE49-F238E27FC236}">
                  <a16:creationId xmlns:a16="http://schemas.microsoft.com/office/drawing/2014/main" id="{BE848AF8-FC50-42AF-8B5B-3F6D2EC34C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75" name="Rectangle 74">
            <a:extLst>
              <a:ext uri="{FF2B5EF4-FFF2-40B4-BE49-F238E27FC236}">
                <a16:creationId xmlns:a16="http://schemas.microsoft.com/office/drawing/2014/main" id="{B629C0B3-01E5-4A82-B87C-62B1483F1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4DFA784-845D-4F99-B808-5C025E39B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ous-titre 2">
            <a:extLst>
              <a:ext uri="{FF2B5EF4-FFF2-40B4-BE49-F238E27FC236}">
                <a16:creationId xmlns:a16="http://schemas.microsoft.com/office/drawing/2014/main" id="{42305279-0118-44A1-A925-9B4C3A2D7407}"/>
              </a:ext>
            </a:extLst>
          </p:cNvPr>
          <p:cNvSpPr>
            <a:spLocks noGrp="1"/>
          </p:cNvSpPr>
          <p:nvPr>
            <p:ph type="subTitle" idx="1"/>
          </p:nvPr>
        </p:nvSpPr>
        <p:spPr>
          <a:xfrm>
            <a:off x="4995887" y="2741187"/>
            <a:ext cx="2191081" cy="687813"/>
          </a:xfrm>
        </p:spPr>
        <p:txBody>
          <a:bodyPr anchor="t">
            <a:normAutofit/>
          </a:bodyPr>
          <a:lstStyle/>
          <a:p>
            <a:pPr algn="l"/>
            <a:r>
              <a:rPr lang="fr-CM" sz="3600" b="1" dirty="0"/>
              <a:t>MERCI</a:t>
            </a:r>
          </a:p>
        </p:txBody>
      </p:sp>
      <p:pic>
        <p:nvPicPr>
          <p:cNvPr id="10" name="Image 9" descr="Une image contenant flèche&#10;&#10;Description générée automatiquement">
            <a:extLst>
              <a:ext uri="{FF2B5EF4-FFF2-40B4-BE49-F238E27FC236}">
                <a16:creationId xmlns:a16="http://schemas.microsoft.com/office/drawing/2014/main" id="{C997B8BD-78E9-4BA5-AC4E-60AF379B8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368191"/>
            <a:ext cx="4209625" cy="2146909"/>
          </a:xfrm>
          <a:prstGeom prst="rect">
            <a:avLst/>
          </a:prstGeom>
        </p:spPr>
      </p:pic>
    </p:spTree>
    <p:extLst>
      <p:ext uri="{BB962C8B-B14F-4D97-AF65-F5344CB8AC3E}">
        <p14:creationId xmlns:p14="http://schemas.microsoft.com/office/powerpoint/2010/main" val="3271718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2" name="Rectangle 12">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14">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7" name="Group 16">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8" name="Picture 17">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4" name="Picture 18">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0" name="ZoneTexte 19">
            <a:extLst>
              <a:ext uri="{FF2B5EF4-FFF2-40B4-BE49-F238E27FC236}">
                <a16:creationId xmlns:a16="http://schemas.microsoft.com/office/drawing/2014/main" id="{7DCB8251-6BF2-4628-A737-9931A6FD0F2E}"/>
              </a:ext>
            </a:extLst>
          </p:cNvPr>
          <p:cNvSpPr txBox="1"/>
          <p:nvPr/>
        </p:nvSpPr>
        <p:spPr>
          <a:xfrm>
            <a:off x="175041" y="796140"/>
            <a:ext cx="5527192" cy="6217087"/>
          </a:xfrm>
          <a:prstGeom prst="rect">
            <a:avLst/>
          </a:prstGeom>
          <a:noFill/>
        </p:spPr>
        <p:txBody>
          <a:bodyPr wrap="square">
            <a:spAutoFit/>
          </a:bodyPr>
          <a:lstStyle/>
          <a:p>
            <a:pPr algn="ctr"/>
            <a:r>
              <a:rPr lang="fr-CM" sz="2000" b="1" u="sng" dirty="0">
                <a:latin typeface="+mj-lt"/>
              </a:rPr>
              <a:t>CONTEXTE</a:t>
            </a:r>
          </a:p>
          <a:p>
            <a:endParaRPr lang="fr-CM" dirty="0"/>
          </a:p>
          <a:p>
            <a:r>
              <a:rPr lang="fr-CM" dirty="0"/>
              <a:t>Le marché du lait se retrouve menacé par la crise et dans plusieurs pays on observe une baisse remarquable des ventes.</a:t>
            </a:r>
          </a:p>
          <a:p>
            <a:endParaRPr lang="fr-CM" dirty="0"/>
          </a:p>
          <a:p>
            <a:r>
              <a:rPr lang="fr-CM" dirty="0"/>
              <a:t>Nous traversons une crise et les consommateurs estiment qu’en cas de baisse du pouvoir d’achat ils peuvent se passer du lait et se focaliser sur les indispensables. </a:t>
            </a:r>
          </a:p>
          <a:p>
            <a:endParaRPr lang="fr-CM" dirty="0"/>
          </a:p>
          <a:p>
            <a:r>
              <a:rPr lang="fr-CM" dirty="0"/>
              <a:t>Pourtant le lait est un élément indispensable dans l’alimentation. Mais la majorité des consommateurs n’en ont pas pleinement conscience et parfois s'efforcent d’en acheter pour les plus jeunes estimant qu’il en ont e plus besoin par rapport aux adultes.</a:t>
            </a:r>
          </a:p>
          <a:p>
            <a:endParaRPr lang="fr-CM" dirty="0"/>
          </a:p>
          <a:p>
            <a:r>
              <a:rPr lang="fr-CM" dirty="0"/>
              <a:t>Comment renverser la vapeur? Positionner le lait (BONNET ROUGE) au centre de l'alimentation et faire remonter rapidement et de façon durable les ventes?</a:t>
            </a:r>
          </a:p>
        </p:txBody>
      </p:sp>
      <p:sp>
        <p:nvSpPr>
          <p:cNvPr id="10" name="ZoneTexte 9">
            <a:extLst>
              <a:ext uri="{FF2B5EF4-FFF2-40B4-BE49-F238E27FC236}">
                <a16:creationId xmlns:a16="http://schemas.microsoft.com/office/drawing/2014/main" id="{D84B0F77-E6B3-EDAB-56EE-980E6686994E}"/>
              </a:ext>
            </a:extLst>
          </p:cNvPr>
          <p:cNvSpPr txBox="1"/>
          <p:nvPr/>
        </p:nvSpPr>
        <p:spPr>
          <a:xfrm>
            <a:off x="6489769" y="267396"/>
            <a:ext cx="4521352" cy="98677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dirty="0">
                <a:latin typeface="+mj-lt"/>
                <a:ea typeface="+mj-ea"/>
                <a:cs typeface="+mj-cs"/>
              </a:rPr>
              <a:t>Objectif de la </a:t>
            </a:r>
            <a:r>
              <a:rPr lang="en-US" sz="2400" b="1" dirty="0" err="1">
                <a:latin typeface="+mj-lt"/>
                <a:ea typeface="+mj-ea"/>
                <a:cs typeface="+mj-cs"/>
              </a:rPr>
              <a:t>campagne</a:t>
            </a:r>
            <a:endParaRPr lang="en-US" sz="2400" b="1" dirty="0">
              <a:latin typeface="+mj-lt"/>
              <a:ea typeface="+mj-ea"/>
              <a:cs typeface="+mj-cs"/>
            </a:endParaRPr>
          </a:p>
        </p:txBody>
      </p:sp>
      <p:sp>
        <p:nvSpPr>
          <p:cNvPr id="11" name="ZoneTexte 10">
            <a:extLst>
              <a:ext uri="{FF2B5EF4-FFF2-40B4-BE49-F238E27FC236}">
                <a16:creationId xmlns:a16="http://schemas.microsoft.com/office/drawing/2014/main" id="{B6D18020-39A4-1E95-21A2-8C36D41FE4B5}"/>
              </a:ext>
            </a:extLst>
          </p:cNvPr>
          <p:cNvSpPr txBox="1"/>
          <p:nvPr/>
        </p:nvSpPr>
        <p:spPr>
          <a:xfrm>
            <a:off x="5966150" y="1461441"/>
            <a:ext cx="5958885" cy="4627887"/>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dirty="0"/>
              <a:t>Faire </a:t>
            </a:r>
            <a:r>
              <a:rPr lang="en-US" dirty="0" err="1"/>
              <a:t>comprendre</a:t>
            </a:r>
            <a:r>
              <a:rPr lang="en-US" dirty="0"/>
              <a:t> aux gens que le lait </a:t>
            </a:r>
            <a:r>
              <a:rPr lang="en-US" dirty="0" err="1"/>
              <a:t>est</a:t>
            </a:r>
            <a:r>
              <a:rPr lang="en-US" dirty="0"/>
              <a:t> </a:t>
            </a:r>
            <a:r>
              <a:rPr lang="en-US" dirty="0" err="1"/>
              <a:t>benefique</a:t>
            </a:r>
            <a:r>
              <a:rPr lang="en-US" dirty="0"/>
              <a:t> pour </a:t>
            </a:r>
            <a:r>
              <a:rPr lang="en-US" dirty="0" err="1"/>
              <a:t>leur</a:t>
            </a:r>
            <a:r>
              <a:rPr lang="en-US" dirty="0"/>
              <a:t> alimentation</a:t>
            </a:r>
          </a:p>
          <a:p>
            <a:pPr marL="57150">
              <a:lnSpc>
                <a:spcPct val="90000"/>
              </a:lnSpc>
              <a:spcAft>
                <a:spcPts val="600"/>
              </a:spcAft>
            </a:pPr>
            <a:endParaRPr lang="en-US" b="1" dirty="0"/>
          </a:p>
          <a:p>
            <a:pPr marL="285750" indent="-228600">
              <a:lnSpc>
                <a:spcPct val="90000"/>
              </a:lnSpc>
              <a:spcAft>
                <a:spcPts val="600"/>
              </a:spcAft>
              <a:buFont typeface="Arial" panose="020B0604020202020204" pitchFamily="34" charset="0"/>
              <a:buChar char="•"/>
            </a:pPr>
            <a:r>
              <a:rPr lang="en-US" dirty="0" err="1"/>
              <a:t>Sachant</a:t>
            </a:r>
            <a:r>
              <a:rPr lang="en-US" dirty="0"/>
              <a:t> que le lait </a:t>
            </a:r>
            <a:r>
              <a:rPr lang="en-US" dirty="0" err="1"/>
              <a:t>est</a:t>
            </a:r>
            <a:r>
              <a:rPr lang="en-US" dirty="0"/>
              <a:t> consommé </a:t>
            </a:r>
            <a:r>
              <a:rPr lang="en-US" dirty="0" err="1"/>
              <a:t>en</a:t>
            </a:r>
            <a:r>
              <a:rPr lang="en-US" dirty="0"/>
              <a:t> </a:t>
            </a:r>
            <a:r>
              <a:rPr lang="en-US" dirty="0" err="1"/>
              <a:t>grande</a:t>
            </a:r>
            <a:r>
              <a:rPr lang="en-US" dirty="0"/>
              <a:t> </a:t>
            </a:r>
            <a:r>
              <a:rPr lang="en-US" dirty="0" err="1"/>
              <a:t>partie</a:t>
            </a:r>
            <a:r>
              <a:rPr lang="en-US" dirty="0"/>
              <a:t>  </a:t>
            </a:r>
            <a:r>
              <a:rPr lang="en-US" b="1" dirty="0"/>
              <a:t>le matin </a:t>
            </a:r>
            <a:r>
              <a:rPr lang="en-US" dirty="0"/>
              <a:t>et que </a:t>
            </a:r>
            <a:r>
              <a:rPr lang="en-US" b="1" dirty="0"/>
              <a:t>67% des </a:t>
            </a:r>
            <a:r>
              <a:rPr lang="en-US" b="1" dirty="0" err="1"/>
              <a:t>ivoiriens</a:t>
            </a:r>
            <a:r>
              <a:rPr lang="en-US" b="1" dirty="0"/>
              <a:t> </a:t>
            </a:r>
            <a:r>
              <a:rPr lang="en-US" b="1" dirty="0" err="1"/>
              <a:t>prennent</a:t>
            </a:r>
            <a:r>
              <a:rPr lang="en-US" b="1" dirty="0"/>
              <a:t> </a:t>
            </a:r>
            <a:r>
              <a:rPr lang="en-US" b="1" dirty="0" err="1"/>
              <a:t>leur</a:t>
            </a:r>
            <a:r>
              <a:rPr lang="en-US" b="1" dirty="0"/>
              <a:t> petit dejeuner</a:t>
            </a:r>
            <a:r>
              <a:rPr lang="en-US" dirty="0"/>
              <a:t>, </a:t>
            </a:r>
            <a:r>
              <a:rPr lang="en-US" dirty="0" err="1"/>
              <a:t>l’bjectif</a:t>
            </a:r>
            <a:r>
              <a:rPr lang="en-US" dirty="0"/>
              <a:t> de la </a:t>
            </a:r>
            <a:r>
              <a:rPr lang="en-US" dirty="0" err="1"/>
              <a:t>campagne</a:t>
            </a:r>
            <a:r>
              <a:rPr lang="en-US" dirty="0"/>
              <a:t> </a:t>
            </a:r>
            <a:r>
              <a:rPr lang="en-US" dirty="0" err="1"/>
              <a:t>est</a:t>
            </a:r>
            <a:r>
              <a:rPr lang="en-US" dirty="0"/>
              <a:t> de positioner de </a:t>
            </a:r>
            <a:r>
              <a:rPr lang="en-US" dirty="0" err="1"/>
              <a:t>facon</a:t>
            </a:r>
            <a:r>
              <a:rPr lang="en-US" dirty="0"/>
              <a:t> forte </a:t>
            </a:r>
            <a:r>
              <a:rPr lang="en-US" b="1" dirty="0">
                <a:highlight>
                  <a:srgbClr val="FFFF00"/>
                </a:highlight>
              </a:rPr>
              <a:t>le lait Bonnet Rouge </a:t>
            </a:r>
            <a:r>
              <a:rPr lang="en-US" b="1" dirty="0" err="1">
                <a:highlight>
                  <a:srgbClr val="FFFF00"/>
                </a:highlight>
              </a:rPr>
              <a:t>comme</a:t>
            </a:r>
            <a:r>
              <a:rPr lang="en-US" b="1" dirty="0">
                <a:highlight>
                  <a:srgbClr val="FFFF00"/>
                </a:highlight>
              </a:rPr>
              <a:t> un </a:t>
            </a:r>
            <a:r>
              <a:rPr lang="en-US" b="1" dirty="0" err="1">
                <a:highlight>
                  <a:srgbClr val="FFFF00"/>
                </a:highlight>
              </a:rPr>
              <a:t>incontournable</a:t>
            </a:r>
            <a:r>
              <a:rPr lang="en-US" b="1" dirty="0">
                <a:highlight>
                  <a:srgbClr val="FFFF00"/>
                </a:highlight>
              </a:rPr>
              <a:t> au petit dejeuner</a:t>
            </a:r>
          </a:p>
          <a:p>
            <a:pPr marL="57150">
              <a:lnSpc>
                <a:spcPct val="90000"/>
              </a:lnSpc>
              <a:spcAft>
                <a:spcPts val="600"/>
              </a:spcAft>
            </a:pPr>
            <a:endParaRPr lang="en-US" b="1" dirty="0">
              <a:highlight>
                <a:srgbClr val="FFFF00"/>
              </a:highlight>
            </a:endParaRPr>
          </a:p>
          <a:p>
            <a:pPr marL="285750" indent="-228600">
              <a:lnSpc>
                <a:spcPct val="90000"/>
              </a:lnSpc>
              <a:spcAft>
                <a:spcPts val="600"/>
              </a:spcAft>
              <a:buFont typeface="Arial" panose="020B0604020202020204" pitchFamily="34" charset="0"/>
              <a:buChar char="•"/>
            </a:pPr>
            <a:r>
              <a:rPr lang="en-US" dirty="0" err="1"/>
              <a:t>Produire</a:t>
            </a:r>
            <a:r>
              <a:rPr lang="en-US" dirty="0"/>
              <a:t> suffisament de </a:t>
            </a:r>
            <a:r>
              <a:rPr lang="en-US" dirty="0" err="1"/>
              <a:t>contenu</a:t>
            </a:r>
            <a:r>
              <a:rPr lang="en-US" dirty="0"/>
              <a:t> pour</a:t>
            </a:r>
          </a:p>
          <a:p>
            <a:pPr marL="342900" indent="-285750">
              <a:lnSpc>
                <a:spcPct val="90000"/>
              </a:lnSpc>
              <a:spcAft>
                <a:spcPts val="600"/>
              </a:spcAft>
              <a:buFontTx/>
              <a:buChar char="-"/>
            </a:pPr>
            <a:r>
              <a:rPr lang="en-US" b="1" dirty="0"/>
              <a:t>Influencer les habitude des </a:t>
            </a:r>
            <a:r>
              <a:rPr lang="en-US" b="1" dirty="0" err="1"/>
              <a:t>consommateurs</a:t>
            </a:r>
            <a:endParaRPr lang="en-US" b="1" dirty="0"/>
          </a:p>
          <a:p>
            <a:pPr marL="342900" indent="-285750">
              <a:lnSpc>
                <a:spcPct val="90000"/>
              </a:lnSpc>
              <a:spcAft>
                <a:spcPts val="600"/>
              </a:spcAft>
              <a:buFontTx/>
              <a:buChar char="-"/>
            </a:pPr>
            <a:r>
              <a:rPr lang="en-US" b="1" dirty="0" err="1"/>
              <a:t>Eduquer</a:t>
            </a:r>
            <a:r>
              <a:rPr lang="en-US" b="1" dirty="0"/>
              <a:t> sur les </a:t>
            </a:r>
            <a:r>
              <a:rPr lang="en-US" b="1" dirty="0" err="1"/>
              <a:t>produits</a:t>
            </a:r>
            <a:r>
              <a:rPr lang="en-US" b="1" dirty="0"/>
              <a:t> (why &amp; how)</a:t>
            </a:r>
          </a:p>
          <a:p>
            <a:pPr marL="342900" indent="-285750">
              <a:lnSpc>
                <a:spcPct val="90000"/>
              </a:lnSpc>
              <a:spcAft>
                <a:spcPts val="600"/>
              </a:spcAft>
              <a:buFontTx/>
              <a:buChar char="-"/>
            </a:pPr>
            <a:r>
              <a:rPr lang="en-US" b="1" dirty="0" err="1"/>
              <a:t>S’approprier</a:t>
            </a:r>
            <a:r>
              <a:rPr lang="en-US" b="1" dirty="0"/>
              <a:t> le petit dejeuner </a:t>
            </a:r>
            <a:r>
              <a:rPr lang="en-US" b="1" dirty="0" err="1"/>
              <a:t>comme</a:t>
            </a:r>
            <a:r>
              <a:rPr lang="en-US" b="1" dirty="0"/>
              <a:t> </a:t>
            </a:r>
            <a:r>
              <a:rPr lang="en-US" b="1" dirty="0" err="1"/>
              <a:t>territoire</a:t>
            </a:r>
            <a:r>
              <a:rPr lang="en-US" b="1" dirty="0"/>
              <a:t>  bonnet rouge</a:t>
            </a:r>
          </a:p>
          <a:p>
            <a:pPr>
              <a:lnSpc>
                <a:spcPct val="90000"/>
              </a:lnSpc>
              <a:spcAft>
                <a:spcPts val="600"/>
              </a:spcAft>
            </a:pPr>
            <a:endParaRPr lang="en-US" dirty="0"/>
          </a:p>
        </p:txBody>
      </p:sp>
      <p:pic>
        <p:nvPicPr>
          <p:cNvPr id="12" name="Image 11">
            <a:extLst>
              <a:ext uri="{FF2B5EF4-FFF2-40B4-BE49-F238E27FC236}">
                <a16:creationId xmlns:a16="http://schemas.microsoft.com/office/drawing/2014/main" id="{3033DD1B-5E5D-53FE-A3E4-CFCBB8B3A0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880" y="6091960"/>
            <a:ext cx="1093653" cy="456442"/>
          </a:xfrm>
          <a:prstGeom prst="rect">
            <a:avLst/>
          </a:prstGeom>
        </p:spPr>
      </p:pic>
    </p:spTree>
    <p:extLst>
      <p:ext uri="{BB962C8B-B14F-4D97-AF65-F5344CB8AC3E}">
        <p14:creationId xmlns:p14="http://schemas.microsoft.com/office/powerpoint/2010/main" val="1919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 calcmode="lin" valueType="num">
                                      <p:cBhvr additive="base">
                                        <p:cTn id="3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 calcmode="lin" valueType="num">
                                      <p:cBhvr additive="base">
                                        <p:cTn id="3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7" end="7"/>
                                            </p:txEl>
                                          </p:spTgt>
                                        </p:tgtEl>
                                        <p:attrNameLst>
                                          <p:attrName>style.visibility</p:attrName>
                                        </p:attrNameLst>
                                      </p:cBhvr>
                                      <p:to>
                                        <p:strVal val="visible"/>
                                      </p:to>
                                    </p:set>
                                    <p:anim calcmode="lin" valueType="num">
                                      <p:cBhvr additive="base">
                                        <p:cTn id="4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60" name="Group 59">
            <a:extLst>
              <a:ext uri="{FF2B5EF4-FFF2-40B4-BE49-F238E27FC236}">
                <a16:creationId xmlns:a16="http://schemas.microsoft.com/office/drawing/2014/main" id="{EB2DA967-6A56-4C0C-B301-7A44B57B7A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7000" y="0"/>
            <a:ext cx="5711952" cy="5071492"/>
            <a:chOff x="4464881" y="0"/>
            <a:chExt cx="7724071" cy="6858000"/>
          </a:xfrm>
        </p:grpSpPr>
        <p:pic>
          <p:nvPicPr>
            <p:cNvPr id="61" name="Picture 60">
              <a:extLst>
                <a:ext uri="{FF2B5EF4-FFF2-40B4-BE49-F238E27FC236}">
                  <a16:creationId xmlns:a16="http://schemas.microsoft.com/office/drawing/2014/main" id="{41D87A74-AFC0-41FC-91E9-F89D8367E0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62" name="Picture 61">
              <a:extLst>
                <a:ext uri="{FF2B5EF4-FFF2-40B4-BE49-F238E27FC236}">
                  <a16:creationId xmlns:a16="http://schemas.microsoft.com/office/drawing/2014/main" id="{4C7729B3-A812-4638-993C-9E50096EDEA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9" name="Image 8">
            <a:extLst>
              <a:ext uri="{FF2B5EF4-FFF2-40B4-BE49-F238E27FC236}">
                <a16:creationId xmlns:a16="http://schemas.microsoft.com/office/drawing/2014/main" id="{97A282DE-E309-4E21-9A00-AC9438B7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258" y="6224023"/>
            <a:ext cx="1165274" cy="484754"/>
          </a:xfrm>
          <a:prstGeom prst="rect">
            <a:avLst/>
          </a:prstGeom>
        </p:spPr>
      </p:pic>
      <p:sp>
        <p:nvSpPr>
          <p:cNvPr id="10" name="ZoneTexte 9">
            <a:extLst>
              <a:ext uri="{FF2B5EF4-FFF2-40B4-BE49-F238E27FC236}">
                <a16:creationId xmlns:a16="http://schemas.microsoft.com/office/drawing/2014/main" id="{FEC456A5-3355-4871-9B6F-4D5379A8EBD8}"/>
              </a:ext>
            </a:extLst>
          </p:cNvPr>
          <p:cNvSpPr txBox="1"/>
          <p:nvPr/>
        </p:nvSpPr>
        <p:spPr>
          <a:xfrm>
            <a:off x="344308" y="229326"/>
            <a:ext cx="3995612" cy="584775"/>
          </a:xfrm>
          <a:prstGeom prst="rect">
            <a:avLst/>
          </a:prstGeom>
          <a:noFill/>
        </p:spPr>
        <p:txBody>
          <a:bodyPr wrap="square">
            <a:spAutoFit/>
          </a:bodyPr>
          <a:lstStyle/>
          <a:p>
            <a:r>
              <a:rPr lang="fr-FR" sz="1600" b="1" dirty="0">
                <a:solidFill>
                  <a:srgbClr val="000000"/>
                </a:solidFill>
                <a:ea typeface="PMingLiU" panose="02020500000000000000" pitchFamily="18" charset="-120"/>
              </a:rPr>
              <a:t>I</a:t>
            </a:r>
            <a:r>
              <a:rPr lang="fr-FR" sz="1600" b="1" dirty="0">
                <a:solidFill>
                  <a:srgbClr val="000000"/>
                </a:solidFill>
                <a:effectLst/>
                <a:ea typeface="PMingLiU" panose="02020500000000000000" pitchFamily="18" charset="-120"/>
              </a:rPr>
              <a:t>NSIGHTS  </a:t>
            </a:r>
          </a:p>
          <a:p>
            <a:endParaRPr lang="fr-FR" sz="1600" b="1" dirty="0">
              <a:solidFill>
                <a:srgbClr val="000000"/>
              </a:solidFill>
              <a:effectLst/>
              <a:ea typeface="PMingLiU" panose="02020500000000000000" pitchFamily="18" charset="-120"/>
            </a:endParaRPr>
          </a:p>
        </p:txBody>
      </p:sp>
      <p:sp>
        <p:nvSpPr>
          <p:cNvPr id="11" name="ZoneTexte 10">
            <a:extLst>
              <a:ext uri="{FF2B5EF4-FFF2-40B4-BE49-F238E27FC236}">
                <a16:creationId xmlns:a16="http://schemas.microsoft.com/office/drawing/2014/main" id="{41019C23-576B-4B06-9AC5-43E30CCC8FA6}"/>
              </a:ext>
            </a:extLst>
          </p:cNvPr>
          <p:cNvSpPr txBox="1"/>
          <p:nvPr/>
        </p:nvSpPr>
        <p:spPr>
          <a:xfrm>
            <a:off x="245598" y="631142"/>
            <a:ext cx="7641452" cy="6186309"/>
          </a:xfrm>
          <a:prstGeom prst="rect">
            <a:avLst/>
          </a:prstGeom>
          <a:noFill/>
        </p:spPr>
        <p:txBody>
          <a:bodyPr wrap="square">
            <a:spAutoFit/>
          </a:bodyPr>
          <a:lstStyle/>
          <a:p>
            <a:pPr marL="285750" indent="-285750">
              <a:buFont typeface="Arial" panose="020B0604020202020204" pitchFamily="34" charset="0"/>
              <a:buChar char="•"/>
            </a:pPr>
            <a:r>
              <a:rPr lang="fr-FR" dirty="0">
                <a:latin typeface="Avenir Next LT Pro (Corps)"/>
              </a:rPr>
              <a:t>C’est le matin qu’on consomme le lait en grande majorité</a:t>
            </a:r>
          </a:p>
          <a:p>
            <a:pPr marL="285750" indent="-285750">
              <a:buFont typeface="Arial" panose="020B0604020202020204" pitchFamily="34" charset="0"/>
              <a:buChar char="•"/>
            </a:pPr>
            <a:r>
              <a:rPr lang="fr-FR" b="1" dirty="0">
                <a:latin typeface="Avenir Next LT Pro (Corps)"/>
              </a:rPr>
              <a:t>67% </a:t>
            </a:r>
            <a:r>
              <a:rPr lang="fr-FR" dirty="0">
                <a:latin typeface="Avenir Next LT Pro (Corps)"/>
              </a:rPr>
              <a:t>des ivoiriens prennent le petit déjeuner le matin (la majorité à la maison en famille).</a:t>
            </a:r>
          </a:p>
          <a:p>
            <a:pPr marL="285750" indent="-285750">
              <a:buFont typeface="Arial" panose="020B0604020202020204" pitchFamily="34" charset="0"/>
              <a:buChar char="•"/>
            </a:pPr>
            <a:r>
              <a:rPr lang="fr-FR" dirty="0">
                <a:latin typeface="Avenir Next LT Pro (Corps)"/>
              </a:rPr>
              <a:t>Les produits laitier ne représentent que 17% de l'alimentation des ivoirien au petit déjeuner (le constat est presque le même dans les autres pays ouest africains)</a:t>
            </a:r>
          </a:p>
          <a:p>
            <a:pPr marL="285750" indent="-285750">
              <a:buFont typeface="Arial" panose="020B0604020202020204" pitchFamily="34" charset="0"/>
              <a:buChar char="•"/>
            </a:pPr>
            <a:r>
              <a:rPr lang="fr-FR" dirty="0">
                <a:latin typeface="Avenir Next LT Pro (Corps)"/>
              </a:rPr>
              <a:t>72% des occasions de consommation des produits laitier se passe à la maison. </a:t>
            </a:r>
          </a:p>
          <a:p>
            <a:pPr marL="285750" indent="-285750">
              <a:buFont typeface="Arial" panose="020B0604020202020204" pitchFamily="34" charset="0"/>
              <a:buChar char="•"/>
            </a:pPr>
            <a:r>
              <a:rPr lang="fr-FR" dirty="0">
                <a:latin typeface="Avenir Next LT Pro (Corps)"/>
              </a:rPr>
              <a:t>36% (soit la très grand majorité) de ceux qui ne prennent pas le petit déjeuner à la maison le font par gain de temps</a:t>
            </a:r>
          </a:p>
          <a:p>
            <a:endParaRPr lang="fr-FR" dirty="0">
              <a:latin typeface="Avenir Next LT Pro (Corps)"/>
            </a:endParaRPr>
          </a:p>
          <a:p>
            <a:endParaRPr lang="fr-FR" dirty="0">
              <a:latin typeface="Avenir Next LT Pro (Corps)"/>
            </a:endParaRPr>
          </a:p>
          <a:p>
            <a:r>
              <a:rPr lang="fr-FR" dirty="0">
                <a:latin typeface="Avenir Next LT Pro (Corps)"/>
              </a:rPr>
              <a:t>Globalement  dans nos pays référence, il existe deux types de petit déjeuner:</a:t>
            </a:r>
          </a:p>
          <a:p>
            <a:r>
              <a:rPr lang="fr-FR" b="1" dirty="0">
                <a:latin typeface="Avenir Next LT Pro (Corps)"/>
              </a:rPr>
              <a:t>1-</a:t>
            </a:r>
            <a:r>
              <a:rPr lang="fr-FR" dirty="0">
                <a:latin typeface="Avenir Next LT Pro (Corps)"/>
              </a:rPr>
              <a:t> Le petit déjeuner classiques: celui auquel tout le monde aspire et qui représente le petit déjeuner modèle (</a:t>
            </a:r>
            <a:r>
              <a:rPr lang="fr-FR" b="1" i="1" dirty="0">
                <a:latin typeface="Avenir Next LT Pro (Corps)"/>
              </a:rPr>
              <a:t>dans l'imaginaire collectif</a:t>
            </a:r>
            <a:r>
              <a:rPr lang="fr-FR" dirty="0">
                <a:latin typeface="Avenir Next LT Pro (Corps)"/>
              </a:rPr>
              <a:t>)</a:t>
            </a:r>
          </a:p>
          <a:p>
            <a:r>
              <a:rPr lang="fr-FR" b="1" i="1" dirty="0">
                <a:latin typeface="Avenir Next LT Pro (Corps)"/>
              </a:rPr>
              <a:t>Pain – beure – œuf – café – thé – sardine - charcuterie</a:t>
            </a:r>
          </a:p>
          <a:p>
            <a:r>
              <a:rPr lang="fr-FR" b="1" dirty="0">
                <a:latin typeface="Avenir Next LT Pro (Corps)"/>
              </a:rPr>
              <a:t>2-</a:t>
            </a:r>
            <a:r>
              <a:rPr lang="fr-FR" dirty="0">
                <a:latin typeface="Avenir Next LT Pro (Corps)"/>
              </a:rPr>
              <a:t> Le petit déjeuner identitaire (culturel ou local): c'est le petit déjeuner que tout le monde aime bien et qui fait renaitre un sentiment de fierté chez les consommateurs.</a:t>
            </a:r>
          </a:p>
          <a:p>
            <a:r>
              <a:rPr lang="fr-FR" b="1" i="1" kern="1800" dirty="0" err="1">
                <a:solidFill>
                  <a:srgbClr val="333333"/>
                </a:solidFill>
                <a:effectLst/>
                <a:latin typeface="Lato" panose="020F0502020204030203" pitchFamily="34" charset="0"/>
                <a:ea typeface="Calibri" panose="020F0502020204030204" pitchFamily="34" charset="0"/>
                <a:cs typeface="Times New Roman" panose="02020603050405020304" pitchFamily="18" charset="0"/>
              </a:rPr>
              <a:t>B</a:t>
            </a:r>
            <a:r>
              <a:rPr lang="fr-FR" sz="1800" b="1" i="1" kern="1800" dirty="0" err="1">
                <a:solidFill>
                  <a:srgbClr val="333333"/>
                </a:solidFill>
                <a:effectLst/>
                <a:latin typeface="Lato" panose="020F0502020204030203" pitchFamily="34" charset="0"/>
                <a:ea typeface="Calibri" panose="020F0502020204030204" pitchFamily="34" charset="0"/>
                <a:cs typeface="Times New Roman" panose="02020603050405020304" pitchFamily="18" charset="0"/>
              </a:rPr>
              <a:t>oflotos</a:t>
            </a:r>
            <a:r>
              <a:rPr lang="fr-FR" sz="1800" b="1" i="1" kern="1800" dirty="0">
                <a:solidFill>
                  <a:srgbClr val="333333"/>
                </a:solidFill>
                <a:effectLst/>
                <a:latin typeface="Lato" panose="020F0502020204030203" pitchFamily="34" charset="0"/>
                <a:ea typeface="Calibri" panose="020F0502020204030204" pitchFamily="34" charset="0"/>
                <a:cs typeface="Times New Roman" panose="02020603050405020304" pitchFamily="18" charset="0"/>
              </a:rPr>
              <a:t> - </a:t>
            </a:r>
            <a:r>
              <a:rPr lang="fr-FR" sz="1800" b="1" i="1" dirty="0">
                <a:solidFill>
                  <a:srgbClr val="333333"/>
                </a:solidFill>
                <a:latin typeface="Lato" panose="020F0502020204030203" pitchFamily="34" charset="0"/>
                <a:cs typeface="Times New Roman" panose="02020603050405020304" pitchFamily="18" charset="0"/>
              </a:rPr>
              <a:t>bouillie de mil – </a:t>
            </a:r>
            <a:r>
              <a:rPr lang="fr-FR" sz="1800" b="1" i="1" dirty="0" err="1">
                <a:solidFill>
                  <a:srgbClr val="333333"/>
                </a:solidFill>
                <a:latin typeface="Lato" panose="020F0502020204030203" pitchFamily="34" charset="0"/>
                <a:cs typeface="Times New Roman" panose="02020603050405020304" pitchFamily="18" charset="0"/>
              </a:rPr>
              <a:t>degue</a:t>
            </a:r>
            <a:r>
              <a:rPr lang="fr-FR" sz="1800" b="1" i="1" dirty="0">
                <a:solidFill>
                  <a:srgbClr val="333333"/>
                </a:solidFill>
                <a:latin typeface="Lato" panose="020F0502020204030203" pitchFamily="34" charset="0"/>
                <a:cs typeface="Times New Roman" panose="02020603050405020304" pitchFamily="18" charset="0"/>
              </a:rPr>
              <a:t> – beignet – haricot – bouillit de mais</a:t>
            </a:r>
            <a:endParaRPr lang="fr-FR" b="1" i="1" dirty="0">
              <a:latin typeface="Avenir Next LT Pro (Corps)"/>
            </a:endParaRPr>
          </a:p>
          <a:p>
            <a:endParaRPr lang="fr-FR" dirty="0">
              <a:latin typeface="Avenir Next LT Pro (Corps)"/>
            </a:endParaRPr>
          </a:p>
        </p:txBody>
      </p:sp>
      <p:pic>
        <p:nvPicPr>
          <p:cNvPr id="15" name="Image 14" descr="Une image contenant alimentation, tasse, table, café&#10;&#10;Description générée automatiquement">
            <a:extLst>
              <a:ext uri="{FF2B5EF4-FFF2-40B4-BE49-F238E27FC236}">
                <a16:creationId xmlns:a16="http://schemas.microsoft.com/office/drawing/2014/main" id="{D5D5231B-B10F-F03A-2796-8023EE00E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964" y="3519159"/>
            <a:ext cx="1491278" cy="991758"/>
          </a:xfrm>
          <a:prstGeom prst="rect">
            <a:avLst/>
          </a:prstGeom>
        </p:spPr>
      </p:pic>
      <p:pic>
        <p:nvPicPr>
          <p:cNvPr id="16" name="Image 15" descr="Une image contenant alimentation, assiette, petit déjeuner, repas&#10;&#10;Description générée automatiquement">
            <a:extLst>
              <a:ext uri="{FF2B5EF4-FFF2-40B4-BE49-F238E27FC236}">
                <a16:creationId xmlns:a16="http://schemas.microsoft.com/office/drawing/2014/main" id="{3F3EF9C7-F851-46E1-DE21-E0DB37F78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0163" y="2356764"/>
            <a:ext cx="1696882" cy="1067297"/>
          </a:xfrm>
          <a:prstGeom prst="rect">
            <a:avLst/>
          </a:prstGeom>
        </p:spPr>
      </p:pic>
      <p:pic>
        <p:nvPicPr>
          <p:cNvPr id="17" name="Image 16">
            <a:extLst>
              <a:ext uri="{FF2B5EF4-FFF2-40B4-BE49-F238E27FC236}">
                <a16:creationId xmlns:a16="http://schemas.microsoft.com/office/drawing/2014/main" id="{396BEA66-D8F6-1B25-4AE8-E20E1D9B5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4229" y="3525262"/>
            <a:ext cx="1575314" cy="1383412"/>
          </a:xfrm>
          <a:prstGeom prst="ellipse">
            <a:avLst/>
          </a:prstGeom>
        </p:spPr>
      </p:pic>
      <p:pic>
        <p:nvPicPr>
          <p:cNvPr id="18" name="Image 17" descr="Une image contenant alimentation, assiette&#10;&#10;Description générée automatiquement">
            <a:extLst>
              <a:ext uri="{FF2B5EF4-FFF2-40B4-BE49-F238E27FC236}">
                <a16:creationId xmlns:a16="http://schemas.microsoft.com/office/drawing/2014/main" id="{5C3C9378-DA42-CF07-61F7-F2225A3E7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13" y="4648509"/>
            <a:ext cx="1353180" cy="1353180"/>
          </a:xfrm>
          <a:prstGeom prst="rect">
            <a:avLst/>
          </a:prstGeom>
        </p:spPr>
      </p:pic>
      <p:pic>
        <p:nvPicPr>
          <p:cNvPr id="19" name="Image 18" descr="Une image contenant tasse, table, café, petit déjeuner&#10;&#10;Description générée automatiquement">
            <a:extLst>
              <a:ext uri="{FF2B5EF4-FFF2-40B4-BE49-F238E27FC236}">
                <a16:creationId xmlns:a16="http://schemas.microsoft.com/office/drawing/2014/main" id="{11A838CF-9679-CA7B-EA1E-4D30BEABDF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76466" y="2344600"/>
            <a:ext cx="1364421" cy="1005089"/>
          </a:xfrm>
          <a:prstGeom prst="rect">
            <a:avLst/>
          </a:prstGeom>
        </p:spPr>
      </p:pic>
      <p:pic>
        <p:nvPicPr>
          <p:cNvPr id="20" name="Image 19" descr="Une image contenant tasse, alimentation, café, intérieur&#10;&#10;Description générée automatiquement">
            <a:extLst>
              <a:ext uri="{FF2B5EF4-FFF2-40B4-BE49-F238E27FC236}">
                <a16:creationId xmlns:a16="http://schemas.microsoft.com/office/drawing/2014/main" id="{C71D4068-B3D2-2D16-C93B-DE3079C5FD45}"/>
              </a:ext>
            </a:extLst>
          </p:cNvPr>
          <p:cNvPicPr>
            <a:picLocks noChangeAspect="1"/>
          </p:cNvPicPr>
          <p:nvPr/>
        </p:nvPicPr>
        <p:blipFill rotWithShape="1">
          <a:blip r:embed="rId10">
            <a:extLst>
              <a:ext uri="{28A0092B-C50C-407E-A947-70E740481C1C}">
                <a14:useLocalDpi xmlns:a14="http://schemas.microsoft.com/office/drawing/2010/main" val="0"/>
              </a:ext>
            </a:extLst>
          </a:blip>
          <a:srcRect r="-2" b="2724"/>
          <a:stretch/>
        </p:blipFill>
        <p:spPr>
          <a:xfrm>
            <a:off x="8823403" y="5110872"/>
            <a:ext cx="1516140" cy="1474818"/>
          </a:xfrm>
          <a:prstGeom prst="rect">
            <a:avLst/>
          </a:prstGeom>
        </p:spPr>
      </p:pic>
    </p:spTree>
    <p:extLst>
      <p:ext uri="{BB962C8B-B14F-4D97-AF65-F5344CB8AC3E}">
        <p14:creationId xmlns:p14="http://schemas.microsoft.com/office/powerpoint/2010/main" val="344762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 calcmode="lin" valueType="num">
                                      <p:cBhvr additive="base">
                                        <p:cTn id="3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8" end="8"/>
                                            </p:txEl>
                                          </p:spTgt>
                                        </p:tgtEl>
                                        <p:attrNameLst>
                                          <p:attrName>style.visibility</p:attrName>
                                        </p:attrNameLst>
                                      </p:cBhvr>
                                      <p:to>
                                        <p:strVal val="visible"/>
                                      </p:to>
                                    </p:set>
                                    <p:anim calcmode="lin" valueType="num">
                                      <p:cBhvr additive="base">
                                        <p:cTn id="4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xEl>
                                              <p:pRg st="9" end="9"/>
                                            </p:txEl>
                                          </p:spTgt>
                                        </p:tgtEl>
                                        <p:attrNameLst>
                                          <p:attrName>style.visibility</p:attrName>
                                        </p:attrNameLst>
                                      </p:cBhvr>
                                      <p:to>
                                        <p:strVal val="visible"/>
                                      </p:to>
                                    </p:set>
                                    <p:anim calcmode="lin" valueType="num">
                                      <p:cBhvr additive="base">
                                        <p:cTn id="4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xEl>
                                              <p:pRg st="10" end="10"/>
                                            </p:txEl>
                                          </p:spTgt>
                                        </p:tgtEl>
                                        <p:attrNameLst>
                                          <p:attrName>style.visibility</p:attrName>
                                        </p:attrNameLst>
                                      </p:cBhvr>
                                      <p:to>
                                        <p:strVal val="visible"/>
                                      </p:to>
                                    </p:set>
                                    <p:anim calcmode="lin" valueType="num">
                                      <p:cBhvr additive="base">
                                        <p:cTn id="49"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
                                            <p:txEl>
                                              <p:pRg st="11" end="11"/>
                                            </p:txEl>
                                          </p:spTgt>
                                        </p:tgtEl>
                                        <p:attrNameLst>
                                          <p:attrName>style.visibility</p:attrName>
                                        </p:attrNameLst>
                                      </p:cBhvr>
                                      <p:to>
                                        <p:strVal val="visible"/>
                                      </p:to>
                                    </p:set>
                                    <p:anim calcmode="lin" valueType="num">
                                      <p:cBhvr additive="base">
                                        <p:cTn id="53"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60" name="Group 59">
            <a:extLst>
              <a:ext uri="{FF2B5EF4-FFF2-40B4-BE49-F238E27FC236}">
                <a16:creationId xmlns:a16="http://schemas.microsoft.com/office/drawing/2014/main" id="{EB2DA967-6A56-4C0C-B301-7A44B57B7A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77000" y="0"/>
            <a:ext cx="5711952" cy="5071492"/>
            <a:chOff x="4464881" y="0"/>
            <a:chExt cx="7724071" cy="6858000"/>
          </a:xfrm>
        </p:grpSpPr>
        <p:pic>
          <p:nvPicPr>
            <p:cNvPr id="61" name="Picture 60">
              <a:extLst>
                <a:ext uri="{FF2B5EF4-FFF2-40B4-BE49-F238E27FC236}">
                  <a16:creationId xmlns:a16="http://schemas.microsoft.com/office/drawing/2014/main" id="{41D87A74-AFC0-41FC-91E9-F89D8367E0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62" name="Picture 61">
              <a:extLst>
                <a:ext uri="{FF2B5EF4-FFF2-40B4-BE49-F238E27FC236}">
                  <a16:creationId xmlns:a16="http://schemas.microsoft.com/office/drawing/2014/main" id="{4C7729B3-A812-4638-993C-9E50096EDEA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8" name="Sous-titre 2">
            <a:extLst>
              <a:ext uri="{FF2B5EF4-FFF2-40B4-BE49-F238E27FC236}">
                <a16:creationId xmlns:a16="http://schemas.microsoft.com/office/drawing/2014/main" id="{4BA97CA4-4E2E-47D2-A198-6177BE5B854E}"/>
              </a:ext>
            </a:extLst>
          </p:cNvPr>
          <p:cNvSpPr txBox="1">
            <a:spLocks/>
          </p:cNvSpPr>
          <p:nvPr/>
        </p:nvSpPr>
        <p:spPr>
          <a:xfrm>
            <a:off x="101758" y="366364"/>
            <a:ext cx="5731749" cy="1600611"/>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CM" b="1" dirty="0"/>
              <a:t>RECO: Le lait BONNET ROUGE EST INCONTOURNABLE AU PETIT DEJEUNER</a:t>
            </a:r>
          </a:p>
        </p:txBody>
      </p:sp>
      <p:pic>
        <p:nvPicPr>
          <p:cNvPr id="9" name="Image 8">
            <a:extLst>
              <a:ext uri="{FF2B5EF4-FFF2-40B4-BE49-F238E27FC236}">
                <a16:creationId xmlns:a16="http://schemas.microsoft.com/office/drawing/2014/main" id="{97A282DE-E309-4E21-9A00-AC9438B7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258" y="6224023"/>
            <a:ext cx="1165274" cy="484754"/>
          </a:xfrm>
          <a:prstGeom prst="rect">
            <a:avLst/>
          </a:prstGeom>
        </p:spPr>
      </p:pic>
      <p:sp>
        <p:nvSpPr>
          <p:cNvPr id="13" name="ZoneTexte 12">
            <a:extLst>
              <a:ext uri="{FF2B5EF4-FFF2-40B4-BE49-F238E27FC236}">
                <a16:creationId xmlns:a16="http://schemas.microsoft.com/office/drawing/2014/main" id="{684AF95D-CE7A-48DC-BBDE-04F71F2A2F26}"/>
              </a:ext>
            </a:extLst>
          </p:cNvPr>
          <p:cNvSpPr txBox="1"/>
          <p:nvPr/>
        </p:nvSpPr>
        <p:spPr>
          <a:xfrm>
            <a:off x="304958" y="1548509"/>
            <a:ext cx="6290172" cy="1323439"/>
          </a:xfrm>
          <a:prstGeom prst="rect">
            <a:avLst/>
          </a:prstGeom>
          <a:noFill/>
        </p:spPr>
        <p:txBody>
          <a:bodyPr wrap="square">
            <a:spAutoFit/>
          </a:bodyPr>
          <a:lstStyle/>
          <a:p>
            <a:r>
              <a:rPr lang="fr-FR" sz="1600" b="1" dirty="0">
                <a:latin typeface="Avenir Next LT Pro (Corps)"/>
              </a:rPr>
              <a:t>PROMESSE</a:t>
            </a:r>
            <a:r>
              <a:rPr lang="fr-FR" sz="1600" dirty="0">
                <a:latin typeface="Avenir Next LT Pro (Corps)"/>
              </a:rPr>
              <a:t> :</a:t>
            </a:r>
          </a:p>
          <a:p>
            <a:r>
              <a:rPr lang="fr-FR" sz="1600" dirty="0">
                <a:latin typeface="Avenir Next LT Pro (Corps)"/>
              </a:rPr>
              <a:t> </a:t>
            </a:r>
          </a:p>
          <a:p>
            <a:r>
              <a:rPr lang="fr-FR" sz="1600" dirty="0">
                <a:latin typeface="Avenir Next LT Pro (Corps)"/>
              </a:rPr>
              <a:t>BONNET ROUGE c’est l’éléments qui apporte à votre petit déjeuner de quoi être complet ! En d’autres termes sans le lait BONNET ROUGE, votre petit déjeuner a un gout d’inachevé</a:t>
            </a:r>
          </a:p>
        </p:txBody>
      </p:sp>
      <p:sp>
        <p:nvSpPr>
          <p:cNvPr id="14" name="ZoneTexte 13">
            <a:extLst>
              <a:ext uri="{FF2B5EF4-FFF2-40B4-BE49-F238E27FC236}">
                <a16:creationId xmlns:a16="http://schemas.microsoft.com/office/drawing/2014/main" id="{4E37625F-49B8-4FFA-B8C8-F732040BE28C}"/>
              </a:ext>
            </a:extLst>
          </p:cNvPr>
          <p:cNvSpPr txBox="1"/>
          <p:nvPr/>
        </p:nvSpPr>
        <p:spPr>
          <a:xfrm>
            <a:off x="304958" y="3433434"/>
            <a:ext cx="5333843" cy="2739211"/>
          </a:xfrm>
          <a:prstGeom prst="rect">
            <a:avLst/>
          </a:prstGeom>
          <a:noFill/>
        </p:spPr>
        <p:txBody>
          <a:bodyPr wrap="square">
            <a:spAutoFit/>
          </a:bodyPr>
          <a:lstStyle/>
          <a:p>
            <a:r>
              <a:rPr lang="fr-FR" sz="1200" b="1" u="sng" dirty="0">
                <a:latin typeface="Avenir Next LT Pro (Corps)"/>
              </a:rPr>
              <a:t>ACCROCHES :</a:t>
            </a:r>
          </a:p>
          <a:p>
            <a:r>
              <a:rPr lang="fr-FR" sz="1200" dirty="0">
                <a:latin typeface="Avenir Next LT Pro (Corps)"/>
              </a:rPr>
              <a:t> </a:t>
            </a:r>
            <a:endParaRPr lang="fr-FR" sz="1600" b="1" dirty="0">
              <a:highlight>
                <a:srgbClr val="00FF00"/>
              </a:highlight>
              <a:latin typeface="Avenir Next LT Pro (Corps)"/>
            </a:endParaRPr>
          </a:p>
          <a:p>
            <a:endParaRPr lang="fr-FR" sz="1200" dirty="0">
              <a:latin typeface="Avenir Next LT Pro (Corps)"/>
            </a:endParaRPr>
          </a:p>
          <a:p>
            <a:pPr marL="285750" indent="-285750">
              <a:buFont typeface="Arial" panose="020B0604020202020204" pitchFamily="34" charset="0"/>
              <a:buChar char="•"/>
            </a:pPr>
            <a:r>
              <a:rPr lang="fr-FR" b="1" dirty="0">
                <a:latin typeface="Avenir Next LT Pro (Corps)"/>
              </a:rPr>
              <a:t>Le petit déjeuner est meilleur avec BONNET ROUGE</a:t>
            </a:r>
          </a:p>
          <a:p>
            <a:pPr marL="285750" indent="-285750">
              <a:buFont typeface="Arial" panose="020B0604020202020204" pitchFamily="34" charset="0"/>
              <a:buChar char="•"/>
            </a:pPr>
            <a:r>
              <a:rPr lang="fr-FR" b="1" dirty="0">
                <a:latin typeface="Avenir Next LT Pro (Corps)"/>
              </a:rPr>
              <a:t>Votre petit déjeuner est meilleur avec BONNET ROUGE</a:t>
            </a:r>
          </a:p>
          <a:p>
            <a:pPr marL="285750" indent="-285750">
              <a:buFont typeface="Arial" panose="020B0604020202020204" pitchFamily="34" charset="0"/>
              <a:buChar char="•"/>
            </a:pPr>
            <a:r>
              <a:rPr lang="fr-FR" b="1" dirty="0">
                <a:latin typeface="Avenir Next LT Pro (Corps)"/>
              </a:rPr>
              <a:t>Votre petit déjeuner a enfin du sens</a:t>
            </a:r>
          </a:p>
          <a:p>
            <a:pPr marL="285750" indent="-285750">
              <a:buFont typeface="Arial" panose="020B0604020202020204" pitchFamily="34" charset="0"/>
              <a:buChar char="•"/>
            </a:pPr>
            <a:endParaRPr lang="fr-FR" b="1" dirty="0">
              <a:latin typeface="Avenir Next LT Pro (Corps)"/>
            </a:endParaRPr>
          </a:p>
          <a:p>
            <a:endParaRPr lang="fr-FR" sz="1600" dirty="0">
              <a:latin typeface="Avenir Next LT Pro (Corps)"/>
            </a:endParaRPr>
          </a:p>
          <a:p>
            <a:endParaRPr lang="fr-FR" sz="1200" dirty="0">
              <a:latin typeface="Avenir Next LT Pro (Corps)"/>
            </a:endParaRPr>
          </a:p>
        </p:txBody>
      </p:sp>
      <p:pic>
        <p:nvPicPr>
          <p:cNvPr id="3" name="Image 2">
            <a:extLst>
              <a:ext uri="{FF2B5EF4-FFF2-40B4-BE49-F238E27FC236}">
                <a16:creationId xmlns:a16="http://schemas.microsoft.com/office/drawing/2014/main" id="{FD467F83-FAE1-1407-D724-8C1410420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051" y="168567"/>
            <a:ext cx="3622821" cy="2561904"/>
          </a:xfrm>
          <a:prstGeom prst="rect">
            <a:avLst/>
          </a:prstGeom>
        </p:spPr>
      </p:pic>
      <p:pic>
        <p:nvPicPr>
          <p:cNvPr id="5" name="Image 4">
            <a:extLst>
              <a:ext uri="{FF2B5EF4-FFF2-40B4-BE49-F238E27FC236}">
                <a16:creationId xmlns:a16="http://schemas.microsoft.com/office/drawing/2014/main" id="{0F575973-FA42-EE5E-E762-67516FCCE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3892" y="-155820"/>
            <a:ext cx="2532403" cy="3797316"/>
          </a:xfrm>
          <a:prstGeom prst="rect">
            <a:avLst/>
          </a:prstGeom>
        </p:spPr>
      </p:pic>
      <p:pic>
        <p:nvPicPr>
          <p:cNvPr id="7" name="Image 6">
            <a:extLst>
              <a:ext uri="{FF2B5EF4-FFF2-40B4-BE49-F238E27FC236}">
                <a16:creationId xmlns:a16="http://schemas.microsoft.com/office/drawing/2014/main" id="{370BEE9F-366E-7F31-0E4B-4E7373AA9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1928" y="3749196"/>
            <a:ext cx="3197139" cy="2260880"/>
          </a:xfrm>
          <a:prstGeom prst="rect">
            <a:avLst/>
          </a:prstGeom>
        </p:spPr>
      </p:pic>
      <p:pic>
        <p:nvPicPr>
          <p:cNvPr id="15" name="Image 14">
            <a:extLst>
              <a:ext uri="{FF2B5EF4-FFF2-40B4-BE49-F238E27FC236}">
                <a16:creationId xmlns:a16="http://schemas.microsoft.com/office/drawing/2014/main" id="{44075716-65E7-1382-A218-6E4AA5B842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9495" y="2661423"/>
            <a:ext cx="2367486" cy="3511222"/>
          </a:xfrm>
          <a:prstGeom prst="rect">
            <a:avLst/>
          </a:prstGeom>
        </p:spPr>
      </p:pic>
    </p:spTree>
    <p:extLst>
      <p:ext uri="{BB962C8B-B14F-4D97-AF65-F5344CB8AC3E}">
        <p14:creationId xmlns:p14="http://schemas.microsoft.com/office/powerpoint/2010/main" val="9859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18D0194-B7BA-B21A-C272-29DE551549CB}"/>
              </a:ext>
            </a:extLst>
          </p:cNvPr>
          <p:cNvSpPr txBox="1"/>
          <p:nvPr/>
        </p:nvSpPr>
        <p:spPr>
          <a:xfrm>
            <a:off x="223520" y="74414"/>
            <a:ext cx="10932160" cy="1569660"/>
          </a:xfrm>
          <a:prstGeom prst="rect">
            <a:avLst/>
          </a:prstGeom>
          <a:noFill/>
        </p:spPr>
        <p:txBody>
          <a:bodyPr wrap="square">
            <a:spAutoFit/>
          </a:bodyPr>
          <a:lstStyle/>
          <a:p>
            <a:r>
              <a:rPr lang="fr-CM" sz="2400" b="1" dirty="0"/>
              <a:t>Big </a:t>
            </a:r>
            <a:r>
              <a:rPr lang="fr-CM" sz="2400" b="1" dirty="0" err="1"/>
              <a:t>idea</a:t>
            </a:r>
            <a:r>
              <a:rPr lang="fr-CM" sz="2400" b="1" dirty="0"/>
              <a:t>: </a:t>
            </a:r>
            <a:r>
              <a:rPr lang="fr-CM" sz="2400" b="1" dirty="0">
                <a:highlight>
                  <a:srgbClr val="00FF00"/>
                </a:highlight>
              </a:rPr>
              <a:t>votre petit déjeuner est meilleur avec BONNET ROUGE</a:t>
            </a:r>
          </a:p>
          <a:p>
            <a:endParaRPr lang="fr-CM" sz="2400" b="1" dirty="0">
              <a:highlight>
                <a:srgbClr val="00FF00"/>
              </a:highlight>
            </a:endParaRPr>
          </a:p>
          <a:p>
            <a:endParaRPr lang="fr-CM" sz="2400" b="1" dirty="0">
              <a:highlight>
                <a:srgbClr val="00FF00"/>
              </a:highlight>
            </a:endParaRPr>
          </a:p>
          <a:p>
            <a:r>
              <a:rPr lang="fr-CM" sz="2400" b="1" dirty="0">
                <a:highlight>
                  <a:srgbClr val="00FF00"/>
                </a:highlight>
              </a:rPr>
              <a:t>EXECUTION  </a:t>
            </a:r>
          </a:p>
        </p:txBody>
      </p:sp>
      <p:sp>
        <p:nvSpPr>
          <p:cNvPr id="6" name="Rectangle 5">
            <a:extLst>
              <a:ext uri="{FF2B5EF4-FFF2-40B4-BE49-F238E27FC236}">
                <a16:creationId xmlns:a16="http://schemas.microsoft.com/office/drawing/2014/main" id="{477ECE18-D1A2-7B11-44FE-1E92BCBD2BED}"/>
              </a:ext>
            </a:extLst>
          </p:cNvPr>
          <p:cNvSpPr/>
          <p:nvPr/>
        </p:nvSpPr>
        <p:spPr>
          <a:xfrm>
            <a:off x="167640" y="2242066"/>
            <a:ext cx="2306320" cy="443992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CM" sz="1400" dirty="0">
                <a:solidFill>
                  <a:schemeClr val="tx1"/>
                </a:solidFill>
              </a:rPr>
              <a:t>mettre notre cible dans le bain de la campagne</a:t>
            </a:r>
          </a:p>
          <a:p>
            <a:pPr lvl="0"/>
            <a:endParaRPr lang="fr-CM" sz="1400" dirty="0">
              <a:solidFill>
                <a:schemeClr val="tx1"/>
              </a:solidFill>
            </a:endParaRPr>
          </a:p>
          <a:p>
            <a:pPr lvl="0"/>
            <a:r>
              <a:rPr lang="fr-CM" sz="1400" dirty="0">
                <a:solidFill>
                  <a:schemeClr val="tx1"/>
                </a:solidFill>
              </a:rPr>
              <a:t>Plusieurs vidéos de 15s dédiées à certains pays et pour les différents types de petit déjeuner</a:t>
            </a:r>
          </a:p>
          <a:p>
            <a:pPr lvl="0"/>
            <a:endParaRPr lang="fr-CM" sz="1400" dirty="0">
              <a:solidFill>
                <a:schemeClr val="tx1"/>
              </a:solidFill>
            </a:endParaRPr>
          </a:p>
          <a:p>
            <a:pPr lvl="0"/>
            <a:r>
              <a:rPr lang="fr-CM" sz="1400" b="1" dirty="0">
                <a:solidFill>
                  <a:schemeClr val="tx1"/>
                </a:solidFill>
              </a:rPr>
              <a:t>#le_petit_dejeuner_cest_la_base</a:t>
            </a:r>
          </a:p>
          <a:p>
            <a:pPr algn="ctr"/>
            <a:endParaRPr lang="fr-CM" sz="1400" dirty="0">
              <a:solidFill>
                <a:schemeClr val="tx1"/>
              </a:solidFill>
            </a:endParaRPr>
          </a:p>
        </p:txBody>
      </p:sp>
      <p:sp>
        <p:nvSpPr>
          <p:cNvPr id="7" name="Rectangle 6">
            <a:extLst>
              <a:ext uri="{FF2B5EF4-FFF2-40B4-BE49-F238E27FC236}">
                <a16:creationId xmlns:a16="http://schemas.microsoft.com/office/drawing/2014/main" id="{BF24010D-18B5-4B62-DD56-A7B755C110AE}"/>
              </a:ext>
            </a:extLst>
          </p:cNvPr>
          <p:cNvSpPr/>
          <p:nvPr/>
        </p:nvSpPr>
        <p:spPr>
          <a:xfrm>
            <a:off x="2575559" y="2242066"/>
            <a:ext cx="2306320" cy="443992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CM" sz="1400" dirty="0">
                <a:solidFill>
                  <a:schemeClr val="tx1"/>
                </a:solidFill>
              </a:rPr>
              <a:t>Suite logique de la TV.</a:t>
            </a:r>
          </a:p>
          <a:p>
            <a:pPr lvl="0"/>
            <a:endParaRPr lang="fr-CM" sz="1400" dirty="0">
              <a:solidFill>
                <a:schemeClr val="tx1"/>
              </a:solidFill>
            </a:endParaRPr>
          </a:p>
          <a:p>
            <a:pPr lvl="0"/>
            <a:r>
              <a:rPr lang="fr-CM" sz="1400" dirty="0">
                <a:solidFill>
                  <a:schemeClr val="tx1"/>
                </a:solidFill>
              </a:rPr>
              <a:t>On va maintenir focus notre cible sur l’idée centrale de la campagne</a:t>
            </a:r>
          </a:p>
          <a:p>
            <a:pPr lvl="0"/>
            <a:r>
              <a:rPr lang="fr-CM" sz="1400" b="1" dirty="0">
                <a:solidFill>
                  <a:schemeClr val="tx1"/>
                </a:solidFill>
                <a:highlight>
                  <a:srgbClr val="00FF00"/>
                </a:highlight>
              </a:rPr>
              <a:t>Votre petit déjeuner est meilleur avec BONNET ROUGE</a:t>
            </a:r>
          </a:p>
          <a:p>
            <a:pPr lvl="0"/>
            <a:endParaRPr lang="fr-CM" sz="1400" b="1" dirty="0">
              <a:solidFill>
                <a:schemeClr val="tx1"/>
              </a:solidFill>
              <a:highlight>
                <a:srgbClr val="00FF00"/>
              </a:highlight>
            </a:endParaRPr>
          </a:p>
          <a:p>
            <a:pPr lvl="0"/>
            <a:endParaRPr lang="fr-CM" sz="1400" b="1" dirty="0">
              <a:solidFill>
                <a:schemeClr val="tx1"/>
              </a:solidFill>
              <a:highlight>
                <a:srgbClr val="00FF00"/>
              </a:highlight>
            </a:endParaRPr>
          </a:p>
          <a:p>
            <a:pPr lvl="0"/>
            <a:r>
              <a:rPr lang="fr-CM" sz="1400" b="1" dirty="0">
                <a:solidFill>
                  <a:schemeClr val="tx1"/>
                </a:solidFill>
              </a:rPr>
              <a:t>#breakfast_with_BR</a:t>
            </a:r>
          </a:p>
        </p:txBody>
      </p:sp>
      <p:sp>
        <p:nvSpPr>
          <p:cNvPr id="8" name="Rectangle 7">
            <a:extLst>
              <a:ext uri="{FF2B5EF4-FFF2-40B4-BE49-F238E27FC236}">
                <a16:creationId xmlns:a16="http://schemas.microsoft.com/office/drawing/2014/main" id="{CFB103B0-0DC8-2D64-0255-A77AFF6063B3}"/>
              </a:ext>
            </a:extLst>
          </p:cNvPr>
          <p:cNvSpPr/>
          <p:nvPr/>
        </p:nvSpPr>
        <p:spPr>
          <a:xfrm>
            <a:off x="4958078" y="2242066"/>
            <a:ext cx="2306320" cy="443992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CM" sz="1400" b="1" u="sng" dirty="0">
              <a:solidFill>
                <a:schemeClr val="tx1"/>
              </a:solidFill>
            </a:endParaRPr>
          </a:p>
          <a:p>
            <a:pPr marL="285750" lvl="0" indent="-285750">
              <a:buFontTx/>
              <a:buChar char="-"/>
            </a:pPr>
            <a:r>
              <a:rPr lang="fr-CM" sz="1400" dirty="0">
                <a:solidFill>
                  <a:schemeClr val="tx1"/>
                </a:solidFill>
              </a:rPr>
              <a:t>Déclinaison du spot TV</a:t>
            </a:r>
          </a:p>
          <a:p>
            <a:pPr marL="285750" lvl="0" indent="-285750">
              <a:buFontTx/>
              <a:buChar char="-"/>
            </a:pPr>
            <a:r>
              <a:rPr lang="fr-CM" sz="1400" dirty="0">
                <a:solidFill>
                  <a:schemeClr val="tx1"/>
                </a:solidFill>
              </a:rPr>
              <a:t>Spot radio « </a:t>
            </a:r>
            <a:r>
              <a:rPr lang="fr-CM" sz="1400" dirty="0">
                <a:solidFill>
                  <a:schemeClr val="tx1"/>
                </a:solidFill>
                <a:highlight>
                  <a:srgbClr val="00FF00"/>
                </a:highlight>
              </a:rPr>
              <a:t>les indispensable du petit déjeuner </a:t>
            </a:r>
            <a:r>
              <a:rPr lang="fr-CM" sz="1400" dirty="0">
                <a:solidFill>
                  <a:schemeClr val="tx1"/>
                </a:solidFill>
              </a:rPr>
              <a:t>» </a:t>
            </a:r>
          </a:p>
          <a:p>
            <a:pPr lvl="0"/>
            <a:endParaRPr lang="fr-CM" sz="1400" dirty="0">
              <a:solidFill>
                <a:schemeClr val="tx1"/>
              </a:solidFill>
            </a:endParaRPr>
          </a:p>
          <a:p>
            <a:pPr lvl="0"/>
            <a:endParaRPr lang="fr-CM" sz="1400" dirty="0">
              <a:solidFill>
                <a:schemeClr val="tx1"/>
              </a:solidFill>
            </a:endParaRPr>
          </a:p>
          <a:p>
            <a:pPr lvl="0"/>
            <a:r>
              <a:rPr lang="fr-CM" sz="1400" b="1">
                <a:solidFill>
                  <a:schemeClr val="tx1"/>
                </a:solidFill>
                <a:highlight>
                  <a:srgbClr val="00FF00"/>
                </a:highlight>
              </a:rPr>
              <a:t>#no_breakfast</a:t>
            </a:r>
            <a:r>
              <a:rPr lang="fr-CM" sz="1400" b="1" dirty="0">
                <a:solidFill>
                  <a:schemeClr val="tx1"/>
                </a:solidFill>
                <a:highlight>
                  <a:srgbClr val="00FF00"/>
                </a:highlight>
              </a:rPr>
              <a:t>_without_BR</a:t>
            </a:r>
          </a:p>
          <a:p>
            <a:pPr lvl="0"/>
            <a:r>
              <a:rPr lang="fr-CM" sz="1400" dirty="0">
                <a:solidFill>
                  <a:schemeClr val="tx1"/>
                </a:solidFill>
                <a:highlight>
                  <a:srgbClr val="00FF00"/>
                </a:highlight>
              </a:rPr>
              <a:t> </a:t>
            </a:r>
          </a:p>
        </p:txBody>
      </p:sp>
      <p:sp>
        <p:nvSpPr>
          <p:cNvPr id="9" name="Rectangle 8">
            <a:extLst>
              <a:ext uri="{FF2B5EF4-FFF2-40B4-BE49-F238E27FC236}">
                <a16:creationId xmlns:a16="http://schemas.microsoft.com/office/drawing/2014/main" id="{F377EAC3-C143-1781-1187-28392727928D}"/>
              </a:ext>
            </a:extLst>
          </p:cNvPr>
          <p:cNvSpPr/>
          <p:nvPr/>
        </p:nvSpPr>
        <p:spPr>
          <a:xfrm>
            <a:off x="9718040" y="2242066"/>
            <a:ext cx="2306320" cy="443992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M" sz="1400" b="1" dirty="0">
                <a:solidFill>
                  <a:schemeClr val="tx1"/>
                </a:solidFill>
              </a:rPr>
              <a:t>#Connect_with_people</a:t>
            </a:r>
          </a:p>
          <a:p>
            <a:endParaRPr lang="fr-CM" sz="1400" dirty="0">
              <a:solidFill>
                <a:schemeClr val="tx1"/>
              </a:solidFill>
            </a:endParaRPr>
          </a:p>
          <a:p>
            <a:endParaRPr lang="fr-CM" sz="1400" dirty="0">
              <a:solidFill>
                <a:schemeClr val="tx1"/>
              </a:solidFill>
            </a:endParaRPr>
          </a:p>
          <a:p>
            <a:pPr marL="285750" indent="-285750">
              <a:buFontTx/>
              <a:buChar char="-"/>
            </a:pPr>
            <a:r>
              <a:rPr lang="fr-CM" sz="1400" dirty="0">
                <a:solidFill>
                  <a:schemeClr val="tx1"/>
                </a:solidFill>
              </a:rPr>
              <a:t>Vente promo</a:t>
            </a:r>
          </a:p>
          <a:p>
            <a:pPr marL="285750" indent="-285750">
              <a:buFontTx/>
              <a:buChar char="-"/>
            </a:pPr>
            <a:r>
              <a:rPr lang="fr-CM" sz="1400" dirty="0">
                <a:solidFill>
                  <a:schemeClr val="tx1"/>
                </a:solidFill>
              </a:rPr>
              <a:t>Event</a:t>
            </a:r>
          </a:p>
          <a:p>
            <a:pPr marL="285750" indent="-285750">
              <a:buFontTx/>
              <a:buChar char="-"/>
            </a:pPr>
            <a:r>
              <a:rPr lang="fr-CM" sz="1400" dirty="0">
                <a:solidFill>
                  <a:schemeClr val="tx1"/>
                </a:solidFill>
              </a:rPr>
              <a:t>Jeux concours</a:t>
            </a:r>
          </a:p>
          <a:p>
            <a:pPr marL="285750" indent="-285750">
              <a:buFontTx/>
              <a:buChar char="-"/>
            </a:pPr>
            <a:r>
              <a:rPr lang="fr-CM" sz="1400" dirty="0">
                <a:solidFill>
                  <a:schemeClr val="tx1"/>
                </a:solidFill>
              </a:rPr>
              <a:t>Tv show concours de cuisine spécialité petit déjeuner</a:t>
            </a:r>
          </a:p>
        </p:txBody>
      </p:sp>
      <p:sp>
        <p:nvSpPr>
          <p:cNvPr id="10" name="Rectangle 9">
            <a:extLst>
              <a:ext uri="{FF2B5EF4-FFF2-40B4-BE49-F238E27FC236}">
                <a16:creationId xmlns:a16="http://schemas.microsoft.com/office/drawing/2014/main" id="{F508DCF7-2D6E-8A82-4569-D716FA2A58DD}"/>
              </a:ext>
            </a:extLst>
          </p:cNvPr>
          <p:cNvSpPr/>
          <p:nvPr/>
        </p:nvSpPr>
        <p:spPr>
          <a:xfrm>
            <a:off x="7345680" y="2242066"/>
            <a:ext cx="2306320" cy="4439920"/>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M" sz="1400" b="1" dirty="0">
                <a:solidFill>
                  <a:schemeClr val="tx1"/>
                </a:solidFill>
              </a:rPr>
              <a:t>Être </a:t>
            </a:r>
            <a:r>
              <a:rPr lang="fr-CM" sz="1400" b="1" dirty="0" err="1">
                <a:solidFill>
                  <a:schemeClr val="tx1"/>
                </a:solidFill>
              </a:rPr>
              <a:t>always</a:t>
            </a:r>
            <a:r>
              <a:rPr lang="fr-CM" sz="1400" b="1" dirty="0">
                <a:solidFill>
                  <a:schemeClr val="tx1"/>
                </a:solidFill>
              </a:rPr>
              <a:t> ON…</a:t>
            </a:r>
          </a:p>
          <a:p>
            <a:endParaRPr lang="fr-CM" sz="1400" dirty="0">
              <a:solidFill>
                <a:schemeClr val="tx1"/>
              </a:solidFill>
            </a:endParaRPr>
          </a:p>
          <a:p>
            <a:r>
              <a:rPr lang="fr-CM" sz="1400" dirty="0">
                <a:solidFill>
                  <a:schemeClr val="tx1"/>
                </a:solidFill>
              </a:rPr>
              <a:t>1- Amplification maximale de la campagne TV et OOH.</a:t>
            </a:r>
          </a:p>
          <a:p>
            <a:endParaRPr lang="fr-CM" sz="1400" dirty="0">
              <a:solidFill>
                <a:schemeClr val="tx1"/>
              </a:solidFill>
            </a:endParaRPr>
          </a:p>
          <a:p>
            <a:r>
              <a:rPr lang="fr-CM" sz="1400" dirty="0">
                <a:solidFill>
                  <a:schemeClr val="tx1"/>
                </a:solidFill>
              </a:rPr>
              <a:t>2- campagne « </a:t>
            </a:r>
            <a:r>
              <a:rPr lang="fr-CM" sz="1400" b="1" dirty="0">
                <a:solidFill>
                  <a:schemeClr val="tx1"/>
                </a:solidFill>
                <a:highlight>
                  <a:srgbClr val="00FF00"/>
                </a:highlight>
              </a:rPr>
              <a:t>les indispensable du petit </a:t>
            </a:r>
            <a:r>
              <a:rPr lang="fr-CM" sz="1400" b="1" dirty="0" err="1">
                <a:solidFill>
                  <a:schemeClr val="tx1"/>
                </a:solidFill>
                <a:highlight>
                  <a:srgbClr val="00FF00"/>
                </a:highlight>
              </a:rPr>
              <a:t>dejeuner</a:t>
            </a:r>
            <a:r>
              <a:rPr lang="fr-CM" sz="1400" b="1" dirty="0">
                <a:solidFill>
                  <a:schemeClr val="tx1"/>
                </a:solidFill>
                <a:highlight>
                  <a:srgbClr val="00FF00"/>
                </a:highlight>
              </a:rPr>
              <a:t> </a:t>
            </a:r>
            <a:r>
              <a:rPr lang="fr-CM" sz="1400" dirty="0">
                <a:solidFill>
                  <a:schemeClr val="tx1"/>
                </a:solidFill>
              </a:rPr>
              <a:t>»</a:t>
            </a:r>
          </a:p>
          <a:p>
            <a:endParaRPr lang="fr-CM" sz="1400" dirty="0">
              <a:solidFill>
                <a:schemeClr val="tx1"/>
              </a:solidFill>
            </a:endParaRPr>
          </a:p>
          <a:p>
            <a:endParaRPr lang="fr-CM" sz="1400" dirty="0">
              <a:solidFill>
                <a:schemeClr val="tx1"/>
              </a:solidFill>
            </a:endParaRPr>
          </a:p>
        </p:txBody>
      </p:sp>
      <p:sp>
        <p:nvSpPr>
          <p:cNvPr id="11" name="Rectangle 10">
            <a:extLst>
              <a:ext uri="{FF2B5EF4-FFF2-40B4-BE49-F238E27FC236}">
                <a16:creationId xmlns:a16="http://schemas.microsoft.com/office/drawing/2014/main" id="{1C3E9968-B2DE-F40A-9A0F-3A072739970E}"/>
              </a:ext>
            </a:extLst>
          </p:cNvPr>
          <p:cNvSpPr/>
          <p:nvPr/>
        </p:nvSpPr>
        <p:spPr>
          <a:xfrm>
            <a:off x="167640" y="1717040"/>
            <a:ext cx="2306320" cy="46166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TV</a:t>
            </a:r>
          </a:p>
        </p:txBody>
      </p:sp>
      <p:sp>
        <p:nvSpPr>
          <p:cNvPr id="13" name="Rectangle 12">
            <a:extLst>
              <a:ext uri="{FF2B5EF4-FFF2-40B4-BE49-F238E27FC236}">
                <a16:creationId xmlns:a16="http://schemas.microsoft.com/office/drawing/2014/main" id="{C5B26A66-93A0-9569-87B0-78EA3E76679C}"/>
              </a:ext>
            </a:extLst>
          </p:cNvPr>
          <p:cNvSpPr/>
          <p:nvPr/>
        </p:nvSpPr>
        <p:spPr>
          <a:xfrm>
            <a:off x="2575559" y="1712574"/>
            <a:ext cx="2306320" cy="46166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OOH</a:t>
            </a:r>
          </a:p>
        </p:txBody>
      </p:sp>
      <p:sp>
        <p:nvSpPr>
          <p:cNvPr id="14" name="Rectangle 13">
            <a:extLst>
              <a:ext uri="{FF2B5EF4-FFF2-40B4-BE49-F238E27FC236}">
                <a16:creationId xmlns:a16="http://schemas.microsoft.com/office/drawing/2014/main" id="{52209627-9527-0BDE-E7E0-6861278B0FE5}"/>
              </a:ext>
            </a:extLst>
          </p:cNvPr>
          <p:cNvSpPr/>
          <p:nvPr/>
        </p:nvSpPr>
        <p:spPr>
          <a:xfrm>
            <a:off x="4958078" y="1717039"/>
            <a:ext cx="2306320" cy="46166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RADIO</a:t>
            </a:r>
          </a:p>
        </p:txBody>
      </p:sp>
      <p:sp>
        <p:nvSpPr>
          <p:cNvPr id="15" name="Rectangle 14">
            <a:extLst>
              <a:ext uri="{FF2B5EF4-FFF2-40B4-BE49-F238E27FC236}">
                <a16:creationId xmlns:a16="http://schemas.microsoft.com/office/drawing/2014/main" id="{6F37D391-6DFE-17DB-072E-403D288D50E5}"/>
              </a:ext>
            </a:extLst>
          </p:cNvPr>
          <p:cNvSpPr/>
          <p:nvPr/>
        </p:nvSpPr>
        <p:spPr>
          <a:xfrm>
            <a:off x="7335520" y="1712574"/>
            <a:ext cx="2306320" cy="46166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DIGITAL</a:t>
            </a:r>
          </a:p>
        </p:txBody>
      </p:sp>
      <p:sp>
        <p:nvSpPr>
          <p:cNvPr id="16" name="Rectangle 15">
            <a:extLst>
              <a:ext uri="{FF2B5EF4-FFF2-40B4-BE49-F238E27FC236}">
                <a16:creationId xmlns:a16="http://schemas.microsoft.com/office/drawing/2014/main" id="{ACD45104-AB1D-6CAE-E478-ECD7A3B954C0}"/>
              </a:ext>
            </a:extLst>
          </p:cNvPr>
          <p:cNvSpPr/>
          <p:nvPr/>
        </p:nvSpPr>
        <p:spPr>
          <a:xfrm>
            <a:off x="9718040" y="1712575"/>
            <a:ext cx="2306320" cy="46166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M" b="1" dirty="0">
                <a:solidFill>
                  <a:schemeClr val="tx1"/>
                </a:solidFill>
              </a:rPr>
              <a:t>BTL</a:t>
            </a:r>
          </a:p>
        </p:txBody>
      </p:sp>
      <p:sp>
        <p:nvSpPr>
          <p:cNvPr id="19" name="Flèche : bas 18">
            <a:extLst>
              <a:ext uri="{FF2B5EF4-FFF2-40B4-BE49-F238E27FC236}">
                <a16:creationId xmlns:a16="http://schemas.microsoft.com/office/drawing/2014/main" id="{D1DE227F-12BC-A750-F271-446986FBC69D}"/>
              </a:ext>
            </a:extLst>
          </p:cNvPr>
          <p:cNvSpPr/>
          <p:nvPr/>
        </p:nvSpPr>
        <p:spPr>
          <a:xfrm>
            <a:off x="2230119" y="1192014"/>
            <a:ext cx="690880" cy="46166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Tree>
    <p:extLst>
      <p:ext uri="{BB962C8B-B14F-4D97-AF65-F5344CB8AC3E}">
        <p14:creationId xmlns:p14="http://schemas.microsoft.com/office/powerpoint/2010/main" val="39419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moniteur, mur, intérieur&#10;&#10;Description générée automatiquement">
            <a:extLst>
              <a:ext uri="{FF2B5EF4-FFF2-40B4-BE49-F238E27FC236}">
                <a16:creationId xmlns:a16="http://schemas.microsoft.com/office/drawing/2014/main" id="{6D4DE3D7-AD81-BA5A-1A43-2B2ED5B2C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56733">
            <a:off x="233504" y="13470"/>
            <a:ext cx="1999627" cy="1999627"/>
          </a:xfrm>
          <a:prstGeom prst="rect">
            <a:avLst/>
          </a:prstGeom>
        </p:spPr>
      </p:pic>
      <p:sp>
        <p:nvSpPr>
          <p:cNvPr id="17" name="ZoneTexte 16">
            <a:extLst>
              <a:ext uri="{FF2B5EF4-FFF2-40B4-BE49-F238E27FC236}">
                <a16:creationId xmlns:a16="http://schemas.microsoft.com/office/drawing/2014/main" id="{383BE100-047C-F438-D038-E622E6FCAC0C}"/>
              </a:ext>
            </a:extLst>
          </p:cNvPr>
          <p:cNvSpPr txBox="1"/>
          <p:nvPr/>
        </p:nvSpPr>
        <p:spPr>
          <a:xfrm>
            <a:off x="338871" y="2473964"/>
            <a:ext cx="3115530" cy="805990"/>
          </a:xfrm>
          <a:prstGeom prst="rect">
            <a:avLst/>
          </a:prstGeom>
          <a:noFill/>
        </p:spPr>
        <p:txBody>
          <a:bodyPr wrap="square">
            <a:spAutoFit/>
          </a:bodyPr>
          <a:lstStyle/>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AXE 1</a:t>
            </a:r>
          </a:p>
          <a:p>
            <a:pPr algn="just">
              <a:lnSpc>
                <a:spcPct val="107000"/>
              </a:lnSpc>
              <a:spcAft>
                <a:spcPts val="800"/>
              </a:spcAft>
            </a:pPr>
            <a:r>
              <a:rPr lang="fr-CM"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SHARING BREACKFAST </a:t>
            </a:r>
          </a:p>
        </p:txBody>
      </p:sp>
      <p:pic>
        <p:nvPicPr>
          <p:cNvPr id="6" name="Image 5" descr="Une image contenant texte, personne, gens, table&#10;&#10;Description générée automatiquement">
            <a:extLst>
              <a:ext uri="{FF2B5EF4-FFF2-40B4-BE49-F238E27FC236}">
                <a16:creationId xmlns:a16="http://schemas.microsoft.com/office/drawing/2014/main" id="{9C9FBA91-7367-724C-3397-C0BDC01F2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91" y="3741522"/>
            <a:ext cx="2918333" cy="2405278"/>
          </a:xfrm>
          <a:prstGeom prst="rect">
            <a:avLst/>
          </a:prstGeom>
        </p:spPr>
      </p:pic>
      <p:sp>
        <p:nvSpPr>
          <p:cNvPr id="13" name="ZoneTexte 12">
            <a:extLst>
              <a:ext uri="{FF2B5EF4-FFF2-40B4-BE49-F238E27FC236}">
                <a16:creationId xmlns:a16="http://schemas.microsoft.com/office/drawing/2014/main" id="{146A88E1-3F3B-DEB4-A1AC-C6563B58A4C0}"/>
              </a:ext>
            </a:extLst>
          </p:cNvPr>
          <p:cNvSpPr txBox="1"/>
          <p:nvPr/>
        </p:nvSpPr>
        <p:spPr>
          <a:xfrm>
            <a:off x="3834278" y="3561477"/>
            <a:ext cx="8018484" cy="2585323"/>
          </a:xfrm>
          <a:prstGeom prst="rect">
            <a:avLst/>
          </a:prstGeom>
          <a:noFill/>
        </p:spPr>
        <p:txBody>
          <a:bodyPr wrap="square">
            <a:spAutoFit/>
          </a:bodyPr>
          <a:lstStyle/>
          <a:p>
            <a:r>
              <a:rPr lang="fr-FR" b="1" u="sng" dirty="0"/>
              <a:t>Voix off:</a:t>
            </a:r>
          </a:p>
          <a:p>
            <a:r>
              <a:rPr lang="fr-FR" dirty="0"/>
              <a:t>On prend le petit déjeuner en famille </a:t>
            </a:r>
            <a:r>
              <a:rPr lang="fr-FR" b="1" i="1" dirty="0"/>
              <a:t>Chaque matin </a:t>
            </a:r>
            <a:r>
              <a:rPr lang="fr-FR" dirty="0"/>
              <a:t>…</a:t>
            </a:r>
          </a:p>
          <a:p>
            <a:r>
              <a:rPr lang="fr-FR" dirty="0"/>
              <a:t>Mais on a toujours ressenti un manque, quelque chose qui apporte du </a:t>
            </a:r>
            <a:r>
              <a:rPr lang="fr-FR" b="1" dirty="0"/>
              <a:t>tonus!</a:t>
            </a:r>
          </a:p>
          <a:p>
            <a:r>
              <a:rPr lang="fr-FR" dirty="0"/>
              <a:t>Et puis on a découvert </a:t>
            </a:r>
            <a:r>
              <a:rPr lang="fr-FR" b="1" dirty="0"/>
              <a:t>BONNET ROUGE </a:t>
            </a:r>
            <a:r>
              <a:rPr lang="fr-FR" dirty="0"/>
              <a:t>pour son gout et ses nombreux nutriments. Depuis il est incontournable a notre table!</a:t>
            </a:r>
          </a:p>
          <a:p>
            <a:r>
              <a:rPr lang="fr-FR" dirty="0"/>
              <a:t>Votre petit déjeuner est meilleur avec bonnet rouge! </a:t>
            </a:r>
          </a:p>
          <a:p>
            <a:endParaRPr lang="fr-FR" dirty="0"/>
          </a:p>
          <a:p>
            <a:endParaRPr lang="fr-CM" dirty="0"/>
          </a:p>
        </p:txBody>
      </p:sp>
      <p:sp>
        <p:nvSpPr>
          <p:cNvPr id="14" name="ZoneTexte 13">
            <a:extLst>
              <a:ext uri="{FF2B5EF4-FFF2-40B4-BE49-F238E27FC236}">
                <a16:creationId xmlns:a16="http://schemas.microsoft.com/office/drawing/2014/main" id="{DCE4045B-A46F-6C7F-EEE3-2F4FD95B108F}"/>
              </a:ext>
            </a:extLst>
          </p:cNvPr>
          <p:cNvSpPr txBox="1"/>
          <p:nvPr/>
        </p:nvSpPr>
        <p:spPr>
          <a:xfrm>
            <a:off x="3799840" y="628233"/>
            <a:ext cx="8087360" cy="2800767"/>
          </a:xfrm>
          <a:prstGeom prst="rect">
            <a:avLst/>
          </a:prstGeom>
          <a:noFill/>
        </p:spPr>
        <p:txBody>
          <a:bodyPr wrap="square">
            <a:spAutoFit/>
          </a:bodyPr>
          <a:lstStyle/>
          <a:p>
            <a:r>
              <a:rPr lang="fr-FR" sz="1600" b="1" u="sng" dirty="0"/>
              <a:t>CADRE &amp; CONTEXTE</a:t>
            </a:r>
          </a:p>
          <a:p>
            <a:endParaRPr lang="fr-FR" sz="1600" dirty="0"/>
          </a:p>
          <a:p>
            <a:r>
              <a:rPr lang="fr-FR" sz="1600" dirty="0"/>
              <a:t>La scène se déroule sur une table à manger de foyer moyen. (dans une atmosphère de </a:t>
            </a:r>
            <a:r>
              <a:rPr lang="fr-FR" sz="1600" dirty="0" err="1"/>
              <a:t>sepia</a:t>
            </a:r>
            <a:r>
              <a:rPr lang="fr-FR" sz="1600" dirty="0"/>
              <a:t>)</a:t>
            </a:r>
          </a:p>
          <a:p>
            <a:r>
              <a:rPr lang="fr-FR" sz="1600" dirty="0"/>
              <a:t>Sur la table on aperçoit les éléments constituant un petit déjeuné classique reconnaissable au premier coup d’œil avec des personnage suggéré sur la scène. .</a:t>
            </a:r>
          </a:p>
          <a:p>
            <a:r>
              <a:rPr lang="fr-FR" sz="1600" dirty="0"/>
              <a:t>La camera se balade en plan rapproché auprès de chaque élément rajouté par l’acteur. </a:t>
            </a:r>
          </a:p>
          <a:p>
            <a:r>
              <a:rPr lang="fr-FR" sz="1600" dirty="0"/>
              <a:t>Le personnage principal rajoute la boite de BONNET ROUGE et la table prend de la couleur et de la vie</a:t>
            </a:r>
          </a:p>
          <a:p>
            <a:endParaRPr lang="fr-FR" sz="1600" dirty="0"/>
          </a:p>
        </p:txBody>
      </p:sp>
    </p:spTree>
    <p:extLst>
      <p:ext uri="{BB962C8B-B14F-4D97-AF65-F5344CB8AC3E}">
        <p14:creationId xmlns:p14="http://schemas.microsoft.com/office/powerpoint/2010/main" val="192005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383BE100-047C-F438-D038-E622E6FCAC0C}"/>
              </a:ext>
            </a:extLst>
          </p:cNvPr>
          <p:cNvSpPr txBox="1"/>
          <p:nvPr/>
        </p:nvSpPr>
        <p:spPr>
          <a:xfrm>
            <a:off x="125511" y="106684"/>
            <a:ext cx="2202739" cy="1636858"/>
          </a:xfrm>
          <a:prstGeom prst="rect">
            <a:avLst/>
          </a:prstGeom>
          <a:noFill/>
        </p:spPr>
        <p:txBody>
          <a:bodyPr wrap="square">
            <a:spAutoFit/>
          </a:bodyPr>
          <a:lstStyle/>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AXE 1 – </a:t>
            </a:r>
          </a:p>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STORYBOARD</a:t>
            </a:r>
          </a:p>
          <a:p>
            <a:pPr algn="just">
              <a:lnSpc>
                <a:spcPct val="107000"/>
              </a:lnSpc>
              <a:spcAft>
                <a:spcPts val="800"/>
              </a:spcAft>
            </a:pPr>
            <a:r>
              <a:rPr lang="fr-CM"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SHARING</a:t>
            </a:r>
          </a:p>
          <a:p>
            <a:pPr algn="just">
              <a:lnSpc>
                <a:spcPct val="107000"/>
              </a:lnSpc>
              <a:spcAft>
                <a:spcPts val="800"/>
              </a:spcAft>
            </a:pPr>
            <a:r>
              <a:rPr lang="fr-CM"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BREACKFAST  </a:t>
            </a:r>
          </a:p>
        </p:txBody>
      </p:sp>
      <p:pic>
        <p:nvPicPr>
          <p:cNvPr id="3" name="Image 2" descr="Une image contenant texte&#10;&#10;Description générée automatiquement">
            <a:extLst>
              <a:ext uri="{FF2B5EF4-FFF2-40B4-BE49-F238E27FC236}">
                <a16:creationId xmlns:a16="http://schemas.microsoft.com/office/drawing/2014/main" id="{E62025BE-F619-62CD-BE83-DB871B0AE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880" y="272594"/>
            <a:ext cx="4629344" cy="658540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B00A3F5-A296-F10D-4E22-016F3B42A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854" y="272594"/>
            <a:ext cx="4573635" cy="6585406"/>
          </a:xfrm>
          <a:prstGeom prst="rect">
            <a:avLst/>
          </a:prstGeom>
        </p:spPr>
      </p:pic>
    </p:spTree>
    <p:extLst>
      <p:ext uri="{BB962C8B-B14F-4D97-AF65-F5344CB8AC3E}">
        <p14:creationId xmlns:p14="http://schemas.microsoft.com/office/powerpoint/2010/main" val="386671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383BE100-047C-F438-D038-E622E6FCAC0C}"/>
              </a:ext>
            </a:extLst>
          </p:cNvPr>
          <p:cNvSpPr txBox="1"/>
          <p:nvPr/>
        </p:nvSpPr>
        <p:spPr>
          <a:xfrm>
            <a:off x="125511" y="106684"/>
            <a:ext cx="2202739" cy="1636858"/>
          </a:xfrm>
          <a:prstGeom prst="rect">
            <a:avLst/>
          </a:prstGeom>
          <a:noFill/>
        </p:spPr>
        <p:txBody>
          <a:bodyPr wrap="square">
            <a:spAutoFit/>
          </a:bodyPr>
          <a:lstStyle/>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AXE 1 – </a:t>
            </a:r>
          </a:p>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STORYBOARD</a:t>
            </a:r>
          </a:p>
          <a:p>
            <a:pPr algn="just">
              <a:lnSpc>
                <a:spcPct val="107000"/>
              </a:lnSpc>
              <a:spcAft>
                <a:spcPts val="800"/>
              </a:spcAft>
            </a:pPr>
            <a:r>
              <a:rPr lang="fr-CM"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SHARING</a:t>
            </a:r>
          </a:p>
          <a:p>
            <a:pPr algn="just">
              <a:lnSpc>
                <a:spcPct val="107000"/>
              </a:lnSpc>
              <a:spcAft>
                <a:spcPts val="800"/>
              </a:spcAft>
            </a:pPr>
            <a:r>
              <a:rPr lang="fr-CM"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BREACKFAST  </a:t>
            </a:r>
          </a:p>
        </p:txBody>
      </p:sp>
      <p:pic>
        <p:nvPicPr>
          <p:cNvPr id="4" name="Image 3">
            <a:extLst>
              <a:ext uri="{FF2B5EF4-FFF2-40B4-BE49-F238E27FC236}">
                <a16:creationId xmlns:a16="http://schemas.microsoft.com/office/drawing/2014/main" id="{92F2FD1D-2392-4544-33AF-51F8C044E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250" y="294808"/>
            <a:ext cx="4554790" cy="6405707"/>
          </a:xfrm>
          <a:prstGeom prst="rect">
            <a:avLst/>
          </a:prstGeom>
        </p:spPr>
      </p:pic>
      <p:pic>
        <p:nvPicPr>
          <p:cNvPr id="7" name="Image 6">
            <a:extLst>
              <a:ext uri="{FF2B5EF4-FFF2-40B4-BE49-F238E27FC236}">
                <a16:creationId xmlns:a16="http://schemas.microsoft.com/office/drawing/2014/main" id="{1A764786-A227-78FD-36EB-DA47FAECB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873" y="294808"/>
            <a:ext cx="4584389" cy="6405706"/>
          </a:xfrm>
          <a:prstGeom prst="rect">
            <a:avLst/>
          </a:prstGeom>
        </p:spPr>
      </p:pic>
    </p:spTree>
    <p:extLst>
      <p:ext uri="{BB962C8B-B14F-4D97-AF65-F5344CB8AC3E}">
        <p14:creationId xmlns:p14="http://schemas.microsoft.com/office/powerpoint/2010/main" val="26167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383BE100-047C-F438-D038-E622E6FCAC0C}"/>
              </a:ext>
            </a:extLst>
          </p:cNvPr>
          <p:cNvSpPr txBox="1"/>
          <p:nvPr/>
        </p:nvSpPr>
        <p:spPr>
          <a:xfrm>
            <a:off x="125511" y="106684"/>
            <a:ext cx="2202739" cy="1636858"/>
          </a:xfrm>
          <a:prstGeom prst="rect">
            <a:avLst/>
          </a:prstGeom>
          <a:noFill/>
        </p:spPr>
        <p:txBody>
          <a:bodyPr wrap="square">
            <a:spAutoFit/>
          </a:bodyPr>
          <a:lstStyle/>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AXE 1 – </a:t>
            </a:r>
          </a:p>
          <a:p>
            <a:pPr algn="just">
              <a:lnSpc>
                <a:spcPct val="107000"/>
              </a:lnSpc>
              <a:spcAft>
                <a:spcPts val="800"/>
              </a:spcAft>
            </a:pPr>
            <a:r>
              <a:rPr lang="fr-CM" dirty="0">
                <a:latin typeface="Calibri" panose="020F0502020204030204" pitchFamily="34" charset="0"/>
                <a:ea typeface="Calibri" panose="020F0502020204030204" pitchFamily="34" charset="0"/>
                <a:cs typeface="Times New Roman" panose="02020603050405020304" pitchFamily="18" charset="0"/>
              </a:rPr>
              <a:t>STORYBOARD</a:t>
            </a:r>
          </a:p>
          <a:p>
            <a:pPr algn="just">
              <a:lnSpc>
                <a:spcPct val="107000"/>
              </a:lnSpc>
              <a:spcAft>
                <a:spcPts val="800"/>
              </a:spcAft>
            </a:pPr>
            <a:r>
              <a:rPr lang="fr-CM"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SHARING</a:t>
            </a:r>
          </a:p>
          <a:p>
            <a:pPr algn="just">
              <a:lnSpc>
                <a:spcPct val="107000"/>
              </a:lnSpc>
              <a:spcAft>
                <a:spcPts val="800"/>
              </a:spcAft>
            </a:pPr>
            <a:r>
              <a:rPr lang="fr-CM" sz="20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BREACKFAST  </a:t>
            </a:r>
          </a:p>
        </p:txBody>
      </p:sp>
      <p:pic>
        <p:nvPicPr>
          <p:cNvPr id="3" name="Image 2">
            <a:extLst>
              <a:ext uri="{FF2B5EF4-FFF2-40B4-BE49-F238E27FC236}">
                <a16:creationId xmlns:a16="http://schemas.microsoft.com/office/drawing/2014/main" id="{E2523BCB-3A85-CF09-3208-0AA7372AA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205" y="155795"/>
            <a:ext cx="4756372" cy="6507037"/>
          </a:xfrm>
          <a:prstGeom prst="rect">
            <a:avLst/>
          </a:prstGeom>
        </p:spPr>
      </p:pic>
    </p:spTree>
    <p:extLst>
      <p:ext uri="{BB962C8B-B14F-4D97-AF65-F5344CB8AC3E}">
        <p14:creationId xmlns:p14="http://schemas.microsoft.com/office/powerpoint/2010/main" val="38216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ppledVTI">
  <a:themeElements>
    <a:clrScheme name="AnalogousFromRegularSeed_2SEEDS">
      <a:dk1>
        <a:srgbClr val="000000"/>
      </a:dk1>
      <a:lt1>
        <a:srgbClr val="FFFFFF"/>
      </a:lt1>
      <a:dk2>
        <a:srgbClr val="412426"/>
      </a:dk2>
      <a:lt2>
        <a:srgbClr val="E2E8E8"/>
      </a:lt2>
      <a:accent1>
        <a:srgbClr val="B33941"/>
      </a:accent1>
      <a:accent2>
        <a:srgbClr val="C54B86"/>
      </a:accent2>
      <a:accent3>
        <a:srgbClr val="C5764B"/>
      </a:accent3>
      <a:accent4>
        <a:srgbClr val="39B3A4"/>
      </a:accent4>
      <a:accent5>
        <a:srgbClr val="4BA1C5"/>
      </a:accent5>
      <a:accent6>
        <a:srgbClr val="395CB3"/>
      </a:accent6>
      <a:hlink>
        <a:srgbClr val="30928B"/>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5611</TotalTime>
  <Words>1557</Words>
  <Application>Microsoft Office PowerPoint</Application>
  <PresentationFormat>Grand écran</PresentationFormat>
  <Paragraphs>240</Paragraphs>
  <Slides>19</Slides>
  <Notes>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19</vt:i4>
      </vt:variant>
    </vt:vector>
  </HeadingPairs>
  <TitlesOfParts>
    <vt:vector size="27" baseType="lpstr">
      <vt:lpstr>Arial</vt:lpstr>
      <vt:lpstr>Avenir Next LT Pro</vt:lpstr>
      <vt:lpstr>Avenir Next LT Pro (Corps)</vt:lpstr>
      <vt:lpstr>AvenirNext LT Pro Medium</vt:lpstr>
      <vt:lpstr>Calibri</vt:lpstr>
      <vt:lpstr>Lato</vt:lpstr>
      <vt:lpstr>Sabon Next LT</vt:lpstr>
      <vt:lpstr>DappledVTI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4e ANNIVERSAIRE DU PAK</dc:title>
  <dc:creator>Nelson METOUGUE</dc:creator>
  <cp:lastModifiedBy>Nelson METOUGUE</cp:lastModifiedBy>
  <cp:revision>47</cp:revision>
  <dcterms:created xsi:type="dcterms:W3CDTF">2022-02-27T10:38:17Z</dcterms:created>
  <dcterms:modified xsi:type="dcterms:W3CDTF">2022-07-12T09:57:51Z</dcterms:modified>
</cp:coreProperties>
</file>