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0" r:id="rId2"/>
  </p:sldMasterIdLst>
  <p:notesMasterIdLst>
    <p:notesMasterId r:id="rId25"/>
  </p:notesMasterIdLst>
  <p:sldIdLst>
    <p:sldId id="256" r:id="rId3"/>
    <p:sldId id="277" r:id="rId4"/>
    <p:sldId id="258" r:id="rId5"/>
    <p:sldId id="279" r:id="rId6"/>
    <p:sldId id="280" r:id="rId7"/>
    <p:sldId id="282" r:id="rId8"/>
    <p:sldId id="259" r:id="rId9"/>
    <p:sldId id="275" r:id="rId10"/>
    <p:sldId id="287" r:id="rId11"/>
    <p:sldId id="284" r:id="rId12"/>
    <p:sldId id="300" r:id="rId13"/>
    <p:sldId id="285" r:id="rId14"/>
    <p:sldId id="286" r:id="rId15"/>
    <p:sldId id="274" r:id="rId16"/>
    <p:sldId id="265" r:id="rId17"/>
    <p:sldId id="294" r:id="rId18"/>
    <p:sldId id="298" r:id="rId19"/>
    <p:sldId id="296" r:id="rId20"/>
    <p:sldId id="288" r:id="rId21"/>
    <p:sldId id="299" r:id="rId22"/>
    <p:sldId id="297" r:id="rId23"/>
    <p:sldId id="276" r:id="rId24"/>
  </p:sldIdLst>
  <p:sldSz cx="14630400" cy="8229600"/>
  <p:notesSz cx="8229600" cy="14630400"/>
  <p:embeddedFontLst>
    <p:embeddedFont>
      <p:font typeface="Dela Gothic One" panose="020B0604020202020204" charset="-128"/>
      <p:regular r:id="rId26"/>
    </p:embeddedFont>
    <p:embeddedFont>
      <p:font typeface="Century Gothic" panose="020B0502020202020204" pitchFamily="34" charset="0"/>
      <p:regular r:id="rId27"/>
      <p:bold r:id="rId28"/>
      <p:italic r:id="rId29"/>
      <p:boldItalic r:id="rId30"/>
    </p:embeddedFont>
    <p:embeddedFont>
      <p:font typeface="DM Sans" pitchFamily="2" charset="0"/>
      <p:regular r:id="rId31"/>
      <p:bold r:id="rId32"/>
      <p:italic r:id="rId33"/>
      <p:boldItalic r:id="rId34"/>
    </p:embeddedFont>
    <p:embeddedFont>
      <p:font typeface="Helvetica Neue" panose="020B0604020202020204" charset="0"/>
      <p:regular r:id="rId35"/>
      <p:bold r:id="rId36"/>
      <p:italic r:id="rId37"/>
      <p:boldItalic r:id="rId38"/>
    </p:embeddedFont>
    <p:embeddedFont>
      <p:font typeface="Tw Cen MT" panose="020B0602020104020603" pitchFamily="34" charset="0"/>
      <p:regular r:id="rId39"/>
      <p:bold r:id="rId40"/>
      <p:italic r:id="rId41"/>
      <p:boldItalic r:id="rId4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01"/>
    <a:srgbClr val="FFFF00"/>
    <a:srgbClr val="FFCC00"/>
    <a:srgbClr val="743C37"/>
    <a:srgbClr val="FF0000"/>
    <a:srgbClr val="BE3B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3" d="100"/>
          <a:sy n="73" d="100"/>
        </p:scale>
        <p:origin x="48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82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B227E-ACA3-50DB-EC3C-5B22C6609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C8168-0476-89E2-E233-3F1CD7EA5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F62FA-4921-AFEE-6CA1-DE16396200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661F8-BF16-3F93-63BF-D24A110C69CB}"/>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07328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B899-C894-7B86-E47C-F5E7D4C7F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0772F-11CF-C309-770C-E7DA0269F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E2BB1-E6B0-8A92-5D47-470DED2CB2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FDE641-F99C-E065-5EB0-D1FCE1083EBE}"/>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11821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A5F0B-E3B3-1F47-BE69-790C6FE17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4C5E6-C18A-F63A-B42E-1B2E82623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5A2D6-FF2D-7229-6571-8B8DCD59B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33BF8F-068C-FD3F-5F64-0092690D15E3}"/>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0132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766BD-2040-D1BF-0401-545F84B49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57CCB-587B-13FB-D9CD-7C16DCAF6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361B9-E654-2164-8364-0E69188947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A5630F-DAA6-5D13-CD7C-16615C1FBA6C}"/>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31856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5F2C-EE9E-296F-0985-2D6877B52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90BFF-1C5A-865B-DE62-B4D2DE4D4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925C7-0F75-39F8-9ECF-1C1D64B563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EFA5C-FD34-1473-0D69-18ECD578FAED}"/>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198083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1ADA-1609-4AB3-FFF1-DED4AB9D2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8647D-845B-5BE2-BBFD-F4D564968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85371-19FD-1EB8-2EDC-41C2F09D1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C63B6-AE27-84BE-72A4-8DB7EED9E9FD}"/>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578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FD15-1148-970E-5336-563071BF2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6A6A-E384-0546-3120-F423C2626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D78F8-82CC-8EF6-0B90-C6051422E4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FCCE4-3067-2A75-F5BE-C958B4948F15}"/>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20419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53A63-2A13-D24F-4374-637F5E913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F8F2C-4ED5-136B-3F2F-AFA63F8008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A8DF3-0C28-AC63-ACAB-C9083C7FB5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61D86F-589E-8EF3-1AF5-D122312B07DD}"/>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4482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DC5B-E367-4D06-2EDD-33949EAAC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D9849-E5F4-CB8B-9CB0-B201F43C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64052-1FFB-D53C-9CD1-75AE1D8E92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8418B3-BDB3-61C8-394F-215AFECCFB02}"/>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30843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F0E4-C531-CB4A-3BD5-5A8F112EC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4386-2FDD-AA80-93A3-1E7ABAB7C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E4981-82D4-9957-6579-E1841F76BF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35200D-AD10-A742-7A54-8923246898EC}"/>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47547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1341-E034-1A4F-0853-265491D70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BBBAD-0118-CEFE-ECD2-AB53E74B2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AE7D0-C746-0035-B4E0-5A81A87075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72E358-C047-60EF-6694-22A7C807C7A7}"/>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216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0DE72-951A-D53D-5A5F-B9594306A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CC1BB-6EF0-64E6-75DC-3558B1B8E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56E82-A6DB-0889-CB56-D62A944668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0E340-C96F-EBC7-2FF3-434D59427150}"/>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93143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98028-FB20-A814-C50F-B399E6987B90}"/>
              </a:ext>
            </a:extLst>
          </p:cNvPr>
          <p:cNvSpPr>
            <a:spLocks noGrp="1"/>
          </p:cNvSpPr>
          <p:nvPr>
            <p:ph type="ctrTitle"/>
          </p:nvPr>
        </p:nvSpPr>
        <p:spPr>
          <a:xfrm>
            <a:off x="1828800" y="1346836"/>
            <a:ext cx="10972800" cy="2865120"/>
          </a:xfrm>
        </p:spPr>
        <p:txBody>
          <a:bodyPr anchor="b"/>
          <a:lstStyle>
            <a:lvl1pPr algn="ctr">
              <a:defRPr sz="7200"/>
            </a:lvl1pPr>
          </a:lstStyle>
          <a:p>
            <a:r>
              <a:rPr lang="fr-FR"/>
              <a:t>Modifiez le style du titre</a:t>
            </a:r>
          </a:p>
        </p:txBody>
      </p:sp>
      <p:sp>
        <p:nvSpPr>
          <p:cNvPr id="3" name="Sous-titre 2">
            <a:extLst>
              <a:ext uri="{FF2B5EF4-FFF2-40B4-BE49-F238E27FC236}">
                <a16:creationId xmlns:a16="http://schemas.microsoft.com/office/drawing/2014/main" id="{035FC18C-926A-1B5E-044F-D8EE00735FA8}"/>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B154F06-4CB1-8728-CE41-69A0DF328B63}"/>
              </a:ext>
            </a:extLst>
          </p:cNvPr>
          <p:cNvSpPr>
            <a:spLocks noGrp="1"/>
          </p:cNvSpPr>
          <p:nvPr>
            <p:ph type="dt" sz="half" idx="10"/>
          </p:nvPr>
        </p:nvSpPr>
        <p:spPr/>
        <p:txBody>
          <a:bodyPr/>
          <a:lstStyle/>
          <a:p>
            <a:fld id="{0C87055C-B49F-4386-ADA3-C217859B27FB}" type="datetimeFigureOut">
              <a:rPr lang="fr-FR" smtClean="0"/>
              <a:t>14/05/2025</a:t>
            </a:fld>
            <a:endParaRPr lang="fr-FR"/>
          </a:p>
        </p:txBody>
      </p:sp>
      <p:sp>
        <p:nvSpPr>
          <p:cNvPr id="5" name="Espace réservé du pied de page 4">
            <a:extLst>
              <a:ext uri="{FF2B5EF4-FFF2-40B4-BE49-F238E27FC236}">
                <a16:creationId xmlns:a16="http://schemas.microsoft.com/office/drawing/2014/main" id="{E395C59B-CF58-AA2B-00CB-91B19178E9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72E8D4-470B-ED60-750C-A529C915F2F4}"/>
              </a:ext>
            </a:extLst>
          </p:cNvPr>
          <p:cNvSpPr>
            <a:spLocks noGrp="1"/>
          </p:cNvSpPr>
          <p:nvPr>
            <p:ph type="sldNum" sz="quarter" idx="12"/>
          </p:nvPr>
        </p:nvSpPr>
        <p:spPr/>
        <p:txBody>
          <a:bodyPr/>
          <a:lstStyle/>
          <a:p>
            <a:fld id="{FFF3BE5E-9C9B-4DD3-A23C-ADAA4837039D}" type="slidenum">
              <a:rPr lang="fr-FR" smtClean="0"/>
              <a:t>‹N°›</a:t>
            </a:fld>
            <a:endParaRPr lang="fr-FR"/>
          </a:p>
        </p:txBody>
      </p:sp>
    </p:spTree>
    <p:extLst>
      <p:ext uri="{BB962C8B-B14F-4D97-AF65-F5344CB8AC3E}">
        <p14:creationId xmlns:p14="http://schemas.microsoft.com/office/powerpoint/2010/main" val="3291782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720804" y="7115917"/>
            <a:ext cx="13182602"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12" name="Titre de la présentation"/>
          <p:cNvSpPr txBox="1">
            <a:spLocks noGrp="1"/>
          </p:cNvSpPr>
          <p:nvPr>
            <p:ph type="title" hasCustomPrompt="1"/>
          </p:nvPr>
        </p:nvSpPr>
        <p:spPr>
          <a:xfrm>
            <a:off x="723898" y="1544996"/>
            <a:ext cx="13182602" cy="2788921"/>
          </a:xfrm>
          <a:prstGeom prst="rect">
            <a:avLst/>
          </a:prstGeom>
        </p:spPr>
        <p:txBody>
          <a:bodyPr anchor="b"/>
          <a:lstStyle>
            <a:lvl1pPr>
              <a:defRPr sz="6960" spc="-139"/>
            </a:lvl1pPr>
          </a:lstStyle>
          <a:p>
            <a:r>
              <a:t>Titre de la présentation</a:t>
            </a:r>
          </a:p>
        </p:txBody>
      </p:sp>
      <p:sp>
        <p:nvSpPr>
          <p:cNvPr id="13" name="Texte niveau 1…"/>
          <p:cNvSpPr txBox="1">
            <a:spLocks noGrp="1"/>
          </p:cNvSpPr>
          <p:nvPr>
            <p:ph type="body" sz="quarter" idx="1" hasCustomPrompt="1"/>
          </p:nvPr>
        </p:nvSpPr>
        <p:spPr>
          <a:xfrm>
            <a:off x="720806" y="4333915"/>
            <a:ext cx="13182601" cy="114300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386188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693420" y="-777239"/>
            <a:ext cx="16047720" cy="961136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723900" y="4274820"/>
            <a:ext cx="13182600" cy="2788920"/>
          </a:xfrm>
          <a:prstGeom prst="rect">
            <a:avLst/>
          </a:prstGeom>
        </p:spPr>
        <p:txBody>
          <a:bodyPr anchor="b"/>
          <a:lstStyle>
            <a:lvl1pPr>
              <a:defRPr sz="6960" spc="-139"/>
            </a:lvl1pPr>
          </a:lstStyle>
          <a:p>
            <a:r>
              <a:t>Titre de la présentation</a:t>
            </a:r>
          </a:p>
        </p:txBody>
      </p:sp>
      <p:sp>
        <p:nvSpPr>
          <p:cNvPr id="23" name="Auteur et date"/>
          <p:cNvSpPr txBox="1">
            <a:spLocks noGrp="1"/>
          </p:cNvSpPr>
          <p:nvPr>
            <p:ph type="body" sz="quarter" idx="22" hasCustomPrompt="1"/>
          </p:nvPr>
        </p:nvSpPr>
        <p:spPr>
          <a:xfrm>
            <a:off x="724615" y="663683"/>
            <a:ext cx="13181173"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Auteur et date</a:t>
            </a:r>
          </a:p>
        </p:txBody>
      </p:sp>
      <p:sp>
        <p:nvSpPr>
          <p:cNvPr id="24" name="Texte niveau 1…"/>
          <p:cNvSpPr txBox="1">
            <a:spLocks noGrp="1"/>
          </p:cNvSpPr>
          <p:nvPr>
            <p:ph type="body" sz="quarter" idx="1" hasCustomPrompt="1"/>
          </p:nvPr>
        </p:nvSpPr>
        <p:spPr>
          <a:xfrm>
            <a:off x="723900" y="6965946"/>
            <a:ext cx="13182600" cy="670171"/>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960563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6583681" y="-121920"/>
            <a:ext cx="7286903" cy="848106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723900" y="762001"/>
            <a:ext cx="5867400" cy="3529364"/>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723900" y="4236346"/>
            <a:ext cx="5867400" cy="3231254"/>
          </a:xfrm>
          <a:prstGeom prst="rect">
            <a:avLst/>
          </a:prstGeom>
        </p:spPr>
        <p:txBody>
          <a:bodyPr/>
          <a:lstStyle>
            <a:lvl1pPr marL="0" indent="0" defTabSz="495300">
              <a:lnSpc>
                <a:spcPct val="100000"/>
              </a:lnSpc>
              <a:spcBef>
                <a:spcPts val="0"/>
              </a:spcBef>
              <a:buSzTx/>
              <a:buNone/>
              <a:defRPr sz="3300" b="1"/>
            </a:lvl1pPr>
            <a:lvl2pPr marL="0" indent="274320" defTabSz="495300">
              <a:lnSpc>
                <a:spcPct val="100000"/>
              </a:lnSpc>
              <a:spcBef>
                <a:spcPts val="0"/>
              </a:spcBef>
              <a:buSzTx/>
              <a:buNone/>
              <a:defRPr sz="3300" b="1"/>
            </a:lvl2pPr>
            <a:lvl3pPr marL="0" indent="548640" defTabSz="495300">
              <a:lnSpc>
                <a:spcPct val="100000"/>
              </a:lnSpc>
              <a:spcBef>
                <a:spcPts val="0"/>
              </a:spcBef>
              <a:buSzTx/>
              <a:buNone/>
              <a:defRPr sz="3300" b="1"/>
            </a:lvl3pPr>
            <a:lvl4pPr marL="0" indent="822960" defTabSz="495300">
              <a:lnSpc>
                <a:spcPct val="100000"/>
              </a:lnSpc>
              <a:spcBef>
                <a:spcPts val="0"/>
              </a:spcBef>
              <a:buSzTx/>
              <a:buNone/>
              <a:defRPr sz="3300" b="1"/>
            </a:lvl4pPr>
            <a:lvl5pPr marL="0" indent="1097280" defTabSz="495300">
              <a:lnSpc>
                <a:spcPct val="100000"/>
              </a:lnSpc>
              <a:spcBef>
                <a:spcPts val="0"/>
              </a:spcBef>
              <a:buSzTx/>
              <a:buNone/>
              <a:defRPr sz="33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48684193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4832294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9738431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723900" y="1423777"/>
            <a:ext cx="58674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61" name="Texte niveau 1…"/>
          <p:cNvSpPr txBox="1">
            <a:spLocks noGrp="1"/>
          </p:cNvSpPr>
          <p:nvPr>
            <p:ph type="body" sz="half" idx="1" hasCustomPrompt="1"/>
          </p:nvPr>
        </p:nvSpPr>
        <p:spPr>
          <a:xfrm>
            <a:off x="723900" y="2549103"/>
            <a:ext cx="5867400" cy="4953978"/>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7315201" y="-244360"/>
            <a:ext cx="6550124" cy="8733499"/>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723900" y="647700"/>
            <a:ext cx="5867400" cy="86106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8022264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723898" y="2720340"/>
            <a:ext cx="13182602" cy="2788920"/>
          </a:xfrm>
          <a:prstGeom prst="rect">
            <a:avLst/>
          </a:prstGeom>
        </p:spPr>
        <p:txBody>
          <a:bodyPr anchor="ctr"/>
          <a:lstStyle>
            <a:lvl1pPr>
              <a:defRPr sz="6960" b="0" spc="-139">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7200900" y="7807108"/>
            <a:ext cx="351058" cy="268792"/>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3681554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723900" y="647701"/>
            <a:ext cx="13182600" cy="860970"/>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857367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723900" y="647700"/>
            <a:ext cx="13182600" cy="86106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723900" y="1423777"/>
            <a:ext cx="13182600" cy="560868"/>
          </a:xfrm>
          <a:prstGeom prst="rect">
            <a:avLst/>
          </a:prstGeom>
        </p:spPr>
        <p:txBody>
          <a:bodyPr lIns="45719" tIns="45719" rIns="45719" bIns="45719"/>
          <a:lstStyle>
            <a:lvl1pPr marL="0" indent="0" defTabSz="495300">
              <a:lnSpc>
                <a:spcPct val="100000"/>
              </a:lnSpc>
              <a:spcBef>
                <a:spcPts val="0"/>
              </a:spcBef>
              <a:buSzTx/>
              <a:buNone/>
              <a:defRPr sz="33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95300">
              <a:lnSpc>
                <a:spcPct val="100000"/>
              </a:lnSpc>
              <a:spcBef>
                <a:spcPts val="1080"/>
              </a:spcBef>
              <a:buSzTx/>
              <a:buNone/>
              <a:defRPr sz="3300" spc="-34"/>
            </a:lvl1pPr>
            <a:lvl2pPr marL="0" indent="274320" defTabSz="495300">
              <a:lnSpc>
                <a:spcPct val="100000"/>
              </a:lnSpc>
              <a:spcBef>
                <a:spcPts val="1080"/>
              </a:spcBef>
              <a:buSzTx/>
              <a:buNone/>
              <a:defRPr sz="3300" spc="-34"/>
            </a:lvl2pPr>
            <a:lvl3pPr marL="0" indent="548640" defTabSz="495300">
              <a:lnSpc>
                <a:spcPct val="100000"/>
              </a:lnSpc>
              <a:spcBef>
                <a:spcPts val="1080"/>
              </a:spcBef>
              <a:buSzTx/>
              <a:buNone/>
              <a:defRPr sz="3300" spc="-34"/>
            </a:lvl3pPr>
            <a:lvl4pPr marL="0" indent="822960" defTabSz="495300">
              <a:lnSpc>
                <a:spcPct val="100000"/>
              </a:lnSpc>
              <a:spcBef>
                <a:spcPts val="1080"/>
              </a:spcBef>
              <a:buSzTx/>
              <a:buNone/>
              <a:defRPr sz="3300" spc="-34"/>
            </a:lvl4pPr>
            <a:lvl5pPr marL="0" indent="1097280" defTabSz="495300">
              <a:lnSpc>
                <a:spcPct val="100000"/>
              </a:lnSpc>
              <a:spcBef>
                <a:spcPts val="1080"/>
              </a:spcBef>
              <a:buSzTx/>
              <a:buNone/>
              <a:defRPr sz="3300" spc="-34"/>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47778199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723900" y="2952507"/>
            <a:ext cx="13182600" cy="2324588"/>
          </a:xfrm>
          <a:prstGeom prst="rect">
            <a:avLst/>
          </a:prstGeom>
        </p:spPr>
        <p:txBody>
          <a:bodyPr anchor="ctr"/>
          <a:lstStyle>
            <a:lvl1pPr marL="0" indent="0" algn="ctr">
              <a:lnSpc>
                <a:spcPct val="80000"/>
              </a:lnSpc>
              <a:spcBef>
                <a:spcPts val="0"/>
              </a:spcBef>
              <a:buSzTx/>
              <a:buNone/>
              <a:defRPr sz="6960" spc="-139">
                <a:latin typeface="Helvetica Neue Medium"/>
                <a:ea typeface="Helvetica Neue Medium"/>
                <a:cs typeface="Helvetica Neue Medium"/>
                <a:sym typeface="Helvetica Neue Medium"/>
              </a:defRPr>
            </a:lvl1pPr>
            <a:lvl2pPr marL="0" indent="274320" algn="ctr">
              <a:lnSpc>
                <a:spcPct val="80000"/>
              </a:lnSpc>
              <a:spcBef>
                <a:spcPts val="0"/>
              </a:spcBef>
              <a:buSzTx/>
              <a:buNone/>
              <a:defRPr sz="6960" spc="-139">
                <a:latin typeface="Helvetica Neue Medium"/>
                <a:ea typeface="Helvetica Neue Medium"/>
                <a:cs typeface="Helvetica Neue Medium"/>
                <a:sym typeface="Helvetica Neue Medium"/>
              </a:defRPr>
            </a:lvl2pPr>
            <a:lvl3pPr marL="0" indent="548640" algn="ctr">
              <a:lnSpc>
                <a:spcPct val="80000"/>
              </a:lnSpc>
              <a:spcBef>
                <a:spcPts val="0"/>
              </a:spcBef>
              <a:buSzTx/>
              <a:buNone/>
              <a:defRPr sz="6960" spc="-139">
                <a:latin typeface="Helvetica Neue Medium"/>
                <a:ea typeface="Helvetica Neue Medium"/>
                <a:cs typeface="Helvetica Neue Medium"/>
                <a:sym typeface="Helvetica Neue Medium"/>
              </a:defRPr>
            </a:lvl3pPr>
            <a:lvl4pPr marL="0" indent="822960" algn="ctr">
              <a:lnSpc>
                <a:spcPct val="80000"/>
              </a:lnSpc>
              <a:spcBef>
                <a:spcPts val="0"/>
              </a:spcBef>
              <a:buSzTx/>
              <a:buNone/>
              <a:defRPr sz="6960" spc="-139">
                <a:latin typeface="Helvetica Neue Medium"/>
                <a:ea typeface="Helvetica Neue Medium"/>
                <a:cs typeface="Helvetica Neue Medium"/>
                <a:sym typeface="Helvetica Neue Medium"/>
              </a:defRPr>
            </a:lvl4pPr>
            <a:lvl5pPr marL="0" indent="1097280" algn="ctr">
              <a:lnSpc>
                <a:spcPct val="80000"/>
              </a:lnSpc>
              <a:spcBef>
                <a:spcPts val="0"/>
              </a:spcBef>
              <a:buSzTx/>
              <a:buNone/>
              <a:defRPr sz="6960" spc="-139">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64284591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723900" y="645557"/>
            <a:ext cx="13182600" cy="4344950"/>
          </a:xfrm>
          <a:prstGeom prst="rect">
            <a:avLst/>
          </a:prstGeom>
        </p:spPr>
        <p:txBody>
          <a:bodyPr anchor="b"/>
          <a:lstStyle>
            <a:lvl1pPr marL="0" indent="0" algn="ctr">
              <a:lnSpc>
                <a:spcPct val="80000"/>
              </a:lnSpc>
              <a:spcBef>
                <a:spcPts val="0"/>
              </a:spcBef>
              <a:buSzTx/>
              <a:buNone/>
              <a:defRPr sz="15000" b="1" spc="-150"/>
            </a:lvl1pPr>
            <a:lvl2pPr marL="0" indent="274320" algn="ctr">
              <a:lnSpc>
                <a:spcPct val="80000"/>
              </a:lnSpc>
              <a:spcBef>
                <a:spcPts val="0"/>
              </a:spcBef>
              <a:buSzTx/>
              <a:buNone/>
              <a:defRPr sz="15000" b="1" spc="-150"/>
            </a:lvl2pPr>
            <a:lvl3pPr marL="0" indent="548640" algn="ctr">
              <a:lnSpc>
                <a:spcPct val="80000"/>
              </a:lnSpc>
              <a:spcBef>
                <a:spcPts val="0"/>
              </a:spcBef>
              <a:buSzTx/>
              <a:buNone/>
              <a:defRPr sz="15000" b="1" spc="-150"/>
            </a:lvl3pPr>
            <a:lvl4pPr marL="0" indent="822960" algn="ctr">
              <a:lnSpc>
                <a:spcPct val="80000"/>
              </a:lnSpc>
              <a:spcBef>
                <a:spcPts val="0"/>
              </a:spcBef>
              <a:buSzTx/>
              <a:buNone/>
              <a:defRPr sz="15000" b="1" spc="-150"/>
            </a:lvl4pPr>
            <a:lvl5pPr marL="0" indent="1097280" algn="ctr">
              <a:lnSpc>
                <a:spcPct val="80000"/>
              </a:lnSpc>
              <a:spcBef>
                <a:spcPts val="0"/>
              </a:spcBef>
              <a:buSzTx/>
              <a:buNone/>
              <a:defRPr sz="15000" b="1" spc="-1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723900" y="4957308"/>
            <a:ext cx="13182600" cy="560868"/>
          </a:xfrm>
          <a:prstGeom prst="rect">
            <a:avLst/>
          </a:prstGeom>
        </p:spPr>
        <p:txBody>
          <a:bodyPr lIns="45719" tIns="45719" rIns="45719" bIns="45719"/>
          <a:lstStyle>
            <a:lvl1pPr marL="0" indent="0" algn="ctr" defTabSz="495300">
              <a:lnSpc>
                <a:spcPct val="100000"/>
              </a:lnSpc>
              <a:spcBef>
                <a:spcPts val="0"/>
              </a:spcBef>
              <a:buSzTx/>
              <a:buNone/>
              <a:defRPr sz="33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2675100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458015" y="6405272"/>
            <a:ext cx="12120031" cy="382188"/>
          </a:xfrm>
          <a:prstGeom prst="rect">
            <a:avLst/>
          </a:prstGeom>
        </p:spPr>
        <p:txBody>
          <a:bodyPr lIns="45719" tIns="45719" rIns="45719" bIns="45719"/>
          <a:lstStyle>
            <a:lvl1pPr marL="0" indent="0" defTabSz="495300">
              <a:lnSpc>
                <a:spcPct val="100000"/>
              </a:lnSpc>
              <a:spcBef>
                <a:spcPts val="0"/>
              </a:spcBef>
              <a:buSzTx/>
              <a:buNone/>
              <a:defRPr sz="2160" b="1"/>
            </a:lvl1pPr>
          </a:lstStyle>
          <a:p>
            <a:r>
              <a:t>Attribution</a:t>
            </a:r>
          </a:p>
        </p:txBody>
      </p:sp>
      <p:sp>
        <p:nvSpPr>
          <p:cNvPr id="116" name="Texte niveau 1…"/>
          <p:cNvSpPr txBox="1">
            <a:spLocks noGrp="1"/>
          </p:cNvSpPr>
          <p:nvPr>
            <p:ph type="body" sz="half" idx="1" hasCustomPrompt="1"/>
          </p:nvPr>
        </p:nvSpPr>
        <p:spPr>
          <a:xfrm>
            <a:off x="1052355" y="2963916"/>
            <a:ext cx="12525692" cy="2301768"/>
          </a:xfrm>
          <a:prstGeom prst="rect">
            <a:avLst/>
          </a:prstGeom>
        </p:spPr>
        <p:txBody>
          <a:bodyPr/>
          <a:lstStyle>
            <a:lvl1pPr marL="383354" indent="-281940">
              <a:spcBef>
                <a:spcPts val="0"/>
              </a:spcBef>
              <a:buSzTx/>
              <a:buNone/>
              <a:defRPr sz="5100" spc="-102">
                <a:latin typeface="Helvetica Neue Medium"/>
                <a:ea typeface="Helvetica Neue Medium"/>
                <a:cs typeface="Helvetica Neue Medium"/>
                <a:sym typeface="Helvetica Neue Medium"/>
              </a:defRPr>
            </a:lvl1pPr>
            <a:lvl2pPr marL="383354" indent="-7620">
              <a:spcBef>
                <a:spcPts val="0"/>
              </a:spcBef>
              <a:buSzTx/>
              <a:buNone/>
              <a:defRPr sz="5100" spc="-102">
                <a:latin typeface="Helvetica Neue Medium"/>
                <a:ea typeface="Helvetica Neue Medium"/>
                <a:cs typeface="Helvetica Neue Medium"/>
                <a:sym typeface="Helvetica Neue Medium"/>
              </a:defRPr>
            </a:lvl2pPr>
            <a:lvl3pPr marL="383354" indent="266700">
              <a:spcBef>
                <a:spcPts val="0"/>
              </a:spcBef>
              <a:buSzTx/>
              <a:buNone/>
              <a:defRPr sz="5100" spc="-102">
                <a:latin typeface="Helvetica Neue Medium"/>
                <a:ea typeface="Helvetica Neue Medium"/>
                <a:cs typeface="Helvetica Neue Medium"/>
                <a:sym typeface="Helvetica Neue Medium"/>
              </a:defRPr>
            </a:lvl3pPr>
            <a:lvl4pPr marL="383354" indent="541020">
              <a:spcBef>
                <a:spcPts val="0"/>
              </a:spcBef>
              <a:buSzTx/>
              <a:buNone/>
              <a:defRPr sz="5100" spc="-102">
                <a:latin typeface="Helvetica Neue Medium"/>
                <a:ea typeface="Helvetica Neue Medium"/>
                <a:cs typeface="Helvetica Neue Medium"/>
                <a:sym typeface="Helvetica Neue Medium"/>
              </a:defRPr>
            </a:lvl4pPr>
            <a:lvl5pPr marL="383354" indent="815340">
              <a:spcBef>
                <a:spcPts val="0"/>
              </a:spcBef>
              <a:buSzTx/>
              <a:buNone/>
              <a:defRPr sz="5100" spc="-102">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55367166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9456420" y="609601"/>
            <a:ext cx="4463460" cy="3569807"/>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8100060" y="2386966"/>
            <a:ext cx="6263640" cy="7290109"/>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83820" y="297180"/>
            <a:ext cx="9966960" cy="747522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8307243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800100" y="-3314700"/>
            <a:ext cx="16230600" cy="1298448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205976238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844908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86"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723900" y="647700"/>
            <a:ext cx="13182600" cy="859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723900" y="2549103"/>
            <a:ext cx="13182600" cy="4953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7200900" y="7804568"/>
            <a:ext cx="351058" cy="268792"/>
          </a:xfrm>
          <a:prstGeom prst="rect">
            <a:avLst/>
          </a:prstGeom>
          <a:ln w="12700">
            <a:miter lim="400000"/>
          </a:ln>
        </p:spPr>
        <p:txBody>
          <a:bodyPr wrap="none" lIns="50800" tIns="50800" rIns="50800" bIns="50800" anchor="b">
            <a:spAutoFit/>
          </a:bodyPr>
          <a:lstStyle>
            <a:lvl1pPr defTabSz="350520">
              <a:defRPr sz="1080">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202460603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ransition spd="med"/>
  <p:txStyles>
    <p:titleStyle>
      <a:lvl1pPr marL="0" marR="0" indent="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1pPr>
      <a:lvl2pPr marL="0" marR="0" indent="2743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2pPr>
      <a:lvl3pPr marL="0" marR="0" indent="5486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3pPr>
      <a:lvl4pPr marL="0" marR="0" indent="8229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4pPr>
      <a:lvl5pPr marL="0" marR="0" indent="109728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5pPr>
      <a:lvl6pPr marL="0" marR="0" indent="137160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6pPr>
      <a:lvl7pPr marL="0" marR="0" indent="164592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7pPr>
      <a:lvl8pPr marL="0" marR="0" indent="192024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8pPr>
      <a:lvl9pPr marL="0" marR="0" indent="2194560" algn="l" defTabSz="1463003" rtl="0" latinLnBrk="0">
        <a:lnSpc>
          <a:spcPct val="80000"/>
        </a:lnSpc>
        <a:spcBef>
          <a:spcPts val="0"/>
        </a:spcBef>
        <a:spcAft>
          <a:spcPts val="0"/>
        </a:spcAft>
        <a:buClrTx/>
        <a:buSzTx/>
        <a:buFontTx/>
        <a:buNone/>
        <a:tabLst/>
        <a:defRPr sz="5100" b="1" i="0" u="none" strike="noStrike" cap="none" spc="-102" baseline="0">
          <a:solidFill>
            <a:srgbClr val="000000"/>
          </a:solidFill>
          <a:uFillTx/>
          <a:latin typeface="+mn-lt"/>
          <a:ea typeface="+mn-ea"/>
          <a:cs typeface="+mn-cs"/>
          <a:sym typeface="Helvetica Neue"/>
        </a:defRPr>
      </a:lvl9pPr>
    </p:titleStyle>
    <p:bodyStyle>
      <a:lvl1pPr marL="3657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1pPr>
      <a:lvl2pPr marL="7315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2pPr>
      <a:lvl3pPr marL="10972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3pPr>
      <a:lvl4pPr marL="14630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4pPr>
      <a:lvl5pPr marL="182880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5pPr>
      <a:lvl6pPr marL="219456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6pPr>
      <a:lvl7pPr marL="256032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7pPr>
      <a:lvl8pPr marL="292608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8pPr>
      <a:lvl9pPr marL="3291840" marR="0" indent="-365760" algn="l" defTabSz="1463003" rtl="0" latinLnBrk="0">
        <a:lnSpc>
          <a:spcPct val="90000"/>
        </a:lnSpc>
        <a:spcBef>
          <a:spcPts val="2700"/>
        </a:spcBef>
        <a:spcAft>
          <a:spcPts val="0"/>
        </a:spcAft>
        <a:buClrTx/>
        <a:buSzPct val="123000"/>
        <a:buFontTx/>
        <a:buChar char="•"/>
        <a:tabLst/>
        <a:defRPr sz="2880" b="0" i="0" u="none" strike="noStrike" cap="none" spc="0" baseline="0">
          <a:solidFill>
            <a:srgbClr val="000000"/>
          </a:solidFill>
          <a:uFillTx/>
          <a:latin typeface="+mn-lt"/>
          <a:ea typeface="+mn-ea"/>
          <a:cs typeface="+mn-cs"/>
          <a:sym typeface="Helvetica Neue"/>
        </a:defRPr>
      </a:lvl9pPr>
    </p:bodyStyle>
    <p:otherStyle>
      <a:lvl1pPr marL="0" marR="0" indent="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1pPr>
      <a:lvl2pPr marL="0" marR="0" indent="2743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2pPr>
      <a:lvl3pPr marL="0" marR="0" indent="5486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3pPr>
      <a:lvl4pPr marL="0" marR="0" indent="8229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4pPr>
      <a:lvl5pPr marL="0" marR="0" indent="109728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5pPr>
      <a:lvl6pPr marL="0" marR="0" indent="137160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6pPr>
      <a:lvl7pPr marL="0" marR="0" indent="164592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7pPr>
      <a:lvl8pPr marL="0" marR="0" indent="192024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8pPr>
      <a:lvl9pPr marL="0" marR="0" indent="2194560" algn="ctr" defTabSz="350520" rtl="0" latinLnBrk="0">
        <a:lnSpc>
          <a:spcPct val="100000"/>
        </a:lnSpc>
        <a:spcBef>
          <a:spcPts val="0"/>
        </a:spcBef>
        <a:spcAft>
          <a:spcPts val="0"/>
        </a:spcAft>
        <a:buClrTx/>
        <a:buSzTx/>
        <a:buFontTx/>
        <a:buNone/>
        <a:tabLst/>
        <a:defRPr sz="108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4"/>
          <a:stretch>
            <a:fillRect/>
          </a:stretch>
        </p:blipFill>
        <p:spPr>
          <a:xfrm>
            <a:off x="-634" y="-357"/>
            <a:ext cx="14631668" cy="8230313"/>
          </a:xfrm>
          <a:prstGeom prst="rect">
            <a:avLst/>
          </a:prstGeom>
        </p:spPr>
      </p:pic>
      <p:sp>
        <p:nvSpPr>
          <p:cNvPr id="3" name="Text 0"/>
          <p:cNvSpPr/>
          <p:nvPr/>
        </p:nvSpPr>
        <p:spPr>
          <a:xfrm>
            <a:off x="3538623" y="1347780"/>
            <a:ext cx="6681216" cy="1478582"/>
          </a:xfrm>
          <a:prstGeom prst="rect">
            <a:avLst/>
          </a:prstGeom>
          <a:noFill/>
          <a:ln/>
        </p:spPr>
        <p:txBody>
          <a:bodyPr wrap="square" lIns="0" tIns="0" rIns="0" bIns="0" rtlCol="0" anchor="t"/>
          <a:lstStyle/>
          <a:p>
            <a:pPr marL="0" indent="0" algn="ctr">
              <a:lnSpc>
                <a:spcPts val="5600"/>
              </a:lnSpc>
              <a:buNone/>
            </a:pPr>
            <a:r>
              <a:rPr lang="en-US" sz="4450" dirty="0">
                <a:solidFill>
                  <a:srgbClr val="743C37"/>
                </a:solidFill>
                <a:latin typeface="Dela Gothic One" pitchFamily="34" charset="0"/>
                <a:ea typeface="Dela Gothic One" pitchFamily="34" charset="-122"/>
                <a:cs typeface="Dela Gothic One" pitchFamily="34" charset="-120"/>
              </a:rPr>
              <a:t>Back-To-School</a:t>
            </a:r>
          </a:p>
          <a:p>
            <a:pPr marL="0" indent="0" algn="ctr">
              <a:lnSpc>
                <a:spcPts val="5600"/>
              </a:lnSpc>
              <a:buNone/>
            </a:pPr>
            <a:r>
              <a:rPr lang="en-US" sz="4450" dirty="0">
                <a:solidFill>
                  <a:srgbClr val="743C37"/>
                </a:solidFill>
                <a:latin typeface="Dela Gothic One" pitchFamily="34" charset="0"/>
                <a:ea typeface="Dela Gothic One" pitchFamily="34" charset="-122"/>
              </a:rPr>
              <a:t>La Pasta First</a:t>
            </a:r>
            <a:endParaRPr lang="en-US" sz="4450" dirty="0">
              <a:solidFill>
                <a:srgbClr val="743C37"/>
              </a:solidFill>
            </a:endParaRPr>
          </a:p>
        </p:txBody>
      </p:sp>
      <p:pic>
        <p:nvPicPr>
          <p:cNvPr id="9"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3000" y="5938984"/>
            <a:ext cx="3327400" cy="2290616"/>
          </a:xfrm>
          <a:prstGeom prst="rect">
            <a:avLst/>
          </a:prstGeom>
          <a:ln w="12700">
            <a:miter lim="400000"/>
          </a:ln>
        </p:spPr>
      </p:pic>
      <p:pic>
        <p:nvPicPr>
          <p:cNvPr id="6" name="Image 5">
            <a:extLst>
              <a:ext uri="{FF2B5EF4-FFF2-40B4-BE49-F238E27FC236}">
                <a16:creationId xmlns:a16="http://schemas.microsoft.com/office/drawing/2014/main" id="{8AEA3D2F-2703-6C10-058C-49ABF400FC92}"/>
              </a:ext>
            </a:extLst>
          </p:cNvPr>
          <p:cNvPicPr>
            <a:picLocks noChangeAspect="1"/>
          </p:cNvPicPr>
          <p:nvPr/>
        </p:nvPicPr>
        <p:blipFill>
          <a:blip r:embed="rId6"/>
          <a:srcRect l="36441" t="39257" r="37548" b="42838"/>
          <a:stretch/>
        </p:blipFill>
        <p:spPr>
          <a:xfrm>
            <a:off x="5556399" y="3204209"/>
            <a:ext cx="2645664" cy="18211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EBC3-DFD3-8D88-F714-19D5ED4D703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D76CAC0-914D-30D0-CD9C-CC0704C0FB17}"/>
              </a:ext>
            </a:extLst>
          </p:cNvPr>
          <p:cNvSpPr/>
          <p:nvPr/>
        </p:nvSpPr>
        <p:spPr>
          <a:xfrm>
            <a:off x="758309" y="820340"/>
            <a:ext cx="7627382" cy="1464943"/>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Pré-Campagne</a:t>
            </a:r>
          </a:p>
          <a:p>
            <a:pPr marL="0" indent="0" algn="l">
              <a:lnSpc>
                <a:spcPts val="5600"/>
              </a:lnSpc>
              <a:buNone/>
            </a:pPr>
            <a:r>
              <a:rPr lang="en-US" sz="4000" dirty="0">
                <a:solidFill>
                  <a:srgbClr val="FF0000"/>
                </a:solidFill>
                <a:latin typeface="Dela Gothic One" pitchFamily="34" charset="0"/>
                <a:ea typeface="Dela Gothic One" pitchFamily="34" charset="-122"/>
              </a:rPr>
              <a:t>Sponsoring</a:t>
            </a:r>
            <a:endParaRPr lang="en-US" sz="4000" dirty="0">
              <a:solidFill>
                <a:srgbClr val="FF0000"/>
              </a:solidFill>
            </a:endParaRPr>
          </a:p>
        </p:txBody>
      </p:sp>
      <p:pic>
        <p:nvPicPr>
          <p:cNvPr id="4" name="Image 1" descr="preencoded.png">
            <a:extLst>
              <a:ext uri="{FF2B5EF4-FFF2-40B4-BE49-F238E27FC236}">
                <a16:creationId xmlns:a16="http://schemas.microsoft.com/office/drawing/2014/main" id="{6879FA89-1D01-E538-7EAB-F9425D8380D7}"/>
              </a:ext>
            </a:extLst>
          </p:cNvPr>
          <p:cNvPicPr>
            <a:picLocks noChangeAspect="1"/>
          </p:cNvPicPr>
          <p:nvPr/>
        </p:nvPicPr>
        <p:blipFill>
          <a:blip r:embed="rId3"/>
          <a:stretch>
            <a:fillRect/>
          </a:stretch>
        </p:blipFill>
        <p:spPr>
          <a:xfrm>
            <a:off x="866537" y="2658426"/>
            <a:ext cx="541615" cy="541615"/>
          </a:xfrm>
          <a:prstGeom prst="rect">
            <a:avLst/>
          </a:prstGeom>
        </p:spPr>
      </p:pic>
      <p:sp>
        <p:nvSpPr>
          <p:cNvPr id="5" name="Text 1">
            <a:extLst>
              <a:ext uri="{FF2B5EF4-FFF2-40B4-BE49-F238E27FC236}">
                <a16:creationId xmlns:a16="http://schemas.microsoft.com/office/drawing/2014/main" id="{BE7352D0-AE1D-1FA4-69F5-EAE6735BCA5F}"/>
              </a:ext>
            </a:extLst>
          </p:cNvPr>
          <p:cNvSpPr/>
          <p:nvPr/>
        </p:nvSpPr>
        <p:spPr>
          <a:xfrm>
            <a:off x="1516499" y="2843806"/>
            <a:ext cx="4432356" cy="356235"/>
          </a:xfrm>
          <a:prstGeom prst="rect">
            <a:avLst/>
          </a:prstGeom>
          <a:noFill/>
          <a:ln/>
        </p:spPr>
        <p:txBody>
          <a:bodyPr wrap="none" lIns="0" tIns="0" rIns="0" bIns="0" rtlCol="0" anchor="t"/>
          <a:lstStyle/>
          <a:p>
            <a:pPr marL="0" indent="0" algn="l">
              <a:lnSpc>
                <a:spcPts val="2800"/>
              </a:lnSpc>
              <a:buNone/>
            </a:pPr>
            <a:r>
              <a:rPr lang="en-US" sz="2200" dirty="0" err="1">
                <a:solidFill>
                  <a:srgbClr val="FFE5E5"/>
                </a:solidFill>
                <a:latin typeface="Dela Gothic One" pitchFamily="34" charset="0"/>
                <a:ea typeface="Dela Gothic One" pitchFamily="34" charset="-122"/>
                <a:cs typeface="Dela Gothic One" pitchFamily="34" charset="-120"/>
              </a:rPr>
              <a:t>Opportunités</a:t>
            </a:r>
            <a:r>
              <a:rPr lang="en-US" sz="2200" dirty="0">
                <a:solidFill>
                  <a:srgbClr val="FFE5E5"/>
                </a:solidFill>
                <a:latin typeface="Dela Gothic One" pitchFamily="34" charset="0"/>
                <a:ea typeface="Dela Gothic One" pitchFamily="34" charset="-122"/>
                <a:cs typeface="Dela Gothic One" pitchFamily="34" charset="-120"/>
              </a:rPr>
              <a:t> de sponsoring</a:t>
            </a:r>
            <a:endParaRPr lang="en-US" sz="2200" dirty="0"/>
          </a:p>
        </p:txBody>
      </p:sp>
      <p:pic>
        <p:nvPicPr>
          <p:cNvPr id="8" name="Image 7">
            <a:extLst>
              <a:ext uri="{FF2B5EF4-FFF2-40B4-BE49-F238E27FC236}">
                <a16:creationId xmlns:a16="http://schemas.microsoft.com/office/drawing/2014/main" id="{7942844F-AA65-09DF-343D-9C1E08305703}"/>
              </a:ext>
            </a:extLst>
          </p:cNvPr>
          <p:cNvPicPr>
            <a:picLocks noChangeAspect="1"/>
          </p:cNvPicPr>
          <p:nvPr/>
        </p:nvPicPr>
        <p:blipFill>
          <a:blip r:embed="rId4"/>
          <a:stretch>
            <a:fillRect/>
          </a:stretch>
        </p:blipFill>
        <p:spPr>
          <a:xfrm>
            <a:off x="8341205" y="0"/>
            <a:ext cx="6289195" cy="8229600"/>
          </a:xfrm>
          <a:prstGeom prst="rect">
            <a:avLst/>
          </a:prstGeom>
        </p:spPr>
      </p:pic>
      <p:sp>
        <p:nvSpPr>
          <p:cNvPr id="12" name="Shape 1">
            <a:extLst>
              <a:ext uri="{FF2B5EF4-FFF2-40B4-BE49-F238E27FC236}">
                <a16:creationId xmlns:a16="http://schemas.microsoft.com/office/drawing/2014/main" id="{B6BCA22C-91FD-21EA-1762-9BBB86DA39C6}"/>
              </a:ext>
            </a:extLst>
          </p:cNvPr>
          <p:cNvSpPr/>
          <p:nvPr/>
        </p:nvSpPr>
        <p:spPr>
          <a:xfrm>
            <a:off x="866537" y="3844642"/>
            <a:ext cx="5229463" cy="3262313"/>
          </a:xfrm>
          <a:prstGeom prst="roundRect">
            <a:avLst>
              <a:gd name="adj" fmla="val 2699"/>
            </a:avLst>
          </a:prstGeom>
          <a:solidFill>
            <a:srgbClr val="C00000"/>
          </a:solidFill>
          <a:ln w="7620">
            <a:solidFill>
              <a:srgbClr val="8D2424"/>
            </a:solidFill>
            <a:prstDash val="solid"/>
          </a:ln>
        </p:spPr>
      </p:sp>
      <p:sp>
        <p:nvSpPr>
          <p:cNvPr id="13" name="Text 3">
            <a:extLst>
              <a:ext uri="{FF2B5EF4-FFF2-40B4-BE49-F238E27FC236}">
                <a16:creationId xmlns:a16="http://schemas.microsoft.com/office/drawing/2014/main" id="{0E5E3D2D-9652-A584-8409-8EC9BBDBD2EA}"/>
              </a:ext>
            </a:extLst>
          </p:cNvPr>
          <p:cNvSpPr/>
          <p:nvPr/>
        </p:nvSpPr>
        <p:spPr>
          <a:xfrm>
            <a:off x="1233706" y="4587197"/>
            <a:ext cx="4536474" cy="1613906"/>
          </a:xfrm>
          <a:prstGeom prst="rect">
            <a:avLst/>
          </a:prstGeom>
          <a:noFill/>
          <a:ln/>
        </p:spPr>
        <p:txBody>
          <a:bodyPr wrap="square" lIns="0" tIns="0" rIns="0" bIns="0" rtlCol="0" anchor="t"/>
          <a:lstStyle/>
          <a:p>
            <a:pPr marL="342900" indent="-342900" algn="l">
              <a:lnSpc>
                <a:spcPct val="150000"/>
              </a:lnSpc>
              <a:buFont typeface="Wingdings" panose="05000000000000000000" pitchFamily="2" charset="2"/>
              <a:buChar char="§"/>
            </a:pPr>
            <a:r>
              <a:rPr lang="en-US" sz="2400" dirty="0">
                <a:solidFill>
                  <a:srgbClr val="FFE5E5"/>
                </a:solidFill>
                <a:latin typeface="DM Sans" pitchFamily="34" charset="0"/>
                <a:ea typeface="DM Sans" pitchFamily="34" charset="-122"/>
                <a:cs typeface="DM Sans" pitchFamily="34" charset="-120"/>
              </a:rPr>
              <a:t>Prix </a:t>
            </a:r>
            <a:r>
              <a:rPr lang="en-US" sz="2400" dirty="0" err="1">
                <a:solidFill>
                  <a:srgbClr val="FFE5E5"/>
                </a:solidFill>
                <a:latin typeface="DM Sans" pitchFamily="34" charset="0"/>
                <a:ea typeface="DM Sans" pitchFamily="34" charset="-122"/>
                <a:cs typeface="DM Sans" pitchFamily="34" charset="-120"/>
              </a:rPr>
              <a:t>d’excellence</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scolaire</a:t>
            </a:r>
            <a:endParaRPr lang="en-US" sz="2400" dirty="0">
              <a:solidFill>
                <a:srgbClr val="FFE5E5"/>
              </a:solidFill>
              <a:latin typeface="DM Sans" pitchFamily="34" charset="0"/>
              <a:ea typeface="DM Sans" pitchFamily="34" charset="-122"/>
              <a:cs typeface="DM Sans" pitchFamily="34" charset="-120"/>
            </a:endParaRPr>
          </a:p>
          <a:p>
            <a:pPr marL="342900" indent="-342900" algn="l">
              <a:lnSpc>
                <a:spcPct val="150000"/>
              </a:lnSpc>
              <a:buFont typeface="Wingdings" panose="05000000000000000000" pitchFamily="2" charset="2"/>
              <a:buChar char="§"/>
            </a:pPr>
            <a:r>
              <a:rPr lang="en-US" sz="2400" dirty="0">
                <a:solidFill>
                  <a:srgbClr val="FFE5E5"/>
                </a:solidFill>
                <a:latin typeface="DM Sans" pitchFamily="34" charset="0"/>
                <a:ea typeface="DM Sans" pitchFamily="34" charset="-122"/>
                <a:cs typeface="DM Sans" pitchFamily="34" charset="-120"/>
              </a:rPr>
              <a:t>Challenge </a:t>
            </a:r>
            <a:r>
              <a:rPr lang="en-US" sz="2400" dirty="0" err="1">
                <a:solidFill>
                  <a:srgbClr val="FFE5E5"/>
                </a:solidFill>
                <a:latin typeface="DM Sans" pitchFamily="34" charset="0"/>
                <a:ea typeface="DM Sans" pitchFamily="34" charset="-122"/>
                <a:cs typeface="DM Sans" pitchFamily="34" charset="-120"/>
              </a:rPr>
              <a:t>Vacances</a:t>
            </a:r>
            <a:endParaRPr lang="en-US" sz="2400" dirty="0">
              <a:solidFill>
                <a:srgbClr val="FFE5E5"/>
              </a:solidFill>
              <a:latin typeface="DM Sans" pitchFamily="34" charset="0"/>
              <a:ea typeface="DM Sans" pitchFamily="34" charset="-122"/>
              <a:cs typeface="DM Sans" pitchFamily="34" charset="-120"/>
            </a:endParaRPr>
          </a:p>
          <a:p>
            <a:pPr marL="342900" indent="-342900" algn="l">
              <a:lnSpc>
                <a:spcPct val="150000"/>
              </a:lnSpc>
              <a:buFont typeface="Wingdings" panose="05000000000000000000" pitchFamily="2" charset="2"/>
              <a:buChar char="§"/>
            </a:pPr>
            <a:r>
              <a:rPr lang="en-US" sz="2400" dirty="0">
                <a:solidFill>
                  <a:srgbClr val="FFE5E5"/>
                </a:solidFill>
                <a:latin typeface="DM Sans" pitchFamily="34" charset="0"/>
                <a:ea typeface="DM Sans" pitchFamily="34" charset="-122"/>
                <a:cs typeface="DM Sans" pitchFamily="34" charset="-120"/>
              </a:rPr>
              <a:t>Caravane Mobile</a:t>
            </a:r>
          </a:p>
        </p:txBody>
      </p:sp>
    </p:spTree>
    <p:extLst>
      <p:ext uri="{BB962C8B-B14F-4D97-AF65-F5344CB8AC3E}">
        <p14:creationId xmlns:p14="http://schemas.microsoft.com/office/powerpoint/2010/main" val="191068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EBF8-FB9D-22CE-B6BF-1BDDAD081A0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B14BC41-9BB7-0E64-A29B-D6D483678E9A}"/>
              </a:ext>
            </a:extLst>
          </p:cNvPr>
          <p:cNvSpPr/>
          <p:nvPr/>
        </p:nvSpPr>
        <p:spPr>
          <a:xfrm>
            <a:off x="758309" y="820340"/>
            <a:ext cx="7627382" cy="1464943"/>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Pré-Campagne</a:t>
            </a:r>
          </a:p>
          <a:p>
            <a:pPr marL="0" indent="0" algn="l">
              <a:lnSpc>
                <a:spcPts val="5600"/>
              </a:lnSpc>
              <a:buNone/>
            </a:pPr>
            <a:r>
              <a:rPr lang="en-US" sz="4000" dirty="0">
                <a:solidFill>
                  <a:srgbClr val="FF0000"/>
                </a:solidFill>
                <a:latin typeface="Dela Gothic One" pitchFamily="34" charset="0"/>
                <a:ea typeface="Dela Gothic One" pitchFamily="34" charset="-122"/>
              </a:rPr>
              <a:t>Sponsoring</a:t>
            </a:r>
            <a:endParaRPr lang="en-US" sz="4000" dirty="0">
              <a:solidFill>
                <a:srgbClr val="FF0000"/>
              </a:solidFill>
            </a:endParaRPr>
          </a:p>
        </p:txBody>
      </p:sp>
      <p:pic>
        <p:nvPicPr>
          <p:cNvPr id="4" name="Image 1" descr="preencoded.png">
            <a:extLst>
              <a:ext uri="{FF2B5EF4-FFF2-40B4-BE49-F238E27FC236}">
                <a16:creationId xmlns:a16="http://schemas.microsoft.com/office/drawing/2014/main" id="{64568524-F6AB-82E6-1FF2-CC54091884EE}"/>
              </a:ext>
            </a:extLst>
          </p:cNvPr>
          <p:cNvPicPr>
            <a:picLocks noChangeAspect="1"/>
          </p:cNvPicPr>
          <p:nvPr/>
        </p:nvPicPr>
        <p:blipFill>
          <a:blip r:embed="rId3"/>
          <a:stretch>
            <a:fillRect/>
          </a:stretch>
        </p:blipFill>
        <p:spPr>
          <a:xfrm>
            <a:off x="866537" y="2658426"/>
            <a:ext cx="541615" cy="541615"/>
          </a:xfrm>
          <a:prstGeom prst="rect">
            <a:avLst/>
          </a:prstGeom>
        </p:spPr>
      </p:pic>
      <p:sp>
        <p:nvSpPr>
          <p:cNvPr id="5" name="Text 1">
            <a:extLst>
              <a:ext uri="{FF2B5EF4-FFF2-40B4-BE49-F238E27FC236}">
                <a16:creationId xmlns:a16="http://schemas.microsoft.com/office/drawing/2014/main" id="{57115037-683F-E304-09FE-FBC9D6C622C1}"/>
              </a:ext>
            </a:extLst>
          </p:cNvPr>
          <p:cNvSpPr/>
          <p:nvPr/>
        </p:nvSpPr>
        <p:spPr>
          <a:xfrm>
            <a:off x="1516499" y="2843806"/>
            <a:ext cx="4432356" cy="356235"/>
          </a:xfrm>
          <a:prstGeom prst="rect">
            <a:avLst/>
          </a:prstGeom>
          <a:noFill/>
          <a:ln/>
        </p:spPr>
        <p:txBody>
          <a:bodyPr wrap="none" lIns="0" tIns="0" rIns="0" bIns="0" rtlCol="0" anchor="t"/>
          <a:lstStyle/>
          <a:p>
            <a:pPr marL="0" indent="0" algn="l">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Supports de </a:t>
            </a:r>
            <a:r>
              <a:rPr lang="en-US" sz="2200" dirty="0" err="1">
                <a:solidFill>
                  <a:srgbClr val="FFE5E5"/>
                </a:solidFill>
                <a:latin typeface="Dela Gothic One" pitchFamily="34" charset="0"/>
                <a:ea typeface="Dela Gothic One" pitchFamily="34" charset="-122"/>
                <a:cs typeface="Dela Gothic One" pitchFamily="34" charset="-120"/>
              </a:rPr>
              <a:t>visibilité</a:t>
            </a:r>
            <a:endParaRPr lang="en-US" sz="2200" dirty="0"/>
          </a:p>
        </p:txBody>
      </p:sp>
      <p:sp>
        <p:nvSpPr>
          <p:cNvPr id="12" name="Shape 1">
            <a:extLst>
              <a:ext uri="{FF2B5EF4-FFF2-40B4-BE49-F238E27FC236}">
                <a16:creationId xmlns:a16="http://schemas.microsoft.com/office/drawing/2014/main" id="{6E1800A5-E96E-D8B4-52DE-1123B3ADC94B}"/>
              </a:ext>
            </a:extLst>
          </p:cNvPr>
          <p:cNvSpPr/>
          <p:nvPr/>
        </p:nvSpPr>
        <p:spPr>
          <a:xfrm>
            <a:off x="866537" y="3844642"/>
            <a:ext cx="7110815" cy="3262313"/>
          </a:xfrm>
          <a:prstGeom prst="roundRect">
            <a:avLst>
              <a:gd name="adj" fmla="val 2699"/>
            </a:avLst>
          </a:prstGeom>
          <a:solidFill>
            <a:srgbClr val="C00000"/>
          </a:solidFill>
          <a:ln w="7620">
            <a:solidFill>
              <a:srgbClr val="8D2424"/>
            </a:solidFill>
            <a:prstDash val="solid"/>
          </a:ln>
        </p:spPr>
      </p:sp>
      <p:sp>
        <p:nvSpPr>
          <p:cNvPr id="13" name="Text 3">
            <a:extLst>
              <a:ext uri="{FF2B5EF4-FFF2-40B4-BE49-F238E27FC236}">
                <a16:creationId xmlns:a16="http://schemas.microsoft.com/office/drawing/2014/main" id="{F1773D3F-9D0F-1106-20A8-6EA33331C558}"/>
              </a:ext>
            </a:extLst>
          </p:cNvPr>
          <p:cNvSpPr/>
          <p:nvPr/>
        </p:nvSpPr>
        <p:spPr>
          <a:xfrm>
            <a:off x="1050121" y="4398009"/>
            <a:ext cx="6743646" cy="2307589"/>
          </a:xfrm>
          <a:prstGeom prst="rect">
            <a:avLst/>
          </a:prstGeom>
          <a:noFill/>
          <a:ln/>
        </p:spPr>
        <p:txBody>
          <a:bodyPr wrap="square" lIns="0" tIns="0" rIns="0" bIns="0" rtlCol="0" anchor="t"/>
          <a:lstStyle/>
          <a:p>
            <a:pPr marL="342900" indent="-342900" algn="l">
              <a:lnSpc>
                <a:spcPct val="150000"/>
              </a:lnSpc>
              <a:buFont typeface="Wingdings" panose="05000000000000000000" pitchFamily="2" charset="2"/>
              <a:buChar char="§"/>
            </a:pPr>
            <a:r>
              <a:rPr lang="en-US" sz="2400" dirty="0">
                <a:solidFill>
                  <a:srgbClr val="FFE5E5"/>
                </a:solidFill>
                <a:latin typeface="DM Sans" pitchFamily="34" charset="0"/>
                <a:ea typeface="DM Sans" pitchFamily="34" charset="-122"/>
                <a:cs typeface="DM Sans" pitchFamily="34" charset="-120"/>
              </a:rPr>
              <a:t>Branding podium</a:t>
            </a:r>
          </a:p>
          <a:p>
            <a:pPr marL="342900" indent="-342900" algn="l">
              <a:lnSpc>
                <a:spcPct val="150000"/>
              </a:lnSpc>
              <a:buFont typeface="Wingdings" panose="05000000000000000000" pitchFamily="2" charset="2"/>
              <a:buChar char="§"/>
            </a:pPr>
            <a:r>
              <a:rPr lang="en-US" sz="2400" dirty="0" err="1">
                <a:solidFill>
                  <a:srgbClr val="FFE5E5"/>
                </a:solidFill>
                <a:latin typeface="DM Sans" pitchFamily="34" charset="0"/>
                <a:ea typeface="DM Sans" pitchFamily="34" charset="-122"/>
                <a:cs typeface="DM Sans" pitchFamily="34" charset="-120"/>
              </a:rPr>
              <a:t>Fournitures</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brandées</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trousse</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cahiers,règles</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graduées</a:t>
            </a:r>
            <a:r>
              <a:rPr lang="en-US" sz="2400" dirty="0">
                <a:solidFill>
                  <a:srgbClr val="FFE5E5"/>
                </a:solidFill>
                <a:latin typeface="DM Sans" pitchFamily="34" charset="0"/>
                <a:ea typeface="DM Sans" pitchFamily="34" charset="-122"/>
                <a:cs typeface="DM Sans" pitchFamily="34" charset="-120"/>
              </a:rPr>
              <a:t>)</a:t>
            </a:r>
          </a:p>
          <a:p>
            <a:pPr marL="342900" indent="-342900" algn="l">
              <a:lnSpc>
                <a:spcPct val="150000"/>
              </a:lnSpc>
              <a:buFont typeface="Wingdings" panose="05000000000000000000" pitchFamily="2" charset="2"/>
              <a:buChar char="§"/>
            </a:pPr>
            <a:r>
              <a:rPr lang="en-US" sz="2400" dirty="0">
                <a:solidFill>
                  <a:srgbClr val="FFE5E5"/>
                </a:solidFill>
                <a:latin typeface="DM Sans" pitchFamily="34" charset="0"/>
                <a:ea typeface="DM Sans" pitchFamily="34" charset="-122"/>
                <a:cs typeface="DM Sans" pitchFamily="34" charset="-120"/>
              </a:rPr>
              <a:t>Roll up, </a:t>
            </a:r>
            <a:r>
              <a:rPr lang="en-US" sz="2400" dirty="0" err="1">
                <a:solidFill>
                  <a:srgbClr val="FFE5E5"/>
                </a:solidFill>
                <a:latin typeface="DM Sans" pitchFamily="34" charset="0"/>
                <a:ea typeface="DM Sans" pitchFamily="34" charset="-122"/>
                <a:cs typeface="DM Sans" pitchFamily="34" charset="-120"/>
              </a:rPr>
              <a:t>kakémonos</a:t>
            </a:r>
            <a:endParaRPr lang="en-US" sz="2400" dirty="0">
              <a:solidFill>
                <a:srgbClr val="FFE5E5"/>
              </a:solidFill>
              <a:latin typeface="DM Sans" pitchFamily="34" charset="0"/>
              <a:ea typeface="DM Sans" pitchFamily="34" charset="-122"/>
              <a:cs typeface="DM Sans" pitchFamily="34" charset="-120"/>
            </a:endParaRPr>
          </a:p>
          <a:p>
            <a:pPr marL="342900" indent="-342900" algn="l">
              <a:lnSpc>
                <a:spcPct val="150000"/>
              </a:lnSpc>
              <a:buFont typeface="Wingdings" panose="05000000000000000000" pitchFamily="2" charset="2"/>
              <a:buChar char="§"/>
            </a:pPr>
            <a:endParaRPr lang="en-US" sz="2400" dirty="0">
              <a:solidFill>
                <a:srgbClr val="FFE5E5"/>
              </a:solidFill>
              <a:latin typeface="DM Sans" pitchFamily="34" charset="0"/>
              <a:ea typeface="DM Sans" pitchFamily="34" charset="-122"/>
              <a:cs typeface="DM Sans" pitchFamily="34" charset="-120"/>
            </a:endParaRPr>
          </a:p>
        </p:txBody>
      </p:sp>
      <p:grpSp>
        <p:nvGrpSpPr>
          <p:cNvPr id="2" name="Groupe 1">
            <a:extLst>
              <a:ext uri="{FF2B5EF4-FFF2-40B4-BE49-F238E27FC236}">
                <a16:creationId xmlns:a16="http://schemas.microsoft.com/office/drawing/2014/main" id="{2345752B-F96C-7C65-658A-688F8F2DDB54}"/>
              </a:ext>
            </a:extLst>
          </p:cNvPr>
          <p:cNvGrpSpPr/>
          <p:nvPr/>
        </p:nvGrpSpPr>
        <p:grpSpPr>
          <a:xfrm>
            <a:off x="9144000" y="2635884"/>
            <a:ext cx="3405352" cy="3975123"/>
            <a:chOff x="10693400" y="4473497"/>
            <a:chExt cx="3524250" cy="3524250"/>
          </a:xfrm>
        </p:grpSpPr>
        <p:pic>
          <p:nvPicPr>
            <p:cNvPr id="6" name="Image 5">
              <a:extLst>
                <a:ext uri="{FF2B5EF4-FFF2-40B4-BE49-F238E27FC236}">
                  <a16:creationId xmlns:a16="http://schemas.microsoft.com/office/drawing/2014/main" id="{4F730582-3BC9-8FD8-0FD3-E066EC3478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95" b="93243" l="9595" r="90000">
                          <a14:foregroundMark x1="55811" y1="14324" x2="55811" y2="14324"/>
                          <a14:foregroundMark x1="55811" y1="14324" x2="55811" y2="14324"/>
                          <a14:foregroundMark x1="48243" y1="15946" x2="48243" y2="15946"/>
                          <a14:foregroundMark x1="48243" y1="15946" x2="48243" y2="15946"/>
                          <a14:foregroundMark x1="48243" y1="15946" x2="48243" y2="15946"/>
                          <a14:foregroundMark x1="44595" y1="17162" x2="44595" y2="17162"/>
                          <a14:foregroundMark x1="38784" y1="9054" x2="38784" y2="9054"/>
                          <a14:foregroundMark x1="42973" y1="4595" x2="42973" y2="4595"/>
                          <a14:foregroundMark x1="56351" y1="10135" x2="56351" y2="10135"/>
                          <a14:foregroundMark x1="37027" y1="93378" x2="37027" y2="93378"/>
                          <a14:foregroundMark x1="88919" y1="86892" x2="88919" y2="86892"/>
                          <a14:foregroundMark x1="80946" y1="21892" x2="80946" y2="21892"/>
                          <a14:foregroundMark x1="75405" y1="17027" x2="75405" y2="17027"/>
                          <a14:foregroundMark x1="76486" y1="17432" x2="76486" y2="17432"/>
                          <a14:foregroundMark x1="10541" y1="76351" x2="10541" y2="76351"/>
                          <a14:foregroundMark x1="9595" y1="76351" x2="9595" y2="76351"/>
                        </a14:backgroundRemoval>
                      </a14:imgEffect>
                    </a14:imgLayer>
                  </a14:imgProps>
                </a:ext>
              </a:extLst>
            </a:blip>
            <a:stretch>
              <a:fillRect/>
            </a:stretch>
          </p:blipFill>
          <p:spPr>
            <a:xfrm>
              <a:off x="10693400" y="4473497"/>
              <a:ext cx="3524250" cy="3524250"/>
            </a:xfrm>
            <a:prstGeom prst="rect">
              <a:avLst/>
            </a:prstGeom>
          </p:spPr>
        </p:pic>
        <p:pic>
          <p:nvPicPr>
            <p:cNvPr id="7" name="Image 6">
              <a:extLst>
                <a:ext uri="{FF2B5EF4-FFF2-40B4-BE49-F238E27FC236}">
                  <a16:creationId xmlns:a16="http://schemas.microsoft.com/office/drawing/2014/main" id="{A9616954-A240-738B-99CA-54CE25961E52}"/>
                </a:ext>
              </a:extLst>
            </p:cNvPr>
            <p:cNvPicPr>
              <a:picLocks noChangeAspect="1"/>
            </p:cNvPicPr>
            <p:nvPr/>
          </p:nvPicPr>
          <p:blipFill>
            <a:blip r:embed="rId6"/>
            <a:stretch>
              <a:fillRect/>
            </a:stretch>
          </p:blipFill>
          <p:spPr>
            <a:xfrm rot="21188004">
              <a:off x="12455525" y="6573733"/>
              <a:ext cx="1193908" cy="822531"/>
            </a:xfrm>
            <a:prstGeom prst="rect">
              <a:avLst/>
            </a:prstGeom>
          </p:spPr>
        </p:pic>
      </p:grpSp>
    </p:spTree>
    <p:extLst>
      <p:ext uri="{BB962C8B-B14F-4D97-AF65-F5344CB8AC3E}">
        <p14:creationId xmlns:p14="http://schemas.microsoft.com/office/powerpoint/2010/main" val="384283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DB13-9466-1026-8BC3-874A549140FB}"/>
            </a:ext>
          </a:extLst>
        </p:cNvPr>
        <p:cNvGrpSpPr/>
        <p:nvPr/>
      </p:nvGrpSpPr>
      <p:grpSpPr>
        <a:xfrm>
          <a:off x="0" y="0"/>
          <a:ext cx="0" cy="0"/>
          <a:chOff x="0" y="0"/>
          <a:chExt cx="0" cy="0"/>
        </a:xfrm>
      </p:grpSpPr>
      <p:sp>
        <p:nvSpPr>
          <p:cNvPr id="24" name="Text 9">
            <a:extLst>
              <a:ext uri="{FF2B5EF4-FFF2-40B4-BE49-F238E27FC236}">
                <a16:creationId xmlns:a16="http://schemas.microsoft.com/office/drawing/2014/main" id="{58A3C7A9-A513-0301-99F5-E64DFBAC0D9C}"/>
              </a:ext>
            </a:extLst>
          </p:cNvPr>
          <p:cNvSpPr/>
          <p:nvPr/>
        </p:nvSpPr>
        <p:spPr>
          <a:xfrm>
            <a:off x="825203" y="2873895"/>
            <a:ext cx="7078576" cy="1444105"/>
          </a:xfrm>
          <a:prstGeom prst="rect">
            <a:avLst/>
          </a:prstGeom>
          <a:noFill/>
          <a:ln/>
        </p:spPr>
        <p:txBody>
          <a:bodyPr wrap="square" lIns="0" tIns="0" rIns="0" bIns="0" rtlCol="0" anchor="t"/>
          <a:lstStyle/>
          <a:p>
            <a:pPr marL="342900" indent="-342900" algn="l">
              <a:lnSpc>
                <a:spcPct val="150000"/>
              </a:lnSpc>
              <a:buFont typeface="Arial" panose="020B0604020202020204" pitchFamily="34" charset="0"/>
              <a:buChar char="•"/>
            </a:pPr>
            <a:r>
              <a:rPr lang="en-US" sz="2000" dirty="0">
                <a:solidFill>
                  <a:srgbClr val="FFE5E5"/>
                </a:solidFill>
                <a:latin typeface="DM Sans" pitchFamily="34" charset="0"/>
                <a:ea typeface="DM Sans" pitchFamily="34" charset="-122"/>
                <a:cs typeface="DM Sans" pitchFamily="34" charset="-120"/>
              </a:rPr>
              <a:t>Push SMS</a:t>
            </a:r>
          </a:p>
          <a:p>
            <a:pPr marL="342900" indent="-342900" algn="l">
              <a:lnSpc>
                <a:spcPct val="150000"/>
              </a:lnSpc>
              <a:buFont typeface="Arial" panose="020B0604020202020204" pitchFamily="34" charset="0"/>
              <a:buChar char="•"/>
            </a:pPr>
            <a:r>
              <a:rPr lang="en-US" sz="2000" dirty="0">
                <a:solidFill>
                  <a:srgbClr val="FFE5E5"/>
                </a:solidFill>
                <a:latin typeface="DM Sans" pitchFamily="34" charset="0"/>
              </a:rPr>
              <a:t>Pasta Art Challenge: </a:t>
            </a:r>
            <a:r>
              <a:rPr lang="en-US" sz="2000" dirty="0" err="1">
                <a:solidFill>
                  <a:srgbClr val="FFE5E5"/>
                </a:solidFill>
                <a:latin typeface="DM Sans" pitchFamily="34" charset="0"/>
              </a:rPr>
              <a:t>création</a:t>
            </a:r>
            <a:r>
              <a:rPr lang="en-US" sz="2000" dirty="0">
                <a:solidFill>
                  <a:srgbClr val="FFE5E5"/>
                </a:solidFill>
                <a:latin typeface="DM Sans" pitchFamily="34" charset="0"/>
              </a:rPr>
              <a:t> d’oeuvre d’art à base de pâtes pour </a:t>
            </a:r>
            <a:r>
              <a:rPr lang="en-US" sz="2000" dirty="0" err="1">
                <a:solidFill>
                  <a:srgbClr val="FFE5E5"/>
                </a:solidFill>
                <a:latin typeface="DM Sans" pitchFamily="34" charset="0"/>
              </a:rPr>
              <a:t>tenter</a:t>
            </a:r>
            <a:r>
              <a:rPr lang="en-US" sz="2000" dirty="0">
                <a:solidFill>
                  <a:srgbClr val="FFE5E5"/>
                </a:solidFill>
                <a:latin typeface="DM Sans" pitchFamily="34" charset="0"/>
              </a:rPr>
              <a:t> de </a:t>
            </a:r>
            <a:r>
              <a:rPr lang="en-US" sz="2000" dirty="0" err="1">
                <a:solidFill>
                  <a:srgbClr val="FFE5E5"/>
                </a:solidFill>
                <a:latin typeface="DM Sans" pitchFamily="34" charset="0"/>
              </a:rPr>
              <a:t>remporter</a:t>
            </a:r>
            <a:r>
              <a:rPr lang="en-US" sz="2000" dirty="0">
                <a:solidFill>
                  <a:srgbClr val="FFE5E5"/>
                </a:solidFill>
                <a:latin typeface="DM Sans" pitchFamily="34" charset="0"/>
              </a:rPr>
              <a:t> des lots La Pasta First.</a:t>
            </a:r>
            <a:endParaRPr lang="en-US" sz="2000" dirty="0"/>
          </a:p>
        </p:txBody>
      </p:sp>
      <p:pic>
        <p:nvPicPr>
          <p:cNvPr id="27" name="Image 26">
            <a:extLst>
              <a:ext uri="{FF2B5EF4-FFF2-40B4-BE49-F238E27FC236}">
                <a16:creationId xmlns:a16="http://schemas.microsoft.com/office/drawing/2014/main" id="{2EF67FE8-3285-2E64-6BC7-2E1334A9D93A}"/>
              </a:ext>
            </a:extLst>
          </p:cNvPr>
          <p:cNvPicPr>
            <a:picLocks noChangeAspect="1"/>
          </p:cNvPicPr>
          <p:nvPr/>
        </p:nvPicPr>
        <p:blipFill>
          <a:blip r:embed="rId3"/>
          <a:stretch>
            <a:fillRect/>
          </a:stretch>
        </p:blipFill>
        <p:spPr>
          <a:xfrm>
            <a:off x="8696262" y="2652933"/>
            <a:ext cx="5934138" cy="3961438"/>
          </a:xfrm>
          <a:prstGeom prst="rect">
            <a:avLst/>
          </a:prstGeom>
        </p:spPr>
      </p:pic>
      <p:sp>
        <p:nvSpPr>
          <p:cNvPr id="4" name="Text 0">
            <a:extLst>
              <a:ext uri="{FF2B5EF4-FFF2-40B4-BE49-F238E27FC236}">
                <a16:creationId xmlns:a16="http://schemas.microsoft.com/office/drawing/2014/main" id="{F612DA0F-C192-A2C9-9FB1-2BDEACACEB53}"/>
              </a:ext>
            </a:extLst>
          </p:cNvPr>
          <p:cNvSpPr/>
          <p:nvPr/>
        </p:nvSpPr>
        <p:spPr>
          <a:xfrm>
            <a:off x="825203" y="314404"/>
            <a:ext cx="6012833" cy="1570712"/>
          </a:xfrm>
          <a:prstGeom prst="rect">
            <a:avLst/>
          </a:prstGeom>
          <a:noFill/>
          <a:ln/>
        </p:spPr>
        <p:txBody>
          <a:bodyPr wrap="squar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Pré-</a:t>
            </a:r>
            <a:r>
              <a:rPr lang="en-US" sz="4450" dirty="0" err="1">
                <a:solidFill>
                  <a:srgbClr val="FAEBEB"/>
                </a:solidFill>
                <a:latin typeface="Dela Gothic One" pitchFamily="34" charset="0"/>
                <a:ea typeface="Dela Gothic One" pitchFamily="34" charset="-122"/>
                <a:cs typeface="Dela Gothic One" pitchFamily="34" charset="-120"/>
              </a:rPr>
              <a:t>campagne</a:t>
            </a:r>
            <a:endParaRPr lang="en-US" sz="4450" dirty="0">
              <a:solidFill>
                <a:srgbClr val="FAEBEB"/>
              </a:solidFill>
              <a:latin typeface="Dela Gothic One" pitchFamily="34" charset="0"/>
              <a:ea typeface="Dela Gothic One" pitchFamily="34" charset="-122"/>
              <a:cs typeface="Dela Gothic One" pitchFamily="34" charset="-120"/>
            </a:endParaRPr>
          </a:p>
          <a:p>
            <a:pPr marL="0" indent="0">
              <a:lnSpc>
                <a:spcPts val="5600"/>
              </a:lnSpc>
              <a:buNone/>
            </a:pPr>
            <a:r>
              <a:rPr lang="en-US" sz="4000" dirty="0">
                <a:solidFill>
                  <a:srgbClr val="FF0000"/>
                </a:solidFill>
                <a:latin typeface="Dela Gothic One" pitchFamily="34" charset="0"/>
                <a:ea typeface="Dela Gothic One" pitchFamily="34" charset="-122"/>
                <a:cs typeface="Dela Gothic One" pitchFamily="34" charset="-120"/>
              </a:rPr>
              <a:t>Campagne Digital</a:t>
            </a:r>
          </a:p>
        </p:txBody>
      </p:sp>
      <p:sp>
        <p:nvSpPr>
          <p:cNvPr id="3" name="Text 8">
            <a:extLst>
              <a:ext uri="{FF2B5EF4-FFF2-40B4-BE49-F238E27FC236}">
                <a16:creationId xmlns:a16="http://schemas.microsoft.com/office/drawing/2014/main" id="{BBDC509F-CF0A-9A4F-8223-0258A87EE41E}"/>
              </a:ext>
            </a:extLst>
          </p:cNvPr>
          <p:cNvSpPr/>
          <p:nvPr/>
        </p:nvSpPr>
        <p:spPr>
          <a:xfrm>
            <a:off x="825203" y="4633652"/>
            <a:ext cx="7288783" cy="2404134"/>
          </a:xfrm>
          <a:prstGeom prst="rect">
            <a:avLst/>
          </a:prstGeom>
          <a:noFill/>
          <a:ln/>
        </p:spPr>
        <p:txBody>
          <a:bodyPr wrap="none" lIns="0" tIns="0" rIns="0" bIns="0" rtlCol="0" anchor="t"/>
          <a:lstStyle/>
          <a:p>
            <a:pPr marL="285750" indent="-285750" algn="l">
              <a:lnSpc>
                <a:spcPct val="150000"/>
              </a:lnSpc>
              <a:buFont typeface="Arial" panose="020B0604020202020204" pitchFamily="34" charset="0"/>
              <a:buChar char="•"/>
            </a:pPr>
            <a:r>
              <a:rPr lang="en-US" sz="2000" b="1" dirty="0">
                <a:solidFill>
                  <a:srgbClr val="FFE5E5"/>
                </a:solidFill>
                <a:latin typeface="DM Sans" pitchFamily="34" charset="0"/>
              </a:rPr>
              <a:t>Campagne </a:t>
            </a:r>
            <a:r>
              <a:rPr lang="en-US" sz="2000" b="1" dirty="0" err="1">
                <a:solidFill>
                  <a:srgbClr val="FFE5E5"/>
                </a:solidFill>
                <a:latin typeface="DM Sans" pitchFamily="34" charset="0"/>
              </a:rPr>
              <a:t>d’influence</a:t>
            </a:r>
            <a:r>
              <a:rPr lang="en-US" sz="2000" b="1" dirty="0">
                <a:solidFill>
                  <a:srgbClr val="FFE5E5"/>
                </a:solidFill>
                <a:latin typeface="DM Sans" pitchFamily="34" charset="0"/>
              </a:rPr>
              <a:t>: </a:t>
            </a:r>
            <a:r>
              <a:rPr lang="en-US" sz="2000" dirty="0">
                <a:solidFill>
                  <a:srgbClr val="FFE5E5"/>
                </a:solidFill>
                <a:latin typeface="DM Sans" pitchFamily="34" charset="0"/>
              </a:rPr>
              <a:t>1 min de cuisine avec Sir Pierre </a:t>
            </a:r>
          </a:p>
          <a:p>
            <a:pPr algn="l">
              <a:lnSpc>
                <a:spcPct val="150000"/>
              </a:lnSpc>
            </a:pPr>
            <a:r>
              <a:rPr lang="en-US" sz="2000" dirty="0">
                <a:solidFill>
                  <a:srgbClr val="FFE5E5"/>
                </a:solidFill>
                <a:latin typeface="DM Sans" pitchFamily="34" charset="0"/>
              </a:rPr>
              <a:t>Mbengue pour </a:t>
            </a:r>
            <a:r>
              <a:rPr lang="en-US" sz="2000" dirty="0" err="1">
                <a:solidFill>
                  <a:srgbClr val="FFE5E5"/>
                </a:solidFill>
                <a:latin typeface="DM Sans" pitchFamily="34" charset="0"/>
              </a:rPr>
              <a:t>apprendre</a:t>
            </a:r>
            <a:r>
              <a:rPr lang="en-US" sz="2000" dirty="0">
                <a:solidFill>
                  <a:srgbClr val="FFE5E5"/>
                </a:solidFill>
                <a:latin typeface="DM Sans" pitchFamily="34" charset="0"/>
              </a:rPr>
              <a:t> des </a:t>
            </a:r>
            <a:r>
              <a:rPr lang="en-US" sz="2000" dirty="0" err="1">
                <a:solidFill>
                  <a:srgbClr val="FFE5E5"/>
                </a:solidFill>
                <a:latin typeface="DM Sans" pitchFamily="34" charset="0"/>
              </a:rPr>
              <a:t>repas</a:t>
            </a:r>
            <a:r>
              <a:rPr lang="en-US" sz="2000" dirty="0">
                <a:solidFill>
                  <a:srgbClr val="FFE5E5"/>
                </a:solidFill>
                <a:latin typeface="DM Sans" pitchFamily="34" charset="0"/>
              </a:rPr>
              <a:t> </a:t>
            </a:r>
            <a:r>
              <a:rPr lang="en-US" sz="2000" dirty="0" err="1">
                <a:solidFill>
                  <a:srgbClr val="FFE5E5"/>
                </a:solidFill>
                <a:latin typeface="DM Sans" pitchFamily="34" charset="0"/>
              </a:rPr>
              <a:t>sains</a:t>
            </a:r>
            <a:r>
              <a:rPr lang="en-US" sz="2000" dirty="0">
                <a:solidFill>
                  <a:srgbClr val="FFE5E5"/>
                </a:solidFill>
                <a:latin typeface="DM Sans" pitchFamily="34" charset="0"/>
              </a:rPr>
              <a:t> et </a:t>
            </a:r>
            <a:r>
              <a:rPr lang="en-US" sz="2000" dirty="0" err="1">
                <a:solidFill>
                  <a:srgbClr val="FFE5E5"/>
                </a:solidFill>
                <a:latin typeface="DM Sans" pitchFamily="34" charset="0"/>
              </a:rPr>
              <a:t>faciles</a:t>
            </a:r>
            <a:r>
              <a:rPr lang="en-US" sz="2000" dirty="0">
                <a:solidFill>
                  <a:srgbClr val="FFE5E5"/>
                </a:solidFill>
                <a:latin typeface="DM Sans" pitchFamily="34" charset="0"/>
              </a:rPr>
              <a:t> à faire.</a:t>
            </a:r>
          </a:p>
          <a:p>
            <a:pPr marL="285750" indent="-285750" algn="l">
              <a:lnSpc>
                <a:spcPct val="150000"/>
              </a:lnSpc>
              <a:buFont typeface="Arial" panose="020B0604020202020204" pitchFamily="34" charset="0"/>
              <a:buChar char="•"/>
            </a:pPr>
            <a:r>
              <a:rPr lang="en-US" sz="2000" b="1" dirty="0" err="1">
                <a:solidFill>
                  <a:srgbClr val="FFE5E5"/>
                </a:solidFill>
                <a:latin typeface="DM Sans" pitchFamily="34" charset="0"/>
              </a:rPr>
              <a:t>Contenus</a:t>
            </a:r>
            <a:r>
              <a:rPr lang="en-US" sz="2000" b="1" dirty="0">
                <a:solidFill>
                  <a:srgbClr val="FFE5E5"/>
                </a:solidFill>
                <a:latin typeface="DM Sans" pitchFamily="34" charset="0"/>
              </a:rPr>
              <a:t> </a:t>
            </a:r>
            <a:r>
              <a:rPr lang="en-US" sz="2000" b="1" dirty="0" err="1">
                <a:solidFill>
                  <a:srgbClr val="FFE5E5"/>
                </a:solidFill>
                <a:latin typeface="DM Sans" pitchFamily="34" charset="0"/>
              </a:rPr>
              <a:t>émotionnels</a:t>
            </a:r>
            <a:r>
              <a:rPr lang="en-US" sz="2000" b="1" dirty="0">
                <a:solidFill>
                  <a:srgbClr val="FFE5E5"/>
                </a:solidFill>
                <a:latin typeface="DM Sans" pitchFamily="34" charset="0"/>
              </a:rPr>
              <a:t> et </a:t>
            </a:r>
            <a:r>
              <a:rPr lang="en-US" sz="2000" b="1" dirty="0" err="1">
                <a:solidFill>
                  <a:srgbClr val="FFE5E5"/>
                </a:solidFill>
                <a:latin typeface="DM Sans" pitchFamily="34" charset="0"/>
              </a:rPr>
              <a:t>engageants</a:t>
            </a:r>
            <a:r>
              <a:rPr lang="en-US" sz="2000" b="1" dirty="0">
                <a:solidFill>
                  <a:srgbClr val="FFE5E5"/>
                </a:solidFill>
                <a:latin typeface="DM Sans" pitchFamily="34" charset="0"/>
              </a:rPr>
              <a:t>: </a:t>
            </a:r>
            <a:r>
              <a:rPr lang="en-US" sz="2000" dirty="0" err="1">
                <a:solidFill>
                  <a:srgbClr val="FFE5E5"/>
                </a:solidFill>
                <a:latin typeface="DM Sans" pitchFamily="34" charset="0"/>
              </a:rPr>
              <a:t>Définir</a:t>
            </a:r>
            <a:r>
              <a:rPr lang="en-US" sz="2000" dirty="0">
                <a:solidFill>
                  <a:srgbClr val="FFE5E5"/>
                </a:solidFill>
                <a:latin typeface="DM Sans" pitchFamily="34" charset="0"/>
              </a:rPr>
              <a:t> un premier, </a:t>
            </a:r>
          </a:p>
          <a:p>
            <a:pPr algn="l">
              <a:lnSpc>
                <a:spcPct val="150000"/>
              </a:lnSpc>
            </a:pPr>
            <a:r>
              <a:rPr lang="en-US" sz="2000" dirty="0">
                <a:solidFill>
                  <a:srgbClr val="FFE5E5"/>
                </a:solidFill>
                <a:latin typeface="DM Sans" pitchFamily="34" charset="0"/>
              </a:rPr>
              <a:t>dans </a:t>
            </a:r>
            <a:r>
              <a:rPr lang="en-US" sz="2000" dirty="0" err="1">
                <a:solidFill>
                  <a:srgbClr val="FFE5E5"/>
                </a:solidFill>
                <a:latin typeface="DM Sans" pitchFamily="34" charset="0"/>
              </a:rPr>
              <a:t>quel</a:t>
            </a:r>
            <a:r>
              <a:rPr lang="en-US" sz="2000" dirty="0">
                <a:solidFill>
                  <a:srgbClr val="FFE5E5"/>
                </a:solidFill>
                <a:latin typeface="DM Sans" pitchFamily="34" charset="0"/>
              </a:rPr>
              <a:t> </a:t>
            </a:r>
            <a:r>
              <a:rPr lang="en-US" sz="2000" dirty="0" err="1">
                <a:solidFill>
                  <a:srgbClr val="FFE5E5"/>
                </a:solidFill>
                <a:latin typeface="DM Sans" pitchFamily="34" charset="0"/>
              </a:rPr>
              <a:t>domaine</a:t>
            </a:r>
            <a:r>
              <a:rPr lang="en-US" sz="2000" dirty="0">
                <a:solidFill>
                  <a:srgbClr val="FFE5E5"/>
                </a:solidFill>
                <a:latin typeface="DM Sans" pitchFamily="34" charset="0"/>
              </a:rPr>
              <a:t> es-</a:t>
            </a:r>
            <a:r>
              <a:rPr lang="en-US" sz="2000" dirty="0" err="1">
                <a:solidFill>
                  <a:srgbClr val="FFE5E5"/>
                </a:solidFill>
                <a:latin typeface="DM Sans" pitchFamily="34" charset="0"/>
              </a:rPr>
              <a:t>tu</a:t>
            </a:r>
            <a:r>
              <a:rPr lang="en-US" sz="2000" dirty="0">
                <a:solidFill>
                  <a:srgbClr val="FFE5E5"/>
                </a:solidFill>
                <a:latin typeface="DM Sans" pitchFamily="34" charset="0"/>
              </a:rPr>
              <a:t> premier, Pasta </a:t>
            </a:r>
            <a:r>
              <a:rPr lang="en-US" sz="2000" dirty="0" err="1">
                <a:solidFill>
                  <a:srgbClr val="FFE5E5"/>
                </a:solidFill>
                <a:latin typeface="DM Sans" pitchFamily="34" charset="0"/>
              </a:rPr>
              <a:t>DanceChallenge</a:t>
            </a:r>
            <a:r>
              <a:rPr lang="en-US" sz="2000" dirty="0">
                <a:solidFill>
                  <a:srgbClr val="FFE5E5"/>
                </a:solidFill>
                <a:latin typeface="DM Sans" pitchFamily="34" charset="0"/>
              </a:rPr>
              <a:t> etc.</a:t>
            </a:r>
            <a:endParaRPr lang="en-US" sz="2000" dirty="0"/>
          </a:p>
          <a:p>
            <a:pPr marL="0" indent="0" algn="l">
              <a:lnSpc>
                <a:spcPts val="2700"/>
              </a:lnSpc>
              <a:buNone/>
            </a:pPr>
            <a:endParaRPr lang="en-US" sz="2000" dirty="0"/>
          </a:p>
        </p:txBody>
      </p:sp>
    </p:spTree>
    <p:extLst>
      <p:ext uri="{BB962C8B-B14F-4D97-AF65-F5344CB8AC3E}">
        <p14:creationId xmlns:p14="http://schemas.microsoft.com/office/powerpoint/2010/main" val="368726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B601-DF4C-E72E-BE52-1289129DC06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03C4935-430D-9B72-56CD-D860421B8102}"/>
              </a:ext>
            </a:extLst>
          </p:cNvPr>
          <p:cNvSpPr/>
          <p:nvPr/>
        </p:nvSpPr>
        <p:spPr>
          <a:xfrm>
            <a:off x="758309" y="604004"/>
            <a:ext cx="4896257" cy="1425416"/>
          </a:xfrm>
          <a:prstGeom prst="rect">
            <a:avLst/>
          </a:prstGeom>
          <a:noFill/>
          <a:ln/>
        </p:spPr>
        <p:txBody>
          <a:bodyPr wrap="square" lIns="0" tIns="0" rIns="0" bIns="0" rtlCol="0" anchor="t"/>
          <a:lstStyle/>
          <a:p>
            <a:pPr marL="0" indent="0" algn="l">
              <a:lnSpc>
                <a:spcPts val="5600"/>
              </a:lnSpc>
              <a:buNone/>
            </a:pPr>
            <a:r>
              <a:rPr lang="en-US" sz="4450" dirty="0" err="1">
                <a:solidFill>
                  <a:srgbClr val="FAEBEB"/>
                </a:solidFill>
                <a:latin typeface="Dela Gothic One" pitchFamily="34" charset="0"/>
                <a:ea typeface="Dela Gothic One" pitchFamily="34" charset="-122"/>
                <a:cs typeface="Dela Gothic One" pitchFamily="34" charset="-120"/>
              </a:rPr>
              <a:t>Moodboard</a:t>
            </a:r>
            <a:endParaRPr lang="en-US" sz="4450" dirty="0">
              <a:solidFill>
                <a:srgbClr val="FF0000"/>
              </a:solidFill>
            </a:endParaRPr>
          </a:p>
        </p:txBody>
      </p:sp>
      <p:pic>
        <p:nvPicPr>
          <p:cNvPr id="22" name="Image 21">
            <a:extLst>
              <a:ext uri="{FF2B5EF4-FFF2-40B4-BE49-F238E27FC236}">
                <a16:creationId xmlns:a16="http://schemas.microsoft.com/office/drawing/2014/main" id="{B9BA0743-5C53-6B54-A5CA-355F60BD3C65}"/>
              </a:ext>
            </a:extLst>
          </p:cNvPr>
          <p:cNvPicPr>
            <a:picLocks noChangeAspect="1"/>
          </p:cNvPicPr>
          <p:nvPr/>
        </p:nvPicPr>
        <p:blipFill>
          <a:blip r:embed="rId3"/>
          <a:stretch>
            <a:fillRect/>
          </a:stretch>
        </p:blipFill>
        <p:spPr>
          <a:xfrm>
            <a:off x="5909744" y="153090"/>
            <a:ext cx="2540121" cy="3811670"/>
          </a:xfrm>
          <a:prstGeom prst="rect">
            <a:avLst/>
          </a:prstGeom>
        </p:spPr>
      </p:pic>
      <p:pic>
        <p:nvPicPr>
          <p:cNvPr id="23" name="Image 22">
            <a:extLst>
              <a:ext uri="{FF2B5EF4-FFF2-40B4-BE49-F238E27FC236}">
                <a16:creationId xmlns:a16="http://schemas.microsoft.com/office/drawing/2014/main" id="{C08E130F-77C4-B86C-F800-F7D5EEBCF3BC}"/>
              </a:ext>
            </a:extLst>
          </p:cNvPr>
          <p:cNvPicPr>
            <a:picLocks noChangeAspect="1"/>
          </p:cNvPicPr>
          <p:nvPr/>
        </p:nvPicPr>
        <p:blipFill>
          <a:blip r:embed="rId4"/>
          <a:stretch>
            <a:fillRect/>
          </a:stretch>
        </p:blipFill>
        <p:spPr>
          <a:xfrm>
            <a:off x="8875314" y="141205"/>
            <a:ext cx="2540121" cy="3811670"/>
          </a:xfrm>
          <a:prstGeom prst="rect">
            <a:avLst/>
          </a:prstGeom>
        </p:spPr>
      </p:pic>
      <p:pic>
        <p:nvPicPr>
          <p:cNvPr id="2" name="Image 1">
            <a:extLst>
              <a:ext uri="{FF2B5EF4-FFF2-40B4-BE49-F238E27FC236}">
                <a16:creationId xmlns:a16="http://schemas.microsoft.com/office/drawing/2014/main" id="{05F4F24D-3408-7D36-A26E-3897C9FBB862}"/>
              </a:ext>
            </a:extLst>
          </p:cNvPr>
          <p:cNvPicPr>
            <a:picLocks noChangeAspect="1"/>
          </p:cNvPicPr>
          <p:nvPr/>
        </p:nvPicPr>
        <p:blipFill>
          <a:blip r:embed="rId5"/>
          <a:stretch>
            <a:fillRect/>
          </a:stretch>
        </p:blipFill>
        <p:spPr>
          <a:xfrm>
            <a:off x="11810251" y="153088"/>
            <a:ext cx="2063460" cy="3669612"/>
          </a:xfrm>
          <a:prstGeom prst="rect">
            <a:avLst/>
          </a:prstGeom>
        </p:spPr>
      </p:pic>
      <p:pic>
        <p:nvPicPr>
          <p:cNvPr id="4" name="Image 3">
            <a:extLst>
              <a:ext uri="{FF2B5EF4-FFF2-40B4-BE49-F238E27FC236}">
                <a16:creationId xmlns:a16="http://schemas.microsoft.com/office/drawing/2014/main" id="{943E6165-F0CD-8888-DBF6-E4993945CA50}"/>
              </a:ext>
            </a:extLst>
          </p:cNvPr>
          <p:cNvPicPr>
            <a:picLocks noChangeAspect="1"/>
          </p:cNvPicPr>
          <p:nvPr/>
        </p:nvPicPr>
        <p:blipFill>
          <a:blip r:embed="rId6"/>
          <a:stretch>
            <a:fillRect/>
          </a:stretch>
        </p:blipFill>
        <p:spPr>
          <a:xfrm>
            <a:off x="6456911" y="4132470"/>
            <a:ext cx="7048500" cy="3952875"/>
          </a:xfrm>
          <a:prstGeom prst="rect">
            <a:avLst/>
          </a:prstGeom>
        </p:spPr>
      </p:pic>
      <p:sp>
        <p:nvSpPr>
          <p:cNvPr id="5" name="Text 0">
            <a:extLst>
              <a:ext uri="{FF2B5EF4-FFF2-40B4-BE49-F238E27FC236}">
                <a16:creationId xmlns:a16="http://schemas.microsoft.com/office/drawing/2014/main" id="{583A97B1-EAD6-BDC2-6740-B4D9FA063025}"/>
              </a:ext>
            </a:extLst>
          </p:cNvPr>
          <p:cNvSpPr/>
          <p:nvPr/>
        </p:nvSpPr>
        <p:spPr>
          <a:xfrm>
            <a:off x="6731000" y="5411708"/>
            <a:ext cx="4896257" cy="874792"/>
          </a:xfrm>
          <a:prstGeom prst="rect">
            <a:avLst/>
          </a:prstGeom>
          <a:noFill/>
          <a:ln/>
        </p:spPr>
        <p:txBody>
          <a:bodyPr wrap="square" lIns="0" tIns="0" rIns="0" bIns="0" rtlCol="0" anchor="t"/>
          <a:lstStyle/>
          <a:p>
            <a:pPr marL="0" indent="0" algn="l">
              <a:buNone/>
            </a:pPr>
            <a:r>
              <a:rPr lang="en-US" b="1" dirty="0">
                <a:solidFill>
                  <a:srgbClr val="FFC000"/>
                </a:solidFill>
                <a:latin typeface="Century Gothic" panose="020B0502020202020204" pitchFamily="34" charset="0"/>
                <a:ea typeface="Dela Gothic One" pitchFamily="34" charset="-122"/>
                <a:cs typeface="Dela Gothic One" pitchFamily="34" charset="-120"/>
              </a:rPr>
              <a:t>La Pasta First me </a:t>
            </a:r>
            <a:r>
              <a:rPr lang="en-US" b="1" dirty="0" err="1">
                <a:solidFill>
                  <a:srgbClr val="FFC000"/>
                </a:solidFill>
                <a:latin typeface="Century Gothic" panose="020B0502020202020204" pitchFamily="34" charset="0"/>
                <a:ea typeface="Dela Gothic One" pitchFamily="34" charset="-122"/>
                <a:cs typeface="Dela Gothic One" pitchFamily="34" charset="-120"/>
              </a:rPr>
              <a:t>donne</a:t>
            </a:r>
            <a:r>
              <a:rPr lang="en-US" b="1" dirty="0">
                <a:solidFill>
                  <a:srgbClr val="FFC000"/>
                </a:solidFill>
                <a:latin typeface="Century Gothic" panose="020B0502020202020204" pitchFamily="34" charset="0"/>
                <a:ea typeface="Dela Gothic One" pitchFamily="34" charset="-122"/>
                <a:cs typeface="Dela Gothic One" pitchFamily="34" charset="-120"/>
              </a:rPr>
              <a:t> le tonus </a:t>
            </a:r>
          </a:p>
          <a:p>
            <a:pPr marL="0" indent="0" algn="l">
              <a:buNone/>
            </a:pPr>
            <a:r>
              <a:rPr lang="en-US" b="1" dirty="0" err="1">
                <a:solidFill>
                  <a:srgbClr val="FFC000"/>
                </a:solidFill>
                <a:latin typeface="Century Gothic" panose="020B0502020202020204" pitchFamily="34" charset="0"/>
                <a:ea typeface="Dela Gothic One" pitchFamily="34" charset="-122"/>
                <a:cs typeface="Dela Gothic One" pitchFamily="34" charset="-120"/>
              </a:rPr>
              <a:t>nécessaire</a:t>
            </a:r>
            <a:r>
              <a:rPr lang="en-US" b="1" dirty="0">
                <a:solidFill>
                  <a:srgbClr val="FFC000"/>
                </a:solidFill>
                <a:latin typeface="Century Gothic" panose="020B0502020202020204" pitchFamily="34" charset="0"/>
                <a:ea typeface="Dela Gothic One" pitchFamily="34" charset="-122"/>
                <a:cs typeface="Dela Gothic One" pitchFamily="34" charset="-120"/>
              </a:rPr>
              <a:t> pour affronter </a:t>
            </a:r>
            <a:r>
              <a:rPr lang="en-US" b="1" dirty="0" err="1">
                <a:solidFill>
                  <a:srgbClr val="FFC000"/>
                </a:solidFill>
                <a:latin typeface="Century Gothic" panose="020B0502020202020204" pitchFamily="34" charset="0"/>
                <a:ea typeface="Dela Gothic One" pitchFamily="34" charset="-122"/>
                <a:cs typeface="Dela Gothic One" pitchFamily="34" charset="-120"/>
              </a:rPr>
              <a:t>l’année</a:t>
            </a:r>
            <a:r>
              <a:rPr lang="en-US" b="1" dirty="0">
                <a:solidFill>
                  <a:srgbClr val="FFC000"/>
                </a:solidFill>
                <a:latin typeface="Century Gothic" panose="020B0502020202020204" pitchFamily="34" charset="0"/>
                <a:ea typeface="Dela Gothic One" pitchFamily="34" charset="-122"/>
                <a:cs typeface="Dela Gothic One" pitchFamily="34" charset="-120"/>
              </a:rPr>
              <a:t> </a:t>
            </a:r>
            <a:r>
              <a:rPr lang="en-US" b="1" dirty="0" err="1">
                <a:solidFill>
                  <a:srgbClr val="FFC000"/>
                </a:solidFill>
                <a:latin typeface="Century Gothic" panose="020B0502020202020204" pitchFamily="34" charset="0"/>
                <a:ea typeface="Dela Gothic One" pitchFamily="34" charset="-122"/>
                <a:cs typeface="Dela Gothic One" pitchFamily="34" charset="-120"/>
              </a:rPr>
              <a:t>académique</a:t>
            </a:r>
            <a:endParaRPr lang="en-US" b="1" dirty="0">
              <a:solidFill>
                <a:srgbClr val="FFC000"/>
              </a:solidFill>
              <a:latin typeface="Century Gothic" panose="020B0502020202020204" pitchFamily="34" charset="0"/>
            </a:endParaRPr>
          </a:p>
        </p:txBody>
      </p:sp>
      <p:pic>
        <p:nvPicPr>
          <p:cNvPr id="6" name="Image 5">
            <a:extLst>
              <a:ext uri="{FF2B5EF4-FFF2-40B4-BE49-F238E27FC236}">
                <a16:creationId xmlns:a16="http://schemas.microsoft.com/office/drawing/2014/main" id="{2E0EF502-47E0-B011-F0AC-5FA69457DDDC}"/>
              </a:ext>
            </a:extLst>
          </p:cNvPr>
          <p:cNvPicPr>
            <a:picLocks noChangeAspect="1"/>
          </p:cNvPicPr>
          <p:nvPr/>
        </p:nvPicPr>
        <p:blipFill>
          <a:blip r:embed="rId7"/>
          <a:stretch>
            <a:fillRect/>
          </a:stretch>
        </p:blipFill>
        <p:spPr>
          <a:xfrm>
            <a:off x="758309" y="4408479"/>
            <a:ext cx="5519027" cy="3676865"/>
          </a:xfrm>
          <a:prstGeom prst="rect">
            <a:avLst/>
          </a:prstGeom>
        </p:spPr>
      </p:pic>
      <p:pic>
        <p:nvPicPr>
          <p:cNvPr id="7" name="Image 6">
            <a:extLst>
              <a:ext uri="{FF2B5EF4-FFF2-40B4-BE49-F238E27FC236}">
                <a16:creationId xmlns:a16="http://schemas.microsoft.com/office/drawing/2014/main" id="{B0E9634A-590D-FA8F-5E23-7E394AEF642E}"/>
              </a:ext>
            </a:extLst>
          </p:cNvPr>
          <p:cNvPicPr>
            <a:picLocks noChangeAspect="1"/>
          </p:cNvPicPr>
          <p:nvPr/>
        </p:nvPicPr>
        <p:blipFill>
          <a:blip r:embed="rId8"/>
          <a:stretch>
            <a:fillRect/>
          </a:stretch>
        </p:blipFill>
        <p:spPr>
          <a:xfrm>
            <a:off x="1371266" y="1316712"/>
            <a:ext cx="4341070" cy="2892091"/>
          </a:xfrm>
          <a:prstGeom prst="rect">
            <a:avLst/>
          </a:prstGeom>
        </p:spPr>
      </p:pic>
      <p:sp>
        <p:nvSpPr>
          <p:cNvPr id="8" name="Text 0">
            <a:extLst>
              <a:ext uri="{FF2B5EF4-FFF2-40B4-BE49-F238E27FC236}">
                <a16:creationId xmlns:a16="http://schemas.microsoft.com/office/drawing/2014/main" id="{79E292A8-FEE8-43BA-7BAA-E2C84D763E57}"/>
              </a:ext>
            </a:extLst>
          </p:cNvPr>
          <p:cNvSpPr/>
          <p:nvPr/>
        </p:nvSpPr>
        <p:spPr>
          <a:xfrm>
            <a:off x="1692228" y="3485700"/>
            <a:ext cx="3822700" cy="362329"/>
          </a:xfrm>
          <a:prstGeom prst="rect">
            <a:avLst/>
          </a:prstGeom>
          <a:noFill/>
          <a:ln/>
        </p:spPr>
        <p:txBody>
          <a:bodyPr wrap="square" lIns="0" tIns="0" rIns="0" bIns="0" rtlCol="0" anchor="t"/>
          <a:lstStyle/>
          <a:p>
            <a:pPr marL="0" indent="0" algn="l">
              <a:buNone/>
            </a:pPr>
            <a:r>
              <a:rPr lang="en-US" b="1" dirty="0">
                <a:solidFill>
                  <a:schemeClr val="bg1"/>
                </a:solidFill>
                <a:latin typeface="Century Gothic" panose="020B0502020202020204" pitchFamily="34" charset="0"/>
                <a:ea typeface="Dela Gothic One" pitchFamily="34" charset="-122"/>
                <a:cs typeface="Dela Gothic One" pitchFamily="34" charset="-120"/>
              </a:rPr>
              <a:t>Premier </a:t>
            </a:r>
            <a:r>
              <a:rPr lang="en-US" b="1" dirty="0" err="1">
                <a:solidFill>
                  <a:schemeClr val="bg1"/>
                </a:solidFill>
                <a:latin typeface="Century Gothic" panose="020B0502020202020204" pitchFamily="34" charset="0"/>
                <a:ea typeface="Dela Gothic One" pitchFamily="34" charset="-122"/>
                <a:cs typeface="Dela Gothic One" pitchFamily="34" charset="-120"/>
              </a:rPr>
              <a:t>en</a:t>
            </a:r>
            <a:r>
              <a:rPr lang="en-US" b="1" dirty="0">
                <a:solidFill>
                  <a:schemeClr val="bg1"/>
                </a:solidFill>
                <a:latin typeface="Century Gothic" panose="020B0502020202020204" pitchFamily="34" charset="0"/>
                <a:ea typeface="Dela Gothic One" pitchFamily="34" charset="-122"/>
                <a:cs typeface="Dela Gothic One" pitchFamily="34" charset="-120"/>
              </a:rPr>
              <a:t> sport, premier </a:t>
            </a:r>
            <a:r>
              <a:rPr lang="en-US" b="1" dirty="0" err="1">
                <a:solidFill>
                  <a:schemeClr val="bg1"/>
                </a:solidFill>
                <a:latin typeface="Century Gothic" panose="020B0502020202020204" pitchFamily="34" charset="0"/>
                <a:ea typeface="Dela Gothic One" pitchFamily="34" charset="-122"/>
                <a:cs typeface="Dela Gothic One" pitchFamily="34" charset="-120"/>
              </a:rPr>
              <a:t>partout</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75763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8532" y="515541"/>
            <a:ext cx="7866936" cy="1200388"/>
          </a:xfrm>
          <a:prstGeom prst="rect">
            <a:avLst/>
          </a:prstGeom>
          <a:noFill/>
          <a:ln/>
        </p:spPr>
        <p:txBody>
          <a:bodyPr wrap="square" lIns="0" tIns="0" rIns="0" bIns="0" rtlCol="0" anchor="t"/>
          <a:lstStyle/>
          <a:p>
            <a:pPr marL="0" indent="0" algn="l">
              <a:lnSpc>
                <a:spcPts val="4700"/>
              </a:lnSpc>
              <a:buNone/>
            </a:pPr>
            <a:r>
              <a:rPr lang="en-US" sz="3750" dirty="0">
                <a:solidFill>
                  <a:srgbClr val="FAEBEB"/>
                </a:solidFill>
                <a:latin typeface="Dela Gothic One" pitchFamily="34" charset="0"/>
                <a:ea typeface="Dela Gothic One" pitchFamily="34" charset="-122"/>
                <a:cs typeface="Dela Gothic One" pitchFamily="34" charset="-120"/>
              </a:rPr>
              <a:t>TikTok Pasta Dance Challenge</a:t>
            </a:r>
            <a:endParaRPr lang="en-US" sz="3750" dirty="0"/>
          </a:p>
        </p:txBody>
      </p:sp>
      <p:pic>
        <p:nvPicPr>
          <p:cNvPr id="4" name="Image 1" descr="preencoded.png"/>
          <p:cNvPicPr>
            <a:picLocks noChangeAspect="1"/>
          </p:cNvPicPr>
          <p:nvPr/>
        </p:nvPicPr>
        <p:blipFill>
          <a:blip r:embed="rId4"/>
          <a:stretch>
            <a:fillRect/>
          </a:stretch>
        </p:blipFill>
        <p:spPr>
          <a:xfrm>
            <a:off x="638532" y="1989534"/>
            <a:ext cx="912257" cy="1650087"/>
          </a:xfrm>
          <a:prstGeom prst="rect">
            <a:avLst/>
          </a:prstGeom>
        </p:spPr>
      </p:pic>
      <p:sp>
        <p:nvSpPr>
          <p:cNvPr id="5" name="Text 1"/>
          <p:cNvSpPr/>
          <p:nvPr/>
        </p:nvSpPr>
        <p:spPr>
          <a:xfrm>
            <a:off x="1824395" y="2171938"/>
            <a:ext cx="3348990" cy="300038"/>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Création du son original</a:t>
            </a:r>
            <a:endParaRPr lang="en-US" sz="1850" dirty="0"/>
          </a:p>
        </p:txBody>
      </p:sp>
      <p:sp>
        <p:nvSpPr>
          <p:cNvPr id="6" name="Text 2"/>
          <p:cNvSpPr/>
          <p:nvPr/>
        </p:nvSpPr>
        <p:spPr>
          <a:xfrm>
            <a:off x="1824395" y="2581394"/>
            <a:ext cx="6681073" cy="875824"/>
          </a:xfrm>
          <a:prstGeom prst="rect">
            <a:avLst/>
          </a:prstGeom>
          <a:noFill/>
          <a:ln/>
        </p:spPr>
        <p:txBody>
          <a:bodyPr wrap="square" lIns="0" tIns="0" rIns="0" bIns="0" rtlCol="0" anchor="t"/>
          <a:lstStyle/>
          <a:p>
            <a:pPr marL="0" indent="0" algn="l">
              <a:lnSpc>
                <a:spcPts val="2250"/>
              </a:lnSpc>
              <a:buNone/>
            </a:pPr>
            <a:r>
              <a:rPr lang="en-US" sz="1400" dirty="0">
                <a:solidFill>
                  <a:srgbClr val="FFE5E5"/>
                </a:solidFill>
                <a:latin typeface="DM Sans" pitchFamily="34" charset="0"/>
                <a:ea typeface="DM Sans" pitchFamily="34" charset="-122"/>
                <a:cs typeface="DM Sans" pitchFamily="34" charset="-120"/>
              </a:rPr>
              <a:t>Composition d'une musique entraînante sur le </a:t>
            </a:r>
            <a:r>
              <a:rPr lang="en-US" sz="1400" dirty="0" err="1">
                <a:solidFill>
                  <a:srgbClr val="FFE5E5"/>
                </a:solidFill>
                <a:latin typeface="DM Sans" pitchFamily="34" charset="0"/>
                <a:ea typeface="DM Sans" pitchFamily="34" charset="-122"/>
                <a:cs typeface="DM Sans" pitchFamily="34" charset="-120"/>
              </a:rPr>
              <a:t>thème</a:t>
            </a:r>
            <a:r>
              <a:rPr lang="en-US" sz="1400" dirty="0">
                <a:solidFill>
                  <a:srgbClr val="FFE5E5"/>
                </a:solidFill>
                <a:latin typeface="DM Sans" pitchFamily="34" charset="0"/>
                <a:ea typeface="DM Sans" pitchFamily="34" charset="-122"/>
                <a:cs typeface="DM Sans" pitchFamily="34" charset="-120"/>
              </a:rPr>
              <a:t> “Avec La Pasta First je suis </a:t>
            </a:r>
            <a:r>
              <a:rPr lang="en-US" sz="1400" dirty="0" err="1">
                <a:solidFill>
                  <a:srgbClr val="FFE5E5"/>
                </a:solidFill>
                <a:latin typeface="DM Sans" pitchFamily="34" charset="0"/>
                <a:ea typeface="DM Sans" pitchFamily="34" charset="-122"/>
                <a:cs typeface="DM Sans" pitchFamily="34" charset="-120"/>
              </a:rPr>
              <a:t>toujours</a:t>
            </a:r>
            <a:r>
              <a:rPr lang="en-US" sz="1400" dirty="0">
                <a:solidFill>
                  <a:srgbClr val="FFE5E5"/>
                </a:solidFill>
                <a:latin typeface="DM Sans" pitchFamily="34" charset="0"/>
                <a:ea typeface="DM Sans" pitchFamily="34" charset="-122"/>
                <a:cs typeface="DM Sans" pitchFamily="34" charset="-120"/>
              </a:rPr>
              <a:t> First" avec un artiste local populaire, conçue pour être mémorable et facile à reprendre.</a:t>
            </a:r>
            <a:endParaRPr lang="en-US" sz="1400" dirty="0"/>
          </a:p>
        </p:txBody>
      </p:sp>
      <p:pic>
        <p:nvPicPr>
          <p:cNvPr id="7" name="Image 2" descr="preencoded.png"/>
          <p:cNvPicPr>
            <a:picLocks noChangeAspect="1"/>
          </p:cNvPicPr>
          <p:nvPr/>
        </p:nvPicPr>
        <p:blipFill>
          <a:blip r:embed="rId5"/>
          <a:stretch>
            <a:fillRect/>
          </a:stretch>
        </p:blipFill>
        <p:spPr>
          <a:xfrm>
            <a:off x="638532" y="3639622"/>
            <a:ext cx="912257" cy="1358146"/>
          </a:xfrm>
          <a:prstGeom prst="rect">
            <a:avLst/>
          </a:prstGeom>
        </p:spPr>
      </p:pic>
      <p:sp>
        <p:nvSpPr>
          <p:cNvPr id="8" name="Text 3"/>
          <p:cNvSpPr/>
          <p:nvPr/>
        </p:nvSpPr>
        <p:spPr>
          <a:xfrm>
            <a:off x="1824395" y="3822025"/>
            <a:ext cx="3383756" cy="300038"/>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Chorégraphie signature</a:t>
            </a:r>
            <a:endParaRPr lang="en-US" sz="1850" dirty="0"/>
          </a:p>
        </p:txBody>
      </p:sp>
      <p:sp>
        <p:nvSpPr>
          <p:cNvPr id="9" name="Text 4"/>
          <p:cNvSpPr/>
          <p:nvPr/>
        </p:nvSpPr>
        <p:spPr>
          <a:xfrm>
            <a:off x="1824395" y="4231481"/>
            <a:ext cx="6681073" cy="583883"/>
          </a:xfrm>
          <a:prstGeom prst="rect">
            <a:avLst/>
          </a:prstGeom>
          <a:noFill/>
          <a:ln/>
        </p:spPr>
        <p:txBody>
          <a:bodyPr wrap="square" lIns="0" tIns="0" rIns="0" bIns="0" rtlCol="0" anchor="t"/>
          <a:lstStyle/>
          <a:p>
            <a:pPr marL="0" indent="0" algn="l">
              <a:lnSpc>
                <a:spcPts val="2250"/>
              </a:lnSpc>
              <a:buNone/>
            </a:pPr>
            <a:r>
              <a:rPr lang="en-US" sz="1400" dirty="0">
                <a:solidFill>
                  <a:srgbClr val="FFE5E5"/>
                </a:solidFill>
                <a:latin typeface="DM Sans" pitchFamily="34" charset="0"/>
                <a:ea typeface="DM Sans" pitchFamily="34" charset="-122"/>
                <a:cs typeface="DM Sans" pitchFamily="34" charset="-120"/>
              </a:rPr>
              <a:t>Développement d'une série de mouvements simples et amusants, incluant un geste symbolisant le bonnet rouge, accessible à tous les âges et niveaux.</a:t>
            </a:r>
            <a:endParaRPr lang="en-US" sz="1400" dirty="0"/>
          </a:p>
        </p:txBody>
      </p:sp>
      <p:pic>
        <p:nvPicPr>
          <p:cNvPr id="10" name="Image 3" descr="preencoded.png"/>
          <p:cNvPicPr>
            <a:picLocks noChangeAspect="1"/>
          </p:cNvPicPr>
          <p:nvPr/>
        </p:nvPicPr>
        <p:blipFill>
          <a:blip r:embed="rId6"/>
          <a:stretch>
            <a:fillRect/>
          </a:stretch>
        </p:blipFill>
        <p:spPr>
          <a:xfrm>
            <a:off x="638532" y="4997768"/>
            <a:ext cx="912257" cy="1358146"/>
          </a:xfrm>
          <a:prstGeom prst="rect">
            <a:avLst/>
          </a:prstGeom>
        </p:spPr>
      </p:pic>
      <p:sp>
        <p:nvSpPr>
          <p:cNvPr id="11" name="Text 5"/>
          <p:cNvSpPr/>
          <p:nvPr/>
        </p:nvSpPr>
        <p:spPr>
          <a:xfrm>
            <a:off x="1824395" y="5180171"/>
            <a:ext cx="3450788" cy="300038"/>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Participation des écoles</a:t>
            </a:r>
            <a:endParaRPr lang="en-US" sz="1850" dirty="0"/>
          </a:p>
        </p:txBody>
      </p:sp>
      <p:sp>
        <p:nvSpPr>
          <p:cNvPr id="12" name="Text 6"/>
          <p:cNvSpPr/>
          <p:nvPr/>
        </p:nvSpPr>
        <p:spPr>
          <a:xfrm>
            <a:off x="1824395" y="5589627"/>
            <a:ext cx="6681073" cy="583883"/>
          </a:xfrm>
          <a:prstGeom prst="rect">
            <a:avLst/>
          </a:prstGeom>
          <a:noFill/>
          <a:ln/>
        </p:spPr>
        <p:txBody>
          <a:bodyPr wrap="square" lIns="0" tIns="0" rIns="0" bIns="0" rtlCol="0" anchor="t"/>
          <a:lstStyle/>
          <a:p>
            <a:pPr marL="0" indent="0" algn="l">
              <a:lnSpc>
                <a:spcPts val="2250"/>
              </a:lnSpc>
              <a:buNone/>
            </a:pPr>
            <a:r>
              <a:rPr lang="en-US" sz="1400" dirty="0">
                <a:solidFill>
                  <a:srgbClr val="FFE5E5"/>
                </a:solidFill>
                <a:latin typeface="DM Sans" pitchFamily="34" charset="0"/>
                <a:ea typeface="DM Sans" pitchFamily="34" charset="-122"/>
                <a:cs typeface="DM Sans" pitchFamily="34" charset="-120"/>
              </a:rPr>
              <a:t>Lancement du défi dans les </a:t>
            </a:r>
            <a:r>
              <a:rPr lang="en-US" sz="1400" dirty="0" err="1">
                <a:solidFill>
                  <a:srgbClr val="FFE5E5"/>
                </a:solidFill>
                <a:latin typeface="DM Sans" pitchFamily="34" charset="0"/>
                <a:ea typeface="DM Sans" pitchFamily="34" charset="-122"/>
                <a:cs typeface="DM Sans" pitchFamily="34" charset="-120"/>
              </a:rPr>
              <a:t>universités</a:t>
            </a:r>
            <a:r>
              <a:rPr lang="en-US" sz="1400" dirty="0">
                <a:solidFill>
                  <a:srgbClr val="FFE5E5"/>
                </a:solidFill>
                <a:latin typeface="DM Sans" pitchFamily="34" charset="0"/>
                <a:ea typeface="DM Sans" pitchFamily="34" charset="-122"/>
                <a:cs typeface="DM Sans" pitchFamily="34" charset="-120"/>
              </a:rPr>
              <a:t> avec des kits pédagogiques et des prix pour les classes les plus créatives.</a:t>
            </a:r>
            <a:endParaRPr lang="en-US" sz="1400" dirty="0"/>
          </a:p>
        </p:txBody>
      </p:sp>
      <p:pic>
        <p:nvPicPr>
          <p:cNvPr id="13" name="Image 4" descr="preencoded.png"/>
          <p:cNvPicPr>
            <a:picLocks noChangeAspect="1"/>
          </p:cNvPicPr>
          <p:nvPr/>
        </p:nvPicPr>
        <p:blipFill>
          <a:blip r:embed="rId7"/>
          <a:stretch>
            <a:fillRect/>
          </a:stretch>
        </p:blipFill>
        <p:spPr>
          <a:xfrm>
            <a:off x="638532" y="6355913"/>
            <a:ext cx="912257" cy="1358146"/>
          </a:xfrm>
          <a:prstGeom prst="rect">
            <a:avLst/>
          </a:prstGeom>
        </p:spPr>
      </p:pic>
      <p:sp>
        <p:nvSpPr>
          <p:cNvPr id="14" name="Text 7"/>
          <p:cNvSpPr/>
          <p:nvPr/>
        </p:nvSpPr>
        <p:spPr>
          <a:xfrm>
            <a:off x="1824395" y="6538317"/>
            <a:ext cx="4437698" cy="300038"/>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Amplification par les célébrités</a:t>
            </a:r>
            <a:endParaRPr lang="en-US" sz="1850" dirty="0"/>
          </a:p>
        </p:txBody>
      </p:sp>
      <p:sp>
        <p:nvSpPr>
          <p:cNvPr id="15" name="Text 8"/>
          <p:cNvSpPr/>
          <p:nvPr/>
        </p:nvSpPr>
        <p:spPr>
          <a:xfrm>
            <a:off x="1824395" y="6947773"/>
            <a:ext cx="6681073" cy="583883"/>
          </a:xfrm>
          <a:prstGeom prst="rect">
            <a:avLst/>
          </a:prstGeom>
          <a:noFill/>
          <a:ln/>
        </p:spPr>
        <p:txBody>
          <a:bodyPr wrap="square" lIns="0" tIns="0" rIns="0" bIns="0" rtlCol="0" anchor="t"/>
          <a:lstStyle/>
          <a:p>
            <a:pPr marL="0" indent="0" algn="l">
              <a:lnSpc>
                <a:spcPts val="2250"/>
              </a:lnSpc>
              <a:buNone/>
            </a:pPr>
            <a:r>
              <a:rPr lang="en-US" sz="1400" dirty="0">
                <a:solidFill>
                  <a:srgbClr val="FFE5E5"/>
                </a:solidFill>
                <a:latin typeface="DM Sans" pitchFamily="34" charset="0"/>
                <a:ea typeface="DM Sans" pitchFamily="34" charset="-122"/>
                <a:cs typeface="DM Sans" pitchFamily="34" charset="-120"/>
              </a:rPr>
              <a:t>Implication d'artistes et d'influenceurs locaux qui reprennent la danse, générant une vague d'imitation et de participation massive.</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hape 1">
            <a:extLst>
              <a:ext uri="{FF2B5EF4-FFF2-40B4-BE49-F238E27FC236}">
                <a16:creationId xmlns:a16="http://schemas.microsoft.com/office/drawing/2014/main" id="{805111C0-BB00-BFA2-0205-D37F72F0AB63}"/>
              </a:ext>
            </a:extLst>
          </p:cNvPr>
          <p:cNvSpPr/>
          <p:nvPr/>
        </p:nvSpPr>
        <p:spPr>
          <a:xfrm>
            <a:off x="5975047" y="2710509"/>
            <a:ext cx="179880" cy="902399"/>
          </a:xfrm>
          <a:prstGeom prst="roundRect">
            <a:avLst>
              <a:gd name="adj" fmla="val 56009"/>
            </a:avLst>
          </a:prstGeom>
          <a:solidFill>
            <a:srgbClr val="FF0000"/>
          </a:solidFill>
          <a:ln w="7620">
            <a:noFill/>
            <a:prstDash val="solid"/>
          </a:ln>
        </p:spPr>
      </p:sp>
      <p:sp>
        <p:nvSpPr>
          <p:cNvPr id="7" name="Text 2">
            <a:extLst>
              <a:ext uri="{FF2B5EF4-FFF2-40B4-BE49-F238E27FC236}">
                <a16:creationId xmlns:a16="http://schemas.microsoft.com/office/drawing/2014/main" id="{A84604A1-B226-9ADF-3CE3-EB5872564608}"/>
              </a:ext>
            </a:extLst>
          </p:cNvPr>
          <p:cNvSpPr/>
          <p:nvPr/>
        </p:nvSpPr>
        <p:spPr>
          <a:xfrm>
            <a:off x="6392797" y="2629445"/>
            <a:ext cx="2998375" cy="374761"/>
          </a:xfrm>
          <a:prstGeom prst="rect">
            <a:avLst/>
          </a:prstGeom>
          <a:noFill/>
          <a:ln/>
        </p:spPr>
        <p:txBody>
          <a:bodyPr wrap="none" lIns="0" tIns="0" rIns="0" bIns="0" rtlCol="0" anchor="t"/>
          <a:lstStyle/>
          <a:p>
            <a:pPr defTabSz="1097280">
              <a:lnSpc>
                <a:spcPts val="2940"/>
              </a:lnSpc>
            </a:pPr>
            <a:r>
              <a:rPr lang="en-US" sz="2000" b="1" dirty="0" err="1">
                <a:solidFill>
                  <a:srgbClr val="EBECEF"/>
                </a:solidFill>
                <a:latin typeface="DM Sans" pitchFamily="2" charset="0"/>
                <a:ea typeface="Fraunces Medium" pitchFamily="34" charset="-122"/>
                <a:cs typeface="Fraunces Medium" pitchFamily="34" charset="-120"/>
              </a:rPr>
              <a:t>Programme</a:t>
            </a:r>
            <a:r>
              <a:rPr lang="en-US" sz="2000" b="1" dirty="0">
                <a:solidFill>
                  <a:srgbClr val="EBECEF"/>
                </a:solidFill>
                <a:latin typeface="DM Sans" pitchFamily="2" charset="0"/>
                <a:ea typeface="Fraunces Medium" pitchFamily="34" charset="-122"/>
                <a:cs typeface="Fraunces Medium" pitchFamily="34" charset="-120"/>
              </a:rPr>
              <a:t> de </a:t>
            </a:r>
            <a:r>
              <a:rPr lang="en-US" sz="2000" b="1" dirty="0" err="1">
                <a:solidFill>
                  <a:srgbClr val="EBECEF"/>
                </a:solidFill>
                <a:latin typeface="DM Sans" pitchFamily="2" charset="0"/>
                <a:ea typeface="Fraunces Medium" pitchFamily="34" charset="-122"/>
                <a:cs typeface="Fraunces Medium" pitchFamily="34" charset="-120"/>
              </a:rPr>
              <a:t>fidélité</a:t>
            </a:r>
            <a:endParaRPr lang="en-US" sz="2000" b="1" dirty="0">
              <a:solidFill>
                <a:prstClr val="black"/>
              </a:solidFill>
              <a:latin typeface="DM Sans" pitchFamily="2" charset="0"/>
            </a:endParaRPr>
          </a:p>
        </p:txBody>
      </p:sp>
      <p:sp>
        <p:nvSpPr>
          <p:cNvPr id="8" name="Text 3">
            <a:extLst>
              <a:ext uri="{FF2B5EF4-FFF2-40B4-BE49-F238E27FC236}">
                <a16:creationId xmlns:a16="http://schemas.microsoft.com/office/drawing/2014/main" id="{36600665-0B9F-1364-ACEA-4D6FDAF7BAB8}"/>
              </a:ext>
            </a:extLst>
          </p:cNvPr>
          <p:cNvSpPr/>
          <p:nvPr/>
        </p:nvSpPr>
        <p:spPr>
          <a:xfrm>
            <a:off x="6393452" y="3161055"/>
            <a:ext cx="7967178" cy="1135630"/>
          </a:xfrm>
          <a:prstGeom prst="rect">
            <a:avLst/>
          </a:prstGeom>
          <a:noFill/>
          <a:ln/>
        </p:spPr>
        <p:txBody>
          <a:bodyPr wrap="none" lIns="0" tIns="0" rIns="0" bIns="0" rtlCol="0" anchor="t"/>
          <a:lstStyle/>
          <a:p>
            <a:pPr algn="just" defTabSz="1097280">
              <a:lnSpc>
                <a:spcPct val="150000"/>
              </a:lnSpc>
            </a:pPr>
            <a:r>
              <a:rPr lang="fr-FR" sz="1800" dirty="0">
                <a:solidFill>
                  <a:prstClr val="white"/>
                </a:solidFill>
                <a:latin typeface="DM Sans" pitchFamily="2" charset="0"/>
                <a:ea typeface="Calibri" panose="020F0502020204030204" pitchFamily="34" charset="0"/>
              </a:rPr>
              <a:t>Tout achat à hauteur de 2500F te donne doit à un carnet de fidélité dans </a:t>
            </a:r>
          </a:p>
          <a:p>
            <a:pPr algn="just" defTabSz="1097280">
              <a:lnSpc>
                <a:spcPct val="150000"/>
              </a:lnSpc>
            </a:pPr>
            <a:r>
              <a:rPr lang="fr-FR" sz="1800" dirty="0">
                <a:solidFill>
                  <a:prstClr val="white"/>
                </a:solidFill>
                <a:latin typeface="DM Sans" pitchFamily="2" charset="0"/>
                <a:ea typeface="Calibri" panose="020F0502020204030204" pitchFamily="34" charset="0"/>
              </a:rPr>
              <a:t>lequel en fonction des quantités, on cumulera des points permettant de </a:t>
            </a:r>
          </a:p>
          <a:p>
            <a:pPr algn="just" defTabSz="1097280">
              <a:lnSpc>
                <a:spcPct val="150000"/>
              </a:lnSpc>
            </a:pPr>
            <a:r>
              <a:rPr lang="fr-FR" sz="1800" dirty="0">
                <a:solidFill>
                  <a:prstClr val="white"/>
                </a:solidFill>
                <a:latin typeface="DM Sans" pitchFamily="2" charset="0"/>
                <a:ea typeface="Calibri" panose="020F0502020204030204" pitchFamily="34" charset="0"/>
              </a:rPr>
              <a:t>gagner un cartable, des biscuits </a:t>
            </a:r>
            <a:r>
              <a:rPr lang="fr-FR" sz="1800" dirty="0" err="1">
                <a:solidFill>
                  <a:prstClr val="white"/>
                </a:solidFill>
                <a:latin typeface="DM Sans" pitchFamily="2" charset="0"/>
                <a:ea typeface="Calibri" panose="020F0502020204030204" pitchFamily="34" charset="0"/>
              </a:rPr>
              <a:t>Delys</a:t>
            </a:r>
            <a:r>
              <a:rPr lang="fr-FR" sz="1800" dirty="0">
                <a:solidFill>
                  <a:prstClr val="white"/>
                </a:solidFill>
                <a:latin typeface="DM Sans" pitchFamily="2" charset="0"/>
                <a:ea typeface="Calibri" panose="020F0502020204030204" pitchFamily="34" charset="0"/>
              </a:rPr>
              <a:t> et des fournitures scolaires.</a:t>
            </a:r>
          </a:p>
        </p:txBody>
      </p:sp>
      <p:sp>
        <p:nvSpPr>
          <p:cNvPr id="17" name="Text 12">
            <a:extLst>
              <a:ext uri="{FF2B5EF4-FFF2-40B4-BE49-F238E27FC236}">
                <a16:creationId xmlns:a16="http://schemas.microsoft.com/office/drawing/2014/main" id="{CA616CBC-9624-C23C-F2C1-D9228EA057F6}"/>
              </a:ext>
            </a:extLst>
          </p:cNvPr>
          <p:cNvSpPr/>
          <p:nvPr/>
        </p:nvSpPr>
        <p:spPr>
          <a:xfrm>
            <a:off x="7159730" y="6326791"/>
            <a:ext cx="6972300" cy="374761"/>
          </a:xfrm>
          <a:prstGeom prst="rect">
            <a:avLst/>
          </a:prstGeom>
          <a:noFill/>
          <a:ln/>
        </p:spPr>
        <p:txBody>
          <a:bodyPr wrap="none" lIns="0" tIns="0" rIns="0" bIns="0" rtlCol="0" anchor="t"/>
          <a:lstStyle/>
          <a:p>
            <a:pPr defTabSz="1097280">
              <a:lnSpc>
                <a:spcPts val="3000"/>
              </a:lnSpc>
            </a:pPr>
            <a:r>
              <a:rPr lang="en-US" sz="1680" dirty="0">
                <a:solidFill>
                  <a:srgbClr val="EBECEF"/>
                </a:solidFill>
                <a:latin typeface="DM Sans" pitchFamily="2" charset="0"/>
                <a:ea typeface="Epilogue" pitchFamily="34" charset="-122"/>
                <a:cs typeface="Epilogue" pitchFamily="34" charset="-120"/>
              </a:rPr>
              <a:t>Scan un code QR et </a:t>
            </a:r>
            <a:r>
              <a:rPr lang="en-US" sz="1680" dirty="0" err="1">
                <a:solidFill>
                  <a:srgbClr val="EBECEF"/>
                </a:solidFill>
                <a:latin typeface="DM Sans" pitchFamily="2" charset="0"/>
                <a:ea typeface="Epilogue" pitchFamily="34" charset="-122"/>
                <a:cs typeface="Epilogue" pitchFamily="34" charset="-120"/>
              </a:rPr>
              <a:t>tente</a:t>
            </a:r>
            <a:r>
              <a:rPr lang="en-US" sz="1680" dirty="0">
                <a:solidFill>
                  <a:srgbClr val="EBECEF"/>
                </a:solidFill>
                <a:latin typeface="DM Sans" pitchFamily="2" charset="0"/>
                <a:ea typeface="Epilogue" pitchFamily="34" charset="-122"/>
                <a:cs typeface="Epilogue" pitchFamily="34" charset="-120"/>
              </a:rPr>
              <a:t> de </a:t>
            </a:r>
            <a:r>
              <a:rPr lang="en-US" sz="1680" dirty="0" err="1">
                <a:solidFill>
                  <a:srgbClr val="EBECEF"/>
                </a:solidFill>
                <a:latin typeface="DM Sans" pitchFamily="2" charset="0"/>
                <a:ea typeface="Epilogue" pitchFamily="34" charset="-122"/>
                <a:cs typeface="Epilogue" pitchFamily="34" charset="-120"/>
              </a:rPr>
              <a:t>gagner</a:t>
            </a:r>
            <a:r>
              <a:rPr lang="en-US" sz="1680" dirty="0">
                <a:solidFill>
                  <a:srgbClr val="EBECEF"/>
                </a:solidFill>
                <a:latin typeface="DM Sans" pitchFamily="2" charset="0"/>
                <a:ea typeface="Epilogue" pitchFamily="34" charset="-122"/>
                <a:cs typeface="Epilogue" pitchFamily="34" charset="-120"/>
              </a:rPr>
              <a:t> des lots sur la roue de la fortune.</a:t>
            </a:r>
            <a:endParaRPr lang="en-US" sz="1680" dirty="0">
              <a:solidFill>
                <a:prstClr val="black"/>
              </a:solidFill>
              <a:latin typeface="DM Sans" pitchFamily="2" charset="0"/>
            </a:endParaRPr>
          </a:p>
        </p:txBody>
      </p:sp>
      <p:sp>
        <p:nvSpPr>
          <p:cNvPr id="2" name="Text 0">
            <a:extLst>
              <a:ext uri="{FF2B5EF4-FFF2-40B4-BE49-F238E27FC236}">
                <a16:creationId xmlns:a16="http://schemas.microsoft.com/office/drawing/2014/main" id="{4846CBCC-AF60-28ED-05D1-46B3C206A4FA}"/>
              </a:ext>
            </a:extLst>
          </p:cNvPr>
          <p:cNvSpPr/>
          <p:nvPr/>
        </p:nvSpPr>
        <p:spPr>
          <a:xfrm>
            <a:off x="758309" y="604004"/>
            <a:ext cx="6404491" cy="1425416"/>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Activations</a:t>
            </a:r>
          </a:p>
          <a:p>
            <a:pPr marL="0" indent="0" algn="l">
              <a:lnSpc>
                <a:spcPts val="5600"/>
              </a:lnSpc>
              <a:buNone/>
            </a:pPr>
            <a:r>
              <a:rPr lang="en-US" sz="4450" dirty="0">
                <a:solidFill>
                  <a:srgbClr val="FF0000"/>
                </a:solidFill>
                <a:latin typeface="Dela Gothic One" pitchFamily="34" charset="0"/>
                <a:ea typeface="Dela Gothic One" pitchFamily="34" charset="-122"/>
                <a:cs typeface="Dela Gothic One" pitchFamily="34" charset="-120"/>
              </a:rPr>
              <a:t>Modern Trade</a:t>
            </a:r>
          </a:p>
        </p:txBody>
      </p:sp>
      <p:pic>
        <p:nvPicPr>
          <p:cNvPr id="3" name="Image 2">
            <a:extLst>
              <a:ext uri="{FF2B5EF4-FFF2-40B4-BE49-F238E27FC236}">
                <a16:creationId xmlns:a16="http://schemas.microsoft.com/office/drawing/2014/main" id="{483EF50A-6227-D246-A61C-A1A9F3D8707F}"/>
              </a:ext>
            </a:extLst>
          </p:cNvPr>
          <p:cNvPicPr>
            <a:picLocks noChangeAspect="1"/>
          </p:cNvPicPr>
          <p:nvPr/>
        </p:nvPicPr>
        <p:blipFill>
          <a:blip r:embed="rId2"/>
          <a:stretch>
            <a:fillRect/>
          </a:stretch>
        </p:blipFill>
        <p:spPr>
          <a:xfrm>
            <a:off x="698219" y="2351492"/>
            <a:ext cx="4876800" cy="4876800"/>
          </a:xfrm>
          <a:prstGeom prst="rect">
            <a:avLst/>
          </a:prstGeom>
        </p:spPr>
      </p:pic>
      <p:pic>
        <p:nvPicPr>
          <p:cNvPr id="20" name="Image 19">
            <a:extLst>
              <a:ext uri="{FF2B5EF4-FFF2-40B4-BE49-F238E27FC236}">
                <a16:creationId xmlns:a16="http://schemas.microsoft.com/office/drawing/2014/main" id="{56B861DE-CCA6-EDCB-7363-5CCC52F97532}"/>
              </a:ext>
            </a:extLst>
          </p:cNvPr>
          <p:cNvPicPr>
            <a:picLocks noChangeAspect="1"/>
          </p:cNvPicPr>
          <p:nvPr/>
        </p:nvPicPr>
        <p:blipFill>
          <a:blip r:embed="rId3"/>
          <a:stretch>
            <a:fillRect/>
          </a:stretch>
        </p:blipFill>
        <p:spPr>
          <a:xfrm rot="682495">
            <a:off x="3098799" y="6661945"/>
            <a:ext cx="531835" cy="401209"/>
          </a:xfrm>
          <a:prstGeom prst="rect">
            <a:avLst/>
          </a:prstGeom>
        </p:spPr>
      </p:pic>
      <p:sp>
        <p:nvSpPr>
          <p:cNvPr id="21" name="Shape 7">
            <a:extLst>
              <a:ext uri="{FF2B5EF4-FFF2-40B4-BE49-F238E27FC236}">
                <a16:creationId xmlns:a16="http://schemas.microsoft.com/office/drawing/2014/main" id="{32629FCC-5C15-D669-A6E2-FC2A644154A1}"/>
              </a:ext>
            </a:extLst>
          </p:cNvPr>
          <p:cNvSpPr/>
          <p:nvPr/>
        </p:nvSpPr>
        <p:spPr>
          <a:xfrm>
            <a:off x="6389727" y="4663822"/>
            <a:ext cx="179880" cy="902399"/>
          </a:xfrm>
          <a:prstGeom prst="roundRect">
            <a:avLst>
              <a:gd name="adj" fmla="val 56009"/>
            </a:avLst>
          </a:prstGeom>
          <a:solidFill>
            <a:srgbClr val="FF0000"/>
          </a:solidFill>
          <a:ln w="7620">
            <a:noFill/>
            <a:prstDash val="solid"/>
          </a:ln>
        </p:spPr>
      </p:sp>
      <p:sp>
        <p:nvSpPr>
          <p:cNvPr id="22" name="Text 8">
            <a:extLst>
              <a:ext uri="{FF2B5EF4-FFF2-40B4-BE49-F238E27FC236}">
                <a16:creationId xmlns:a16="http://schemas.microsoft.com/office/drawing/2014/main" id="{B9210724-C4DE-1FC8-CA3C-1C37120011E8}"/>
              </a:ext>
            </a:extLst>
          </p:cNvPr>
          <p:cNvSpPr/>
          <p:nvPr/>
        </p:nvSpPr>
        <p:spPr>
          <a:xfrm>
            <a:off x="6749628" y="4500231"/>
            <a:ext cx="3136249" cy="374761"/>
          </a:xfrm>
          <a:prstGeom prst="rect">
            <a:avLst/>
          </a:prstGeom>
          <a:noFill/>
          <a:ln/>
        </p:spPr>
        <p:txBody>
          <a:bodyPr wrap="none" lIns="0" tIns="0" rIns="0" bIns="0" rtlCol="0" anchor="t"/>
          <a:lstStyle/>
          <a:p>
            <a:pPr defTabSz="1097280">
              <a:lnSpc>
                <a:spcPts val="2940"/>
              </a:lnSpc>
            </a:pPr>
            <a:r>
              <a:rPr lang="en-US" sz="2000" b="1" dirty="0">
                <a:solidFill>
                  <a:srgbClr val="EBECEF"/>
                </a:solidFill>
                <a:latin typeface="DM Sans" pitchFamily="2" charset="0"/>
                <a:ea typeface="Fraunces Medium" pitchFamily="34" charset="-122"/>
                <a:cs typeface="Fraunces Medium" pitchFamily="34" charset="-120"/>
              </a:rPr>
              <a:t>Gain</a:t>
            </a:r>
            <a:endParaRPr lang="en-US" sz="1680" b="1" dirty="0">
              <a:solidFill>
                <a:prstClr val="black"/>
              </a:solidFill>
              <a:latin typeface="DM Sans" pitchFamily="2" charset="0"/>
            </a:endParaRPr>
          </a:p>
        </p:txBody>
      </p:sp>
      <p:sp>
        <p:nvSpPr>
          <p:cNvPr id="23" name="Text 9">
            <a:extLst>
              <a:ext uri="{FF2B5EF4-FFF2-40B4-BE49-F238E27FC236}">
                <a16:creationId xmlns:a16="http://schemas.microsoft.com/office/drawing/2014/main" id="{3AA6B691-BFAC-8E53-02C7-C14E78BE53C0}"/>
              </a:ext>
            </a:extLst>
          </p:cNvPr>
          <p:cNvSpPr/>
          <p:nvPr/>
        </p:nvSpPr>
        <p:spPr>
          <a:xfrm>
            <a:off x="6745903" y="4909852"/>
            <a:ext cx="6762142" cy="383762"/>
          </a:xfrm>
          <a:prstGeom prst="rect">
            <a:avLst/>
          </a:prstGeom>
          <a:noFill/>
          <a:ln/>
        </p:spPr>
        <p:txBody>
          <a:bodyPr wrap="none" lIns="0" tIns="0" rIns="0" bIns="0" rtlCol="0" anchor="t"/>
          <a:lstStyle/>
          <a:p>
            <a:pPr defTabSz="1097280">
              <a:lnSpc>
                <a:spcPts val="3000"/>
              </a:lnSpc>
            </a:pPr>
            <a:r>
              <a:rPr lang="en-US" sz="1680" dirty="0">
                <a:solidFill>
                  <a:srgbClr val="EBECEF"/>
                </a:solidFill>
                <a:latin typeface="DM Sans" pitchFamily="2" charset="0"/>
                <a:ea typeface="Epilogue" pitchFamily="34" charset="-122"/>
                <a:cs typeface="Epilogue" pitchFamily="34" charset="-120"/>
              </a:rPr>
              <a:t>Les gifts </a:t>
            </a:r>
            <a:r>
              <a:rPr lang="en-US" sz="1680" dirty="0" err="1">
                <a:solidFill>
                  <a:srgbClr val="EBECEF"/>
                </a:solidFill>
                <a:latin typeface="DM Sans" pitchFamily="2" charset="0"/>
                <a:ea typeface="Epilogue" pitchFamily="34" charset="-122"/>
                <a:cs typeface="Epilogue" pitchFamily="34" charset="-120"/>
              </a:rPr>
              <a:t>seront</a:t>
            </a:r>
            <a:r>
              <a:rPr lang="en-US" sz="1680" dirty="0">
                <a:solidFill>
                  <a:srgbClr val="EBECEF"/>
                </a:solidFill>
                <a:latin typeface="DM Sans" pitchFamily="2" charset="0"/>
                <a:ea typeface="Epilogue" pitchFamily="34" charset="-122"/>
                <a:cs typeface="Epilogue" pitchFamily="34" charset="-120"/>
              </a:rPr>
              <a:t> dans un sac à dos </a:t>
            </a:r>
            <a:r>
              <a:rPr lang="en-US" sz="1680" dirty="0" err="1">
                <a:solidFill>
                  <a:srgbClr val="EBECEF"/>
                </a:solidFill>
                <a:latin typeface="DM Sans" pitchFamily="2" charset="0"/>
                <a:ea typeface="Epilogue" pitchFamily="34" charset="-122"/>
                <a:cs typeface="Epilogue" pitchFamily="34" charset="-120"/>
              </a:rPr>
              <a:t>géant</a:t>
            </a:r>
            <a:r>
              <a:rPr lang="en-US" sz="1680" dirty="0">
                <a:solidFill>
                  <a:srgbClr val="EBECEF"/>
                </a:solidFill>
                <a:latin typeface="DM Sans" pitchFamily="2" charset="0"/>
                <a:ea typeface="Epilogue" pitchFamily="34" charset="-122"/>
                <a:cs typeface="Epilogue" pitchFamily="34" charset="-120"/>
              </a:rPr>
              <a:t> La Pasta</a:t>
            </a:r>
            <a:endParaRPr lang="en-US" sz="1680" dirty="0">
              <a:solidFill>
                <a:prstClr val="black"/>
              </a:solidFill>
              <a:latin typeface="DM Sans" pitchFamily="2" charset="0"/>
            </a:endParaRPr>
          </a:p>
        </p:txBody>
      </p:sp>
      <p:sp>
        <p:nvSpPr>
          <p:cNvPr id="24" name="Shape 10">
            <a:extLst>
              <a:ext uri="{FF2B5EF4-FFF2-40B4-BE49-F238E27FC236}">
                <a16:creationId xmlns:a16="http://schemas.microsoft.com/office/drawing/2014/main" id="{A4C2808C-1C5F-71D5-9106-EFDCE357C32B}"/>
              </a:ext>
            </a:extLst>
          </p:cNvPr>
          <p:cNvSpPr/>
          <p:nvPr/>
        </p:nvSpPr>
        <p:spPr>
          <a:xfrm>
            <a:off x="6749628" y="5926234"/>
            <a:ext cx="179880" cy="902399"/>
          </a:xfrm>
          <a:prstGeom prst="roundRect">
            <a:avLst>
              <a:gd name="adj" fmla="val 56009"/>
            </a:avLst>
          </a:prstGeom>
          <a:solidFill>
            <a:srgbClr val="FF0000"/>
          </a:solidFill>
          <a:ln w="7620">
            <a:noFill/>
            <a:prstDash val="solid"/>
          </a:ln>
        </p:spPr>
      </p:sp>
      <p:sp>
        <p:nvSpPr>
          <p:cNvPr id="25" name="Text 11">
            <a:extLst>
              <a:ext uri="{FF2B5EF4-FFF2-40B4-BE49-F238E27FC236}">
                <a16:creationId xmlns:a16="http://schemas.microsoft.com/office/drawing/2014/main" id="{7A263C20-9315-1A68-D739-C5F1B1DF1D54}"/>
              </a:ext>
            </a:extLst>
          </p:cNvPr>
          <p:cNvSpPr/>
          <p:nvPr/>
        </p:nvSpPr>
        <p:spPr>
          <a:xfrm>
            <a:off x="7156006" y="5866473"/>
            <a:ext cx="2998375" cy="374761"/>
          </a:xfrm>
          <a:prstGeom prst="rect">
            <a:avLst/>
          </a:prstGeom>
          <a:noFill/>
          <a:ln/>
        </p:spPr>
        <p:txBody>
          <a:bodyPr wrap="none" lIns="0" tIns="0" rIns="0" bIns="0" rtlCol="0" anchor="t"/>
          <a:lstStyle/>
          <a:p>
            <a:pPr defTabSz="1097280">
              <a:lnSpc>
                <a:spcPts val="2940"/>
              </a:lnSpc>
            </a:pPr>
            <a:r>
              <a:rPr lang="en-US" sz="2000" b="1" dirty="0">
                <a:solidFill>
                  <a:srgbClr val="EBECEF"/>
                </a:solidFill>
                <a:latin typeface="DM Sans" pitchFamily="2" charset="0"/>
                <a:ea typeface="Fraunces Medium" pitchFamily="34" charset="-122"/>
                <a:cs typeface="Fraunces Medium" pitchFamily="34" charset="-120"/>
              </a:rPr>
              <a:t>Roue de la fortune</a:t>
            </a:r>
            <a:endParaRPr lang="en-US" sz="2000" b="1" dirty="0">
              <a:solidFill>
                <a:prstClr val="black"/>
              </a:solidFill>
              <a:latin typeface="DM Sans" pitchFamily="2" charset="0"/>
            </a:endParaRPr>
          </a:p>
        </p:txBody>
      </p:sp>
      <p:pic>
        <p:nvPicPr>
          <p:cNvPr id="27" name="Image 26">
            <a:extLst>
              <a:ext uri="{FF2B5EF4-FFF2-40B4-BE49-F238E27FC236}">
                <a16:creationId xmlns:a16="http://schemas.microsoft.com/office/drawing/2014/main" id="{A235B52D-8CB8-89DF-FDB7-3F843013E8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466" y1="11426" x2="44466" y2="11426"/>
                        <a14:foregroundMark x1="44466" y1="11426" x2="44466" y2="11426"/>
                        <a14:foregroundMark x1="55534" y1="88428" x2="55534" y2="88428"/>
                      </a14:backgroundRemoval>
                    </a14:imgEffect>
                  </a14:imgLayer>
                </a14:imgProps>
              </a:ext>
            </a:extLst>
          </a:blip>
          <a:stretch>
            <a:fillRect/>
          </a:stretch>
        </p:blipFill>
        <p:spPr>
          <a:xfrm>
            <a:off x="3513791" y="3391961"/>
            <a:ext cx="3801409" cy="5068545"/>
          </a:xfrm>
          <a:prstGeom prst="rect">
            <a:avLst/>
          </a:prstGeom>
        </p:spPr>
      </p:pic>
      <p:sp>
        <p:nvSpPr>
          <p:cNvPr id="28" name="Shape 1">
            <a:extLst>
              <a:ext uri="{FF2B5EF4-FFF2-40B4-BE49-F238E27FC236}">
                <a16:creationId xmlns:a16="http://schemas.microsoft.com/office/drawing/2014/main" id="{92AA795A-01E0-8D92-EBD4-E7222B55E231}"/>
              </a:ext>
            </a:extLst>
          </p:cNvPr>
          <p:cNvSpPr/>
          <p:nvPr/>
        </p:nvSpPr>
        <p:spPr>
          <a:xfrm>
            <a:off x="7225260" y="6977897"/>
            <a:ext cx="179880" cy="902399"/>
          </a:xfrm>
          <a:prstGeom prst="roundRect">
            <a:avLst>
              <a:gd name="adj" fmla="val 56009"/>
            </a:avLst>
          </a:prstGeom>
          <a:solidFill>
            <a:srgbClr val="FF0000"/>
          </a:solidFill>
          <a:ln w="7620">
            <a:noFill/>
            <a:prstDash val="solid"/>
          </a:ln>
        </p:spPr>
      </p:sp>
      <p:sp>
        <p:nvSpPr>
          <p:cNvPr id="29" name="Text 12">
            <a:extLst>
              <a:ext uri="{FF2B5EF4-FFF2-40B4-BE49-F238E27FC236}">
                <a16:creationId xmlns:a16="http://schemas.microsoft.com/office/drawing/2014/main" id="{0DBF0762-206D-2443-4FC8-065A9F3106CE}"/>
              </a:ext>
            </a:extLst>
          </p:cNvPr>
          <p:cNvSpPr/>
          <p:nvPr/>
        </p:nvSpPr>
        <p:spPr>
          <a:xfrm>
            <a:off x="7663174" y="7421530"/>
            <a:ext cx="6697456" cy="374761"/>
          </a:xfrm>
          <a:prstGeom prst="rect">
            <a:avLst/>
          </a:prstGeom>
          <a:noFill/>
          <a:ln/>
        </p:spPr>
        <p:txBody>
          <a:bodyPr wrap="none" lIns="0" tIns="0" rIns="0" bIns="0" rtlCol="0" anchor="t"/>
          <a:lstStyle/>
          <a:p>
            <a:pPr defTabSz="1097280">
              <a:lnSpc>
                <a:spcPts val="3000"/>
              </a:lnSpc>
            </a:pPr>
            <a:r>
              <a:rPr lang="en-US" sz="1680" dirty="0">
                <a:solidFill>
                  <a:srgbClr val="EBECEF"/>
                </a:solidFill>
                <a:latin typeface="DM Sans" pitchFamily="2" charset="0"/>
                <a:ea typeface="Epilogue" pitchFamily="34" charset="-122"/>
                <a:cs typeface="Epilogue" pitchFamily="34" charset="-120"/>
              </a:rPr>
              <a:t>Brand girl </a:t>
            </a:r>
            <a:r>
              <a:rPr lang="en-US" sz="1680" dirty="0" err="1">
                <a:solidFill>
                  <a:srgbClr val="EBECEF"/>
                </a:solidFill>
                <a:latin typeface="DM Sans" pitchFamily="2" charset="0"/>
                <a:ea typeface="Epilogue" pitchFamily="34" charset="-122"/>
                <a:cs typeface="Epilogue" pitchFamily="34" charset="-120"/>
              </a:rPr>
              <a:t>en</a:t>
            </a:r>
            <a:r>
              <a:rPr lang="en-US" sz="1680" dirty="0">
                <a:solidFill>
                  <a:srgbClr val="EBECEF"/>
                </a:solidFill>
                <a:latin typeface="DM Sans" pitchFamily="2" charset="0"/>
                <a:ea typeface="Epilogue" pitchFamily="34" charset="-122"/>
                <a:cs typeface="Epilogue" pitchFamily="34" charset="-120"/>
              </a:rPr>
              <a:t> tenue </a:t>
            </a:r>
            <a:r>
              <a:rPr lang="en-US" sz="1680" dirty="0" err="1">
                <a:solidFill>
                  <a:srgbClr val="EBECEF"/>
                </a:solidFill>
                <a:latin typeface="DM Sans" pitchFamily="2" charset="0"/>
                <a:ea typeface="Epilogue" pitchFamily="34" charset="-122"/>
                <a:cs typeface="Epilogue" pitchFamily="34" charset="-120"/>
              </a:rPr>
              <a:t>d’écolière</a:t>
            </a:r>
            <a:r>
              <a:rPr lang="en-US" sz="1680" dirty="0">
                <a:solidFill>
                  <a:srgbClr val="EBECEF"/>
                </a:solidFill>
                <a:latin typeface="DM Sans" pitchFamily="2" charset="0"/>
                <a:ea typeface="Epilogue" pitchFamily="34" charset="-122"/>
                <a:cs typeface="Epilogue" pitchFamily="34" charset="-120"/>
              </a:rPr>
              <a:t>, flyer FR/EN </a:t>
            </a:r>
            <a:r>
              <a:rPr lang="en-US" sz="1680" dirty="0" err="1">
                <a:solidFill>
                  <a:srgbClr val="EBECEF"/>
                </a:solidFill>
                <a:latin typeface="DM Sans" pitchFamily="2" charset="0"/>
                <a:ea typeface="Epilogue" pitchFamily="34" charset="-122"/>
                <a:cs typeface="Epilogue" pitchFamily="34" charset="-120"/>
              </a:rPr>
              <a:t>résumant</a:t>
            </a:r>
            <a:r>
              <a:rPr lang="en-US" sz="1680" dirty="0">
                <a:solidFill>
                  <a:srgbClr val="EBECEF"/>
                </a:solidFill>
                <a:latin typeface="DM Sans" pitchFamily="2" charset="0"/>
                <a:ea typeface="Epilogue" pitchFamily="34" charset="-122"/>
                <a:cs typeface="Epilogue" pitchFamily="34" charset="-120"/>
              </a:rPr>
              <a:t> la </a:t>
            </a:r>
            <a:r>
              <a:rPr lang="en-US" sz="1680" dirty="0" err="1">
                <a:solidFill>
                  <a:srgbClr val="EBECEF"/>
                </a:solidFill>
                <a:latin typeface="DM Sans" pitchFamily="2" charset="0"/>
                <a:ea typeface="Epilogue" pitchFamily="34" charset="-122"/>
                <a:cs typeface="Epilogue" pitchFamily="34" charset="-120"/>
              </a:rPr>
              <a:t>campagne</a:t>
            </a:r>
            <a:r>
              <a:rPr lang="en-US" sz="1680" dirty="0">
                <a:solidFill>
                  <a:srgbClr val="EBECEF"/>
                </a:solidFill>
                <a:latin typeface="DM Sans" pitchFamily="2" charset="0"/>
                <a:ea typeface="Epilogue" pitchFamily="34" charset="-122"/>
                <a:cs typeface="Epilogue" pitchFamily="34" charset="-120"/>
              </a:rPr>
              <a:t> </a:t>
            </a:r>
            <a:endParaRPr lang="en-US" sz="1680" dirty="0">
              <a:solidFill>
                <a:prstClr val="black"/>
              </a:solidFill>
              <a:latin typeface="DM Sans" pitchFamily="2" charset="0"/>
            </a:endParaRPr>
          </a:p>
        </p:txBody>
      </p:sp>
      <p:sp>
        <p:nvSpPr>
          <p:cNvPr id="30" name="Text 11">
            <a:extLst>
              <a:ext uri="{FF2B5EF4-FFF2-40B4-BE49-F238E27FC236}">
                <a16:creationId xmlns:a16="http://schemas.microsoft.com/office/drawing/2014/main" id="{78B45F50-F9C5-7FBE-9120-3C3EFB360E8E}"/>
              </a:ext>
            </a:extLst>
          </p:cNvPr>
          <p:cNvSpPr/>
          <p:nvPr/>
        </p:nvSpPr>
        <p:spPr>
          <a:xfrm>
            <a:off x="7659450" y="6961212"/>
            <a:ext cx="2998375" cy="374761"/>
          </a:xfrm>
          <a:prstGeom prst="rect">
            <a:avLst/>
          </a:prstGeom>
          <a:noFill/>
          <a:ln/>
        </p:spPr>
        <p:txBody>
          <a:bodyPr wrap="none" lIns="0" tIns="0" rIns="0" bIns="0" rtlCol="0" anchor="t"/>
          <a:lstStyle/>
          <a:p>
            <a:pPr defTabSz="1097280">
              <a:lnSpc>
                <a:spcPts val="2940"/>
              </a:lnSpc>
            </a:pPr>
            <a:r>
              <a:rPr lang="en-US" sz="2000" b="1" dirty="0" err="1">
                <a:solidFill>
                  <a:srgbClr val="EBECEF"/>
                </a:solidFill>
                <a:latin typeface="DM Sans" pitchFamily="2" charset="0"/>
                <a:ea typeface="Fraunces Medium" pitchFamily="34" charset="-122"/>
                <a:cs typeface="Fraunces Medium" pitchFamily="34" charset="-120"/>
              </a:rPr>
              <a:t>Visibilité</a:t>
            </a:r>
            <a:endParaRPr lang="en-US" sz="2000" b="1" dirty="0">
              <a:solidFill>
                <a:prstClr val="black"/>
              </a:solidFill>
              <a:latin typeface="DM Sans" pitchFamily="2" charset="0"/>
            </a:endParaRPr>
          </a:p>
        </p:txBody>
      </p:sp>
    </p:spTree>
    <p:extLst>
      <p:ext uri="{BB962C8B-B14F-4D97-AF65-F5344CB8AC3E}">
        <p14:creationId xmlns:p14="http://schemas.microsoft.com/office/powerpoint/2010/main" val="78485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D04894-B0A0-BADB-A2AA-02F1247A3DD5}"/>
            </a:ext>
          </a:extLst>
        </p:cNvPr>
        <p:cNvGrpSpPr/>
        <p:nvPr/>
      </p:nvGrpSpPr>
      <p:grpSpPr>
        <a:xfrm>
          <a:off x="0" y="0"/>
          <a:ext cx="0" cy="0"/>
          <a:chOff x="0" y="0"/>
          <a:chExt cx="0" cy="0"/>
        </a:xfrm>
      </p:grpSpPr>
      <p:sp>
        <p:nvSpPr>
          <p:cNvPr id="6" name="Shape 1">
            <a:extLst>
              <a:ext uri="{FF2B5EF4-FFF2-40B4-BE49-F238E27FC236}">
                <a16:creationId xmlns:a16="http://schemas.microsoft.com/office/drawing/2014/main" id="{6274EEC6-7838-C974-D4A7-EBD547AF7D4A}"/>
              </a:ext>
            </a:extLst>
          </p:cNvPr>
          <p:cNvSpPr/>
          <p:nvPr/>
        </p:nvSpPr>
        <p:spPr>
          <a:xfrm>
            <a:off x="5975047" y="2710509"/>
            <a:ext cx="179880" cy="902399"/>
          </a:xfrm>
          <a:prstGeom prst="roundRect">
            <a:avLst>
              <a:gd name="adj" fmla="val 56009"/>
            </a:avLst>
          </a:prstGeom>
          <a:solidFill>
            <a:srgbClr val="FF0000"/>
          </a:solidFill>
          <a:ln w="7620">
            <a:noFill/>
            <a:prstDash val="solid"/>
          </a:ln>
        </p:spPr>
      </p:sp>
      <p:sp>
        <p:nvSpPr>
          <p:cNvPr id="7" name="Text 2">
            <a:extLst>
              <a:ext uri="{FF2B5EF4-FFF2-40B4-BE49-F238E27FC236}">
                <a16:creationId xmlns:a16="http://schemas.microsoft.com/office/drawing/2014/main" id="{6B4825E2-5952-A44B-F656-25323ED61C23}"/>
              </a:ext>
            </a:extLst>
          </p:cNvPr>
          <p:cNvSpPr/>
          <p:nvPr/>
        </p:nvSpPr>
        <p:spPr>
          <a:xfrm>
            <a:off x="6389727" y="2254684"/>
            <a:ext cx="2998375" cy="374761"/>
          </a:xfrm>
          <a:prstGeom prst="rect">
            <a:avLst/>
          </a:prstGeom>
          <a:noFill/>
          <a:ln/>
        </p:spPr>
        <p:txBody>
          <a:bodyPr wrap="none" lIns="0" tIns="0" rIns="0" bIns="0" rtlCol="0" anchor="t"/>
          <a:lstStyle/>
          <a:p>
            <a:pPr defTabSz="1097280">
              <a:lnSpc>
                <a:spcPts val="2940"/>
              </a:lnSpc>
            </a:pPr>
            <a:r>
              <a:rPr lang="en-US" sz="2000" b="1" dirty="0">
                <a:solidFill>
                  <a:srgbClr val="EBECEF"/>
                </a:solidFill>
                <a:latin typeface="DM Sans" pitchFamily="2" charset="0"/>
                <a:ea typeface="Fraunces Medium" pitchFamily="34" charset="-122"/>
                <a:cs typeface="Fraunces Medium" pitchFamily="34" charset="-120"/>
              </a:rPr>
              <a:t>Boutiques</a:t>
            </a:r>
            <a:endParaRPr lang="en-US" sz="2000" b="1" dirty="0">
              <a:solidFill>
                <a:prstClr val="black"/>
              </a:solidFill>
              <a:latin typeface="DM Sans" pitchFamily="2" charset="0"/>
            </a:endParaRPr>
          </a:p>
        </p:txBody>
      </p:sp>
      <p:sp>
        <p:nvSpPr>
          <p:cNvPr id="8" name="Text 3">
            <a:extLst>
              <a:ext uri="{FF2B5EF4-FFF2-40B4-BE49-F238E27FC236}">
                <a16:creationId xmlns:a16="http://schemas.microsoft.com/office/drawing/2014/main" id="{60B43EAF-0B09-0C83-354D-CE80ADFF0945}"/>
              </a:ext>
            </a:extLst>
          </p:cNvPr>
          <p:cNvSpPr/>
          <p:nvPr/>
        </p:nvSpPr>
        <p:spPr>
          <a:xfrm>
            <a:off x="6393452" y="2758157"/>
            <a:ext cx="7967178" cy="1519075"/>
          </a:xfrm>
          <a:prstGeom prst="rect">
            <a:avLst/>
          </a:prstGeom>
          <a:noFill/>
          <a:ln/>
        </p:spPr>
        <p:txBody>
          <a:bodyPr wrap="none" lIns="0" tIns="0" rIns="0" bIns="0" rtlCol="0" anchor="t"/>
          <a:lstStyle/>
          <a:p>
            <a:pPr algn="just" defTabSz="1097280">
              <a:spcAft>
                <a:spcPts val="960"/>
              </a:spcAft>
            </a:pPr>
            <a:r>
              <a:rPr lang="fr-FR" sz="1800" dirty="0">
                <a:solidFill>
                  <a:prstClr val="white"/>
                </a:solidFill>
                <a:latin typeface="DM Sans" pitchFamily="2" charset="0"/>
                <a:ea typeface="Calibri" panose="020F0502020204030204" pitchFamily="34" charset="0"/>
              </a:rPr>
              <a:t>Zoning où des équipes </a:t>
            </a:r>
            <a:r>
              <a:rPr lang="fr-FR" sz="1800" dirty="0" err="1">
                <a:solidFill>
                  <a:prstClr val="white"/>
                </a:solidFill>
                <a:latin typeface="DM Sans" pitchFamily="2" charset="0"/>
                <a:ea typeface="Calibri" panose="020F0502020204030204" pitchFamily="34" charset="0"/>
              </a:rPr>
              <a:t>trade</a:t>
            </a:r>
            <a:r>
              <a:rPr lang="fr-FR" sz="1800" dirty="0">
                <a:solidFill>
                  <a:prstClr val="white"/>
                </a:solidFill>
                <a:latin typeface="DM Sans" pitchFamily="2" charset="0"/>
                <a:ea typeface="Calibri" panose="020F0502020204030204" pitchFamily="34" charset="0"/>
              </a:rPr>
              <a:t> approcheront des boutiques pour faire des</a:t>
            </a:r>
          </a:p>
          <a:p>
            <a:pPr algn="just" defTabSz="1097280">
              <a:spcAft>
                <a:spcPts val="960"/>
              </a:spcAft>
            </a:pPr>
            <a:r>
              <a:rPr lang="fr-FR" sz="1800" dirty="0">
                <a:solidFill>
                  <a:prstClr val="white"/>
                </a:solidFill>
                <a:latin typeface="DM Sans" pitchFamily="2" charset="0"/>
                <a:ea typeface="Calibri" panose="020F0502020204030204" pitchFamily="34" charset="0"/>
              </a:rPr>
              <a:t> rotations. Les PDV seront soumis à un challenge et le gagnant remportera </a:t>
            </a:r>
          </a:p>
          <a:p>
            <a:pPr algn="just" defTabSz="1097280">
              <a:spcAft>
                <a:spcPts val="960"/>
              </a:spcAft>
            </a:pPr>
            <a:r>
              <a:rPr lang="fr-FR" sz="1800" dirty="0">
                <a:solidFill>
                  <a:prstClr val="white"/>
                </a:solidFill>
                <a:latin typeface="DM Sans" pitchFamily="2" charset="0"/>
                <a:ea typeface="Calibri" panose="020F0502020204030204" pitchFamily="34" charset="0"/>
              </a:rPr>
              <a:t>soit 1 réduction sur sa prochaine commande ou un carton de pâtes courtes </a:t>
            </a:r>
          </a:p>
          <a:p>
            <a:pPr algn="just" defTabSz="1097280">
              <a:spcAft>
                <a:spcPts val="960"/>
              </a:spcAft>
            </a:pPr>
            <a:r>
              <a:rPr lang="fr-FR" sz="1800" dirty="0">
                <a:solidFill>
                  <a:prstClr val="white"/>
                </a:solidFill>
                <a:latin typeface="DM Sans" pitchFamily="2" charset="0"/>
                <a:ea typeface="Calibri" panose="020F0502020204030204" pitchFamily="34" charset="0"/>
              </a:rPr>
              <a:t>ou longues gratuit.</a:t>
            </a:r>
          </a:p>
        </p:txBody>
      </p:sp>
      <p:sp>
        <p:nvSpPr>
          <p:cNvPr id="2" name="Text 0">
            <a:extLst>
              <a:ext uri="{FF2B5EF4-FFF2-40B4-BE49-F238E27FC236}">
                <a16:creationId xmlns:a16="http://schemas.microsoft.com/office/drawing/2014/main" id="{D6FF77F5-0D65-482A-3216-CE0B97E4E65F}"/>
              </a:ext>
            </a:extLst>
          </p:cNvPr>
          <p:cNvSpPr/>
          <p:nvPr/>
        </p:nvSpPr>
        <p:spPr>
          <a:xfrm>
            <a:off x="758309" y="604004"/>
            <a:ext cx="6404491" cy="1425416"/>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Activations</a:t>
            </a:r>
          </a:p>
          <a:p>
            <a:pPr marL="0" indent="0" algn="l">
              <a:lnSpc>
                <a:spcPts val="5600"/>
              </a:lnSpc>
              <a:buNone/>
            </a:pPr>
            <a:r>
              <a:rPr lang="en-US" sz="4450" dirty="0">
                <a:solidFill>
                  <a:srgbClr val="FF0000"/>
                </a:solidFill>
                <a:latin typeface="Dela Gothic One" pitchFamily="34" charset="0"/>
                <a:ea typeface="Dela Gothic One" pitchFamily="34" charset="-122"/>
                <a:cs typeface="Dela Gothic One" pitchFamily="34" charset="-120"/>
              </a:rPr>
              <a:t>Traditional Trade</a:t>
            </a:r>
          </a:p>
        </p:txBody>
      </p:sp>
      <p:sp>
        <p:nvSpPr>
          <p:cNvPr id="21" name="Shape 7">
            <a:extLst>
              <a:ext uri="{FF2B5EF4-FFF2-40B4-BE49-F238E27FC236}">
                <a16:creationId xmlns:a16="http://schemas.microsoft.com/office/drawing/2014/main" id="{E505F1C9-2ACD-1D61-B440-B19DA790D962}"/>
              </a:ext>
            </a:extLst>
          </p:cNvPr>
          <p:cNvSpPr/>
          <p:nvPr/>
        </p:nvSpPr>
        <p:spPr>
          <a:xfrm>
            <a:off x="6393452" y="5122435"/>
            <a:ext cx="179880" cy="902399"/>
          </a:xfrm>
          <a:prstGeom prst="roundRect">
            <a:avLst>
              <a:gd name="adj" fmla="val 56009"/>
            </a:avLst>
          </a:prstGeom>
          <a:solidFill>
            <a:srgbClr val="FF0000"/>
          </a:solidFill>
          <a:ln w="7620">
            <a:noFill/>
            <a:prstDash val="solid"/>
          </a:ln>
        </p:spPr>
      </p:sp>
      <p:sp>
        <p:nvSpPr>
          <p:cNvPr id="22" name="Text 8">
            <a:extLst>
              <a:ext uri="{FF2B5EF4-FFF2-40B4-BE49-F238E27FC236}">
                <a16:creationId xmlns:a16="http://schemas.microsoft.com/office/drawing/2014/main" id="{E07D21D2-7686-6528-1E0D-596400803135}"/>
              </a:ext>
            </a:extLst>
          </p:cNvPr>
          <p:cNvSpPr/>
          <p:nvPr/>
        </p:nvSpPr>
        <p:spPr>
          <a:xfrm>
            <a:off x="6753353" y="4958844"/>
            <a:ext cx="3136249" cy="374761"/>
          </a:xfrm>
          <a:prstGeom prst="rect">
            <a:avLst/>
          </a:prstGeom>
          <a:noFill/>
          <a:ln/>
        </p:spPr>
        <p:txBody>
          <a:bodyPr wrap="none" lIns="0" tIns="0" rIns="0" bIns="0" rtlCol="0" anchor="t"/>
          <a:lstStyle/>
          <a:p>
            <a:pPr defTabSz="1097280">
              <a:lnSpc>
                <a:spcPts val="2940"/>
              </a:lnSpc>
            </a:pPr>
            <a:r>
              <a:rPr lang="en-US" sz="2000" b="1" dirty="0">
                <a:solidFill>
                  <a:srgbClr val="EBECEF"/>
                </a:solidFill>
                <a:latin typeface="DM Sans" pitchFamily="2" charset="0"/>
                <a:ea typeface="Fraunces Medium" pitchFamily="34" charset="-122"/>
                <a:cs typeface="Fraunces Medium" pitchFamily="34" charset="-120"/>
              </a:rPr>
              <a:t>Marché</a:t>
            </a:r>
            <a:endParaRPr lang="en-US" sz="1680" b="1" dirty="0">
              <a:solidFill>
                <a:prstClr val="black"/>
              </a:solidFill>
              <a:latin typeface="DM Sans" pitchFamily="2" charset="0"/>
            </a:endParaRPr>
          </a:p>
        </p:txBody>
      </p:sp>
      <p:sp>
        <p:nvSpPr>
          <p:cNvPr id="23" name="Text 9">
            <a:extLst>
              <a:ext uri="{FF2B5EF4-FFF2-40B4-BE49-F238E27FC236}">
                <a16:creationId xmlns:a16="http://schemas.microsoft.com/office/drawing/2014/main" id="{1C27D86C-B794-3E35-F0E9-8DBBD8DA2945}"/>
              </a:ext>
            </a:extLst>
          </p:cNvPr>
          <p:cNvSpPr/>
          <p:nvPr/>
        </p:nvSpPr>
        <p:spPr>
          <a:xfrm>
            <a:off x="6749628" y="5368464"/>
            <a:ext cx="7126188" cy="1235535"/>
          </a:xfrm>
          <a:prstGeom prst="rect">
            <a:avLst/>
          </a:prstGeom>
          <a:noFill/>
          <a:ln/>
        </p:spPr>
        <p:txBody>
          <a:bodyPr wrap="none" lIns="0" tIns="0" rIns="0" bIns="0" rtlCol="0" anchor="t"/>
          <a:lstStyle/>
          <a:p>
            <a:pPr defTabSz="1097280">
              <a:lnSpc>
                <a:spcPts val="3000"/>
              </a:lnSpc>
            </a:pPr>
            <a:r>
              <a:rPr lang="en-US" sz="1680" dirty="0">
                <a:solidFill>
                  <a:srgbClr val="EBECEF"/>
                </a:solidFill>
                <a:latin typeface="DM Sans" pitchFamily="2" charset="0"/>
                <a:ea typeface="Epilogue" pitchFamily="34" charset="-122"/>
                <a:cs typeface="Epilogue" pitchFamily="34" charset="-120"/>
              </a:rPr>
              <a:t>Animation car podium avec sampling et vente de </a:t>
            </a:r>
            <a:r>
              <a:rPr lang="en-US" sz="1680" dirty="0" err="1">
                <a:solidFill>
                  <a:srgbClr val="EBECEF"/>
                </a:solidFill>
                <a:latin typeface="DM Sans" pitchFamily="2" charset="0"/>
                <a:ea typeface="Epilogue" pitchFamily="34" charset="-122"/>
                <a:cs typeface="Epilogue" pitchFamily="34" charset="-120"/>
              </a:rPr>
              <a:t>produits</a:t>
            </a:r>
            <a:r>
              <a:rPr lang="en-US" sz="1680" dirty="0">
                <a:solidFill>
                  <a:srgbClr val="EBECEF"/>
                </a:solidFill>
                <a:latin typeface="DM Sans" pitchFamily="2" charset="0"/>
                <a:ea typeface="Epilogue" pitchFamily="34" charset="-122"/>
                <a:cs typeface="Epilogue" pitchFamily="34" charset="-120"/>
              </a:rPr>
              <a:t> à prix </a:t>
            </a:r>
            <a:r>
              <a:rPr lang="en-US" sz="1680" dirty="0" err="1">
                <a:solidFill>
                  <a:srgbClr val="EBECEF"/>
                </a:solidFill>
                <a:latin typeface="DM Sans" pitchFamily="2" charset="0"/>
                <a:ea typeface="Epilogue" pitchFamily="34" charset="-122"/>
                <a:cs typeface="Epilogue" pitchFamily="34" charset="-120"/>
              </a:rPr>
              <a:t>réduits</a:t>
            </a:r>
            <a:r>
              <a:rPr lang="en-US" sz="1680" dirty="0">
                <a:solidFill>
                  <a:srgbClr val="EBECEF"/>
                </a:solidFill>
                <a:latin typeface="DM Sans" pitchFamily="2" charset="0"/>
                <a:ea typeface="Epilogue" pitchFamily="34" charset="-122"/>
                <a:cs typeface="Epilogue" pitchFamily="34" charset="-120"/>
              </a:rPr>
              <a:t>. </a:t>
            </a:r>
          </a:p>
          <a:p>
            <a:pPr defTabSz="1097280">
              <a:lnSpc>
                <a:spcPts val="3000"/>
              </a:lnSpc>
            </a:pPr>
            <a:r>
              <a:rPr lang="en-US" sz="1680" dirty="0" err="1">
                <a:solidFill>
                  <a:srgbClr val="EBECEF"/>
                </a:solidFill>
                <a:latin typeface="DM Sans" pitchFamily="2" charset="0"/>
                <a:ea typeface="Epilogue" pitchFamily="34" charset="-122"/>
                <a:cs typeface="Epilogue" pitchFamily="34" charset="-120"/>
              </a:rPr>
              <a:t>Déstockage</a:t>
            </a:r>
            <a:r>
              <a:rPr lang="en-US" sz="1680" dirty="0">
                <a:solidFill>
                  <a:srgbClr val="EBECEF"/>
                </a:solidFill>
                <a:latin typeface="DM Sans" pitchFamily="2" charset="0"/>
                <a:ea typeface="Epilogue" pitchFamily="34" charset="-122"/>
                <a:cs typeface="Epilogue" pitchFamily="34" charset="-120"/>
              </a:rPr>
              <a:t> des semi-</a:t>
            </a:r>
            <a:r>
              <a:rPr lang="en-US" sz="1680" dirty="0" err="1">
                <a:solidFill>
                  <a:srgbClr val="EBECEF"/>
                </a:solidFill>
                <a:latin typeface="DM Sans" pitchFamily="2" charset="0"/>
                <a:ea typeface="Epilogue" pitchFamily="34" charset="-122"/>
                <a:cs typeface="Epilogue" pitchFamily="34" charset="-120"/>
              </a:rPr>
              <a:t>grossistes</a:t>
            </a:r>
            <a:r>
              <a:rPr lang="en-US" sz="1680" dirty="0">
                <a:solidFill>
                  <a:srgbClr val="EBECEF"/>
                </a:solidFill>
                <a:latin typeface="DM Sans" pitchFamily="2" charset="0"/>
                <a:ea typeface="Epilogue" pitchFamily="34" charset="-122"/>
                <a:cs typeface="Epilogue" pitchFamily="34" charset="-120"/>
              </a:rPr>
              <a:t>. Des food soldiers </a:t>
            </a:r>
            <a:r>
              <a:rPr lang="en-US" sz="1680" dirty="0" err="1">
                <a:solidFill>
                  <a:srgbClr val="EBECEF"/>
                </a:solidFill>
                <a:latin typeface="DM Sans" pitchFamily="2" charset="0"/>
                <a:ea typeface="Epilogue" pitchFamily="34" charset="-122"/>
                <a:cs typeface="Epilogue" pitchFamily="34" charset="-120"/>
              </a:rPr>
              <a:t>seront</a:t>
            </a:r>
            <a:r>
              <a:rPr lang="en-US" sz="1680" dirty="0">
                <a:solidFill>
                  <a:srgbClr val="EBECEF"/>
                </a:solidFill>
                <a:latin typeface="DM Sans" pitchFamily="2" charset="0"/>
                <a:ea typeface="Epilogue" pitchFamily="34" charset="-122"/>
                <a:cs typeface="Epilogue" pitchFamily="34" charset="-120"/>
              </a:rPr>
              <a:t> </a:t>
            </a:r>
            <a:r>
              <a:rPr lang="en-US" sz="1680" dirty="0" err="1">
                <a:solidFill>
                  <a:srgbClr val="EBECEF"/>
                </a:solidFill>
                <a:latin typeface="DM Sans" pitchFamily="2" charset="0"/>
                <a:ea typeface="Epilogue" pitchFamily="34" charset="-122"/>
                <a:cs typeface="Epilogue" pitchFamily="34" charset="-120"/>
              </a:rPr>
              <a:t>présents</a:t>
            </a:r>
            <a:r>
              <a:rPr lang="en-US" sz="1680" dirty="0">
                <a:solidFill>
                  <a:srgbClr val="EBECEF"/>
                </a:solidFill>
                <a:latin typeface="DM Sans" pitchFamily="2" charset="0"/>
                <a:ea typeface="Epilogue" pitchFamily="34" charset="-122"/>
                <a:cs typeface="Epilogue" pitchFamily="34" charset="-120"/>
              </a:rPr>
              <a:t> </a:t>
            </a:r>
          </a:p>
          <a:p>
            <a:pPr defTabSz="1097280">
              <a:lnSpc>
                <a:spcPts val="3000"/>
              </a:lnSpc>
            </a:pPr>
            <a:r>
              <a:rPr lang="en-US" sz="1680" dirty="0">
                <a:solidFill>
                  <a:srgbClr val="EBECEF"/>
                </a:solidFill>
                <a:latin typeface="DM Sans" pitchFamily="2" charset="0"/>
                <a:ea typeface="Epilogue" pitchFamily="34" charset="-122"/>
                <a:cs typeface="Epilogue" pitchFamily="34" charset="-120"/>
              </a:rPr>
              <a:t>pour attire les clients.</a:t>
            </a:r>
            <a:endParaRPr lang="en-US" sz="1680" dirty="0">
              <a:solidFill>
                <a:prstClr val="black"/>
              </a:solidFill>
              <a:latin typeface="DM Sans" pitchFamily="2" charset="0"/>
            </a:endParaRPr>
          </a:p>
        </p:txBody>
      </p:sp>
      <p:pic>
        <p:nvPicPr>
          <p:cNvPr id="4" name="Image 3">
            <a:extLst>
              <a:ext uri="{FF2B5EF4-FFF2-40B4-BE49-F238E27FC236}">
                <a16:creationId xmlns:a16="http://schemas.microsoft.com/office/drawing/2014/main" id="{2F6C8203-DED4-8623-DCEB-41C32E73A39B}"/>
              </a:ext>
            </a:extLst>
          </p:cNvPr>
          <p:cNvPicPr>
            <a:picLocks noChangeAspect="1"/>
          </p:cNvPicPr>
          <p:nvPr/>
        </p:nvPicPr>
        <p:blipFill>
          <a:blip r:embed="rId2"/>
          <a:stretch>
            <a:fillRect/>
          </a:stretch>
        </p:blipFill>
        <p:spPr>
          <a:xfrm>
            <a:off x="758309" y="2254684"/>
            <a:ext cx="4876800" cy="4876800"/>
          </a:xfrm>
          <a:prstGeom prst="rect">
            <a:avLst/>
          </a:prstGeom>
        </p:spPr>
      </p:pic>
    </p:spTree>
    <p:extLst>
      <p:ext uri="{BB962C8B-B14F-4D97-AF65-F5344CB8AC3E}">
        <p14:creationId xmlns:p14="http://schemas.microsoft.com/office/powerpoint/2010/main" val="2112157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44E413-6C86-DCF7-B053-9028A6A8C67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7589120-C1AF-07F0-066F-EF9EA206994A}"/>
              </a:ext>
            </a:extLst>
          </p:cNvPr>
          <p:cNvSpPr/>
          <p:nvPr/>
        </p:nvSpPr>
        <p:spPr>
          <a:xfrm>
            <a:off x="758309" y="604004"/>
            <a:ext cx="9127568" cy="1425416"/>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Activations</a:t>
            </a:r>
          </a:p>
          <a:p>
            <a:pPr marL="0" indent="0" algn="l">
              <a:lnSpc>
                <a:spcPts val="5600"/>
              </a:lnSpc>
              <a:buNone/>
            </a:pPr>
            <a:r>
              <a:rPr lang="en-US" sz="4450" dirty="0" err="1">
                <a:solidFill>
                  <a:srgbClr val="FF0000"/>
                </a:solidFill>
                <a:latin typeface="Dela Gothic One" pitchFamily="34" charset="0"/>
                <a:ea typeface="Dela Gothic One" pitchFamily="34" charset="-122"/>
                <a:cs typeface="Dela Gothic One" pitchFamily="34" charset="-120"/>
              </a:rPr>
              <a:t>Visibilité</a:t>
            </a:r>
            <a:endParaRPr lang="en-US" sz="4450" dirty="0">
              <a:solidFill>
                <a:schemeClr val="bg1"/>
              </a:solidFill>
              <a:latin typeface="Dela Gothic One" pitchFamily="34" charset="0"/>
              <a:ea typeface="Dela Gothic One" pitchFamily="34" charset="-122"/>
              <a:cs typeface="Dela Gothic One" pitchFamily="34" charset="-120"/>
            </a:endParaRPr>
          </a:p>
        </p:txBody>
      </p:sp>
      <p:graphicFrame>
        <p:nvGraphicFramePr>
          <p:cNvPr id="19" name="Tableau 18">
            <a:extLst>
              <a:ext uri="{FF2B5EF4-FFF2-40B4-BE49-F238E27FC236}">
                <a16:creationId xmlns:a16="http://schemas.microsoft.com/office/drawing/2014/main" id="{E7160F01-9A72-15FE-BBE2-C01FBFF603CD}"/>
              </a:ext>
            </a:extLst>
          </p:cNvPr>
          <p:cNvGraphicFramePr>
            <a:graphicFrameLocks noGrp="1"/>
          </p:cNvGraphicFramePr>
          <p:nvPr>
            <p:extLst>
              <p:ext uri="{D42A27DB-BD31-4B8C-83A1-F6EECF244321}">
                <p14:modId xmlns:p14="http://schemas.microsoft.com/office/powerpoint/2010/main" val="3844985245"/>
              </p:ext>
            </p:extLst>
          </p:nvPr>
        </p:nvGraphicFramePr>
        <p:xfrm>
          <a:off x="2659117" y="2123090"/>
          <a:ext cx="9769754" cy="4939864"/>
        </p:xfrm>
        <a:graphic>
          <a:graphicData uri="http://schemas.openxmlformats.org/drawingml/2006/table">
            <a:tbl>
              <a:tblPr firstRow="1" firstCol="1" bandRow="1">
                <a:tableStyleId>{5DA37D80-6434-44D0-A028-1B22A696006F}</a:tableStyleId>
              </a:tblPr>
              <a:tblGrid>
                <a:gridCol w="3575448">
                  <a:extLst>
                    <a:ext uri="{9D8B030D-6E8A-4147-A177-3AD203B41FA5}">
                      <a16:colId xmlns:a16="http://schemas.microsoft.com/office/drawing/2014/main" val="20000"/>
                    </a:ext>
                  </a:extLst>
                </a:gridCol>
                <a:gridCol w="3771283">
                  <a:extLst>
                    <a:ext uri="{9D8B030D-6E8A-4147-A177-3AD203B41FA5}">
                      <a16:colId xmlns:a16="http://schemas.microsoft.com/office/drawing/2014/main" val="20001"/>
                    </a:ext>
                  </a:extLst>
                </a:gridCol>
                <a:gridCol w="2423023">
                  <a:extLst>
                    <a:ext uri="{9D8B030D-6E8A-4147-A177-3AD203B41FA5}">
                      <a16:colId xmlns:a16="http://schemas.microsoft.com/office/drawing/2014/main" val="20002"/>
                    </a:ext>
                  </a:extLst>
                </a:gridCol>
              </a:tblGrid>
              <a:tr h="306953">
                <a:tc>
                  <a:txBody>
                    <a:bodyPr/>
                    <a:lstStyle/>
                    <a:p>
                      <a:pPr algn="just">
                        <a:lnSpc>
                          <a:spcPct val="107000"/>
                        </a:lnSpc>
                        <a:spcAft>
                          <a:spcPts val="0"/>
                        </a:spcAft>
                      </a:pPr>
                      <a:r>
                        <a:rPr lang="fr-FR" sz="1800" b="1" dirty="0">
                          <a:solidFill>
                            <a:schemeClr val="bg1"/>
                          </a:solidFill>
                          <a:effectLst/>
                          <a:latin typeface="Century Gothic" panose="020B0502020202020204" pitchFamily="34" charset="0"/>
                        </a:rPr>
                        <a:t>Canaux</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fr-FR" sz="1800" b="1" dirty="0">
                          <a:solidFill>
                            <a:schemeClr val="bg1"/>
                          </a:solidFill>
                          <a:effectLst/>
                          <a:latin typeface="Century Gothic" panose="020B0502020202020204" pitchFamily="34" charset="0"/>
                        </a:rPr>
                        <a:t>Éléments de visibilité</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fr-FR" sz="1800" b="1" dirty="0">
                          <a:solidFill>
                            <a:schemeClr val="bg1"/>
                          </a:solidFill>
                          <a:effectLst/>
                          <a:latin typeface="Century Gothic" panose="020B0502020202020204" pitchFamily="34" charset="0"/>
                        </a:rPr>
                        <a:t>Objectifs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306953">
                <a:tc rowSpan="7">
                  <a:txBody>
                    <a:bodyPr/>
                    <a:lstStyle/>
                    <a:p>
                      <a:pPr algn="just">
                        <a:lnSpc>
                          <a:spcPct val="107000"/>
                        </a:lnSpc>
                        <a:spcAft>
                          <a:spcPts val="0"/>
                        </a:spcAft>
                      </a:pPr>
                      <a:r>
                        <a:rPr lang="fr-FR" sz="1800" b="1" dirty="0">
                          <a:solidFill>
                            <a:schemeClr val="bg1"/>
                          </a:solidFill>
                          <a:effectLst/>
                          <a:latin typeface="Century Gothic" panose="020B0502020202020204" pitchFamily="34" charset="0"/>
                        </a:rPr>
                        <a:t>Modern Trade</a:t>
                      </a:r>
                      <a:r>
                        <a:rPr lang="fr-FR" sz="1800" dirty="0">
                          <a:solidFill>
                            <a:schemeClr val="bg1"/>
                          </a:solidFill>
                          <a:effectLst/>
                          <a:latin typeface="Century Gothic" panose="020B0502020202020204" pitchFamily="34" charset="0"/>
                        </a:rPr>
                        <a:t> (Supermarchés, hypermarchés, grandes surfaces)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Stop-rayon</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rowSpan="7">
                  <a:txBody>
                    <a:bodyPr/>
                    <a:lstStyle/>
                    <a:p>
                      <a:pPr algn="just">
                        <a:lnSpc>
                          <a:spcPct val="107000"/>
                        </a:lnSpc>
                        <a:spcAft>
                          <a:spcPts val="0"/>
                        </a:spcAft>
                      </a:pPr>
                      <a:r>
                        <a:rPr lang="fr-FR" sz="1800">
                          <a:solidFill>
                            <a:schemeClr val="bg1"/>
                          </a:solidFill>
                          <a:effectLst/>
                          <a:latin typeface="Century Gothic" panose="020B0502020202020204" pitchFamily="34" charset="0"/>
                        </a:rPr>
                        <a:t>Maximiser la visibilité en magasin et attirer l’attention des acheteurs impulsifs.</a:t>
                      </a:r>
                      <a:endParaRPr lang="fr-FR" sz="180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Tête de gondole avec PLV</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2"/>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Display en allée centrale</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3"/>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Kakémonos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4"/>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Balisage de linéaire</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5"/>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Présentoirs de dégustation</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6"/>
                  </a:ext>
                </a:extLst>
              </a:tr>
              <a:tr h="306953">
                <a:tc vMerge="1">
                  <a:txBody>
                    <a:bodyPr/>
                    <a:lstStyle/>
                    <a:p>
                      <a:endParaRPr lang="fr-FR"/>
                    </a:p>
                  </a:txBody>
                  <a:tcPr/>
                </a:tc>
                <a:tc>
                  <a:txBody>
                    <a:bodyPr/>
                    <a:lstStyle/>
                    <a:p>
                      <a:pPr algn="l">
                        <a:lnSpc>
                          <a:spcPct val="107000"/>
                        </a:lnSpc>
                        <a:spcAft>
                          <a:spcPts val="0"/>
                        </a:spcAft>
                      </a:pPr>
                      <a:r>
                        <a:rPr lang="fr-FR" sz="1800" dirty="0">
                          <a:solidFill>
                            <a:schemeClr val="bg1"/>
                          </a:solidFill>
                          <a:effectLst/>
                          <a:latin typeface="Century Gothic" panose="020B0502020202020204" pitchFamily="34" charset="0"/>
                        </a:rPr>
                        <a:t>- Écrans: vidéos promotionnelles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7"/>
                  </a:ext>
                </a:extLst>
              </a:tr>
              <a:tr h="306953">
                <a:tc rowSpan="6">
                  <a:txBody>
                    <a:bodyPr/>
                    <a:lstStyle/>
                    <a:p>
                      <a:pPr algn="just">
                        <a:lnSpc>
                          <a:spcPct val="107000"/>
                        </a:lnSpc>
                        <a:spcAft>
                          <a:spcPts val="0"/>
                        </a:spcAft>
                      </a:pPr>
                      <a:r>
                        <a:rPr lang="fr-FR" sz="1800" b="1" dirty="0" err="1">
                          <a:solidFill>
                            <a:schemeClr val="bg1"/>
                          </a:solidFill>
                          <a:effectLst/>
                          <a:latin typeface="Century Gothic" panose="020B0502020202020204" pitchFamily="34" charset="0"/>
                        </a:rPr>
                        <a:t>Traditional</a:t>
                      </a:r>
                      <a:r>
                        <a:rPr lang="fr-FR" sz="1800" b="1" dirty="0">
                          <a:solidFill>
                            <a:schemeClr val="bg1"/>
                          </a:solidFill>
                          <a:effectLst/>
                          <a:latin typeface="Century Gothic" panose="020B0502020202020204" pitchFamily="34" charset="0"/>
                        </a:rPr>
                        <a:t> </a:t>
                      </a:r>
                      <a:r>
                        <a:rPr lang="fr-FR" sz="1800" b="1" dirty="0" err="1">
                          <a:solidFill>
                            <a:schemeClr val="bg1"/>
                          </a:solidFill>
                          <a:effectLst/>
                          <a:latin typeface="Century Gothic" panose="020B0502020202020204" pitchFamily="34" charset="0"/>
                        </a:rPr>
                        <a:t>Market</a:t>
                      </a:r>
                      <a:r>
                        <a:rPr lang="fr-FR" sz="1800" dirty="0">
                          <a:solidFill>
                            <a:schemeClr val="bg1"/>
                          </a:solidFill>
                          <a:effectLst/>
                          <a:latin typeface="Century Gothic" panose="020B0502020202020204" pitchFamily="34" charset="0"/>
                        </a:rPr>
                        <a:t> (Boutiques de quartier, marchés locaux, grossistes)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Enseignes boutiques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rowSpan="6">
                  <a:txBody>
                    <a:bodyPr/>
                    <a:lstStyle/>
                    <a:p>
                      <a:pPr algn="just">
                        <a:lnSpc>
                          <a:spcPct val="107000"/>
                        </a:lnSpc>
                        <a:spcAft>
                          <a:spcPts val="0"/>
                        </a:spcAft>
                      </a:pPr>
                      <a:r>
                        <a:rPr lang="fr-FR" sz="1800" dirty="0">
                          <a:solidFill>
                            <a:schemeClr val="bg1"/>
                          </a:solidFill>
                          <a:effectLst/>
                          <a:latin typeface="Century Gothic" panose="020B0502020202020204" pitchFamily="34" charset="0"/>
                        </a:rPr>
                        <a:t>Renforcer la reconnaissance de la marque dans des points de vente à forte affluence.</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8"/>
                  </a:ext>
                </a:extLst>
              </a:tr>
              <a:tr h="628214">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Stickers sur les vitrines et comptoirs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09"/>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a:t>
                      </a:r>
                      <a:r>
                        <a:rPr lang="fr-FR" sz="1800" b="1" dirty="0">
                          <a:solidFill>
                            <a:schemeClr val="bg1"/>
                          </a:solidFill>
                          <a:effectLst/>
                          <a:latin typeface="Century Gothic" panose="020B0502020202020204" pitchFamily="34" charset="0"/>
                        </a:rPr>
                        <a:t>Nappes de tables</a:t>
                      </a:r>
                      <a:endParaRPr lang="fr-FR" sz="18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10"/>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Affiches murales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11"/>
                  </a:ext>
                </a:extLst>
              </a:tr>
              <a:tr h="306953">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PLV suspendues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12"/>
                  </a:ext>
                </a:extLst>
              </a:tr>
              <a:tr h="628214">
                <a:tc vMerge="1">
                  <a:txBody>
                    <a:bodyPr/>
                    <a:lstStyle/>
                    <a:p>
                      <a:endParaRPr lang="fr-FR"/>
                    </a:p>
                  </a:txBody>
                  <a:tcPr/>
                </a:tc>
                <a:tc>
                  <a:txBody>
                    <a:bodyPr/>
                    <a:lstStyle/>
                    <a:p>
                      <a:pPr algn="just">
                        <a:lnSpc>
                          <a:spcPct val="107000"/>
                        </a:lnSpc>
                        <a:spcAft>
                          <a:spcPts val="0"/>
                        </a:spcAft>
                      </a:pPr>
                      <a:r>
                        <a:rPr lang="fr-FR" sz="1800" dirty="0">
                          <a:solidFill>
                            <a:schemeClr val="bg1"/>
                          </a:solidFill>
                          <a:effectLst/>
                          <a:latin typeface="Century Gothic" panose="020B0502020202020204" pitchFamily="34" charset="0"/>
                        </a:rPr>
                        <a:t>- Tabliers et casquettes pour les vendeurs</a:t>
                      </a:r>
                      <a:endParaRPr lang="fr-FR" sz="18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fr-F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6769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683810-2F59-0603-1E33-B4EBE3BD8786}"/>
            </a:ext>
          </a:extLst>
        </p:cNvPr>
        <p:cNvGrpSpPr/>
        <p:nvPr/>
      </p:nvGrpSpPr>
      <p:grpSpPr>
        <a:xfrm>
          <a:off x="0" y="0"/>
          <a:ext cx="0" cy="0"/>
          <a:chOff x="0" y="0"/>
          <a:chExt cx="0" cy="0"/>
        </a:xfrm>
      </p:grpSpPr>
      <p:sp>
        <p:nvSpPr>
          <p:cNvPr id="8" name="Text 3">
            <a:extLst>
              <a:ext uri="{FF2B5EF4-FFF2-40B4-BE49-F238E27FC236}">
                <a16:creationId xmlns:a16="http://schemas.microsoft.com/office/drawing/2014/main" id="{CB916084-D777-184B-A6D8-37B0562D6276}"/>
              </a:ext>
            </a:extLst>
          </p:cNvPr>
          <p:cNvSpPr/>
          <p:nvPr/>
        </p:nvSpPr>
        <p:spPr>
          <a:xfrm>
            <a:off x="7593905" y="2575072"/>
            <a:ext cx="6857068" cy="4716248"/>
          </a:xfrm>
          <a:prstGeom prst="rect">
            <a:avLst/>
          </a:prstGeom>
          <a:noFill/>
          <a:ln/>
        </p:spPr>
        <p:txBody>
          <a:bodyPr wrap="none" lIns="0" tIns="0" rIns="0" bIns="0" rtlCol="0" anchor="t"/>
          <a:lstStyle/>
          <a:p>
            <a:pPr marL="342900" indent="-342900" algn="just" defTabSz="1097280">
              <a:spcAft>
                <a:spcPts val="960"/>
              </a:spcAft>
              <a:buAutoNum type="arabicPeriod"/>
            </a:pPr>
            <a:r>
              <a:rPr lang="fr-FR" sz="1800" b="1" dirty="0">
                <a:solidFill>
                  <a:prstClr val="white"/>
                </a:solidFill>
                <a:latin typeface="DM Sans" pitchFamily="2" charset="0"/>
                <a:ea typeface="Calibri" panose="020F0502020204030204" pitchFamily="34" charset="0"/>
              </a:rPr>
              <a:t>Achat</a:t>
            </a:r>
          </a:p>
          <a:p>
            <a:pPr algn="just" defTabSz="1097280">
              <a:spcAft>
                <a:spcPts val="960"/>
              </a:spcAft>
            </a:pPr>
            <a:r>
              <a:rPr lang="fr-FR" sz="1800" dirty="0">
                <a:solidFill>
                  <a:prstClr val="white"/>
                </a:solidFill>
                <a:latin typeface="DM Sans" pitchFamily="2" charset="0"/>
                <a:ea typeface="Calibri" panose="020F0502020204030204" pitchFamily="34" charset="0"/>
              </a:rPr>
              <a:t>Pour chaque achat de 2 500 F ou plus de produits </a:t>
            </a:r>
          </a:p>
          <a:p>
            <a:pPr algn="just" defTabSz="1097280">
              <a:spcAft>
                <a:spcPts val="960"/>
              </a:spcAft>
            </a:pPr>
            <a:r>
              <a:rPr lang="fr-FR" sz="1800" dirty="0">
                <a:solidFill>
                  <a:prstClr val="white"/>
                </a:solidFill>
                <a:latin typeface="DM Sans" pitchFamily="2" charset="0"/>
                <a:ea typeface="Calibri" panose="020F0502020204030204" pitchFamily="34" charset="0"/>
              </a:rPr>
              <a:t>La Pasta First chez Daily </a:t>
            </a:r>
            <a:r>
              <a:rPr lang="fr-FR" sz="1800" dirty="0" err="1">
                <a:solidFill>
                  <a:prstClr val="white"/>
                </a:solidFill>
                <a:latin typeface="DM Sans" pitchFamily="2" charset="0"/>
                <a:ea typeface="Calibri" panose="020F0502020204030204" pitchFamily="34" charset="0"/>
              </a:rPr>
              <a:t>Market</a:t>
            </a:r>
            <a:r>
              <a:rPr lang="fr-FR" sz="1800" dirty="0">
                <a:solidFill>
                  <a:prstClr val="white"/>
                </a:solidFill>
                <a:latin typeface="DM Sans" pitchFamily="2" charset="0"/>
                <a:ea typeface="Calibri" panose="020F0502020204030204" pitchFamily="34" charset="0"/>
              </a:rPr>
              <a:t>, le client reçoit 1 tampon sur </a:t>
            </a:r>
          </a:p>
          <a:p>
            <a:pPr algn="just" defTabSz="1097280">
              <a:spcAft>
                <a:spcPts val="960"/>
              </a:spcAft>
            </a:pPr>
            <a:r>
              <a:rPr lang="fr-FR" sz="1800" dirty="0">
                <a:solidFill>
                  <a:prstClr val="white"/>
                </a:solidFill>
                <a:latin typeface="DM Sans" pitchFamily="2" charset="0"/>
                <a:ea typeface="Calibri" panose="020F0502020204030204" pitchFamily="34" charset="0"/>
              </a:rPr>
              <a:t>sa carte fidélité.</a:t>
            </a:r>
          </a:p>
          <a:p>
            <a:pPr marL="342900" indent="-342900" algn="just" defTabSz="1097280">
              <a:spcAft>
                <a:spcPts val="960"/>
              </a:spcAft>
              <a:buAutoNum type="arabicPeriod" startAt="2"/>
            </a:pPr>
            <a:r>
              <a:rPr lang="fr-FR" sz="1800" b="1" dirty="0">
                <a:solidFill>
                  <a:prstClr val="white"/>
                </a:solidFill>
                <a:latin typeface="DM Sans" pitchFamily="2" charset="0"/>
                <a:ea typeface="Calibri" panose="020F0502020204030204" pitchFamily="34" charset="0"/>
              </a:rPr>
              <a:t>Récompenses</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5 tampons : 1 cadeau immédiat (pack de pâtes ou kit scolaire</a:t>
            </a:r>
          </a:p>
          <a:p>
            <a:pPr algn="just" defTabSz="1097280">
              <a:spcAft>
                <a:spcPts val="960"/>
              </a:spcAft>
            </a:pPr>
            <a:r>
              <a:rPr lang="fr-FR" sz="1800" dirty="0">
                <a:solidFill>
                  <a:prstClr val="white"/>
                </a:solidFill>
                <a:latin typeface="DM Sans" pitchFamily="2" charset="0"/>
                <a:ea typeface="Calibri" panose="020F0502020204030204" pitchFamily="34" charset="0"/>
              </a:rPr>
              <a:t> de base).</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10 tampons : Tirage sur la roue de la fortune pour gagner :</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Cartable scolaire</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Bon d’achat</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1 mois de pâtes</a:t>
            </a:r>
          </a:p>
          <a:p>
            <a:pPr marL="285750" indent="-285750" algn="just" defTabSz="1097280">
              <a:spcAft>
                <a:spcPts val="960"/>
              </a:spcAft>
              <a:buFont typeface="Arial" panose="020B0604020202020204" pitchFamily="34" charset="0"/>
              <a:buChar char="•"/>
            </a:pPr>
            <a:r>
              <a:rPr lang="fr-FR" sz="1800" dirty="0">
                <a:solidFill>
                  <a:prstClr val="white"/>
                </a:solidFill>
                <a:latin typeface="DM Sans" pitchFamily="2" charset="0"/>
                <a:ea typeface="Calibri" panose="020F0502020204030204" pitchFamily="34" charset="0"/>
              </a:rPr>
              <a:t>Place pour un concert ou kermesse</a:t>
            </a:r>
          </a:p>
          <a:p>
            <a:pPr algn="just" defTabSz="1097280">
              <a:spcAft>
                <a:spcPts val="960"/>
              </a:spcAft>
            </a:pPr>
            <a:endParaRPr lang="fr-FR" sz="1800" dirty="0">
              <a:solidFill>
                <a:prstClr val="white"/>
              </a:solidFill>
              <a:latin typeface="DM Sans" pitchFamily="2" charset="0"/>
              <a:ea typeface="Calibri" panose="020F0502020204030204" pitchFamily="34" charset="0"/>
            </a:endParaRPr>
          </a:p>
          <a:p>
            <a:pPr algn="just" defTabSz="1097280">
              <a:spcAft>
                <a:spcPts val="960"/>
              </a:spcAft>
            </a:pPr>
            <a:endParaRPr lang="fr-FR" sz="1800" dirty="0">
              <a:solidFill>
                <a:prstClr val="white"/>
              </a:solidFill>
              <a:latin typeface="DM Sans" pitchFamily="2" charset="0"/>
              <a:ea typeface="Calibri" panose="020F0502020204030204" pitchFamily="34" charset="0"/>
            </a:endParaRPr>
          </a:p>
          <a:p>
            <a:pPr algn="just" defTabSz="1097280">
              <a:spcAft>
                <a:spcPts val="960"/>
              </a:spcAft>
            </a:pPr>
            <a:endParaRPr lang="fr-FR" sz="1800" dirty="0">
              <a:solidFill>
                <a:prstClr val="white"/>
              </a:solidFill>
              <a:latin typeface="DM Sans" pitchFamily="2" charset="0"/>
              <a:ea typeface="Calibri" panose="020F0502020204030204" pitchFamily="34" charset="0"/>
            </a:endParaRPr>
          </a:p>
          <a:p>
            <a:pPr marL="342900" indent="-342900" algn="just" defTabSz="1097280">
              <a:spcAft>
                <a:spcPts val="960"/>
              </a:spcAft>
              <a:buAutoNum type="arabicPeriod"/>
            </a:pPr>
            <a:endParaRPr lang="fr-FR" sz="1800" dirty="0">
              <a:solidFill>
                <a:prstClr val="white"/>
              </a:solidFill>
              <a:latin typeface="DM Sans" pitchFamily="2" charset="0"/>
              <a:ea typeface="Calibri" panose="020F0502020204030204" pitchFamily="34" charset="0"/>
            </a:endParaRPr>
          </a:p>
        </p:txBody>
      </p:sp>
      <p:sp>
        <p:nvSpPr>
          <p:cNvPr id="2" name="Text 0">
            <a:extLst>
              <a:ext uri="{FF2B5EF4-FFF2-40B4-BE49-F238E27FC236}">
                <a16:creationId xmlns:a16="http://schemas.microsoft.com/office/drawing/2014/main" id="{EDD9795B-9E8B-762F-51FF-EB228E645987}"/>
              </a:ext>
            </a:extLst>
          </p:cNvPr>
          <p:cNvSpPr/>
          <p:nvPr/>
        </p:nvSpPr>
        <p:spPr>
          <a:xfrm>
            <a:off x="758309" y="604004"/>
            <a:ext cx="7429250" cy="1425416"/>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Activations</a:t>
            </a:r>
          </a:p>
          <a:p>
            <a:pPr marL="0" indent="0" algn="l">
              <a:lnSpc>
                <a:spcPts val="5600"/>
              </a:lnSpc>
              <a:buNone/>
            </a:pPr>
            <a:r>
              <a:rPr lang="en-US" sz="4450" dirty="0">
                <a:solidFill>
                  <a:srgbClr val="FF0000"/>
                </a:solidFill>
                <a:latin typeface="Dela Gothic One" pitchFamily="34" charset="0"/>
                <a:ea typeface="Dela Gothic One" pitchFamily="34" charset="-122"/>
                <a:cs typeface="Dela Gothic One" pitchFamily="34" charset="-120"/>
              </a:rPr>
              <a:t>Campagne de </a:t>
            </a:r>
            <a:r>
              <a:rPr lang="en-US" sz="4450" dirty="0" err="1">
                <a:solidFill>
                  <a:srgbClr val="FF0000"/>
                </a:solidFill>
                <a:latin typeface="Dela Gothic One" pitchFamily="34" charset="0"/>
                <a:ea typeface="Dela Gothic One" pitchFamily="34" charset="-122"/>
                <a:cs typeface="Dela Gothic One" pitchFamily="34" charset="-120"/>
              </a:rPr>
              <a:t>fidélité</a:t>
            </a:r>
            <a:endParaRPr lang="en-US" sz="4450" dirty="0">
              <a:solidFill>
                <a:srgbClr val="FF0000"/>
              </a:solidFill>
              <a:latin typeface="Dela Gothic One" pitchFamily="34" charset="0"/>
              <a:ea typeface="Dela Gothic One" pitchFamily="34" charset="-122"/>
              <a:cs typeface="Dela Gothic One" pitchFamily="34" charset="-120"/>
            </a:endParaRPr>
          </a:p>
        </p:txBody>
      </p:sp>
      <p:pic>
        <p:nvPicPr>
          <p:cNvPr id="3" name="Image 2">
            <a:extLst>
              <a:ext uri="{FF2B5EF4-FFF2-40B4-BE49-F238E27FC236}">
                <a16:creationId xmlns:a16="http://schemas.microsoft.com/office/drawing/2014/main" id="{41D33E24-4186-0023-4E38-4DFDCE9DE396}"/>
              </a:ext>
            </a:extLst>
          </p:cNvPr>
          <p:cNvPicPr>
            <a:picLocks noChangeAspect="1"/>
          </p:cNvPicPr>
          <p:nvPr/>
        </p:nvPicPr>
        <p:blipFill>
          <a:blip r:embed="rId2"/>
          <a:stretch>
            <a:fillRect/>
          </a:stretch>
        </p:blipFill>
        <p:spPr>
          <a:xfrm>
            <a:off x="179427" y="2240796"/>
            <a:ext cx="7179733" cy="5384800"/>
          </a:xfrm>
          <a:prstGeom prst="rect">
            <a:avLst/>
          </a:prstGeom>
        </p:spPr>
      </p:pic>
      <p:sp>
        <p:nvSpPr>
          <p:cNvPr id="4" name="Rectangle 1">
            <a:extLst>
              <a:ext uri="{FF2B5EF4-FFF2-40B4-BE49-F238E27FC236}">
                <a16:creationId xmlns:a16="http://schemas.microsoft.com/office/drawing/2014/main" id="{34C3718F-5BDB-BF2D-A11E-FCC4EBED1174}"/>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chemeClr val="tx1"/>
                </a:solidFill>
                <a:effectLst/>
                <a:latin typeface="Arial" panose="020B0604020202020204" pitchFamily="34" charset="0"/>
              </a:rPr>
              <a:t>1. Achat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chemeClr val="tx1"/>
                </a:solidFill>
                <a:effectLst/>
                <a:latin typeface="Arial" panose="020B0604020202020204" pitchFamily="34" charset="0"/>
              </a:rPr>
              <a:t>Pour chaque achat de </a:t>
            </a:r>
            <a:r>
              <a:rPr kumimoji="0" lang="fr-FR" altLang="fr-FR" sz="1800" b="1" i="0" u="none" strike="noStrike" cap="none" normalizeH="0" baseline="0">
                <a:ln>
                  <a:noFill/>
                </a:ln>
                <a:solidFill>
                  <a:schemeClr val="tx1"/>
                </a:solidFill>
                <a:effectLst/>
                <a:latin typeface="Arial" panose="020B0604020202020204" pitchFamily="34" charset="0"/>
              </a:rPr>
              <a:t>2 500 F ou plus</a:t>
            </a:r>
            <a:r>
              <a:rPr kumimoji="0" lang="fr-FR" altLang="fr-FR" sz="1800" b="0" i="0" u="none" strike="noStrike" cap="none" normalizeH="0" baseline="0">
                <a:ln>
                  <a:noFill/>
                </a:ln>
                <a:solidFill>
                  <a:schemeClr val="tx1"/>
                </a:solidFill>
                <a:effectLst/>
                <a:latin typeface="Arial" panose="020B0604020202020204" pitchFamily="34" charset="0"/>
              </a:rPr>
              <a:t> de produits La Pasta First chez Daily Market, le client reçoit </a:t>
            </a:r>
            <a:r>
              <a:rPr kumimoji="0" lang="fr-FR" altLang="fr-FR" sz="1800" b="1" i="0" u="none" strike="noStrike" cap="none" normalizeH="0" baseline="0">
                <a:ln>
                  <a:noFill/>
                </a:ln>
                <a:solidFill>
                  <a:schemeClr val="tx1"/>
                </a:solidFill>
                <a:effectLst/>
                <a:latin typeface="Arial" panose="020B0604020202020204" pitchFamily="34" charset="0"/>
              </a:rPr>
              <a:t>1 tampon</a:t>
            </a:r>
            <a:r>
              <a:rPr kumimoji="0" lang="fr-FR" altLang="fr-FR" sz="1800" b="0" i="0" u="none" strike="noStrike" cap="none" normalizeH="0" baseline="0">
                <a:ln>
                  <a:noFill/>
                </a:ln>
                <a:solidFill>
                  <a:schemeClr val="tx1"/>
                </a:solidFill>
                <a:effectLst/>
                <a:latin typeface="Arial" panose="020B0604020202020204" pitchFamily="34" charset="0"/>
              </a:rPr>
              <a:t> sur sa </a:t>
            </a:r>
            <a:r>
              <a:rPr kumimoji="0" lang="fr-FR" altLang="fr-FR" sz="1800" b="1" i="0" u="none" strike="noStrike" cap="none" normalizeH="0" baseline="0">
                <a:ln>
                  <a:noFill/>
                </a:ln>
                <a:solidFill>
                  <a:schemeClr val="tx1"/>
                </a:solidFill>
                <a:effectLst/>
                <a:latin typeface="Arial" panose="020B0604020202020204" pitchFamily="34" charset="0"/>
              </a:rPr>
              <a:t>carte fidélité</a:t>
            </a:r>
            <a:r>
              <a:rPr kumimoji="0" lang="fr-FR" altLang="fr-FR" sz="1800" b="0" i="0" u="none" strike="noStrike" cap="none" normalizeH="0" baseline="0">
                <a:ln>
                  <a:noFill/>
                </a:ln>
                <a:solidFill>
                  <a:schemeClr val="tx1"/>
                </a:solidFill>
                <a:effectLst/>
                <a:latin typeface="Arial" panose="020B0604020202020204" pitchFamily="34" charset="0"/>
              </a:rPr>
              <a:t>.</a:t>
            </a:r>
          </a:p>
        </p:txBody>
      </p:sp>
      <p:sp>
        <p:nvSpPr>
          <p:cNvPr id="5" name="Rectangle 2">
            <a:extLst>
              <a:ext uri="{FF2B5EF4-FFF2-40B4-BE49-F238E27FC236}">
                <a16:creationId xmlns:a16="http://schemas.microsoft.com/office/drawing/2014/main" id="{B3970029-6255-85E6-6AE3-04AAB155099B}"/>
              </a:ext>
            </a:extLst>
          </p:cNvPr>
          <p:cNvSpPr>
            <a:spLocks noChangeArrowheads="1"/>
          </p:cNvSpPr>
          <p:nvPr/>
        </p:nvSpPr>
        <p:spPr bwMode="auto">
          <a:xfrm>
            <a:off x="0" y="457200"/>
            <a:ext cx="146304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7">
            <a:extLst>
              <a:ext uri="{FF2B5EF4-FFF2-40B4-BE49-F238E27FC236}">
                <a16:creationId xmlns:a16="http://schemas.microsoft.com/office/drawing/2014/main" id="{67A71587-49C9-C6E7-8923-DF8E644B7EDD}"/>
              </a:ext>
            </a:extLst>
          </p:cNvPr>
          <p:cNvSpPr>
            <a:spLocks noChangeArrowheads="1"/>
          </p:cNvSpPr>
          <p:nvPr/>
        </p:nvSpPr>
        <p:spPr bwMode="auto">
          <a:xfrm>
            <a:off x="8565931" y="59621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5172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424D-97B6-ABD4-C5E6-D07D90135B8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7822EA1-2A36-400C-101B-36C8A307E7CD}"/>
              </a:ext>
            </a:extLst>
          </p:cNvPr>
          <p:cNvSpPr/>
          <p:nvPr/>
        </p:nvSpPr>
        <p:spPr>
          <a:xfrm>
            <a:off x="852902" y="341246"/>
            <a:ext cx="1606518" cy="688768"/>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KPI</a:t>
            </a:r>
            <a:endParaRPr lang="en-US" sz="4450" dirty="0">
              <a:solidFill>
                <a:srgbClr val="FF0000"/>
              </a:solidFill>
              <a:latin typeface="Dela Gothic One" pitchFamily="34" charset="0"/>
              <a:ea typeface="Dela Gothic One" pitchFamily="34" charset="-122"/>
              <a:cs typeface="Dela Gothic One" pitchFamily="34" charset="-120"/>
            </a:endParaRPr>
          </a:p>
        </p:txBody>
      </p:sp>
      <p:sp>
        <p:nvSpPr>
          <p:cNvPr id="9" name="Text 5">
            <a:extLst>
              <a:ext uri="{FF2B5EF4-FFF2-40B4-BE49-F238E27FC236}">
                <a16:creationId xmlns:a16="http://schemas.microsoft.com/office/drawing/2014/main" id="{ECD3B949-F2D3-B565-20D3-D53CD3644535}"/>
              </a:ext>
            </a:extLst>
          </p:cNvPr>
          <p:cNvSpPr/>
          <p:nvPr/>
        </p:nvSpPr>
        <p:spPr>
          <a:xfrm>
            <a:off x="2083450" y="2120462"/>
            <a:ext cx="2774732" cy="383151"/>
          </a:xfrm>
          <a:prstGeom prst="rect">
            <a:avLst/>
          </a:prstGeom>
          <a:noFill/>
          <a:ln/>
        </p:spPr>
        <p:txBody>
          <a:bodyPr wrap="square" lIns="0" tIns="0" rIns="0" bIns="0" rtlCol="0" anchor="t"/>
          <a:lstStyle/>
          <a:p>
            <a:pPr marL="0" indent="0" algn="l">
              <a:lnSpc>
                <a:spcPts val="2700"/>
              </a:lnSpc>
              <a:buNone/>
            </a:pPr>
            <a:r>
              <a:rPr lang="fr-FR" sz="2000" b="1" dirty="0">
                <a:solidFill>
                  <a:srgbClr val="FF0000"/>
                </a:solidFill>
                <a:latin typeface="DM Sans" pitchFamily="34" charset="0"/>
                <a:ea typeface="DM Sans" pitchFamily="34" charset="-122"/>
                <a:cs typeface="DM Sans" pitchFamily="34" charset="-120"/>
              </a:rPr>
              <a:t>Conversion et ventes</a:t>
            </a:r>
            <a:endParaRPr lang="en-US" sz="2000" b="1" dirty="0">
              <a:solidFill>
                <a:srgbClr val="FF0000"/>
              </a:solidFill>
            </a:endParaRPr>
          </a:p>
        </p:txBody>
      </p:sp>
      <p:graphicFrame>
        <p:nvGraphicFramePr>
          <p:cNvPr id="4" name="Tableau 3">
            <a:extLst>
              <a:ext uri="{FF2B5EF4-FFF2-40B4-BE49-F238E27FC236}">
                <a16:creationId xmlns:a16="http://schemas.microsoft.com/office/drawing/2014/main" id="{B9607671-4AE2-40C5-70A5-A9F9867F891F}"/>
              </a:ext>
            </a:extLst>
          </p:cNvPr>
          <p:cNvGraphicFramePr>
            <a:graphicFrameLocks noGrp="1"/>
          </p:cNvGraphicFramePr>
          <p:nvPr>
            <p:extLst>
              <p:ext uri="{D42A27DB-BD31-4B8C-83A1-F6EECF244321}">
                <p14:modId xmlns:p14="http://schemas.microsoft.com/office/powerpoint/2010/main" val="1250489319"/>
              </p:ext>
            </p:extLst>
          </p:nvPr>
        </p:nvGraphicFramePr>
        <p:xfrm>
          <a:off x="1367908" y="2516989"/>
          <a:ext cx="4205817" cy="2926080"/>
        </p:xfrm>
        <a:graphic>
          <a:graphicData uri="http://schemas.openxmlformats.org/drawingml/2006/table">
            <a:tbl>
              <a:tblPr>
                <a:tableStyleId>{EB344D84-9AFB-497E-A393-DC336BA19D2E}</a:tableStyleId>
              </a:tblPr>
              <a:tblGrid>
                <a:gridCol w="4205817">
                  <a:extLst>
                    <a:ext uri="{9D8B030D-6E8A-4147-A177-3AD203B41FA5}">
                      <a16:colId xmlns:a16="http://schemas.microsoft.com/office/drawing/2014/main" val="3524671342"/>
                    </a:ext>
                  </a:extLst>
                </a:gridCol>
              </a:tblGrid>
              <a:tr h="365760">
                <a:tc>
                  <a:txBody>
                    <a:bodyPr/>
                    <a:lstStyle/>
                    <a:p>
                      <a:pPr algn="ctr"/>
                      <a:r>
                        <a:rPr lang="fr-FR" sz="1800" dirty="0">
                          <a:latin typeface="Century Gothic" panose="020B0502020202020204" pitchFamily="34" charset="0"/>
                        </a:rPr>
                        <a:t>KPI</a:t>
                      </a:r>
                    </a:p>
                  </a:txBody>
                  <a:tcPr anchor="ctr"/>
                </a:tc>
                <a:extLst>
                  <a:ext uri="{0D108BD9-81ED-4DB2-BD59-A6C34878D82A}">
                    <a16:rowId xmlns:a16="http://schemas.microsoft.com/office/drawing/2014/main" val="1453831525"/>
                  </a:ext>
                </a:extLst>
              </a:tr>
              <a:tr h="640080">
                <a:tc>
                  <a:txBody>
                    <a:bodyPr/>
                    <a:lstStyle/>
                    <a:p>
                      <a:pPr algn="ctr"/>
                      <a:r>
                        <a:rPr lang="fr-FR" sz="1800" b="1" dirty="0">
                          <a:latin typeface="Century Gothic" panose="020B0502020202020204" pitchFamily="34" charset="0"/>
                        </a:rPr>
                        <a:t>Hausse des ventes pendant la campagne</a:t>
                      </a:r>
                      <a:endParaRPr lang="fr-FR" sz="1800" dirty="0">
                        <a:latin typeface="Century Gothic" panose="020B0502020202020204" pitchFamily="34" charset="0"/>
                      </a:endParaRPr>
                    </a:p>
                  </a:txBody>
                  <a:tcPr anchor="ctr"/>
                </a:tc>
                <a:extLst>
                  <a:ext uri="{0D108BD9-81ED-4DB2-BD59-A6C34878D82A}">
                    <a16:rowId xmlns:a16="http://schemas.microsoft.com/office/drawing/2014/main" val="3685531249"/>
                  </a:ext>
                </a:extLst>
              </a:tr>
              <a:tr h="640080">
                <a:tc>
                  <a:txBody>
                    <a:bodyPr/>
                    <a:lstStyle/>
                    <a:p>
                      <a:pPr algn="ctr"/>
                      <a:r>
                        <a:rPr lang="fr-FR" sz="1800" b="1">
                          <a:latin typeface="Century Gothic" panose="020B0502020202020204" pitchFamily="34" charset="0"/>
                        </a:rPr>
                        <a:t>Nombre de points de vente activés (Modern &amp; Traditional Trade)</a:t>
                      </a:r>
                      <a:endParaRPr lang="fr-FR" sz="1800">
                        <a:latin typeface="Century Gothic" panose="020B0502020202020204" pitchFamily="34" charset="0"/>
                      </a:endParaRPr>
                    </a:p>
                  </a:txBody>
                  <a:tcPr anchor="ctr"/>
                </a:tc>
                <a:extLst>
                  <a:ext uri="{0D108BD9-81ED-4DB2-BD59-A6C34878D82A}">
                    <a16:rowId xmlns:a16="http://schemas.microsoft.com/office/drawing/2014/main" val="3766875649"/>
                  </a:ext>
                </a:extLst>
              </a:tr>
              <a:tr h="640080">
                <a:tc>
                  <a:txBody>
                    <a:bodyPr/>
                    <a:lstStyle/>
                    <a:p>
                      <a:pPr algn="ctr"/>
                      <a:r>
                        <a:rPr lang="fr-FR" sz="1800" b="1">
                          <a:latin typeface="Century Gothic" panose="020B0502020202020204" pitchFamily="34" charset="0"/>
                        </a:rPr>
                        <a:t>Volume écoulé lors des animations marchés &amp; car-podium</a:t>
                      </a:r>
                      <a:endParaRPr lang="fr-FR" sz="1800">
                        <a:latin typeface="Century Gothic" panose="020B0502020202020204" pitchFamily="34" charset="0"/>
                      </a:endParaRPr>
                    </a:p>
                  </a:txBody>
                  <a:tcPr anchor="ctr"/>
                </a:tc>
                <a:extLst>
                  <a:ext uri="{0D108BD9-81ED-4DB2-BD59-A6C34878D82A}">
                    <a16:rowId xmlns:a16="http://schemas.microsoft.com/office/drawing/2014/main" val="3068519674"/>
                  </a:ext>
                </a:extLst>
              </a:tr>
              <a:tr h="640080">
                <a:tc>
                  <a:txBody>
                    <a:bodyPr/>
                    <a:lstStyle/>
                    <a:p>
                      <a:pPr algn="ctr"/>
                      <a:r>
                        <a:rPr lang="fr-FR" sz="1800" b="1" dirty="0">
                          <a:latin typeface="Century Gothic" panose="020B0502020202020204" pitchFamily="34" charset="0"/>
                        </a:rPr>
                        <a:t>Taux de réachat via programme de fidélité</a:t>
                      </a:r>
                      <a:endParaRPr lang="fr-FR" sz="1800" dirty="0">
                        <a:latin typeface="Century Gothic" panose="020B0502020202020204" pitchFamily="34" charset="0"/>
                      </a:endParaRPr>
                    </a:p>
                  </a:txBody>
                  <a:tcPr anchor="ctr"/>
                </a:tc>
                <a:extLst>
                  <a:ext uri="{0D108BD9-81ED-4DB2-BD59-A6C34878D82A}">
                    <a16:rowId xmlns:a16="http://schemas.microsoft.com/office/drawing/2014/main" val="39115708"/>
                  </a:ext>
                </a:extLst>
              </a:tr>
            </a:tbl>
          </a:graphicData>
        </a:graphic>
      </p:graphicFrame>
      <p:graphicFrame>
        <p:nvGraphicFramePr>
          <p:cNvPr id="7" name="Tableau 6">
            <a:extLst>
              <a:ext uri="{FF2B5EF4-FFF2-40B4-BE49-F238E27FC236}">
                <a16:creationId xmlns:a16="http://schemas.microsoft.com/office/drawing/2014/main" id="{1B4EF2F7-0819-3D93-F44A-CE976ABE84CC}"/>
              </a:ext>
            </a:extLst>
          </p:cNvPr>
          <p:cNvGraphicFramePr>
            <a:graphicFrameLocks noGrp="1"/>
          </p:cNvGraphicFramePr>
          <p:nvPr>
            <p:extLst>
              <p:ext uri="{D42A27DB-BD31-4B8C-83A1-F6EECF244321}">
                <p14:modId xmlns:p14="http://schemas.microsoft.com/office/powerpoint/2010/main" val="2353965403"/>
              </p:ext>
            </p:extLst>
          </p:nvPr>
        </p:nvGraphicFramePr>
        <p:xfrm>
          <a:off x="7315200" y="2514600"/>
          <a:ext cx="4564734" cy="3200400"/>
        </p:xfrm>
        <a:graphic>
          <a:graphicData uri="http://schemas.openxmlformats.org/drawingml/2006/table">
            <a:tbl>
              <a:tblPr>
                <a:tableStyleId>{8EC20E35-A176-4012-BC5E-935CFFF8708E}</a:tableStyleId>
              </a:tblPr>
              <a:tblGrid>
                <a:gridCol w="4564734">
                  <a:extLst>
                    <a:ext uri="{9D8B030D-6E8A-4147-A177-3AD203B41FA5}">
                      <a16:colId xmlns:a16="http://schemas.microsoft.com/office/drawing/2014/main" val="3661465325"/>
                    </a:ext>
                  </a:extLst>
                </a:gridCol>
              </a:tblGrid>
              <a:tr h="365760">
                <a:tc>
                  <a:txBody>
                    <a:bodyPr/>
                    <a:lstStyle/>
                    <a:p>
                      <a:pPr algn="ctr"/>
                      <a:r>
                        <a:rPr lang="fr-FR" sz="1800" dirty="0">
                          <a:latin typeface="Century Gothic" panose="020B0502020202020204" pitchFamily="34" charset="0"/>
                        </a:rPr>
                        <a:t>KPI</a:t>
                      </a:r>
                    </a:p>
                  </a:txBody>
                  <a:tcPr anchor="ctr"/>
                </a:tc>
                <a:extLst>
                  <a:ext uri="{0D108BD9-81ED-4DB2-BD59-A6C34878D82A}">
                    <a16:rowId xmlns:a16="http://schemas.microsoft.com/office/drawing/2014/main" val="3382368319"/>
                  </a:ext>
                </a:extLst>
              </a:tr>
              <a:tr h="914400">
                <a:tc>
                  <a:txBody>
                    <a:bodyPr/>
                    <a:lstStyle/>
                    <a:p>
                      <a:pPr algn="ctr"/>
                      <a:r>
                        <a:rPr lang="fr-FR" sz="1800" b="1" dirty="0">
                          <a:latin typeface="Century Gothic" panose="020B0502020202020204" pitchFamily="34" charset="0"/>
                        </a:rPr>
                        <a:t>Nombre d'impressions OOH</a:t>
                      </a:r>
                      <a:endParaRPr lang="fr-FR" sz="1800" dirty="0">
                        <a:latin typeface="Century Gothic" panose="020B0502020202020204" pitchFamily="34" charset="0"/>
                      </a:endParaRPr>
                    </a:p>
                  </a:txBody>
                  <a:tcPr anchor="ctr"/>
                </a:tc>
                <a:extLst>
                  <a:ext uri="{0D108BD9-81ED-4DB2-BD59-A6C34878D82A}">
                    <a16:rowId xmlns:a16="http://schemas.microsoft.com/office/drawing/2014/main" val="3676827876"/>
                  </a:ext>
                </a:extLst>
              </a:tr>
              <a:tr h="640080">
                <a:tc>
                  <a:txBody>
                    <a:bodyPr/>
                    <a:lstStyle/>
                    <a:p>
                      <a:pPr algn="ctr"/>
                      <a:r>
                        <a:rPr lang="fr-FR" sz="1800" b="1">
                          <a:latin typeface="Century Gothic" panose="020B0502020202020204" pitchFamily="34" charset="0"/>
                        </a:rPr>
                        <a:t>Taux de mémorisation spontanée (via sondage post-campagne)</a:t>
                      </a:r>
                      <a:endParaRPr lang="fr-FR" sz="1800">
                        <a:latin typeface="Century Gothic" panose="020B0502020202020204" pitchFamily="34" charset="0"/>
                      </a:endParaRPr>
                    </a:p>
                  </a:txBody>
                  <a:tcPr anchor="ctr"/>
                </a:tc>
                <a:extLst>
                  <a:ext uri="{0D108BD9-81ED-4DB2-BD59-A6C34878D82A}">
                    <a16:rowId xmlns:a16="http://schemas.microsoft.com/office/drawing/2014/main" val="1202556831"/>
                  </a:ext>
                </a:extLst>
              </a:tr>
              <a:tr h="640080">
                <a:tc>
                  <a:txBody>
                    <a:bodyPr/>
                    <a:lstStyle/>
                    <a:p>
                      <a:pPr algn="ctr"/>
                      <a:r>
                        <a:rPr lang="fr-FR" sz="1800" b="1">
                          <a:latin typeface="Century Gothic" panose="020B0502020202020204" pitchFamily="34" charset="0"/>
                        </a:rPr>
                        <a:t>Nombre d’écoutes radio cumulées</a:t>
                      </a:r>
                      <a:endParaRPr lang="fr-FR" sz="1800">
                        <a:latin typeface="Century Gothic" panose="020B0502020202020204" pitchFamily="34" charset="0"/>
                      </a:endParaRPr>
                    </a:p>
                  </a:txBody>
                  <a:tcPr anchor="ctr"/>
                </a:tc>
                <a:extLst>
                  <a:ext uri="{0D108BD9-81ED-4DB2-BD59-A6C34878D82A}">
                    <a16:rowId xmlns:a16="http://schemas.microsoft.com/office/drawing/2014/main" val="2929746172"/>
                  </a:ext>
                </a:extLst>
              </a:tr>
              <a:tr h="640080">
                <a:tc>
                  <a:txBody>
                    <a:bodyPr/>
                    <a:lstStyle/>
                    <a:p>
                      <a:pPr algn="ctr"/>
                      <a:r>
                        <a:rPr lang="fr-FR" sz="1800" b="1" dirty="0">
                          <a:latin typeface="Century Gothic" panose="020B0502020202020204" pitchFamily="34" charset="0"/>
                        </a:rPr>
                        <a:t>Nombre de vues vidéos (TV et digital confondu)</a:t>
                      </a:r>
                      <a:endParaRPr lang="fr-FR" sz="1800" dirty="0">
                        <a:latin typeface="Century Gothic" panose="020B0502020202020204" pitchFamily="34" charset="0"/>
                      </a:endParaRPr>
                    </a:p>
                  </a:txBody>
                  <a:tcPr anchor="ctr"/>
                </a:tc>
                <a:extLst>
                  <a:ext uri="{0D108BD9-81ED-4DB2-BD59-A6C34878D82A}">
                    <a16:rowId xmlns:a16="http://schemas.microsoft.com/office/drawing/2014/main" val="3445774498"/>
                  </a:ext>
                </a:extLst>
              </a:tr>
            </a:tbl>
          </a:graphicData>
        </a:graphic>
      </p:graphicFrame>
      <p:sp>
        <p:nvSpPr>
          <p:cNvPr id="8" name="Text 5">
            <a:extLst>
              <a:ext uri="{FF2B5EF4-FFF2-40B4-BE49-F238E27FC236}">
                <a16:creationId xmlns:a16="http://schemas.microsoft.com/office/drawing/2014/main" id="{20B6FB6B-C3B0-6B76-6ABD-38AA010D44F9}"/>
              </a:ext>
            </a:extLst>
          </p:cNvPr>
          <p:cNvSpPr/>
          <p:nvPr/>
        </p:nvSpPr>
        <p:spPr>
          <a:xfrm>
            <a:off x="7315201" y="1991520"/>
            <a:ext cx="4564734" cy="383151"/>
          </a:xfrm>
          <a:prstGeom prst="rect">
            <a:avLst/>
          </a:prstGeom>
          <a:noFill/>
          <a:ln/>
        </p:spPr>
        <p:txBody>
          <a:bodyPr wrap="square" lIns="0" tIns="0" rIns="0" bIns="0" rtlCol="0" anchor="t"/>
          <a:lstStyle/>
          <a:p>
            <a:pPr marL="0" indent="0" algn="ctr">
              <a:lnSpc>
                <a:spcPts val="2700"/>
              </a:lnSpc>
              <a:buNone/>
            </a:pPr>
            <a:r>
              <a:rPr lang="fr-FR" sz="2000" b="1" dirty="0">
                <a:solidFill>
                  <a:srgbClr val="FF0000"/>
                </a:solidFill>
                <a:latin typeface="DM Sans" pitchFamily="34" charset="0"/>
                <a:ea typeface="DM Sans" pitchFamily="34" charset="-122"/>
                <a:cs typeface="DM Sans" pitchFamily="34" charset="-120"/>
              </a:rPr>
              <a:t>Notoriété</a:t>
            </a:r>
            <a:endParaRPr lang="en-US" sz="2000" b="1" dirty="0">
              <a:solidFill>
                <a:srgbClr val="FF0000"/>
              </a:solidFill>
            </a:endParaRPr>
          </a:p>
        </p:txBody>
      </p:sp>
    </p:spTree>
    <p:extLst>
      <p:ext uri="{BB962C8B-B14F-4D97-AF65-F5344CB8AC3E}">
        <p14:creationId xmlns:p14="http://schemas.microsoft.com/office/powerpoint/2010/main" val="389867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6032-6021-8248-DF6F-99765E73815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6F402E24-35B4-D63C-26DD-7DEDCE4B47FF}"/>
              </a:ext>
            </a:extLst>
          </p:cNvPr>
          <p:cNvSpPr/>
          <p:nvPr/>
        </p:nvSpPr>
        <p:spPr>
          <a:xfrm>
            <a:off x="7809186" y="1638151"/>
            <a:ext cx="3279228" cy="656153"/>
          </a:xfrm>
          <a:prstGeom prst="rect">
            <a:avLst/>
          </a:prstGeom>
          <a:noFill/>
          <a:ln/>
        </p:spPr>
        <p:txBody>
          <a:bodyPr wrap="none" lIns="0" tIns="0" rIns="0" bIns="0" rtlCol="0" anchor="t"/>
          <a:lstStyle/>
          <a:p>
            <a:pPr marL="0" indent="0" algn="l">
              <a:lnSpc>
                <a:spcPts val="5150"/>
              </a:lnSpc>
              <a:buNone/>
            </a:pPr>
            <a:r>
              <a:rPr lang="en-US" sz="4100" dirty="0" err="1">
                <a:solidFill>
                  <a:srgbClr val="FF0000"/>
                </a:solidFill>
                <a:latin typeface="Dela Gothic One" pitchFamily="34" charset="0"/>
                <a:ea typeface="Dela Gothic One" pitchFamily="34" charset="-122"/>
                <a:cs typeface="Dela Gothic One" pitchFamily="34" charset="-120"/>
              </a:rPr>
              <a:t>Contexte</a:t>
            </a:r>
            <a:endParaRPr lang="en-US" sz="4100" dirty="0">
              <a:solidFill>
                <a:srgbClr val="FF0000"/>
              </a:solidFill>
            </a:endParaRPr>
          </a:p>
        </p:txBody>
      </p:sp>
      <p:sp>
        <p:nvSpPr>
          <p:cNvPr id="7" name="Text 3">
            <a:extLst>
              <a:ext uri="{FF2B5EF4-FFF2-40B4-BE49-F238E27FC236}">
                <a16:creationId xmlns:a16="http://schemas.microsoft.com/office/drawing/2014/main" id="{C321F06C-4204-2CFE-5609-08CC384F3104}"/>
              </a:ext>
            </a:extLst>
          </p:cNvPr>
          <p:cNvSpPr/>
          <p:nvPr/>
        </p:nvSpPr>
        <p:spPr>
          <a:xfrm>
            <a:off x="7809186" y="2804731"/>
            <a:ext cx="6498399" cy="2860344"/>
          </a:xfrm>
          <a:prstGeom prst="rect">
            <a:avLst/>
          </a:prstGeom>
          <a:noFill/>
          <a:ln/>
        </p:spPr>
        <p:txBody>
          <a:bodyPr wrap="square" lIns="0" tIns="0" rIns="0" bIns="0" rtlCol="0" anchor="t"/>
          <a:lstStyle/>
          <a:p>
            <a:pPr marL="0" indent="0" algn="l">
              <a:lnSpc>
                <a:spcPts val="2500"/>
              </a:lnSpc>
              <a:buNone/>
            </a:pPr>
            <a:r>
              <a:rPr lang="fr-FR" sz="1550" dirty="0">
                <a:solidFill>
                  <a:srgbClr val="FFE5E5"/>
                </a:solidFill>
                <a:latin typeface="DM Sans" pitchFamily="34" charset="0"/>
                <a:ea typeface="DM Sans" pitchFamily="34" charset="-122"/>
                <a:cs typeface="DM Sans" pitchFamily="34" charset="-120"/>
              </a:rPr>
              <a:t>À l'approche de la rentrée scolaire, une période stratégique s’annonce pour les marques : c’est le moment idéal pour capter l’attention des consommateurs et dynamiser les ventes. Parents et étudiants s’équipent pour l’année à venir, multipliant les achats essentiels.</a:t>
            </a:r>
          </a:p>
          <a:p>
            <a:pPr marL="0" indent="0" algn="l">
              <a:lnSpc>
                <a:spcPts val="2500"/>
              </a:lnSpc>
              <a:buNone/>
            </a:pPr>
            <a:endParaRPr lang="fr-FR" sz="1550" dirty="0">
              <a:solidFill>
                <a:srgbClr val="FFE5E5"/>
              </a:solidFill>
              <a:latin typeface="DM Sans" pitchFamily="34" charset="0"/>
              <a:ea typeface="DM Sans" pitchFamily="34" charset="-122"/>
              <a:cs typeface="DM Sans" pitchFamily="34" charset="-120"/>
            </a:endParaRPr>
          </a:p>
          <a:p>
            <a:pPr marL="0" indent="0" algn="l">
              <a:lnSpc>
                <a:spcPts val="2500"/>
              </a:lnSpc>
              <a:buNone/>
            </a:pPr>
            <a:r>
              <a:rPr lang="fr-FR" sz="1550" dirty="0">
                <a:solidFill>
                  <a:srgbClr val="FFE5E5"/>
                </a:solidFill>
                <a:latin typeface="DM Sans" pitchFamily="34" charset="0"/>
                <a:ea typeface="DM Sans" pitchFamily="34" charset="-122"/>
                <a:cs typeface="DM Sans" pitchFamily="34" charset="-120"/>
              </a:rPr>
              <a:t>Dans cette dynamique, nous souhaitons positionner LA PASTA FIRST comme un partenaire de confiance pour les familles – en particulier pour les goûters des enfants – mais aussi comme l’allié incontournable des étudiants, grâce à ses repas simples, savoureux et accessibles.</a:t>
            </a:r>
            <a:endParaRPr lang="en-US" sz="1550" dirty="0"/>
          </a:p>
        </p:txBody>
      </p:sp>
      <p:pic>
        <p:nvPicPr>
          <p:cNvPr id="21" name="Image 20">
            <a:extLst>
              <a:ext uri="{FF2B5EF4-FFF2-40B4-BE49-F238E27FC236}">
                <a16:creationId xmlns:a16="http://schemas.microsoft.com/office/drawing/2014/main" id="{C215F9CE-D151-A8FC-6D6F-257529919F63}"/>
              </a:ext>
            </a:extLst>
          </p:cNvPr>
          <p:cNvPicPr>
            <a:picLocks noChangeAspect="1"/>
          </p:cNvPicPr>
          <p:nvPr/>
        </p:nvPicPr>
        <p:blipFill>
          <a:blip r:embed="rId3"/>
          <a:srcRect l="3065" r="6386"/>
          <a:stretch/>
        </p:blipFill>
        <p:spPr>
          <a:xfrm>
            <a:off x="0" y="0"/>
            <a:ext cx="7451835" cy="8229600"/>
          </a:xfrm>
          <a:prstGeom prst="rect">
            <a:avLst/>
          </a:prstGeom>
        </p:spPr>
      </p:pic>
    </p:spTree>
    <p:extLst>
      <p:ext uri="{BB962C8B-B14F-4D97-AF65-F5344CB8AC3E}">
        <p14:creationId xmlns:p14="http://schemas.microsoft.com/office/powerpoint/2010/main" val="83589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0B78-5E26-48CC-6F5F-5813C429B95F}"/>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B41F64A7-B26E-8496-4F22-A381EE57165D}"/>
              </a:ext>
            </a:extLst>
          </p:cNvPr>
          <p:cNvSpPr/>
          <p:nvPr/>
        </p:nvSpPr>
        <p:spPr>
          <a:xfrm>
            <a:off x="758310" y="604004"/>
            <a:ext cx="1606518" cy="688768"/>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KPI</a:t>
            </a:r>
            <a:endParaRPr lang="en-US" sz="4450" dirty="0">
              <a:solidFill>
                <a:srgbClr val="FF0000"/>
              </a:solidFill>
              <a:latin typeface="Dela Gothic One" pitchFamily="34" charset="0"/>
              <a:ea typeface="Dela Gothic One" pitchFamily="34" charset="-122"/>
              <a:cs typeface="Dela Gothic One" pitchFamily="34" charset="-120"/>
            </a:endParaRPr>
          </a:p>
        </p:txBody>
      </p:sp>
      <p:sp>
        <p:nvSpPr>
          <p:cNvPr id="9" name="Text 5">
            <a:extLst>
              <a:ext uri="{FF2B5EF4-FFF2-40B4-BE49-F238E27FC236}">
                <a16:creationId xmlns:a16="http://schemas.microsoft.com/office/drawing/2014/main" id="{0A824C44-3291-4557-D4BA-62AB04B1C492}"/>
              </a:ext>
            </a:extLst>
          </p:cNvPr>
          <p:cNvSpPr/>
          <p:nvPr/>
        </p:nvSpPr>
        <p:spPr>
          <a:xfrm>
            <a:off x="1006475" y="2203883"/>
            <a:ext cx="5794243" cy="360520"/>
          </a:xfrm>
          <a:prstGeom prst="rect">
            <a:avLst/>
          </a:prstGeom>
          <a:noFill/>
          <a:ln/>
        </p:spPr>
        <p:txBody>
          <a:bodyPr wrap="square" lIns="0" tIns="0" rIns="0" bIns="0" rtlCol="0" anchor="t"/>
          <a:lstStyle/>
          <a:p>
            <a:pPr marL="0" indent="0" algn="l">
              <a:lnSpc>
                <a:spcPts val="2700"/>
              </a:lnSpc>
              <a:buNone/>
            </a:pPr>
            <a:r>
              <a:rPr lang="fr-FR" sz="3200" b="1" dirty="0">
                <a:solidFill>
                  <a:srgbClr val="FF0000"/>
                </a:solidFill>
                <a:latin typeface="DM Sans" pitchFamily="34" charset="0"/>
                <a:ea typeface="DM Sans" pitchFamily="34" charset="-122"/>
                <a:cs typeface="DM Sans" pitchFamily="34" charset="-120"/>
              </a:rPr>
              <a:t>Engagement Digital</a:t>
            </a:r>
            <a:endParaRPr lang="en-US" sz="3200" b="1" dirty="0">
              <a:solidFill>
                <a:srgbClr val="FF0000"/>
              </a:solidFill>
            </a:endParaRPr>
          </a:p>
        </p:txBody>
      </p:sp>
      <p:graphicFrame>
        <p:nvGraphicFramePr>
          <p:cNvPr id="2" name="Tableau 1">
            <a:extLst>
              <a:ext uri="{FF2B5EF4-FFF2-40B4-BE49-F238E27FC236}">
                <a16:creationId xmlns:a16="http://schemas.microsoft.com/office/drawing/2014/main" id="{10D9772C-496F-19D8-95D5-8BA2F83BF9E1}"/>
              </a:ext>
            </a:extLst>
          </p:cNvPr>
          <p:cNvGraphicFramePr>
            <a:graphicFrameLocks noGrp="1"/>
          </p:cNvGraphicFramePr>
          <p:nvPr>
            <p:extLst>
              <p:ext uri="{D42A27DB-BD31-4B8C-83A1-F6EECF244321}">
                <p14:modId xmlns:p14="http://schemas.microsoft.com/office/powerpoint/2010/main" val="1763735881"/>
              </p:ext>
            </p:extLst>
          </p:nvPr>
        </p:nvGraphicFramePr>
        <p:xfrm>
          <a:off x="1006475" y="3307348"/>
          <a:ext cx="12617451" cy="2926080"/>
        </p:xfrm>
        <a:graphic>
          <a:graphicData uri="http://schemas.openxmlformats.org/drawingml/2006/table">
            <a:tbl>
              <a:tblPr>
                <a:tableStyleId>{8EC20E35-A176-4012-BC5E-935CFFF8708E}</a:tableStyleId>
              </a:tblPr>
              <a:tblGrid>
                <a:gridCol w="4205817">
                  <a:extLst>
                    <a:ext uri="{9D8B030D-6E8A-4147-A177-3AD203B41FA5}">
                      <a16:colId xmlns:a16="http://schemas.microsoft.com/office/drawing/2014/main" val="3776300012"/>
                    </a:ext>
                  </a:extLst>
                </a:gridCol>
                <a:gridCol w="4205817">
                  <a:extLst>
                    <a:ext uri="{9D8B030D-6E8A-4147-A177-3AD203B41FA5}">
                      <a16:colId xmlns:a16="http://schemas.microsoft.com/office/drawing/2014/main" val="1576203915"/>
                    </a:ext>
                  </a:extLst>
                </a:gridCol>
                <a:gridCol w="4205817">
                  <a:extLst>
                    <a:ext uri="{9D8B030D-6E8A-4147-A177-3AD203B41FA5}">
                      <a16:colId xmlns:a16="http://schemas.microsoft.com/office/drawing/2014/main" val="2558296548"/>
                    </a:ext>
                  </a:extLst>
                </a:gridCol>
              </a:tblGrid>
              <a:tr h="365760">
                <a:tc>
                  <a:txBody>
                    <a:bodyPr/>
                    <a:lstStyle/>
                    <a:p>
                      <a:r>
                        <a:rPr lang="fr-FR" sz="1800">
                          <a:latin typeface="Century Gothic" panose="020B0502020202020204" pitchFamily="34" charset="0"/>
                        </a:rPr>
                        <a:t>KPI</a:t>
                      </a:r>
                    </a:p>
                  </a:txBody>
                  <a:tcPr anchor="ctr"/>
                </a:tc>
                <a:tc>
                  <a:txBody>
                    <a:bodyPr/>
                    <a:lstStyle/>
                    <a:p>
                      <a:r>
                        <a:rPr lang="fr-FR" sz="1800">
                          <a:latin typeface="Century Gothic" panose="020B0502020202020204" pitchFamily="34" charset="0"/>
                        </a:rPr>
                        <a:t>Cible</a:t>
                      </a:r>
                    </a:p>
                  </a:txBody>
                  <a:tcPr anchor="ctr"/>
                </a:tc>
                <a:tc>
                  <a:txBody>
                    <a:bodyPr/>
                    <a:lstStyle/>
                    <a:p>
                      <a:r>
                        <a:rPr lang="fr-FR" sz="1800">
                          <a:latin typeface="Century Gothic" panose="020B0502020202020204" pitchFamily="34" charset="0"/>
                        </a:rPr>
                        <a:t>Justification</a:t>
                      </a:r>
                    </a:p>
                  </a:txBody>
                  <a:tcPr anchor="ctr"/>
                </a:tc>
                <a:extLst>
                  <a:ext uri="{0D108BD9-81ED-4DB2-BD59-A6C34878D82A}">
                    <a16:rowId xmlns:a16="http://schemas.microsoft.com/office/drawing/2014/main" val="2344895764"/>
                  </a:ext>
                </a:extLst>
              </a:tr>
              <a:tr h="640080">
                <a:tc>
                  <a:txBody>
                    <a:bodyPr/>
                    <a:lstStyle/>
                    <a:p>
                      <a:r>
                        <a:rPr lang="fr-FR" sz="1800" b="1" dirty="0">
                          <a:latin typeface="Century Gothic" panose="020B0502020202020204" pitchFamily="34" charset="0"/>
                        </a:rPr>
                        <a:t>Participations au Pasta Dance Challenge</a:t>
                      </a:r>
                      <a:endParaRPr lang="fr-FR" sz="1800" dirty="0">
                        <a:latin typeface="Century Gothic" panose="020B0502020202020204" pitchFamily="34" charset="0"/>
                      </a:endParaRPr>
                    </a:p>
                  </a:txBody>
                  <a:tcPr anchor="ctr"/>
                </a:tc>
                <a:tc>
                  <a:txBody>
                    <a:bodyPr/>
                    <a:lstStyle/>
                    <a:p>
                      <a:r>
                        <a:rPr lang="fr-FR" sz="1800" dirty="0">
                          <a:latin typeface="Century Gothic" panose="020B0502020202020204" pitchFamily="34" charset="0"/>
                        </a:rPr>
                        <a:t>≥ 500 vidéos</a:t>
                      </a:r>
                    </a:p>
                  </a:txBody>
                  <a:tcPr anchor="ctr"/>
                </a:tc>
                <a:tc>
                  <a:txBody>
                    <a:bodyPr/>
                    <a:lstStyle/>
                    <a:p>
                      <a:r>
                        <a:rPr lang="fr-FR" sz="1800">
                          <a:latin typeface="Century Gothic" panose="020B0502020202020204" pitchFamily="34" charset="0"/>
                        </a:rPr>
                        <a:t>Challenge TikTok/IG soutenu par influenceurs.</a:t>
                      </a:r>
                    </a:p>
                  </a:txBody>
                  <a:tcPr anchor="ctr"/>
                </a:tc>
                <a:extLst>
                  <a:ext uri="{0D108BD9-81ED-4DB2-BD59-A6C34878D82A}">
                    <a16:rowId xmlns:a16="http://schemas.microsoft.com/office/drawing/2014/main" val="3180513347"/>
                  </a:ext>
                </a:extLst>
              </a:tr>
              <a:tr h="640080">
                <a:tc>
                  <a:txBody>
                    <a:bodyPr/>
                    <a:lstStyle/>
                    <a:p>
                      <a:r>
                        <a:rPr lang="fr-FR" sz="1800" b="1">
                          <a:latin typeface="Century Gothic" panose="020B0502020202020204" pitchFamily="34" charset="0"/>
                        </a:rPr>
                        <a:t>Taux d’engagement global sur les réseaux sociaux</a:t>
                      </a:r>
                      <a:endParaRPr lang="fr-FR" sz="1800">
                        <a:latin typeface="Century Gothic" panose="020B0502020202020204" pitchFamily="34" charset="0"/>
                      </a:endParaRPr>
                    </a:p>
                  </a:txBody>
                  <a:tcPr anchor="ctr"/>
                </a:tc>
                <a:tc>
                  <a:txBody>
                    <a:bodyPr/>
                    <a:lstStyle/>
                    <a:p>
                      <a:r>
                        <a:rPr lang="fr-FR" sz="1800">
                          <a:latin typeface="Century Gothic" panose="020B0502020202020204" pitchFamily="34" charset="0"/>
                        </a:rPr>
                        <a:t>≥ 7 %</a:t>
                      </a:r>
                    </a:p>
                  </a:txBody>
                  <a:tcPr anchor="ctr"/>
                </a:tc>
                <a:tc>
                  <a:txBody>
                    <a:bodyPr/>
                    <a:lstStyle/>
                    <a:p>
                      <a:r>
                        <a:rPr lang="fr-FR" sz="1800">
                          <a:latin typeface="Century Gothic" panose="020B0502020202020204" pitchFamily="34" charset="0"/>
                        </a:rPr>
                        <a:t>Engagement sur contenus (likes, partages, commentaires).</a:t>
                      </a:r>
                    </a:p>
                  </a:txBody>
                  <a:tcPr anchor="ctr"/>
                </a:tc>
                <a:extLst>
                  <a:ext uri="{0D108BD9-81ED-4DB2-BD59-A6C34878D82A}">
                    <a16:rowId xmlns:a16="http://schemas.microsoft.com/office/drawing/2014/main" val="2796274166"/>
                  </a:ext>
                </a:extLst>
              </a:tr>
              <a:tr h="365760">
                <a:tc>
                  <a:txBody>
                    <a:bodyPr/>
                    <a:lstStyle/>
                    <a:p>
                      <a:r>
                        <a:rPr lang="fr-FR" sz="1800" b="1" dirty="0">
                          <a:latin typeface="Century Gothic" panose="020B0502020202020204" pitchFamily="34" charset="0"/>
                        </a:rPr>
                        <a:t>Participation au Pasta Art Challenge</a:t>
                      </a:r>
                      <a:endParaRPr lang="fr-FR" sz="1800" dirty="0">
                        <a:latin typeface="Century Gothic" panose="020B0502020202020204" pitchFamily="34" charset="0"/>
                      </a:endParaRPr>
                    </a:p>
                  </a:txBody>
                  <a:tcPr anchor="ctr"/>
                </a:tc>
                <a:tc>
                  <a:txBody>
                    <a:bodyPr/>
                    <a:lstStyle/>
                    <a:p>
                      <a:r>
                        <a:rPr lang="fr-FR" sz="1800">
                          <a:latin typeface="Century Gothic" panose="020B0502020202020204" pitchFamily="34" charset="0"/>
                        </a:rPr>
                        <a:t>≥ 500 œuvres</a:t>
                      </a:r>
                    </a:p>
                  </a:txBody>
                  <a:tcPr anchor="ctr"/>
                </a:tc>
                <a:tc>
                  <a:txBody>
                    <a:bodyPr/>
                    <a:lstStyle/>
                    <a:p>
                      <a:r>
                        <a:rPr lang="fr-FR" sz="1800">
                          <a:latin typeface="Century Gothic" panose="020B0502020202020204" pitchFamily="34" charset="0"/>
                        </a:rPr>
                        <a:t>Mesure l'intérêt pour l'interaction créative.</a:t>
                      </a:r>
                    </a:p>
                  </a:txBody>
                  <a:tcPr anchor="ctr"/>
                </a:tc>
                <a:extLst>
                  <a:ext uri="{0D108BD9-81ED-4DB2-BD59-A6C34878D82A}">
                    <a16:rowId xmlns:a16="http://schemas.microsoft.com/office/drawing/2014/main" val="2833819694"/>
                  </a:ext>
                </a:extLst>
              </a:tr>
              <a:tr h="640080">
                <a:tc>
                  <a:txBody>
                    <a:bodyPr/>
                    <a:lstStyle/>
                    <a:p>
                      <a:r>
                        <a:rPr lang="fr-FR" sz="1800" b="1" dirty="0">
                          <a:latin typeface="Century Gothic" panose="020B0502020202020204" pitchFamily="34" charset="0"/>
                        </a:rPr>
                        <a:t>Clics sur le QR code fidélité / roue de la fortune</a:t>
                      </a:r>
                      <a:endParaRPr lang="fr-FR" sz="1800" dirty="0">
                        <a:latin typeface="Century Gothic" panose="020B0502020202020204" pitchFamily="34" charset="0"/>
                      </a:endParaRPr>
                    </a:p>
                  </a:txBody>
                  <a:tcPr anchor="ctr"/>
                </a:tc>
                <a:tc>
                  <a:txBody>
                    <a:bodyPr/>
                    <a:lstStyle/>
                    <a:p>
                      <a:r>
                        <a:rPr lang="fr-FR" sz="1800" dirty="0">
                          <a:latin typeface="Century Gothic" panose="020B0502020202020204" pitchFamily="34" charset="0"/>
                        </a:rPr>
                        <a:t>≥ 10 000</a:t>
                      </a:r>
                    </a:p>
                  </a:txBody>
                  <a:tcPr anchor="ctr"/>
                </a:tc>
                <a:tc>
                  <a:txBody>
                    <a:bodyPr/>
                    <a:lstStyle/>
                    <a:p>
                      <a:r>
                        <a:rPr lang="fr-FR" sz="1800" dirty="0">
                          <a:latin typeface="Century Gothic" panose="020B0502020202020204" pitchFamily="34" charset="0"/>
                        </a:rPr>
                        <a:t>Interactions gamifiées incitant à l’achat.</a:t>
                      </a:r>
                    </a:p>
                  </a:txBody>
                  <a:tcPr anchor="ctr"/>
                </a:tc>
                <a:extLst>
                  <a:ext uri="{0D108BD9-81ED-4DB2-BD59-A6C34878D82A}">
                    <a16:rowId xmlns:a16="http://schemas.microsoft.com/office/drawing/2014/main" val="1942323318"/>
                  </a:ext>
                </a:extLst>
              </a:tr>
            </a:tbl>
          </a:graphicData>
        </a:graphic>
      </p:graphicFrame>
    </p:spTree>
    <p:extLst>
      <p:ext uri="{BB962C8B-B14F-4D97-AF65-F5344CB8AC3E}">
        <p14:creationId xmlns:p14="http://schemas.microsoft.com/office/powerpoint/2010/main" val="737521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B84C-E610-C7A6-ABEB-097F994AC11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8F3B121-9833-E3AF-D3AB-E11E5C8B5E30}"/>
              </a:ext>
            </a:extLst>
          </p:cNvPr>
          <p:cNvSpPr/>
          <p:nvPr/>
        </p:nvSpPr>
        <p:spPr>
          <a:xfrm>
            <a:off x="1006475" y="1188980"/>
            <a:ext cx="4465160" cy="912292"/>
          </a:xfrm>
          <a:prstGeom prst="rect">
            <a:avLst/>
          </a:prstGeom>
          <a:noFill/>
          <a:ln/>
        </p:spPr>
        <p:txBody>
          <a:bodyPr wrap="square" lIns="0" tIns="0" rIns="0" bIns="0" rtlCol="0" anchor="t"/>
          <a:lstStyle/>
          <a:p>
            <a:pPr marL="0" indent="0" algn="l">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Masterplan</a:t>
            </a:r>
            <a:endParaRPr lang="en-US" sz="4450" dirty="0"/>
          </a:p>
        </p:txBody>
      </p:sp>
      <p:graphicFrame>
        <p:nvGraphicFramePr>
          <p:cNvPr id="12" name="Tableau 11">
            <a:extLst>
              <a:ext uri="{FF2B5EF4-FFF2-40B4-BE49-F238E27FC236}">
                <a16:creationId xmlns:a16="http://schemas.microsoft.com/office/drawing/2014/main" id="{C6C585BC-9E31-8818-5780-288C44114E0C}"/>
              </a:ext>
            </a:extLst>
          </p:cNvPr>
          <p:cNvGraphicFramePr>
            <a:graphicFrameLocks noGrp="1"/>
          </p:cNvGraphicFramePr>
          <p:nvPr>
            <p:extLst>
              <p:ext uri="{D42A27DB-BD31-4B8C-83A1-F6EECF244321}">
                <p14:modId xmlns:p14="http://schemas.microsoft.com/office/powerpoint/2010/main" val="1071069405"/>
              </p:ext>
            </p:extLst>
          </p:nvPr>
        </p:nvGraphicFramePr>
        <p:xfrm>
          <a:off x="1006475" y="3018314"/>
          <a:ext cx="12617452" cy="3566160"/>
        </p:xfrm>
        <a:graphic>
          <a:graphicData uri="http://schemas.openxmlformats.org/drawingml/2006/table">
            <a:tbl>
              <a:tblPr>
                <a:tableStyleId>{284E427A-3D55-4303-BF80-6455036E1DE7}</a:tableStyleId>
              </a:tblPr>
              <a:tblGrid>
                <a:gridCol w="3154363">
                  <a:extLst>
                    <a:ext uri="{9D8B030D-6E8A-4147-A177-3AD203B41FA5}">
                      <a16:colId xmlns:a16="http://schemas.microsoft.com/office/drawing/2014/main" val="627239983"/>
                    </a:ext>
                  </a:extLst>
                </a:gridCol>
                <a:gridCol w="3154363">
                  <a:extLst>
                    <a:ext uri="{9D8B030D-6E8A-4147-A177-3AD203B41FA5}">
                      <a16:colId xmlns:a16="http://schemas.microsoft.com/office/drawing/2014/main" val="2007957128"/>
                    </a:ext>
                  </a:extLst>
                </a:gridCol>
                <a:gridCol w="3154363">
                  <a:extLst>
                    <a:ext uri="{9D8B030D-6E8A-4147-A177-3AD203B41FA5}">
                      <a16:colId xmlns:a16="http://schemas.microsoft.com/office/drawing/2014/main" val="519475795"/>
                    </a:ext>
                  </a:extLst>
                </a:gridCol>
                <a:gridCol w="3154363">
                  <a:extLst>
                    <a:ext uri="{9D8B030D-6E8A-4147-A177-3AD203B41FA5}">
                      <a16:colId xmlns:a16="http://schemas.microsoft.com/office/drawing/2014/main" val="2153580048"/>
                    </a:ext>
                  </a:extLst>
                </a:gridCol>
              </a:tblGrid>
              <a:tr h="365760">
                <a:tc>
                  <a:txBody>
                    <a:bodyPr/>
                    <a:lstStyle/>
                    <a:p>
                      <a:pPr algn="ctr"/>
                      <a:r>
                        <a:rPr lang="fr-FR" sz="1800" b="1" dirty="0"/>
                        <a:t>Phase</a:t>
                      </a:r>
                    </a:p>
                  </a:txBody>
                  <a:tcPr anchor="ctr"/>
                </a:tc>
                <a:tc>
                  <a:txBody>
                    <a:bodyPr/>
                    <a:lstStyle/>
                    <a:p>
                      <a:pPr algn="ctr"/>
                      <a:r>
                        <a:rPr lang="fr-FR" sz="1800" b="1" dirty="0"/>
                        <a:t>Mois</a:t>
                      </a:r>
                    </a:p>
                  </a:txBody>
                  <a:tcPr anchor="ctr"/>
                </a:tc>
                <a:tc>
                  <a:txBody>
                    <a:bodyPr/>
                    <a:lstStyle/>
                    <a:p>
                      <a:pPr algn="l"/>
                      <a:r>
                        <a:rPr lang="fr-FR" sz="1800" b="1" dirty="0"/>
                        <a:t>Objectif</a:t>
                      </a:r>
                    </a:p>
                  </a:txBody>
                  <a:tcPr anchor="ctr"/>
                </a:tc>
                <a:tc>
                  <a:txBody>
                    <a:bodyPr/>
                    <a:lstStyle/>
                    <a:p>
                      <a:pPr algn="l"/>
                      <a:r>
                        <a:rPr lang="fr-FR" sz="1800" b="1" dirty="0"/>
                        <a:t>Actions majeures</a:t>
                      </a:r>
                    </a:p>
                  </a:txBody>
                  <a:tcPr anchor="ctr"/>
                </a:tc>
                <a:extLst>
                  <a:ext uri="{0D108BD9-81ED-4DB2-BD59-A6C34878D82A}">
                    <a16:rowId xmlns:a16="http://schemas.microsoft.com/office/drawing/2014/main" val="145473710"/>
                  </a:ext>
                </a:extLst>
              </a:tr>
              <a:tr h="640080">
                <a:tc>
                  <a:txBody>
                    <a:bodyPr/>
                    <a:lstStyle/>
                    <a:p>
                      <a:pPr algn="ctr"/>
                      <a:r>
                        <a:rPr lang="fr-FR" sz="1800" b="1" dirty="0"/>
                        <a:t>Pré-campagne</a:t>
                      </a:r>
                    </a:p>
                  </a:txBody>
                  <a:tcPr anchor="ctr"/>
                </a:tc>
                <a:tc>
                  <a:txBody>
                    <a:bodyPr/>
                    <a:lstStyle/>
                    <a:p>
                      <a:pPr algn="ctr"/>
                      <a:r>
                        <a:rPr lang="fr-FR" sz="1800" b="1" dirty="0"/>
                        <a:t>Mai</a:t>
                      </a:r>
                      <a:endParaRPr lang="fr-FR" sz="1800" dirty="0"/>
                    </a:p>
                  </a:txBody>
                  <a:tcPr anchor="ctr"/>
                </a:tc>
                <a:tc>
                  <a:txBody>
                    <a:bodyPr/>
                    <a:lstStyle/>
                    <a:p>
                      <a:pPr algn="l"/>
                      <a:r>
                        <a:rPr lang="fr-FR" sz="1800" dirty="0"/>
                        <a:t>Préparer et</a:t>
                      </a:r>
                      <a:r>
                        <a:rPr lang="fr-FR" sz="1800" baseline="0" dirty="0"/>
                        <a:t> lancer la campagne</a:t>
                      </a:r>
                      <a:endParaRPr lang="fr-FR" sz="1800" dirty="0"/>
                    </a:p>
                  </a:txBody>
                  <a:tcPr anchor="ctr"/>
                </a:tc>
                <a:tc>
                  <a:txBody>
                    <a:bodyPr/>
                    <a:lstStyle/>
                    <a:p>
                      <a:pPr algn="l"/>
                      <a:r>
                        <a:rPr lang="fr-FR" sz="1800" dirty="0"/>
                        <a:t>Teasing digital, début des activations scolaires</a:t>
                      </a:r>
                    </a:p>
                  </a:txBody>
                  <a:tcPr anchor="ctr"/>
                </a:tc>
                <a:extLst>
                  <a:ext uri="{0D108BD9-81ED-4DB2-BD59-A6C34878D82A}">
                    <a16:rowId xmlns:a16="http://schemas.microsoft.com/office/drawing/2014/main" val="1157181284"/>
                  </a:ext>
                </a:extLst>
              </a:tr>
              <a:tr h="640080">
                <a:tc>
                  <a:txBody>
                    <a:bodyPr/>
                    <a:lstStyle/>
                    <a:p>
                      <a:pPr algn="ctr"/>
                      <a:r>
                        <a:rPr lang="fr-FR" sz="1800" b="1" dirty="0"/>
                        <a:t>Pré-campagne</a:t>
                      </a:r>
                    </a:p>
                  </a:txBody>
                  <a:tcPr anchor="ctr"/>
                </a:tc>
                <a:tc>
                  <a:txBody>
                    <a:bodyPr/>
                    <a:lstStyle/>
                    <a:p>
                      <a:pPr algn="ctr"/>
                      <a:r>
                        <a:rPr lang="fr-FR" sz="1800" b="1" dirty="0"/>
                        <a:t>Juin - Juillet</a:t>
                      </a:r>
                      <a:endParaRPr lang="fr-FR" sz="1800" dirty="0"/>
                    </a:p>
                  </a:txBody>
                  <a:tcPr anchor="ctr"/>
                </a:tc>
                <a:tc>
                  <a:txBody>
                    <a:bodyPr/>
                    <a:lstStyle/>
                    <a:p>
                      <a:pPr algn="l"/>
                      <a:r>
                        <a:rPr lang="fr-FR" sz="1800"/>
                        <a:t>Engager et activer</a:t>
                      </a:r>
                    </a:p>
                  </a:txBody>
                  <a:tcPr anchor="ctr"/>
                </a:tc>
                <a:tc>
                  <a:txBody>
                    <a:bodyPr/>
                    <a:lstStyle/>
                    <a:p>
                      <a:pPr algn="l"/>
                      <a:r>
                        <a:rPr lang="fr-FR" sz="1800" dirty="0"/>
                        <a:t>valorisation élèves, activations de quartier</a:t>
                      </a:r>
                    </a:p>
                  </a:txBody>
                  <a:tcPr anchor="ctr"/>
                </a:tc>
                <a:extLst>
                  <a:ext uri="{0D108BD9-81ED-4DB2-BD59-A6C34878D82A}">
                    <a16:rowId xmlns:a16="http://schemas.microsoft.com/office/drawing/2014/main" val="2184802444"/>
                  </a:ext>
                </a:extLst>
              </a:tr>
              <a:tr h="640080">
                <a:tc>
                  <a:txBody>
                    <a:bodyPr/>
                    <a:lstStyle/>
                    <a:p>
                      <a:pPr algn="ctr"/>
                      <a:r>
                        <a:rPr lang="fr-FR" sz="1800" b="1" dirty="0"/>
                        <a:t>Campagne</a:t>
                      </a:r>
                    </a:p>
                  </a:txBody>
                  <a:tcPr anchor="ctr"/>
                </a:tc>
                <a:tc>
                  <a:txBody>
                    <a:bodyPr/>
                    <a:lstStyle/>
                    <a:p>
                      <a:pPr algn="ctr"/>
                      <a:r>
                        <a:rPr lang="fr-FR" sz="1800" b="1"/>
                        <a:t>Août</a:t>
                      </a:r>
                      <a:endParaRPr lang="fr-FR" sz="1800"/>
                    </a:p>
                  </a:txBody>
                  <a:tcPr anchor="ctr"/>
                </a:tc>
                <a:tc rowSpan="2">
                  <a:txBody>
                    <a:bodyPr/>
                    <a:lstStyle/>
                    <a:p>
                      <a:pPr algn="l"/>
                      <a:r>
                        <a:rPr lang="fr-FR" sz="1800" dirty="0"/>
                        <a:t>Déploiement massif</a:t>
                      </a:r>
                    </a:p>
                  </a:txBody>
                  <a:tcPr anchor="ctr"/>
                </a:tc>
                <a:tc>
                  <a:txBody>
                    <a:bodyPr/>
                    <a:lstStyle/>
                    <a:p>
                      <a:pPr algn="l"/>
                      <a:r>
                        <a:rPr lang="fr-FR" sz="1800" dirty="0"/>
                        <a:t>Déploiement digital, activations Modern Trade</a:t>
                      </a:r>
                    </a:p>
                  </a:txBody>
                  <a:tcPr anchor="ctr"/>
                </a:tc>
                <a:extLst>
                  <a:ext uri="{0D108BD9-81ED-4DB2-BD59-A6C34878D82A}">
                    <a16:rowId xmlns:a16="http://schemas.microsoft.com/office/drawing/2014/main" val="220133995"/>
                  </a:ext>
                </a:extLst>
              </a:tr>
              <a:tr h="640080">
                <a:tc>
                  <a:txBody>
                    <a:bodyPr/>
                    <a:lstStyle/>
                    <a:p>
                      <a:pPr algn="ctr"/>
                      <a:r>
                        <a:rPr lang="fr-FR" sz="1800" b="1" dirty="0"/>
                        <a:t>Campagne</a:t>
                      </a:r>
                    </a:p>
                  </a:txBody>
                  <a:tcPr anchor="ctr"/>
                </a:tc>
                <a:tc>
                  <a:txBody>
                    <a:bodyPr/>
                    <a:lstStyle/>
                    <a:p>
                      <a:pPr algn="ctr"/>
                      <a:r>
                        <a:rPr lang="fr-FR" sz="1800" b="1"/>
                        <a:t>Septembre</a:t>
                      </a:r>
                      <a:endParaRPr lang="fr-FR" sz="1800"/>
                    </a:p>
                  </a:txBody>
                  <a:tcPr anchor="ctr"/>
                </a:tc>
                <a:tc vMerge="1">
                  <a:txBody>
                    <a:bodyPr/>
                    <a:lstStyle/>
                    <a:p>
                      <a:pPr algn="l"/>
                      <a:endParaRPr lang="fr-FR" sz="1800" dirty="0"/>
                    </a:p>
                  </a:txBody>
                  <a:tcPr anchor="ctr"/>
                </a:tc>
                <a:tc>
                  <a:txBody>
                    <a:bodyPr/>
                    <a:lstStyle/>
                    <a:p>
                      <a:pPr algn="l"/>
                      <a:r>
                        <a:rPr lang="fr-FR" sz="1800" dirty="0"/>
                        <a:t>Campagne de fidélité, digital interactif</a:t>
                      </a:r>
                    </a:p>
                  </a:txBody>
                  <a:tcPr anchor="ctr"/>
                </a:tc>
                <a:extLst>
                  <a:ext uri="{0D108BD9-81ED-4DB2-BD59-A6C34878D82A}">
                    <a16:rowId xmlns:a16="http://schemas.microsoft.com/office/drawing/2014/main" val="2891976217"/>
                  </a:ext>
                </a:extLst>
              </a:tr>
              <a:tr h="640080">
                <a:tc>
                  <a:txBody>
                    <a:bodyPr/>
                    <a:lstStyle/>
                    <a:p>
                      <a:pPr algn="ctr"/>
                      <a:r>
                        <a:rPr lang="fr-FR" sz="1800" b="1" dirty="0"/>
                        <a:t>Campagne</a:t>
                      </a:r>
                    </a:p>
                  </a:txBody>
                  <a:tcPr anchor="ctr"/>
                </a:tc>
                <a:tc>
                  <a:txBody>
                    <a:bodyPr/>
                    <a:lstStyle/>
                    <a:p>
                      <a:pPr algn="ctr"/>
                      <a:r>
                        <a:rPr lang="fr-FR" sz="1800" b="1"/>
                        <a:t>Octobre</a:t>
                      </a:r>
                      <a:endParaRPr lang="fr-FR" sz="1800"/>
                    </a:p>
                  </a:txBody>
                  <a:tcPr anchor="ctr"/>
                </a:tc>
                <a:tc>
                  <a:txBody>
                    <a:bodyPr/>
                    <a:lstStyle/>
                    <a:p>
                      <a:pPr algn="l"/>
                      <a:r>
                        <a:rPr lang="fr-FR" sz="1800" dirty="0"/>
                        <a:t>Clôture</a:t>
                      </a:r>
                      <a:r>
                        <a:rPr lang="fr-FR" sz="1800" baseline="0" dirty="0"/>
                        <a:t> de la campagne</a:t>
                      </a:r>
                      <a:endParaRPr lang="fr-FR" sz="1800" dirty="0"/>
                    </a:p>
                  </a:txBody>
                  <a:tcPr anchor="ctr"/>
                </a:tc>
                <a:tc>
                  <a:txBody>
                    <a:bodyPr/>
                    <a:lstStyle/>
                    <a:p>
                      <a:pPr algn="l"/>
                      <a:r>
                        <a:rPr lang="fr-FR" sz="1800" dirty="0"/>
                        <a:t>récompenses, retour d’expérience</a:t>
                      </a:r>
                    </a:p>
                  </a:txBody>
                  <a:tcPr anchor="ctr"/>
                </a:tc>
                <a:extLst>
                  <a:ext uri="{0D108BD9-81ED-4DB2-BD59-A6C34878D82A}">
                    <a16:rowId xmlns:a16="http://schemas.microsoft.com/office/drawing/2014/main" val="3456146971"/>
                  </a:ext>
                </a:extLst>
              </a:tr>
            </a:tbl>
          </a:graphicData>
        </a:graphic>
      </p:graphicFrame>
    </p:spTree>
    <p:extLst>
      <p:ext uri="{BB962C8B-B14F-4D97-AF65-F5344CB8AC3E}">
        <p14:creationId xmlns:p14="http://schemas.microsoft.com/office/powerpoint/2010/main" val="12260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3379" y="-6891"/>
            <a:ext cx="14637158" cy="8243381"/>
          </a:xfrm>
          <a:prstGeom prst="rect">
            <a:avLst/>
          </a:prstGeom>
          <a:solidFill>
            <a:srgbClr val="000000"/>
          </a:solidFill>
          <a:ln w="12700">
            <a:miter lim="400000"/>
          </a:ln>
        </p:spPr>
        <p:txBody>
          <a:bodyPr lIns="30480" tIns="30480" rIns="30480" bIns="30480" anchor="ctr"/>
          <a:lstStyle/>
          <a:p>
            <a:pPr algn="ctr" defTabSz="495300" hangingPunct="0">
              <a:defRPr sz="320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ea typeface="Helvetica Neue Medium"/>
              <a:cs typeface="Helvetica Neue Medium"/>
              <a:sym typeface="Helvetica Neue Medium"/>
            </a:endParaRPr>
          </a:p>
        </p:txBody>
      </p:sp>
      <p:sp>
        <p:nvSpPr>
          <p:cNvPr id="190" name="Merci."/>
          <p:cNvSpPr txBox="1">
            <a:spLocks noGrp="1"/>
          </p:cNvSpPr>
          <p:nvPr>
            <p:ph type="ctrTitle"/>
          </p:nvPr>
        </p:nvSpPr>
        <p:spPr>
          <a:xfrm>
            <a:off x="2291411" y="1544996"/>
            <a:ext cx="10047578" cy="2788921"/>
          </a:xfrm>
          <a:prstGeom prst="rect">
            <a:avLst/>
          </a:prstGeom>
        </p:spPr>
        <p:txBody>
          <a:bodyPr>
            <a:normAutofit/>
          </a:bodyPr>
          <a:lstStyle>
            <a:lvl1pPr algn="ctr">
              <a:defRPr sz="18500" b="0" spc="-369">
                <a:solidFill>
                  <a:srgbClr val="FFFFFF"/>
                </a:solidFill>
                <a:latin typeface="Montserrat Bold"/>
                <a:ea typeface="Montserrat Bold"/>
                <a:cs typeface="Montserrat Bold"/>
                <a:sym typeface="Montserrat Bold"/>
              </a:defRPr>
            </a:lvl1pPr>
          </a:lstStyle>
          <a:p>
            <a:r>
              <a:rPr dirty="0">
                <a:latin typeface="Century Gothic" panose="020B0502020202020204" pitchFamily="34" charset="0"/>
              </a:rPr>
              <a:t>Merci</a:t>
            </a:r>
            <a:r>
              <a:rPr dirty="0"/>
              <a:t>.</a:t>
            </a:r>
          </a:p>
        </p:txBody>
      </p:sp>
      <p:sp>
        <p:nvSpPr>
          <p:cNvPr id="191" name="Titre de la présentation"/>
          <p:cNvSpPr txBox="1">
            <a:spLocks noGrp="1"/>
          </p:cNvSpPr>
          <p:nvPr>
            <p:ph type="subTitle" sz="quarter" idx="1"/>
          </p:nvPr>
        </p:nvSpPr>
        <p:spPr>
          <a:xfrm>
            <a:off x="1974804" y="4265859"/>
            <a:ext cx="10997485" cy="1143001"/>
          </a:xfrm>
          <a:prstGeom prst="rect">
            <a:avLst/>
          </a:prstGeom>
        </p:spPr>
        <p:txBody>
          <a:bodyPr>
            <a:normAutofit/>
          </a:bodyPr>
          <a:lstStyle>
            <a:lvl1pPr algn="ctr">
              <a:defRPr sz="4400" b="0">
                <a:solidFill>
                  <a:srgbClr val="E15B0F"/>
                </a:solidFill>
                <a:latin typeface="Montserrat Bold"/>
                <a:ea typeface="Montserrat Bold"/>
                <a:cs typeface="Montserrat Bold"/>
                <a:sym typeface="Montserrat Bold"/>
              </a:defRPr>
            </a:lvl1pPr>
          </a:lstStyle>
          <a:p>
            <a:r>
              <a:rPr lang="fr-CM" dirty="0">
                <a:latin typeface="Century Gothic" panose="020B0502020202020204" pitchFamily="34" charset="0"/>
              </a:rPr>
              <a:t>BACK-TO-SCHOOL LA PASTA FIRST</a:t>
            </a:r>
            <a:endParaRPr dirty="0">
              <a:latin typeface="Century Gothic" panose="020B0502020202020204" pitchFamily="34" charset="0"/>
            </a:endParaRP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933" y="1145452"/>
            <a:ext cx="2182537" cy="620564"/>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4803" y="6273414"/>
            <a:ext cx="10680796" cy="1515600"/>
          </a:xfrm>
          <a:prstGeom prst="rect">
            <a:avLst/>
          </a:prstGeom>
          <a:ln w="12700">
            <a:miter lim="400000"/>
          </a:ln>
        </p:spPr>
      </p:pic>
    </p:spTree>
    <p:extLst>
      <p:ext uri="{BB962C8B-B14F-4D97-AF65-F5344CB8AC3E}">
        <p14:creationId xmlns:p14="http://schemas.microsoft.com/office/powerpoint/2010/main" val="20003871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852987" y="412885"/>
            <a:ext cx="8313979" cy="2177088"/>
          </a:xfrm>
          <a:prstGeom prst="rect">
            <a:avLst/>
          </a:prstGeom>
          <a:noFill/>
          <a:ln/>
        </p:spPr>
        <p:txBody>
          <a:bodyPr wrap="square" lIns="0" tIns="0" rIns="0" bIns="0" rtlCol="0" anchor="t"/>
          <a:lstStyle/>
          <a:p>
            <a:pPr marL="0" indent="0" algn="l">
              <a:buNone/>
            </a:pPr>
            <a:r>
              <a:rPr lang="en-US" sz="4000" dirty="0" err="1">
                <a:solidFill>
                  <a:srgbClr val="FF0000"/>
                </a:solidFill>
                <a:latin typeface="Dela Gothic One" pitchFamily="34" charset="0"/>
                <a:ea typeface="Dela Gothic One" pitchFamily="34" charset="-122"/>
                <a:cs typeface="Dela Gothic One" pitchFamily="34" charset="-120"/>
              </a:rPr>
              <a:t>Contexte</a:t>
            </a:r>
            <a:endParaRPr lang="en-US" sz="4000" dirty="0">
              <a:solidFill>
                <a:srgbClr val="FF0000"/>
              </a:solidFill>
              <a:latin typeface="Dela Gothic One" pitchFamily="34" charset="0"/>
              <a:ea typeface="Dela Gothic One" pitchFamily="34" charset="-122"/>
              <a:cs typeface="Dela Gothic One" pitchFamily="34" charset="-120"/>
            </a:endParaRPr>
          </a:p>
          <a:p>
            <a:pPr marL="0" indent="0" algn="l">
              <a:buNone/>
            </a:pPr>
            <a:r>
              <a:rPr lang="en-US" sz="4800" dirty="0">
                <a:solidFill>
                  <a:srgbClr val="FAEBEB"/>
                </a:solidFill>
                <a:latin typeface="Dela Gothic One" pitchFamily="34" charset="0"/>
                <a:ea typeface="Dela Gothic One" pitchFamily="34" charset="-122"/>
                <a:cs typeface="Dela Gothic One" pitchFamily="34" charset="-120"/>
              </a:rPr>
              <a:t>La Back-to-school au Cameroun</a:t>
            </a:r>
            <a:endParaRPr lang="en-US" sz="4800" dirty="0"/>
          </a:p>
        </p:txBody>
      </p:sp>
      <p:sp>
        <p:nvSpPr>
          <p:cNvPr id="5" name="Text 2"/>
          <p:cNvSpPr/>
          <p:nvPr/>
        </p:nvSpPr>
        <p:spPr>
          <a:xfrm>
            <a:off x="852987" y="6189524"/>
            <a:ext cx="3221593" cy="330756"/>
          </a:xfrm>
          <a:prstGeom prst="rect">
            <a:avLst/>
          </a:prstGeom>
          <a:noFill/>
          <a:ln/>
        </p:spPr>
        <p:txBody>
          <a:bodyPr wrap="none" lIns="0" tIns="0" rIns="0" bIns="0" rtlCol="0" anchor="t"/>
          <a:lstStyle/>
          <a:p>
            <a:pPr marL="0" indent="0" algn="ctr">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La Pasta First</a:t>
            </a:r>
            <a:endParaRPr lang="en-US" sz="2050" dirty="0"/>
          </a:p>
        </p:txBody>
      </p:sp>
      <p:sp>
        <p:nvSpPr>
          <p:cNvPr id="6" name="Text 3"/>
          <p:cNvSpPr/>
          <p:nvPr/>
        </p:nvSpPr>
        <p:spPr>
          <a:xfrm>
            <a:off x="628835" y="6754961"/>
            <a:ext cx="3669896" cy="739437"/>
          </a:xfrm>
          <a:prstGeom prst="rect">
            <a:avLst/>
          </a:prstGeom>
          <a:noFill/>
          <a:ln/>
        </p:spPr>
        <p:txBody>
          <a:bodyPr wrap="square" lIns="0" tIns="0" rIns="0" bIns="0" rtlCol="0" anchor="t"/>
          <a:lstStyle/>
          <a:p>
            <a:pPr marL="0" indent="0" algn="ctr">
              <a:lnSpc>
                <a:spcPts val="2500"/>
              </a:lnSpc>
              <a:buNone/>
            </a:pPr>
            <a:r>
              <a:rPr lang="en-US" sz="1550" dirty="0">
                <a:solidFill>
                  <a:srgbClr val="FFE5E5"/>
                </a:solidFill>
                <a:latin typeface="DM Sans" pitchFamily="34" charset="0"/>
                <a:ea typeface="DM Sans" pitchFamily="34" charset="-122"/>
                <a:cs typeface="DM Sans" pitchFamily="34" charset="-120"/>
              </a:rPr>
              <a:t>Campagne </a:t>
            </a:r>
            <a:r>
              <a:rPr lang="en-US" sz="1550" dirty="0" err="1">
                <a:solidFill>
                  <a:srgbClr val="FFE5E5"/>
                </a:solidFill>
                <a:latin typeface="DM Sans" pitchFamily="34" charset="0"/>
                <a:ea typeface="DM Sans" pitchFamily="34" charset="-122"/>
                <a:cs typeface="DM Sans" pitchFamily="34" charset="-120"/>
              </a:rPr>
              <a:t>d’upselling</a:t>
            </a:r>
            <a:r>
              <a:rPr lang="en-US" sz="1550" dirty="0">
                <a:solidFill>
                  <a:srgbClr val="FFE5E5"/>
                </a:solidFill>
                <a:latin typeface="DM Sans" pitchFamily="34" charset="0"/>
                <a:ea typeface="DM Sans" pitchFamily="34" charset="-122"/>
                <a:cs typeface="DM Sans" pitchFamily="34" charset="-120"/>
              </a:rPr>
              <a:t> </a:t>
            </a:r>
            <a:r>
              <a:rPr lang="en-US" sz="1550" dirty="0" err="1">
                <a:solidFill>
                  <a:srgbClr val="FFE5E5"/>
                </a:solidFill>
                <a:latin typeface="DM Sans" pitchFamily="34" charset="0"/>
                <a:ea typeface="DM Sans" pitchFamily="34" charset="-122"/>
                <a:cs typeface="DM Sans" pitchFamily="34" charset="-120"/>
              </a:rPr>
              <a:t>en</a:t>
            </a:r>
            <a:r>
              <a:rPr lang="en-US" sz="1550" dirty="0">
                <a:solidFill>
                  <a:srgbClr val="FFE5E5"/>
                </a:solidFill>
                <a:latin typeface="DM Sans" pitchFamily="34" charset="0"/>
                <a:ea typeface="DM Sans" pitchFamily="34" charset="-122"/>
                <a:cs typeface="DM Sans" pitchFamily="34" charset="-120"/>
              </a:rPr>
              <a:t> point de vente. Gains: Biscuits Delys, </a:t>
            </a:r>
            <a:r>
              <a:rPr lang="en-US" sz="1550" dirty="0" err="1">
                <a:solidFill>
                  <a:srgbClr val="FFE5E5"/>
                </a:solidFill>
                <a:latin typeface="DM Sans" pitchFamily="34" charset="0"/>
                <a:ea typeface="DM Sans" pitchFamily="34" charset="-122"/>
                <a:cs typeface="DM Sans" pitchFamily="34" charset="-120"/>
              </a:rPr>
              <a:t>Traceuse</a:t>
            </a:r>
            <a:r>
              <a:rPr lang="en-US" sz="1550" dirty="0">
                <a:solidFill>
                  <a:srgbClr val="FFE5E5"/>
                </a:solidFill>
                <a:latin typeface="DM Sans" pitchFamily="34" charset="0"/>
                <a:ea typeface="DM Sans" pitchFamily="34" charset="-122"/>
                <a:cs typeface="DM Sans" pitchFamily="34" charset="-120"/>
              </a:rPr>
              <a:t>.</a:t>
            </a:r>
            <a:endParaRPr lang="en-US" sz="1550" dirty="0"/>
          </a:p>
        </p:txBody>
      </p:sp>
      <p:sp>
        <p:nvSpPr>
          <p:cNvPr id="8" name="Text 5"/>
          <p:cNvSpPr/>
          <p:nvPr/>
        </p:nvSpPr>
        <p:spPr>
          <a:xfrm>
            <a:off x="5781019" y="6189524"/>
            <a:ext cx="3068360" cy="330756"/>
          </a:xfrm>
          <a:prstGeom prst="rect">
            <a:avLst/>
          </a:prstGeom>
          <a:noFill/>
          <a:ln/>
        </p:spPr>
        <p:txBody>
          <a:bodyPr wrap="none" lIns="0" tIns="0" rIns="0" bIns="0" rtlCol="0" anchor="t"/>
          <a:lstStyle/>
          <a:p>
            <a:pPr marL="0" indent="0" algn="ctr">
              <a:lnSpc>
                <a:spcPts val="2600"/>
              </a:lnSpc>
              <a:buNone/>
            </a:pPr>
            <a:r>
              <a:rPr lang="en-US" sz="2050" dirty="0" err="1">
                <a:solidFill>
                  <a:srgbClr val="FFE5E5"/>
                </a:solidFill>
                <a:latin typeface="Dela Gothic One" pitchFamily="34" charset="0"/>
                <a:ea typeface="Dela Gothic One" pitchFamily="34" charset="-122"/>
                <a:cs typeface="Dela Gothic One" pitchFamily="34" charset="-120"/>
              </a:rPr>
              <a:t>Broli</a:t>
            </a:r>
            <a:endParaRPr lang="en-US" sz="2050" dirty="0"/>
          </a:p>
        </p:txBody>
      </p:sp>
      <p:sp>
        <p:nvSpPr>
          <p:cNvPr id="9" name="Text 6"/>
          <p:cNvSpPr/>
          <p:nvPr/>
        </p:nvSpPr>
        <p:spPr>
          <a:xfrm>
            <a:off x="4740165" y="6754961"/>
            <a:ext cx="5150069" cy="930134"/>
          </a:xfrm>
          <a:prstGeom prst="rect">
            <a:avLst/>
          </a:prstGeom>
          <a:noFill/>
          <a:ln/>
        </p:spPr>
        <p:txBody>
          <a:bodyPr wrap="square" lIns="0" tIns="0" rIns="0" bIns="0" rtlCol="0" anchor="t"/>
          <a:lstStyle/>
          <a:p>
            <a:pPr marL="0" indent="0" algn="ctr">
              <a:lnSpc>
                <a:spcPts val="2500"/>
              </a:lnSpc>
              <a:buNone/>
            </a:pPr>
            <a:r>
              <a:rPr lang="en-US" sz="1550" dirty="0">
                <a:solidFill>
                  <a:srgbClr val="FFE5E5"/>
                </a:solidFill>
                <a:latin typeface="DM Sans" pitchFamily="34" charset="0"/>
                <a:ea typeface="DM Sans" pitchFamily="34" charset="-122"/>
                <a:cs typeface="DM Sans" pitchFamily="34" charset="-120"/>
              </a:rPr>
              <a:t>Concours du Meilleur </a:t>
            </a:r>
            <a:r>
              <a:rPr lang="en-US" sz="1550" dirty="0" err="1">
                <a:solidFill>
                  <a:srgbClr val="FFE5E5"/>
                </a:solidFill>
                <a:latin typeface="DM Sans" pitchFamily="34" charset="0"/>
                <a:ea typeface="DM Sans" pitchFamily="34" charset="-122"/>
                <a:cs typeface="DM Sans" pitchFamily="34" charset="-120"/>
              </a:rPr>
              <a:t>poème</a:t>
            </a:r>
            <a:r>
              <a:rPr lang="en-US" sz="1550" dirty="0">
                <a:solidFill>
                  <a:srgbClr val="FFE5E5"/>
                </a:solidFill>
                <a:latin typeface="DM Sans" pitchFamily="34" charset="0"/>
                <a:ea typeface="DM Sans" pitchFamily="34" charset="-122"/>
                <a:cs typeface="DM Sans" pitchFamily="34" charset="-120"/>
              </a:rPr>
              <a:t> sur </a:t>
            </a:r>
            <a:r>
              <a:rPr lang="en-US" sz="1550" dirty="0" err="1">
                <a:solidFill>
                  <a:srgbClr val="FFE5E5"/>
                </a:solidFill>
                <a:latin typeface="DM Sans" pitchFamily="34" charset="0"/>
                <a:ea typeface="DM Sans" pitchFamily="34" charset="-122"/>
                <a:cs typeface="DM Sans" pitchFamily="34" charset="-120"/>
              </a:rPr>
              <a:t>l’école</a:t>
            </a:r>
            <a:r>
              <a:rPr lang="en-US" sz="1550" dirty="0">
                <a:solidFill>
                  <a:srgbClr val="FFE5E5"/>
                </a:solidFill>
                <a:latin typeface="DM Sans" pitchFamily="34" charset="0"/>
                <a:ea typeface="DM Sans" pitchFamily="34" charset="-122"/>
                <a:cs typeface="DM Sans" pitchFamily="34" charset="-120"/>
              </a:rPr>
              <a:t> </a:t>
            </a:r>
            <a:r>
              <a:rPr lang="en-US" sz="1550" dirty="0" err="1">
                <a:solidFill>
                  <a:srgbClr val="FFE5E5"/>
                </a:solidFill>
                <a:latin typeface="DM Sans" pitchFamily="34" charset="0"/>
                <a:ea typeface="DM Sans" pitchFamily="34" charset="-122"/>
                <a:cs typeface="DM Sans" pitchFamily="34" charset="-120"/>
              </a:rPr>
              <a:t>incluant</a:t>
            </a:r>
            <a:r>
              <a:rPr lang="en-US" sz="1550" dirty="0">
                <a:solidFill>
                  <a:srgbClr val="FFE5E5"/>
                </a:solidFill>
                <a:latin typeface="DM Sans" pitchFamily="34" charset="0"/>
                <a:ea typeface="DM Sans" pitchFamily="34" charset="-122"/>
                <a:cs typeface="DM Sans" pitchFamily="34" charset="-120"/>
              </a:rPr>
              <a:t> des mots-</a:t>
            </a:r>
            <a:r>
              <a:rPr lang="en-US" sz="1550" dirty="0" err="1">
                <a:solidFill>
                  <a:srgbClr val="FFE5E5"/>
                </a:solidFill>
                <a:latin typeface="DM Sans" pitchFamily="34" charset="0"/>
                <a:ea typeface="DM Sans" pitchFamily="34" charset="-122"/>
                <a:cs typeface="DM Sans" pitchFamily="34" charset="-120"/>
              </a:rPr>
              <a:t>clés</a:t>
            </a:r>
            <a:r>
              <a:rPr lang="en-US" sz="1550" dirty="0">
                <a:solidFill>
                  <a:srgbClr val="FFE5E5"/>
                </a:solidFill>
                <a:latin typeface="DM Sans" pitchFamily="34" charset="0"/>
                <a:ea typeface="DM Sans" pitchFamily="34" charset="-122"/>
                <a:cs typeface="DM Sans" pitchFamily="34" charset="-120"/>
              </a:rPr>
              <a:t>. A la </a:t>
            </a:r>
            <a:r>
              <a:rPr lang="en-US" sz="1550" dirty="0" err="1">
                <a:solidFill>
                  <a:srgbClr val="FFE5E5"/>
                </a:solidFill>
                <a:latin typeface="DM Sans" pitchFamily="34" charset="0"/>
                <a:ea typeface="DM Sans" pitchFamily="34" charset="-122"/>
                <a:cs typeface="DM Sans" pitchFamily="34" charset="-120"/>
              </a:rPr>
              <a:t>clé</a:t>
            </a:r>
            <a:r>
              <a:rPr lang="en-US" sz="1550" dirty="0">
                <a:solidFill>
                  <a:srgbClr val="FFE5E5"/>
                </a:solidFill>
                <a:latin typeface="DM Sans" pitchFamily="34" charset="0"/>
                <a:ea typeface="DM Sans" pitchFamily="34" charset="-122"/>
                <a:cs typeface="DM Sans" pitchFamily="34" charset="-120"/>
              </a:rPr>
              <a:t> des lots </a:t>
            </a:r>
            <a:r>
              <a:rPr lang="en-US" sz="1550" dirty="0" err="1">
                <a:solidFill>
                  <a:srgbClr val="FFE5E5"/>
                </a:solidFill>
                <a:latin typeface="DM Sans" pitchFamily="34" charset="0"/>
                <a:ea typeface="DM Sans" pitchFamily="34" charset="-122"/>
                <a:cs typeface="DM Sans" pitchFamily="34" charset="-120"/>
              </a:rPr>
              <a:t>Broli</a:t>
            </a:r>
            <a:r>
              <a:rPr lang="en-US" sz="1550" dirty="0">
                <a:solidFill>
                  <a:srgbClr val="FFE5E5"/>
                </a:solidFill>
                <a:latin typeface="DM Sans" pitchFamily="34" charset="0"/>
                <a:ea typeface="DM Sans" pitchFamily="34" charset="-122"/>
                <a:cs typeface="DM Sans" pitchFamily="34" charset="-120"/>
              </a:rPr>
              <a:t> (Choco </a:t>
            </a:r>
            <a:r>
              <a:rPr lang="en-US" sz="1550" dirty="0" err="1">
                <a:solidFill>
                  <a:srgbClr val="FFE5E5"/>
                </a:solidFill>
                <a:latin typeface="DM Sans" pitchFamily="34" charset="0"/>
                <a:ea typeface="DM Sans" pitchFamily="34" charset="-122"/>
                <a:cs typeface="DM Sans" pitchFamily="34" charset="-120"/>
              </a:rPr>
              <a:t>Broli</a:t>
            </a:r>
            <a:r>
              <a:rPr lang="en-US" sz="1550" dirty="0">
                <a:solidFill>
                  <a:srgbClr val="FFE5E5"/>
                </a:solidFill>
                <a:latin typeface="DM Sans" pitchFamily="34" charset="0"/>
                <a:ea typeface="DM Sans" pitchFamily="34" charset="-122"/>
                <a:cs typeface="DM Sans" pitchFamily="34" charset="-120"/>
              </a:rPr>
              <a:t>, Lait, etc.), des bons </a:t>
            </a:r>
            <a:r>
              <a:rPr lang="en-US" sz="1550" dirty="0" err="1">
                <a:solidFill>
                  <a:srgbClr val="FFE5E5"/>
                </a:solidFill>
                <a:latin typeface="DM Sans" pitchFamily="34" charset="0"/>
                <a:ea typeface="DM Sans" pitchFamily="34" charset="-122"/>
                <a:cs typeface="DM Sans" pitchFamily="34" charset="-120"/>
              </a:rPr>
              <a:t>d’achat</a:t>
            </a:r>
            <a:r>
              <a:rPr lang="en-US" sz="1550" dirty="0">
                <a:solidFill>
                  <a:srgbClr val="FFE5E5"/>
                </a:solidFill>
                <a:latin typeface="DM Sans" pitchFamily="34" charset="0"/>
                <a:ea typeface="DM Sans" pitchFamily="34" charset="-122"/>
                <a:cs typeface="DM Sans" pitchFamily="34" charset="-120"/>
              </a:rPr>
              <a:t> et des </a:t>
            </a:r>
            <a:r>
              <a:rPr lang="en-US" sz="1550" dirty="0" err="1">
                <a:solidFill>
                  <a:srgbClr val="FFE5E5"/>
                </a:solidFill>
                <a:latin typeface="DM Sans" pitchFamily="34" charset="0"/>
                <a:ea typeface="DM Sans" pitchFamily="34" charset="-122"/>
                <a:cs typeface="DM Sans" pitchFamily="34" charset="-120"/>
              </a:rPr>
              <a:t>fournitures</a:t>
            </a:r>
            <a:r>
              <a:rPr lang="en-US" sz="1550" dirty="0">
                <a:solidFill>
                  <a:srgbClr val="FFE5E5"/>
                </a:solidFill>
                <a:latin typeface="DM Sans" pitchFamily="34" charset="0"/>
                <a:ea typeface="DM Sans" pitchFamily="34" charset="-122"/>
                <a:cs typeface="DM Sans" pitchFamily="34" charset="-120"/>
              </a:rPr>
              <a:t> </a:t>
            </a:r>
            <a:r>
              <a:rPr lang="en-US" sz="1550" dirty="0" err="1">
                <a:solidFill>
                  <a:srgbClr val="FFE5E5"/>
                </a:solidFill>
                <a:latin typeface="DM Sans" pitchFamily="34" charset="0"/>
                <a:ea typeface="DM Sans" pitchFamily="34" charset="-122"/>
                <a:cs typeface="DM Sans" pitchFamily="34" charset="-120"/>
              </a:rPr>
              <a:t>scolaires</a:t>
            </a:r>
            <a:r>
              <a:rPr lang="en-US" sz="1550" dirty="0">
                <a:solidFill>
                  <a:srgbClr val="FFE5E5"/>
                </a:solidFill>
                <a:latin typeface="DM Sans" pitchFamily="34" charset="0"/>
                <a:ea typeface="DM Sans" pitchFamily="34" charset="-122"/>
                <a:cs typeface="DM Sans" pitchFamily="34" charset="-120"/>
              </a:rPr>
              <a:t>.</a:t>
            </a:r>
            <a:endParaRPr lang="en-US" sz="1550" dirty="0"/>
          </a:p>
        </p:txBody>
      </p:sp>
      <p:sp>
        <p:nvSpPr>
          <p:cNvPr id="11" name="Text 8"/>
          <p:cNvSpPr/>
          <p:nvPr/>
        </p:nvSpPr>
        <p:spPr>
          <a:xfrm>
            <a:off x="10694243" y="6189524"/>
            <a:ext cx="3191708" cy="330756"/>
          </a:xfrm>
          <a:prstGeom prst="rect">
            <a:avLst/>
          </a:prstGeom>
          <a:noFill/>
          <a:ln/>
        </p:spPr>
        <p:txBody>
          <a:bodyPr wrap="none" lIns="0" tIns="0" rIns="0" bIns="0" rtlCol="0" anchor="t"/>
          <a:lstStyle/>
          <a:p>
            <a:pPr marL="0" indent="0" algn="ctr">
              <a:lnSpc>
                <a:spcPts val="2600"/>
              </a:lnSpc>
              <a:buNone/>
            </a:pPr>
            <a:r>
              <a:rPr lang="en-US" sz="2050" dirty="0">
                <a:solidFill>
                  <a:srgbClr val="FFE5E5"/>
                </a:solidFill>
                <a:latin typeface="Dela Gothic One" pitchFamily="34" charset="0"/>
                <a:ea typeface="Dela Gothic One" pitchFamily="34" charset="-122"/>
              </a:rPr>
              <a:t>Riz </a:t>
            </a:r>
            <a:r>
              <a:rPr lang="en-US" sz="2050" dirty="0" err="1">
                <a:solidFill>
                  <a:srgbClr val="FFE5E5"/>
                </a:solidFill>
                <a:latin typeface="Dela Gothic One" pitchFamily="34" charset="0"/>
                <a:ea typeface="Dela Gothic One" pitchFamily="34" charset="-122"/>
              </a:rPr>
              <a:t>Mémé</a:t>
            </a:r>
            <a:endParaRPr lang="en-US" sz="2050" dirty="0"/>
          </a:p>
        </p:txBody>
      </p:sp>
      <p:sp>
        <p:nvSpPr>
          <p:cNvPr id="12" name="Text 9"/>
          <p:cNvSpPr/>
          <p:nvPr/>
        </p:nvSpPr>
        <p:spPr>
          <a:xfrm>
            <a:off x="10190838" y="6754961"/>
            <a:ext cx="4198518" cy="643414"/>
          </a:xfrm>
          <a:prstGeom prst="rect">
            <a:avLst/>
          </a:prstGeom>
          <a:noFill/>
          <a:ln/>
        </p:spPr>
        <p:txBody>
          <a:bodyPr wrap="square" lIns="0" tIns="0" rIns="0" bIns="0" rtlCol="0" anchor="t"/>
          <a:lstStyle/>
          <a:p>
            <a:pPr marL="0" indent="0" algn="ctr">
              <a:lnSpc>
                <a:spcPts val="2500"/>
              </a:lnSpc>
              <a:buNone/>
            </a:pPr>
            <a:r>
              <a:rPr lang="en-US" sz="1550" dirty="0">
                <a:solidFill>
                  <a:srgbClr val="FFE5E5"/>
                </a:solidFill>
                <a:latin typeface="DM Sans" pitchFamily="34" charset="0"/>
                <a:ea typeface="DM Sans" pitchFamily="34" charset="-122"/>
                <a:cs typeface="DM Sans" pitchFamily="34" charset="-120"/>
              </a:rPr>
              <a:t>Concours de dessin. Gain: Sac de Riz </a:t>
            </a:r>
            <a:r>
              <a:rPr lang="en-US" sz="1550" dirty="0" err="1">
                <a:solidFill>
                  <a:srgbClr val="FFE5E5"/>
                </a:solidFill>
                <a:latin typeface="DM Sans" pitchFamily="34" charset="0"/>
                <a:ea typeface="DM Sans" pitchFamily="34" charset="-122"/>
                <a:cs typeface="DM Sans" pitchFamily="34" charset="-120"/>
              </a:rPr>
              <a:t>Mémé</a:t>
            </a:r>
            <a:r>
              <a:rPr lang="en-US" sz="1550" dirty="0">
                <a:solidFill>
                  <a:srgbClr val="FFE5E5"/>
                </a:solidFill>
                <a:latin typeface="DM Sans" pitchFamily="34" charset="0"/>
                <a:ea typeface="DM Sans" pitchFamily="34" charset="-122"/>
                <a:cs typeface="DM Sans" pitchFamily="34" charset="-120"/>
              </a:rPr>
              <a:t>, kits </a:t>
            </a:r>
            <a:r>
              <a:rPr lang="en-US" sz="1550" dirty="0" err="1">
                <a:solidFill>
                  <a:srgbClr val="FFE5E5"/>
                </a:solidFill>
                <a:latin typeface="DM Sans" pitchFamily="34" charset="0"/>
                <a:ea typeface="DM Sans" pitchFamily="34" charset="-122"/>
                <a:cs typeface="DM Sans" pitchFamily="34" charset="-120"/>
              </a:rPr>
              <a:t>scolaires</a:t>
            </a:r>
            <a:r>
              <a:rPr lang="en-US" sz="1550" dirty="0">
                <a:solidFill>
                  <a:srgbClr val="FFE5E5"/>
                </a:solidFill>
                <a:latin typeface="DM Sans" pitchFamily="34" charset="0"/>
                <a:ea typeface="DM Sans" pitchFamily="34" charset="-122"/>
                <a:cs typeface="DM Sans" pitchFamily="34" charset="-120"/>
              </a:rPr>
              <a:t>.</a:t>
            </a:r>
            <a:endParaRPr lang="en-US" sz="1550" dirty="0"/>
          </a:p>
        </p:txBody>
      </p:sp>
      <p:pic>
        <p:nvPicPr>
          <p:cNvPr id="16" name="Image 15">
            <a:extLst>
              <a:ext uri="{FF2B5EF4-FFF2-40B4-BE49-F238E27FC236}">
                <a16:creationId xmlns:a16="http://schemas.microsoft.com/office/drawing/2014/main" id="{EB6133A2-38A8-C038-7D7F-3A191458467A}"/>
              </a:ext>
            </a:extLst>
          </p:cNvPr>
          <p:cNvPicPr>
            <a:picLocks noChangeAspect="1"/>
          </p:cNvPicPr>
          <p:nvPr/>
        </p:nvPicPr>
        <p:blipFill>
          <a:blip r:embed="rId3"/>
          <a:stretch>
            <a:fillRect/>
          </a:stretch>
        </p:blipFill>
        <p:spPr>
          <a:xfrm>
            <a:off x="10694243" y="2816118"/>
            <a:ext cx="3191708" cy="3185640"/>
          </a:xfrm>
          <a:prstGeom prst="rect">
            <a:avLst/>
          </a:prstGeom>
        </p:spPr>
      </p:pic>
      <p:pic>
        <p:nvPicPr>
          <p:cNvPr id="2" name="Image 1">
            <a:extLst>
              <a:ext uri="{FF2B5EF4-FFF2-40B4-BE49-F238E27FC236}">
                <a16:creationId xmlns:a16="http://schemas.microsoft.com/office/drawing/2014/main" id="{82C3E693-233F-B5B7-080E-1CBBCB5B220A}"/>
              </a:ext>
            </a:extLst>
          </p:cNvPr>
          <p:cNvPicPr>
            <a:picLocks noChangeAspect="1"/>
          </p:cNvPicPr>
          <p:nvPr/>
        </p:nvPicPr>
        <p:blipFill>
          <a:blip r:embed="rId4"/>
          <a:stretch>
            <a:fillRect/>
          </a:stretch>
        </p:blipFill>
        <p:spPr>
          <a:xfrm>
            <a:off x="5719345" y="2810050"/>
            <a:ext cx="3191708" cy="3191708"/>
          </a:xfrm>
          <a:prstGeom prst="rect">
            <a:avLst/>
          </a:prstGeom>
        </p:spPr>
      </p:pic>
      <p:pic>
        <p:nvPicPr>
          <p:cNvPr id="18" name="Image 17">
            <a:extLst>
              <a:ext uri="{FF2B5EF4-FFF2-40B4-BE49-F238E27FC236}">
                <a16:creationId xmlns:a16="http://schemas.microsoft.com/office/drawing/2014/main" id="{06359BC9-746D-A185-89E9-27A2AAB6D0E4}"/>
              </a:ext>
            </a:extLst>
          </p:cNvPr>
          <p:cNvPicPr>
            <a:picLocks noChangeAspect="1"/>
          </p:cNvPicPr>
          <p:nvPr/>
        </p:nvPicPr>
        <p:blipFill>
          <a:blip r:embed="rId5"/>
          <a:stretch>
            <a:fillRect/>
          </a:stretch>
        </p:blipFill>
        <p:spPr>
          <a:xfrm>
            <a:off x="867929" y="2810050"/>
            <a:ext cx="3191708" cy="31917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74A72-106F-E548-D5FB-F500D4B7382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769C38E9-A878-65B5-51FA-F0F29DB7C456}"/>
              </a:ext>
            </a:extLst>
          </p:cNvPr>
          <p:cNvSpPr/>
          <p:nvPr/>
        </p:nvSpPr>
        <p:spPr>
          <a:xfrm>
            <a:off x="182880" y="2015469"/>
            <a:ext cx="4633737" cy="2345522"/>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27" name="Rectangle 26">
            <a:extLst>
              <a:ext uri="{FF2B5EF4-FFF2-40B4-BE49-F238E27FC236}">
                <a16:creationId xmlns:a16="http://schemas.microsoft.com/office/drawing/2014/main" id="{A2452C34-112B-4009-18C5-32696CB9CE02}"/>
              </a:ext>
            </a:extLst>
          </p:cNvPr>
          <p:cNvSpPr/>
          <p:nvPr/>
        </p:nvSpPr>
        <p:spPr>
          <a:xfrm>
            <a:off x="5024128" y="4114799"/>
            <a:ext cx="4694823" cy="2575737"/>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28" name="Rectangle 27">
            <a:extLst>
              <a:ext uri="{FF2B5EF4-FFF2-40B4-BE49-F238E27FC236}">
                <a16:creationId xmlns:a16="http://schemas.microsoft.com/office/drawing/2014/main" id="{4B882B30-AC18-645E-4926-73A0FB4AD3FE}"/>
              </a:ext>
            </a:extLst>
          </p:cNvPr>
          <p:cNvSpPr/>
          <p:nvPr/>
        </p:nvSpPr>
        <p:spPr>
          <a:xfrm>
            <a:off x="182880" y="4512879"/>
            <a:ext cx="4633737" cy="2177658"/>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33" name="Rectangle 32">
            <a:extLst>
              <a:ext uri="{FF2B5EF4-FFF2-40B4-BE49-F238E27FC236}">
                <a16:creationId xmlns:a16="http://schemas.microsoft.com/office/drawing/2014/main" id="{C8AAD88C-BBDD-9D22-C806-B382523A2471}"/>
              </a:ext>
            </a:extLst>
          </p:cNvPr>
          <p:cNvSpPr/>
          <p:nvPr/>
        </p:nvSpPr>
        <p:spPr>
          <a:xfrm>
            <a:off x="5024129" y="2024490"/>
            <a:ext cx="3087076" cy="1902051"/>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3" name="Text 0">
            <a:extLst>
              <a:ext uri="{FF2B5EF4-FFF2-40B4-BE49-F238E27FC236}">
                <a16:creationId xmlns:a16="http://schemas.microsoft.com/office/drawing/2014/main" id="{FF5B8CC7-8CE9-D70C-F03A-ABFC0C55CD02}"/>
              </a:ext>
            </a:extLst>
          </p:cNvPr>
          <p:cNvSpPr/>
          <p:nvPr/>
        </p:nvSpPr>
        <p:spPr>
          <a:xfrm>
            <a:off x="852988" y="412885"/>
            <a:ext cx="3445744" cy="1394894"/>
          </a:xfrm>
          <a:prstGeom prst="rect">
            <a:avLst/>
          </a:prstGeom>
          <a:noFill/>
          <a:ln/>
        </p:spPr>
        <p:txBody>
          <a:bodyPr wrap="square" lIns="0" tIns="0" rIns="0" bIns="0" rtlCol="0" anchor="t"/>
          <a:lstStyle/>
          <a:p>
            <a:pPr marL="0" indent="0" algn="l">
              <a:buNone/>
            </a:pPr>
            <a:r>
              <a:rPr lang="en-US" sz="4000" dirty="0" err="1">
                <a:solidFill>
                  <a:srgbClr val="FF0000"/>
                </a:solidFill>
                <a:latin typeface="Dela Gothic One" pitchFamily="34" charset="0"/>
                <a:ea typeface="Dela Gothic One" pitchFamily="34" charset="-122"/>
                <a:cs typeface="Dela Gothic One" pitchFamily="34" charset="-120"/>
              </a:rPr>
              <a:t>Cibles</a:t>
            </a:r>
            <a:endParaRPr lang="en-US" sz="4000" dirty="0">
              <a:solidFill>
                <a:srgbClr val="FF0000"/>
              </a:solidFill>
              <a:latin typeface="Dela Gothic One" pitchFamily="34" charset="0"/>
              <a:ea typeface="Dela Gothic One" pitchFamily="34" charset="-122"/>
              <a:cs typeface="Dela Gothic One" pitchFamily="34" charset="-120"/>
            </a:endParaRPr>
          </a:p>
          <a:p>
            <a:pPr marL="0" indent="0" algn="l">
              <a:buNone/>
            </a:pPr>
            <a:r>
              <a:rPr lang="en-US" sz="4800" dirty="0">
                <a:solidFill>
                  <a:srgbClr val="FAEBEB"/>
                </a:solidFill>
                <a:latin typeface="Dela Gothic One" pitchFamily="34" charset="0"/>
                <a:ea typeface="Dela Gothic One" pitchFamily="34" charset="-122"/>
                <a:cs typeface="Dela Gothic One" pitchFamily="34" charset="-120"/>
              </a:rPr>
              <a:t>Parents</a:t>
            </a:r>
            <a:endParaRPr lang="en-US" sz="4800" dirty="0"/>
          </a:p>
        </p:txBody>
      </p:sp>
      <p:sp>
        <p:nvSpPr>
          <p:cNvPr id="5" name="Text 2">
            <a:extLst>
              <a:ext uri="{FF2B5EF4-FFF2-40B4-BE49-F238E27FC236}">
                <a16:creationId xmlns:a16="http://schemas.microsoft.com/office/drawing/2014/main" id="{9330FB42-378E-3BFB-CB18-CFDFD4CDFEDC}"/>
              </a:ext>
            </a:extLst>
          </p:cNvPr>
          <p:cNvSpPr/>
          <p:nvPr/>
        </p:nvSpPr>
        <p:spPr>
          <a:xfrm>
            <a:off x="365352" y="2059969"/>
            <a:ext cx="3221593" cy="330756"/>
          </a:xfrm>
          <a:prstGeom prst="rect">
            <a:avLst/>
          </a:prstGeom>
          <a:noFill/>
          <a:ln/>
        </p:spPr>
        <p:txBody>
          <a:bodyPr wrap="none" lIns="0" tIns="0" rIns="0" bIns="0" rtlCol="0" anchor="t"/>
          <a:lstStyle/>
          <a:p>
            <a:pPr marL="0" indent="0">
              <a:lnSpc>
                <a:spcPts val="2600"/>
              </a:lnSpc>
              <a:buNone/>
            </a:pPr>
            <a:r>
              <a:rPr lang="en-US" sz="1600" dirty="0">
                <a:solidFill>
                  <a:srgbClr val="FF0000"/>
                </a:solidFill>
                <a:latin typeface="Dela Gothic One" pitchFamily="34" charset="0"/>
                <a:ea typeface="Dela Gothic One" pitchFamily="34" charset="-122"/>
                <a:cs typeface="Dela Gothic One" pitchFamily="34" charset="-120"/>
              </a:rPr>
              <a:t>Attitudes</a:t>
            </a:r>
            <a:endParaRPr lang="en-US" sz="1600" dirty="0">
              <a:solidFill>
                <a:srgbClr val="FF0000"/>
              </a:solidFill>
            </a:endParaRPr>
          </a:p>
        </p:txBody>
      </p:sp>
      <p:pic>
        <p:nvPicPr>
          <p:cNvPr id="25" name="Image 24">
            <a:extLst>
              <a:ext uri="{FF2B5EF4-FFF2-40B4-BE49-F238E27FC236}">
                <a16:creationId xmlns:a16="http://schemas.microsoft.com/office/drawing/2014/main" id="{AC519F2E-5204-5E71-F0FD-10AA9A736D93}"/>
              </a:ext>
            </a:extLst>
          </p:cNvPr>
          <p:cNvPicPr>
            <a:picLocks noChangeAspect="1"/>
          </p:cNvPicPr>
          <p:nvPr/>
        </p:nvPicPr>
        <p:blipFill>
          <a:blip r:embed="rId3"/>
          <a:stretch>
            <a:fillRect/>
          </a:stretch>
        </p:blipFill>
        <p:spPr>
          <a:xfrm>
            <a:off x="9935577" y="0"/>
            <a:ext cx="4694823" cy="6121427"/>
          </a:xfrm>
          <a:prstGeom prst="rect">
            <a:avLst/>
          </a:prstGeom>
        </p:spPr>
      </p:pic>
      <p:sp>
        <p:nvSpPr>
          <p:cNvPr id="37" name="Rectangle 1">
            <a:extLst>
              <a:ext uri="{FF2B5EF4-FFF2-40B4-BE49-F238E27FC236}">
                <a16:creationId xmlns:a16="http://schemas.microsoft.com/office/drawing/2014/main" id="{24E8742A-24F6-211E-0E08-EC0FCA7D811C}"/>
              </a:ext>
            </a:extLst>
          </p:cNvPr>
          <p:cNvSpPr>
            <a:spLocks noChangeArrowheads="1"/>
          </p:cNvSpPr>
          <p:nvPr/>
        </p:nvSpPr>
        <p:spPr bwMode="auto">
          <a:xfrm>
            <a:off x="365352" y="2435225"/>
            <a:ext cx="41941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Recherche de produits pratiques, équilibrés et rapides pour la préparation des repas et goûters des enfants.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Soucieux du budget tout en privilégiant des produits de qualité.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Sensibilité à la nutrition et à la simplicité des repas.</a:t>
            </a:r>
          </a:p>
        </p:txBody>
      </p:sp>
      <p:sp>
        <p:nvSpPr>
          <p:cNvPr id="39" name="Text 2">
            <a:extLst>
              <a:ext uri="{FF2B5EF4-FFF2-40B4-BE49-F238E27FC236}">
                <a16:creationId xmlns:a16="http://schemas.microsoft.com/office/drawing/2014/main" id="{130B6D89-5B3B-3315-0E55-AFE37889CB17}"/>
              </a:ext>
            </a:extLst>
          </p:cNvPr>
          <p:cNvSpPr/>
          <p:nvPr/>
        </p:nvSpPr>
        <p:spPr>
          <a:xfrm>
            <a:off x="365352" y="4646994"/>
            <a:ext cx="3221593"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Attentes</a:t>
            </a:r>
            <a:endParaRPr lang="en-US" sz="1600" dirty="0">
              <a:solidFill>
                <a:srgbClr val="FF0000"/>
              </a:solidFill>
            </a:endParaRPr>
          </a:p>
        </p:txBody>
      </p:sp>
      <p:sp>
        <p:nvSpPr>
          <p:cNvPr id="40" name="Rectangle 3">
            <a:extLst>
              <a:ext uri="{FF2B5EF4-FFF2-40B4-BE49-F238E27FC236}">
                <a16:creationId xmlns:a16="http://schemas.microsoft.com/office/drawing/2014/main" id="{95D806BE-749A-C916-A1A3-B7F661DD5F39}"/>
              </a:ext>
            </a:extLst>
          </p:cNvPr>
          <p:cNvSpPr>
            <a:spLocks noChangeArrowheads="1"/>
          </p:cNvSpPr>
          <p:nvPr/>
        </p:nvSpPr>
        <p:spPr bwMode="auto">
          <a:xfrm rot="10800000" flipV="1">
            <a:off x="250537" y="5014269"/>
            <a:ext cx="44237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repas rapides et nutritifs pour leurs enfants.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solutions économiques pour alléger la charge alimentaire quotidienne.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Une marque de confiance qui répond à leurs préoccupations de qualité et de sécurité.</a:t>
            </a:r>
          </a:p>
        </p:txBody>
      </p:sp>
      <p:sp>
        <p:nvSpPr>
          <p:cNvPr id="41" name="Text 2">
            <a:extLst>
              <a:ext uri="{FF2B5EF4-FFF2-40B4-BE49-F238E27FC236}">
                <a16:creationId xmlns:a16="http://schemas.microsoft.com/office/drawing/2014/main" id="{C41804D6-BAEA-5EB4-BBBB-F0AE8A008587}"/>
              </a:ext>
            </a:extLst>
          </p:cNvPr>
          <p:cNvSpPr/>
          <p:nvPr/>
        </p:nvSpPr>
        <p:spPr>
          <a:xfrm>
            <a:off x="5187084" y="2108173"/>
            <a:ext cx="2924121"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Consommation</a:t>
            </a:r>
            <a:r>
              <a:rPr lang="en-US" sz="1600" dirty="0">
                <a:solidFill>
                  <a:srgbClr val="FF0000"/>
                </a:solidFill>
                <a:latin typeface="Dela Gothic One" pitchFamily="34" charset="0"/>
                <a:ea typeface="Dela Gothic One" pitchFamily="34" charset="-122"/>
                <a:cs typeface="Dela Gothic One" pitchFamily="34" charset="-120"/>
              </a:rPr>
              <a:t> </a:t>
            </a:r>
            <a:r>
              <a:rPr lang="en-US" sz="1600" dirty="0" err="1">
                <a:solidFill>
                  <a:srgbClr val="FF0000"/>
                </a:solidFill>
                <a:latin typeface="Dela Gothic One" pitchFamily="34" charset="0"/>
                <a:ea typeface="Dela Gothic One" pitchFamily="34" charset="-122"/>
                <a:cs typeface="Dela Gothic One" pitchFamily="34" charset="-120"/>
              </a:rPr>
              <a:t>média</a:t>
            </a:r>
            <a:endParaRPr lang="en-US" sz="1600" dirty="0">
              <a:solidFill>
                <a:srgbClr val="FF0000"/>
              </a:solidFill>
            </a:endParaRPr>
          </a:p>
        </p:txBody>
      </p:sp>
      <p:sp>
        <p:nvSpPr>
          <p:cNvPr id="42" name="Rectangle 41">
            <a:extLst>
              <a:ext uri="{FF2B5EF4-FFF2-40B4-BE49-F238E27FC236}">
                <a16:creationId xmlns:a16="http://schemas.microsoft.com/office/drawing/2014/main" id="{62F80819-F0D7-2EDA-97D9-545FF3003DD7}"/>
              </a:ext>
            </a:extLst>
          </p:cNvPr>
          <p:cNvSpPr/>
          <p:nvPr/>
        </p:nvSpPr>
        <p:spPr>
          <a:xfrm>
            <a:off x="5187084" y="2483882"/>
            <a:ext cx="3896712" cy="1494255"/>
          </a:xfrm>
          <a:prstGeom prst="rect">
            <a:avLst/>
          </a:prstGeom>
        </p:spPr>
        <p:txBody>
          <a:bodyPr wrap="square">
            <a:spAutoFit/>
          </a:bodyPr>
          <a:lstStyle/>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DIGITAL</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OOH</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TV </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RADIO</a:t>
            </a:r>
          </a:p>
          <a:p>
            <a:pPr defTabSz="309678">
              <a:defRPr/>
            </a:pPr>
            <a:endParaRPr lang="fr-FR" sz="1355" dirty="0">
              <a:solidFill>
                <a:srgbClr val="0D0D0D"/>
              </a:solidFill>
              <a:latin typeface="Tw Cen MT" panose="020B0602020104020603"/>
              <a:cs typeface="Arial"/>
              <a:sym typeface="Arial"/>
            </a:endParaRPr>
          </a:p>
          <a:p>
            <a:pPr defTabSz="309678">
              <a:defRPr/>
            </a:pPr>
            <a:endParaRPr lang="fr-MA" sz="1355" dirty="0">
              <a:solidFill>
                <a:srgbClr val="0D0D0D"/>
              </a:solidFill>
              <a:latin typeface="Tw Cen MT" panose="020B0602020104020603"/>
              <a:cs typeface="Arial"/>
              <a:sym typeface="Arial"/>
            </a:endParaRPr>
          </a:p>
        </p:txBody>
      </p:sp>
      <p:pic>
        <p:nvPicPr>
          <p:cNvPr id="43" name="Image 42">
            <a:extLst>
              <a:ext uri="{FF2B5EF4-FFF2-40B4-BE49-F238E27FC236}">
                <a16:creationId xmlns:a16="http://schemas.microsoft.com/office/drawing/2014/main" id="{F24A191E-87E3-1DE8-2FAE-AAE84D94C0EA}"/>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470932" y="2484720"/>
            <a:ext cx="186649" cy="186649"/>
          </a:xfrm>
          <a:prstGeom prst="rect">
            <a:avLst/>
          </a:prstGeom>
          <a:solidFill>
            <a:sysClr val="window" lastClr="FFFFFF"/>
          </a:solidFill>
        </p:spPr>
      </p:pic>
      <p:pic>
        <p:nvPicPr>
          <p:cNvPr id="44" name="Image 43">
            <a:extLst>
              <a:ext uri="{FF2B5EF4-FFF2-40B4-BE49-F238E27FC236}">
                <a16:creationId xmlns:a16="http://schemas.microsoft.com/office/drawing/2014/main" id="{4CF2B656-BF9E-4585-8C41-CF8E35C589B8}"/>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479670" y="3025417"/>
            <a:ext cx="186649" cy="186649"/>
          </a:xfrm>
          <a:prstGeom prst="rect">
            <a:avLst/>
          </a:prstGeom>
          <a:solidFill>
            <a:sysClr val="window" lastClr="FFFFFF"/>
          </a:solidFill>
        </p:spPr>
      </p:pic>
      <p:pic>
        <p:nvPicPr>
          <p:cNvPr id="45" name="Image 44">
            <a:extLst>
              <a:ext uri="{FF2B5EF4-FFF2-40B4-BE49-F238E27FC236}">
                <a16:creationId xmlns:a16="http://schemas.microsoft.com/office/drawing/2014/main" id="{6ED3EA9A-319D-B8FD-CC94-D72F01236873}"/>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89794" y="2484720"/>
            <a:ext cx="186649" cy="186649"/>
          </a:xfrm>
          <a:prstGeom prst="rect">
            <a:avLst/>
          </a:prstGeom>
          <a:solidFill>
            <a:sysClr val="window" lastClr="FFFFFF"/>
          </a:solidFill>
        </p:spPr>
      </p:pic>
      <p:pic>
        <p:nvPicPr>
          <p:cNvPr id="46" name="Image 45">
            <a:extLst>
              <a:ext uri="{FF2B5EF4-FFF2-40B4-BE49-F238E27FC236}">
                <a16:creationId xmlns:a16="http://schemas.microsoft.com/office/drawing/2014/main" id="{D4872D31-53AB-52E5-C1AE-887C4C07C618}"/>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259049" y="3025417"/>
            <a:ext cx="186649" cy="186649"/>
          </a:xfrm>
          <a:prstGeom prst="rect">
            <a:avLst/>
          </a:prstGeom>
          <a:solidFill>
            <a:sysClr val="window" lastClr="FFFFFF"/>
          </a:solidFill>
        </p:spPr>
      </p:pic>
      <p:pic>
        <p:nvPicPr>
          <p:cNvPr id="47" name="Image 46">
            <a:extLst>
              <a:ext uri="{FF2B5EF4-FFF2-40B4-BE49-F238E27FC236}">
                <a16:creationId xmlns:a16="http://schemas.microsoft.com/office/drawing/2014/main" id="{2137C33F-0E2F-90B3-A5E2-44B4CFB36B5D}"/>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730363" y="2484720"/>
            <a:ext cx="186649" cy="186649"/>
          </a:xfrm>
          <a:prstGeom prst="rect">
            <a:avLst/>
          </a:prstGeom>
          <a:solidFill>
            <a:sysClr val="window" lastClr="FFFFFF"/>
          </a:solidFill>
        </p:spPr>
      </p:pic>
      <p:pic>
        <p:nvPicPr>
          <p:cNvPr id="49" name="Image 48">
            <a:extLst>
              <a:ext uri="{FF2B5EF4-FFF2-40B4-BE49-F238E27FC236}">
                <a16:creationId xmlns:a16="http://schemas.microsoft.com/office/drawing/2014/main" id="{1EC8C116-B7D4-4B4B-9D42-0F0ADF6BD574}"/>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479634" y="2767187"/>
            <a:ext cx="186649" cy="186649"/>
          </a:xfrm>
          <a:prstGeom prst="rect">
            <a:avLst/>
          </a:prstGeom>
          <a:solidFill>
            <a:sysClr val="window" lastClr="FFFFFF"/>
          </a:solidFill>
        </p:spPr>
      </p:pic>
      <p:pic>
        <p:nvPicPr>
          <p:cNvPr id="50" name="Image 49">
            <a:extLst>
              <a:ext uri="{FF2B5EF4-FFF2-40B4-BE49-F238E27FC236}">
                <a16:creationId xmlns:a16="http://schemas.microsoft.com/office/drawing/2014/main" id="{C2D29EE2-05C0-0247-0DC4-A8B04A33D87C}"/>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89794" y="2767187"/>
            <a:ext cx="186649" cy="186649"/>
          </a:xfrm>
          <a:prstGeom prst="rect">
            <a:avLst/>
          </a:prstGeom>
          <a:solidFill>
            <a:sysClr val="window" lastClr="FFFFFF"/>
          </a:solidFill>
        </p:spPr>
      </p:pic>
      <p:pic>
        <p:nvPicPr>
          <p:cNvPr id="51" name="Image 50">
            <a:extLst>
              <a:ext uri="{FF2B5EF4-FFF2-40B4-BE49-F238E27FC236}">
                <a16:creationId xmlns:a16="http://schemas.microsoft.com/office/drawing/2014/main" id="{7305E3AF-BCAF-8D48-0B06-14ACA96E26BC}"/>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742759" y="2767187"/>
            <a:ext cx="186649" cy="186649"/>
          </a:xfrm>
          <a:prstGeom prst="rect">
            <a:avLst/>
          </a:prstGeom>
          <a:solidFill>
            <a:sysClr val="window" lastClr="FFFFFF"/>
          </a:solidFill>
        </p:spPr>
      </p:pic>
      <p:pic>
        <p:nvPicPr>
          <p:cNvPr id="53" name="Image 52">
            <a:extLst>
              <a:ext uri="{FF2B5EF4-FFF2-40B4-BE49-F238E27FC236}">
                <a16:creationId xmlns:a16="http://schemas.microsoft.com/office/drawing/2014/main" id="{456EB43B-E404-E06C-C9B9-7CA159C00987}"/>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210158" y="2767187"/>
            <a:ext cx="186649" cy="186649"/>
          </a:xfrm>
          <a:prstGeom prst="rect">
            <a:avLst/>
          </a:prstGeom>
          <a:solidFill>
            <a:sysClr val="window" lastClr="FFFFFF"/>
          </a:solidFill>
        </p:spPr>
      </p:pic>
      <p:pic>
        <p:nvPicPr>
          <p:cNvPr id="54" name="Image 53">
            <a:extLst>
              <a:ext uri="{FF2B5EF4-FFF2-40B4-BE49-F238E27FC236}">
                <a16:creationId xmlns:a16="http://schemas.microsoft.com/office/drawing/2014/main" id="{2D04FB49-0056-81A0-8CA7-9701B1B3AE31}"/>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733485" y="3025417"/>
            <a:ext cx="186649" cy="186649"/>
          </a:xfrm>
          <a:prstGeom prst="rect">
            <a:avLst/>
          </a:prstGeom>
          <a:solidFill>
            <a:sysClr val="window" lastClr="FFFFFF"/>
          </a:solidFill>
        </p:spPr>
      </p:pic>
      <p:pic>
        <p:nvPicPr>
          <p:cNvPr id="55" name="Image 54">
            <a:extLst>
              <a:ext uri="{FF2B5EF4-FFF2-40B4-BE49-F238E27FC236}">
                <a16:creationId xmlns:a16="http://schemas.microsoft.com/office/drawing/2014/main" id="{7319C61F-79CE-87A3-0667-9B25851429F5}"/>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011661" y="3025417"/>
            <a:ext cx="186649" cy="186649"/>
          </a:xfrm>
          <a:prstGeom prst="rect">
            <a:avLst/>
          </a:prstGeom>
          <a:solidFill>
            <a:sysClr val="window" lastClr="FFFFFF"/>
          </a:solidFill>
        </p:spPr>
      </p:pic>
      <p:pic>
        <p:nvPicPr>
          <p:cNvPr id="56" name="Image 55">
            <a:extLst>
              <a:ext uri="{FF2B5EF4-FFF2-40B4-BE49-F238E27FC236}">
                <a16:creationId xmlns:a16="http://schemas.microsoft.com/office/drawing/2014/main" id="{485C09DD-BA0E-1247-ED87-9BDD3CCCCFD6}"/>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539797" y="3025417"/>
            <a:ext cx="186649" cy="186649"/>
          </a:xfrm>
          <a:prstGeom prst="rect">
            <a:avLst/>
          </a:prstGeom>
          <a:solidFill>
            <a:sysClr val="window" lastClr="FFFFFF"/>
          </a:solidFill>
        </p:spPr>
      </p:pic>
      <p:pic>
        <p:nvPicPr>
          <p:cNvPr id="57" name="Image 56">
            <a:extLst>
              <a:ext uri="{FF2B5EF4-FFF2-40B4-BE49-F238E27FC236}">
                <a16:creationId xmlns:a16="http://schemas.microsoft.com/office/drawing/2014/main" id="{B443F8EC-772A-FF0E-A9BD-5271275821D5}"/>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479670" y="3298206"/>
            <a:ext cx="186649" cy="186649"/>
          </a:xfrm>
          <a:prstGeom prst="rect">
            <a:avLst/>
          </a:prstGeom>
          <a:solidFill>
            <a:sysClr val="window" lastClr="FFFFFF"/>
          </a:solidFill>
        </p:spPr>
      </p:pic>
      <p:pic>
        <p:nvPicPr>
          <p:cNvPr id="58" name="Image 57">
            <a:extLst>
              <a:ext uri="{FF2B5EF4-FFF2-40B4-BE49-F238E27FC236}">
                <a16:creationId xmlns:a16="http://schemas.microsoft.com/office/drawing/2014/main" id="{ADB4C0CC-8070-0053-32AA-617BC0E5F07C}"/>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89830" y="3298206"/>
            <a:ext cx="186649" cy="186649"/>
          </a:xfrm>
          <a:prstGeom prst="rect">
            <a:avLst/>
          </a:prstGeom>
          <a:solidFill>
            <a:sysClr val="window" lastClr="FFFFFF"/>
          </a:solidFill>
        </p:spPr>
      </p:pic>
      <p:pic>
        <p:nvPicPr>
          <p:cNvPr id="59" name="Image 58">
            <a:extLst>
              <a:ext uri="{FF2B5EF4-FFF2-40B4-BE49-F238E27FC236}">
                <a16:creationId xmlns:a16="http://schemas.microsoft.com/office/drawing/2014/main" id="{24664B18-87C1-67A4-23A5-29715194E65E}"/>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742795" y="3298206"/>
            <a:ext cx="186649" cy="186649"/>
          </a:xfrm>
          <a:prstGeom prst="rect">
            <a:avLst/>
          </a:prstGeom>
          <a:solidFill>
            <a:sysClr val="window" lastClr="FFFFFF"/>
          </a:solidFill>
        </p:spPr>
      </p:pic>
      <p:pic>
        <p:nvPicPr>
          <p:cNvPr id="60" name="Image 59">
            <a:extLst>
              <a:ext uri="{FF2B5EF4-FFF2-40B4-BE49-F238E27FC236}">
                <a16:creationId xmlns:a16="http://schemas.microsoft.com/office/drawing/2014/main" id="{57A81774-AD0D-5296-424C-810586379B5F}"/>
              </a:ext>
            </a:extLst>
          </p:cNvPr>
          <p:cNvPicPr>
            <a:picLocks noChangeAspect="1"/>
          </p:cNvPicPr>
          <p:nvPr/>
        </p:nvPicPr>
        <p:blipFill>
          <a:blip r:embed="rId4"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210194" y="3298206"/>
            <a:ext cx="186649" cy="186649"/>
          </a:xfrm>
          <a:prstGeom prst="rect">
            <a:avLst/>
          </a:prstGeom>
          <a:solidFill>
            <a:sysClr val="window" lastClr="FFFFFF"/>
          </a:solidFill>
        </p:spPr>
      </p:pic>
      <p:sp>
        <p:nvSpPr>
          <p:cNvPr id="62" name="Rectangle 3">
            <a:extLst>
              <a:ext uri="{FF2B5EF4-FFF2-40B4-BE49-F238E27FC236}">
                <a16:creationId xmlns:a16="http://schemas.microsoft.com/office/drawing/2014/main" id="{4ADC4F3A-5299-675B-2893-96ADDBCB5F1B}"/>
              </a:ext>
            </a:extLst>
          </p:cNvPr>
          <p:cNvSpPr>
            <a:spLocks noChangeArrowheads="1"/>
          </p:cNvSpPr>
          <p:nvPr/>
        </p:nvSpPr>
        <p:spPr bwMode="auto">
          <a:xfrm rot="10800000" flipV="1">
            <a:off x="9899364" y="6194769"/>
            <a:ext cx="473103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Ils sont les principaux décisionnaires d'achat</a:t>
            </a:r>
            <a:r>
              <a:rPr kumimoji="0" lang="fr-FR" altLang="fr-FR"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surtout lorsqu'il s'agit de produits destinés aux repas et goûters des enfants. </a:t>
            </a:r>
            <a:r>
              <a:rPr lang="fr-FR" sz="1600" dirty="0">
                <a:solidFill>
                  <a:schemeClr val="bg1"/>
                </a:solidFill>
                <a:latin typeface="Arial" panose="020B0604020202020204" pitchFamily="34" charset="0"/>
                <a:cs typeface="Arial" panose="020B0604020202020204" pitchFamily="34" charset="0"/>
              </a:rPr>
              <a:t>Ils sont la principale cible de consommation car ils s'assurent de l’alimentation de leurs enfants, recherchant des produits pratiques et de qualité pour la préparation des goûters ou des repas rapides.</a:t>
            </a:r>
            <a:endParaRPr kumimoji="0" lang="fr-FR" altLang="fr-FR" sz="16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63" name="Text 2">
            <a:extLst>
              <a:ext uri="{FF2B5EF4-FFF2-40B4-BE49-F238E27FC236}">
                <a16:creationId xmlns:a16="http://schemas.microsoft.com/office/drawing/2014/main" id="{2DF82C3C-A3D0-F7D7-A2BF-A55B54560FB4}"/>
              </a:ext>
            </a:extLst>
          </p:cNvPr>
          <p:cNvSpPr/>
          <p:nvPr/>
        </p:nvSpPr>
        <p:spPr>
          <a:xfrm>
            <a:off x="5254172" y="4347004"/>
            <a:ext cx="3888276" cy="275551"/>
          </a:xfrm>
          <a:prstGeom prst="rect">
            <a:avLst/>
          </a:prstGeom>
          <a:noFill/>
          <a:ln/>
        </p:spPr>
        <p:txBody>
          <a:bodyPr wrap="none" lIns="0" tIns="0" rIns="0" bIns="0" rtlCol="0" anchor="t"/>
          <a:lstStyle/>
          <a:p>
            <a:pPr marL="0" indent="0">
              <a:lnSpc>
                <a:spcPts val="2600"/>
              </a:lnSpc>
              <a:buNone/>
            </a:pPr>
            <a:r>
              <a:rPr lang="en-US" dirty="0">
                <a:solidFill>
                  <a:srgbClr val="FF0000"/>
                </a:solidFill>
                <a:latin typeface="Dela Gothic One" pitchFamily="34" charset="0"/>
                <a:ea typeface="Dela Gothic One" pitchFamily="34" charset="-122"/>
                <a:cs typeface="Dela Gothic One" pitchFamily="34" charset="-120"/>
              </a:rPr>
              <a:t>Points de contact avec la </a:t>
            </a:r>
            <a:r>
              <a:rPr lang="en-US" dirty="0" err="1">
                <a:solidFill>
                  <a:srgbClr val="FF0000"/>
                </a:solidFill>
                <a:latin typeface="Dela Gothic One" pitchFamily="34" charset="0"/>
                <a:ea typeface="Dela Gothic One" pitchFamily="34" charset="-122"/>
                <a:cs typeface="Dela Gothic One" pitchFamily="34" charset="-120"/>
              </a:rPr>
              <a:t>cible</a:t>
            </a:r>
            <a:endParaRPr lang="en-US" dirty="0">
              <a:solidFill>
                <a:srgbClr val="FF0000"/>
              </a:solidFill>
            </a:endParaRPr>
          </a:p>
        </p:txBody>
      </p:sp>
      <p:sp>
        <p:nvSpPr>
          <p:cNvPr id="64" name="Rectangle 4">
            <a:extLst>
              <a:ext uri="{FF2B5EF4-FFF2-40B4-BE49-F238E27FC236}">
                <a16:creationId xmlns:a16="http://schemas.microsoft.com/office/drawing/2014/main" id="{7BD62594-6BA5-F7BE-9A43-AC98D89B8D67}"/>
              </a:ext>
            </a:extLst>
          </p:cNvPr>
          <p:cNvSpPr>
            <a:spLocks noChangeArrowheads="1"/>
          </p:cNvSpPr>
          <p:nvPr/>
        </p:nvSpPr>
        <p:spPr bwMode="auto">
          <a:xfrm rot="10800000" flipV="1">
            <a:off x="5253920" y="5009951"/>
            <a:ext cx="28210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i="0" u="none" strike="noStrike" cap="none" normalizeH="0" baseline="0" dirty="0">
                <a:ln>
                  <a:noFill/>
                </a:ln>
                <a:solidFill>
                  <a:schemeClr val="tx1"/>
                </a:solidFill>
                <a:effectLst/>
                <a:latin typeface="Arial" panose="020B0604020202020204" pitchFamily="34" charset="0"/>
              </a:rPr>
              <a:t>Magasins de proximité</a:t>
            </a:r>
          </a:p>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dirty="0">
                <a:latin typeface="Arial" panose="020B0604020202020204" pitchFamily="34" charset="0"/>
              </a:rPr>
              <a:t>Boutiques</a:t>
            </a:r>
            <a:endParaRPr kumimoji="0" lang="fr-FR" altLang="fr-FR"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i="0" u="none" strike="noStrike" cap="none" normalizeH="0" baseline="0" dirty="0">
                <a:ln>
                  <a:noFill/>
                </a:ln>
                <a:solidFill>
                  <a:schemeClr val="tx1"/>
                </a:solidFill>
                <a:effectLst/>
                <a:latin typeface="Arial" panose="020B0604020202020204" pitchFamily="34" charset="0"/>
              </a:rPr>
              <a:t>Radio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i="0" u="none" strike="noStrike" cap="none" normalizeH="0" baseline="0" dirty="0">
                <a:ln>
                  <a:noFill/>
                </a:ln>
                <a:solidFill>
                  <a:schemeClr val="tx1"/>
                </a:solidFill>
                <a:effectLst/>
                <a:latin typeface="Arial" panose="020B0604020202020204" pitchFamily="34" charset="0"/>
              </a:rPr>
              <a:t>Réseaux sociaux</a:t>
            </a:r>
          </a:p>
        </p:txBody>
      </p:sp>
    </p:spTree>
    <p:extLst>
      <p:ext uri="{BB962C8B-B14F-4D97-AF65-F5344CB8AC3E}">
        <p14:creationId xmlns:p14="http://schemas.microsoft.com/office/powerpoint/2010/main" val="109696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0462-DB3E-1210-614C-746CAC098E54}"/>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A648956F-6CE3-2192-3967-B040F5986CA7}"/>
              </a:ext>
            </a:extLst>
          </p:cNvPr>
          <p:cNvSpPr/>
          <p:nvPr/>
        </p:nvSpPr>
        <p:spPr>
          <a:xfrm>
            <a:off x="4298733" y="2015469"/>
            <a:ext cx="5163786" cy="2345522"/>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27" name="Rectangle 26">
            <a:extLst>
              <a:ext uri="{FF2B5EF4-FFF2-40B4-BE49-F238E27FC236}">
                <a16:creationId xmlns:a16="http://schemas.microsoft.com/office/drawing/2014/main" id="{E8BFD180-C4D1-9F1A-6913-F51C72300561}"/>
              </a:ext>
            </a:extLst>
          </p:cNvPr>
          <p:cNvSpPr/>
          <p:nvPr/>
        </p:nvSpPr>
        <p:spPr>
          <a:xfrm>
            <a:off x="9670029" y="4114799"/>
            <a:ext cx="4694823" cy="2575737"/>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28" name="Rectangle 27">
            <a:extLst>
              <a:ext uri="{FF2B5EF4-FFF2-40B4-BE49-F238E27FC236}">
                <a16:creationId xmlns:a16="http://schemas.microsoft.com/office/drawing/2014/main" id="{CF0D0789-BDBE-1E9D-A687-704E1046629A}"/>
              </a:ext>
            </a:extLst>
          </p:cNvPr>
          <p:cNvSpPr/>
          <p:nvPr/>
        </p:nvSpPr>
        <p:spPr>
          <a:xfrm>
            <a:off x="4298733" y="4512879"/>
            <a:ext cx="5163785" cy="2177658"/>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33" name="Rectangle 32">
            <a:extLst>
              <a:ext uri="{FF2B5EF4-FFF2-40B4-BE49-F238E27FC236}">
                <a16:creationId xmlns:a16="http://schemas.microsoft.com/office/drawing/2014/main" id="{D7641691-912C-F78F-865A-EC7A2E5E2A6A}"/>
              </a:ext>
            </a:extLst>
          </p:cNvPr>
          <p:cNvSpPr/>
          <p:nvPr/>
        </p:nvSpPr>
        <p:spPr>
          <a:xfrm>
            <a:off x="9670030" y="2024490"/>
            <a:ext cx="4694822" cy="1902051"/>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5" name="Text 2">
            <a:extLst>
              <a:ext uri="{FF2B5EF4-FFF2-40B4-BE49-F238E27FC236}">
                <a16:creationId xmlns:a16="http://schemas.microsoft.com/office/drawing/2014/main" id="{CB0587B4-BF35-AF30-7B7A-8D677606CA83}"/>
              </a:ext>
            </a:extLst>
          </p:cNvPr>
          <p:cNvSpPr/>
          <p:nvPr/>
        </p:nvSpPr>
        <p:spPr>
          <a:xfrm>
            <a:off x="4511404" y="2202108"/>
            <a:ext cx="3221593" cy="330756"/>
          </a:xfrm>
          <a:prstGeom prst="rect">
            <a:avLst/>
          </a:prstGeom>
          <a:noFill/>
          <a:ln/>
        </p:spPr>
        <p:txBody>
          <a:bodyPr wrap="none" lIns="0" tIns="0" rIns="0" bIns="0" rtlCol="0" anchor="t"/>
          <a:lstStyle/>
          <a:p>
            <a:pPr marL="0" indent="0">
              <a:lnSpc>
                <a:spcPts val="2600"/>
              </a:lnSpc>
              <a:buNone/>
            </a:pPr>
            <a:r>
              <a:rPr lang="en-US" sz="1600" dirty="0">
                <a:solidFill>
                  <a:srgbClr val="FF0000"/>
                </a:solidFill>
                <a:latin typeface="Dela Gothic One" pitchFamily="34" charset="0"/>
                <a:ea typeface="Dela Gothic One" pitchFamily="34" charset="-122"/>
                <a:cs typeface="Dela Gothic One" pitchFamily="34" charset="-120"/>
              </a:rPr>
              <a:t>Attitudes</a:t>
            </a:r>
            <a:endParaRPr lang="en-US" sz="1600" dirty="0">
              <a:solidFill>
                <a:srgbClr val="FF0000"/>
              </a:solidFill>
            </a:endParaRPr>
          </a:p>
        </p:txBody>
      </p:sp>
      <p:sp>
        <p:nvSpPr>
          <p:cNvPr id="39" name="Text 2">
            <a:extLst>
              <a:ext uri="{FF2B5EF4-FFF2-40B4-BE49-F238E27FC236}">
                <a16:creationId xmlns:a16="http://schemas.microsoft.com/office/drawing/2014/main" id="{C909D434-2631-747B-3285-D6F52EC6ED86}"/>
              </a:ext>
            </a:extLst>
          </p:cNvPr>
          <p:cNvSpPr/>
          <p:nvPr/>
        </p:nvSpPr>
        <p:spPr>
          <a:xfrm>
            <a:off x="4511405" y="4691971"/>
            <a:ext cx="3221593"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Attentes</a:t>
            </a:r>
            <a:endParaRPr lang="en-US" sz="1600" dirty="0">
              <a:solidFill>
                <a:srgbClr val="FF0000"/>
              </a:solidFill>
            </a:endParaRPr>
          </a:p>
        </p:txBody>
      </p:sp>
      <p:sp>
        <p:nvSpPr>
          <p:cNvPr id="41" name="Text 2">
            <a:extLst>
              <a:ext uri="{FF2B5EF4-FFF2-40B4-BE49-F238E27FC236}">
                <a16:creationId xmlns:a16="http://schemas.microsoft.com/office/drawing/2014/main" id="{48CF8D8B-319F-3DD8-2906-5F98E69A5CB5}"/>
              </a:ext>
            </a:extLst>
          </p:cNvPr>
          <p:cNvSpPr/>
          <p:nvPr/>
        </p:nvSpPr>
        <p:spPr>
          <a:xfrm>
            <a:off x="9832985" y="2108173"/>
            <a:ext cx="3221593"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Consommation</a:t>
            </a:r>
            <a:r>
              <a:rPr lang="en-US" sz="1600" dirty="0">
                <a:solidFill>
                  <a:srgbClr val="FF0000"/>
                </a:solidFill>
                <a:latin typeface="Dela Gothic One" pitchFamily="34" charset="0"/>
                <a:ea typeface="Dela Gothic One" pitchFamily="34" charset="-122"/>
                <a:cs typeface="Dela Gothic One" pitchFamily="34" charset="-120"/>
              </a:rPr>
              <a:t> </a:t>
            </a:r>
            <a:r>
              <a:rPr lang="en-US" sz="1600" dirty="0" err="1">
                <a:solidFill>
                  <a:srgbClr val="FF0000"/>
                </a:solidFill>
                <a:latin typeface="Dela Gothic One" pitchFamily="34" charset="0"/>
                <a:ea typeface="Dela Gothic One" pitchFamily="34" charset="-122"/>
                <a:cs typeface="Dela Gothic One" pitchFamily="34" charset="-120"/>
              </a:rPr>
              <a:t>média</a:t>
            </a:r>
            <a:endParaRPr lang="en-US" sz="1600" dirty="0">
              <a:solidFill>
                <a:srgbClr val="FF0000"/>
              </a:solidFill>
            </a:endParaRPr>
          </a:p>
        </p:txBody>
      </p:sp>
      <p:sp>
        <p:nvSpPr>
          <p:cNvPr id="42" name="Rectangle 41">
            <a:extLst>
              <a:ext uri="{FF2B5EF4-FFF2-40B4-BE49-F238E27FC236}">
                <a16:creationId xmlns:a16="http://schemas.microsoft.com/office/drawing/2014/main" id="{B8AC6D02-2BAD-620D-0210-05C2CD6F59E1}"/>
              </a:ext>
            </a:extLst>
          </p:cNvPr>
          <p:cNvSpPr/>
          <p:nvPr/>
        </p:nvSpPr>
        <p:spPr>
          <a:xfrm>
            <a:off x="9832985" y="2483882"/>
            <a:ext cx="3896712" cy="1494255"/>
          </a:xfrm>
          <a:prstGeom prst="rect">
            <a:avLst/>
          </a:prstGeom>
        </p:spPr>
        <p:txBody>
          <a:bodyPr wrap="square">
            <a:spAutoFit/>
          </a:bodyPr>
          <a:lstStyle/>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DIGITAL</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OOH</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TV </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RADIO</a:t>
            </a:r>
          </a:p>
          <a:p>
            <a:pPr defTabSz="309678">
              <a:defRPr/>
            </a:pPr>
            <a:endParaRPr lang="fr-FR" sz="1355" dirty="0">
              <a:solidFill>
                <a:srgbClr val="0D0D0D"/>
              </a:solidFill>
              <a:latin typeface="Tw Cen MT" panose="020B0602020104020603"/>
              <a:cs typeface="Arial"/>
              <a:sym typeface="Arial"/>
            </a:endParaRPr>
          </a:p>
          <a:p>
            <a:pPr defTabSz="309678">
              <a:defRPr/>
            </a:pPr>
            <a:endParaRPr lang="fr-MA" sz="1355" dirty="0">
              <a:solidFill>
                <a:srgbClr val="0D0D0D"/>
              </a:solidFill>
              <a:latin typeface="Tw Cen MT" panose="020B0602020104020603"/>
              <a:cs typeface="Arial"/>
              <a:sym typeface="Arial"/>
            </a:endParaRPr>
          </a:p>
        </p:txBody>
      </p:sp>
      <p:pic>
        <p:nvPicPr>
          <p:cNvPr id="43" name="Image 42">
            <a:extLst>
              <a:ext uri="{FF2B5EF4-FFF2-40B4-BE49-F238E27FC236}">
                <a16:creationId xmlns:a16="http://schemas.microsoft.com/office/drawing/2014/main" id="{203364B5-7B3F-06D0-C17B-246721D417A1}"/>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116833" y="2487563"/>
            <a:ext cx="186649" cy="186649"/>
          </a:xfrm>
          <a:prstGeom prst="rect">
            <a:avLst/>
          </a:prstGeom>
          <a:solidFill>
            <a:sysClr val="window" lastClr="FFFFFF"/>
          </a:solidFill>
        </p:spPr>
      </p:pic>
      <p:pic>
        <p:nvPicPr>
          <p:cNvPr id="44" name="Image 43">
            <a:extLst>
              <a:ext uri="{FF2B5EF4-FFF2-40B4-BE49-F238E27FC236}">
                <a16:creationId xmlns:a16="http://schemas.microsoft.com/office/drawing/2014/main" id="{B9AD82AA-1720-B881-11B1-7F2E70F8E24E}"/>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125571" y="3025417"/>
            <a:ext cx="186649" cy="186649"/>
          </a:xfrm>
          <a:prstGeom prst="rect">
            <a:avLst/>
          </a:prstGeom>
          <a:solidFill>
            <a:sysClr val="window" lastClr="FFFFFF"/>
          </a:solidFill>
        </p:spPr>
      </p:pic>
      <p:pic>
        <p:nvPicPr>
          <p:cNvPr id="45" name="Image 44">
            <a:extLst>
              <a:ext uri="{FF2B5EF4-FFF2-40B4-BE49-F238E27FC236}">
                <a16:creationId xmlns:a16="http://schemas.microsoft.com/office/drawing/2014/main" id="{88990662-B555-8F55-040A-853B440B2EA1}"/>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614603" y="2487563"/>
            <a:ext cx="186649" cy="186649"/>
          </a:xfrm>
          <a:prstGeom prst="rect">
            <a:avLst/>
          </a:prstGeom>
          <a:solidFill>
            <a:sysClr val="window" lastClr="FFFFFF"/>
          </a:solidFill>
        </p:spPr>
      </p:pic>
      <p:pic>
        <p:nvPicPr>
          <p:cNvPr id="46" name="Image 45">
            <a:extLst>
              <a:ext uri="{FF2B5EF4-FFF2-40B4-BE49-F238E27FC236}">
                <a16:creationId xmlns:a16="http://schemas.microsoft.com/office/drawing/2014/main" id="{F0CF1581-DBB6-0613-F91A-6DCF7F56BB5C}"/>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920667" y="3025417"/>
            <a:ext cx="186649" cy="186649"/>
          </a:xfrm>
          <a:prstGeom prst="rect">
            <a:avLst/>
          </a:prstGeom>
          <a:solidFill>
            <a:sysClr val="window" lastClr="FFFFFF"/>
          </a:solidFill>
        </p:spPr>
      </p:pic>
      <p:pic>
        <p:nvPicPr>
          <p:cNvPr id="47" name="Image 46">
            <a:extLst>
              <a:ext uri="{FF2B5EF4-FFF2-40B4-BE49-F238E27FC236}">
                <a16:creationId xmlns:a16="http://schemas.microsoft.com/office/drawing/2014/main" id="{9C4AD48D-E991-F348-F732-E84753B549AC}"/>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365718" y="2487563"/>
            <a:ext cx="186649" cy="186649"/>
          </a:xfrm>
          <a:prstGeom prst="rect">
            <a:avLst/>
          </a:prstGeom>
          <a:solidFill>
            <a:sysClr val="window" lastClr="FFFFFF"/>
          </a:solidFill>
        </p:spPr>
      </p:pic>
      <p:pic>
        <p:nvPicPr>
          <p:cNvPr id="49" name="Image 48">
            <a:extLst>
              <a:ext uri="{FF2B5EF4-FFF2-40B4-BE49-F238E27FC236}">
                <a16:creationId xmlns:a16="http://schemas.microsoft.com/office/drawing/2014/main" id="{C08FBBEA-0F2E-5B3A-1DA8-7FDA367E59F9}"/>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125535" y="2767187"/>
            <a:ext cx="186649" cy="186649"/>
          </a:xfrm>
          <a:prstGeom prst="rect">
            <a:avLst/>
          </a:prstGeom>
          <a:solidFill>
            <a:sysClr val="window" lastClr="FFFFFF"/>
          </a:solidFill>
        </p:spPr>
      </p:pic>
      <p:pic>
        <p:nvPicPr>
          <p:cNvPr id="50" name="Image 49">
            <a:extLst>
              <a:ext uri="{FF2B5EF4-FFF2-40B4-BE49-F238E27FC236}">
                <a16:creationId xmlns:a16="http://schemas.microsoft.com/office/drawing/2014/main" id="{AEB65DC0-7556-6A61-F94C-E49A09122EDE}"/>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612551" y="2767187"/>
            <a:ext cx="186649" cy="186649"/>
          </a:xfrm>
          <a:prstGeom prst="rect">
            <a:avLst/>
          </a:prstGeom>
          <a:solidFill>
            <a:sysClr val="window" lastClr="FFFFFF"/>
          </a:solidFill>
        </p:spPr>
      </p:pic>
      <p:pic>
        <p:nvPicPr>
          <p:cNvPr id="51" name="Image 50">
            <a:extLst>
              <a:ext uri="{FF2B5EF4-FFF2-40B4-BE49-F238E27FC236}">
                <a16:creationId xmlns:a16="http://schemas.microsoft.com/office/drawing/2014/main" id="{9620A476-C863-B54B-EA57-633774DACBD1}"/>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369043" y="2767187"/>
            <a:ext cx="186649" cy="186649"/>
          </a:xfrm>
          <a:prstGeom prst="rect">
            <a:avLst/>
          </a:prstGeom>
          <a:solidFill>
            <a:sysClr val="window" lastClr="FFFFFF"/>
          </a:solidFill>
        </p:spPr>
      </p:pic>
      <p:pic>
        <p:nvPicPr>
          <p:cNvPr id="53" name="Image 52">
            <a:extLst>
              <a:ext uri="{FF2B5EF4-FFF2-40B4-BE49-F238E27FC236}">
                <a16:creationId xmlns:a16="http://schemas.microsoft.com/office/drawing/2014/main" id="{9D9ECA2B-6D84-1833-F211-447FDA3438FA}"/>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856059" y="2767187"/>
            <a:ext cx="186649" cy="186649"/>
          </a:xfrm>
          <a:prstGeom prst="rect">
            <a:avLst/>
          </a:prstGeom>
          <a:solidFill>
            <a:sysClr val="window" lastClr="FFFFFF"/>
          </a:solidFill>
        </p:spPr>
      </p:pic>
      <p:pic>
        <p:nvPicPr>
          <p:cNvPr id="54" name="Image 53">
            <a:extLst>
              <a:ext uri="{FF2B5EF4-FFF2-40B4-BE49-F238E27FC236}">
                <a16:creationId xmlns:a16="http://schemas.microsoft.com/office/drawing/2014/main" id="{A4E43F3F-38F8-F05C-0B39-F6461303FD98}"/>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390603" y="3025417"/>
            <a:ext cx="186649" cy="186649"/>
          </a:xfrm>
          <a:prstGeom prst="rect">
            <a:avLst/>
          </a:prstGeom>
          <a:solidFill>
            <a:sysClr val="window" lastClr="FFFFFF"/>
          </a:solidFill>
        </p:spPr>
      </p:pic>
      <p:pic>
        <p:nvPicPr>
          <p:cNvPr id="55" name="Image 54">
            <a:extLst>
              <a:ext uri="{FF2B5EF4-FFF2-40B4-BE49-F238E27FC236}">
                <a16:creationId xmlns:a16="http://schemas.microsoft.com/office/drawing/2014/main" id="{653EE458-0FE0-34B8-0911-ACE89CF7D68A}"/>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655635" y="3025417"/>
            <a:ext cx="186649" cy="186649"/>
          </a:xfrm>
          <a:prstGeom prst="rect">
            <a:avLst/>
          </a:prstGeom>
          <a:solidFill>
            <a:sysClr val="window" lastClr="FFFFFF"/>
          </a:solidFill>
        </p:spPr>
      </p:pic>
      <p:pic>
        <p:nvPicPr>
          <p:cNvPr id="56" name="Image 55">
            <a:extLst>
              <a:ext uri="{FF2B5EF4-FFF2-40B4-BE49-F238E27FC236}">
                <a16:creationId xmlns:a16="http://schemas.microsoft.com/office/drawing/2014/main" id="{28E878CE-103E-6816-7CD9-FF2B13C8DC48}"/>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2185698" y="3025417"/>
            <a:ext cx="186649" cy="186649"/>
          </a:xfrm>
          <a:prstGeom prst="rect">
            <a:avLst/>
          </a:prstGeom>
          <a:solidFill>
            <a:sysClr val="window" lastClr="FFFFFF"/>
          </a:solidFill>
        </p:spPr>
      </p:pic>
      <p:pic>
        <p:nvPicPr>
          <p:cNvPr id="57" name="Image 56">
            <a:extLst>
              <a:ext uri="{FF2B5EF4-FFF2-40B4-BE49-F238E27FC236}">
                <a16:creationId xmlns:a16="http://schemas.microsoft.com/office/drawing/2014/main" id="{C2A38FBF-FA6A-E2D7-117A-D1ABB460D368}"/>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125571" y="3298206"/>
            <a:ext cx="186649" cy="186649"/>
          </a:xfrm>
          <a:prstGeom prst="rect">
            <a:avLst/>
          </a:prstGeom>
          <a:solidFill>
            <a:sysClr val="window" lastClr="FFFFFF"/>
          </a:solidFill>
        </p:spPr>
      </p:pic>
      <p:pic>
        <p:nvPicPr>
          <p:cNvPr id="59" name="Image 58">
            <a:extLst>
              <a:ext uri="{FF2B5EF4-FFF2-40B4-BE49-F238E27FC236}">
                <a16:creationId xmlns:a16="http://schemas.microsoft.com/office/drawing/2014/main" id="{37D98639-C9DD-D2DF-2D49-EBDC97F35C6E}"/>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369079" y="3298206"/>
            <a:ext cx="186649" cy="186649"/>
          </a:xfrm>
          <a:prstGeom prst="rect">
            <a:avLst/>
          </a:prstGeom>
          <a:solidFill>
            <a:sysClr val="window" lastClr="FFFFFF"/>
          </a:solidFill>
        </p:spPr>
      </p:pic>
      <p:sp>
        <p:nvSpPr>
          <p:cNvPr id="61" name="Rectangle 3">
            <a:extLst>
              <a:ext uri="{FF2B5EF4-FFF2-40B4-BE49-F238E27FC236}">
                <a16:creationId xmlns:a16="http://schemas.microsoft.com/office/drawing/2014/main" id="{53953264-C4D3-5D1F-CDBC-E572412B21D7}"/>
              </a:ext>
            </a:extLst>
          </p:cNvPr>
          <p:cNvSpPr>
            <a:spLocks noChangeArrowheads="1"/>
          </p:cNvSpPr>
          <p:nvPr/>
        </p:nvSpPr>
        <p:spPr bwMode="auto">
          <a:xfrm rot="10800000" flipV="1">
            <a:off x="0" y="6914203"/>
            <a:ext cx="39906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600" i="0" u="none" strike="noStrike" cap="none" normalizeH="0" baseline="0" dirty="0">
                <a:ln>
                  <a:noFill/>
                </a:ln>
                <a:solidFill>
                  <a:schemeClr val="bg1"/>
                </a:solidFill>
                <a:effectLst/>
                <a:latin typeface="Arial" panose="020B0604020202020204" pitchFamily="34" charset="0"/>
                <a:cs typeface="Arial" panose="020B0604020202020204" pitchFamily="34" charset="0"/>
              </a:rPr>
              <a:t>Les étudiants, souvent éloignés de la maison, ont besoin de solutions alimentaires simples, nutritives et peu coûteuses pour leurs repas quotidiens.</a:t>
            </a:r>
          </a:p>
        </p:txBody>
      </p:sp>
      <p:pic>
        <p:nvPicPr>
          <p:cNvPr id="2" name="Image 1">
            <a:extLst>
              <a:ext uri="{FF2B5EF4-FFF2-40B4-BE49-F238E27FC236}">
                <a16:creationId xmlns:a16="http://schemas.microsoft.com/office/drawing/2014/main" id="{64F1671A-E331-3FFC-5D83-C255ABCBB62B}"/>
              </a:ext>
            </a:extLst>
          </p:cNvPr>
          <p:cNvPicPr>
            <a:picLocks noChangeAspect="1"/>
          </p:cNvPicPr>
          <p:nvPr/>
        </p:nvPicPr>
        <p:blipFill>
          <a:blip r:embed="rId4"/>
          <a:stretch>
            <a:fillRect/>
          </a:stretch>
        </p:blipFill>
        <p:spPr>
          <a:xfrm>
            <a:off x="404347" y="1864249"/>
            <a:ext cx="3328989" cy="4993484"/>
          </a:xfrm>
          <a:prstGeom prst="rect">
            <a:avLst/>
          </a:prstGeom>
        </p:spPr>
      </p:pic>
      <p:pic>
        <p:nvPicPr>
          <p:cNvPr id="6" name="Image 5">
            <a:extLst>
              <a:ext uri="{FF2B5EF4-FFF2-40B4-BE49-F238E27FC236}">
                <a16:creationId xmlns:a16="http://schemas.microsoft.com/office/drawing/2014/main" id="{E861C5EA-096D-2901-4475-C38E9F72735A}"/>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1863488" y="2487563"/>
            <a:ext cx="186649" cy="186649"/>
          </a:xfrm>
          <a:prstGeom prst="rect">
            <a:avLst/>
          </a:prstGeom>
          <a:solidFill>
            <a:sysClr val="window" lastClr="FFFFFF"/>
          </a:solidFill>
        </p:spPr>
      </p:pic>
      <p:pic>
        <p:nvPicPr>
          <p:cNvPr id="7" name="Image 6">
            <a:extLst>
              <a:ext uri="{FF2B5EF4-FFF2-40B4-BE49-F238E27FC236}">
                <a16:creationId xmlns:a16="http://schemas.microsoft.com/office/drawing/2014/main" id="{C1D97353-71EF-60C7-A222-85D0BADAAE05}"/>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12112374" y="2487563"/>
            <a:ext cx="186649" cy="186649"/>
          </a:xfrm>
          <a:prstGeom prst="rect">
            <a:avLst/>
          </a:prstGeom>
          <a:solidFill>
            <a:sysClr val="window" lastClr="FFFFFF"/>
          </a:solidFill>
        </p:spPr>
      </p:pic>
      <p:sp>
        <p:nvSpPr>
          <p:cNvPr id="8" name="Text 2">
            <a:extLst>
              <a:ext uri="{FF2B5EF4-FFF2-40B4-BE49-F238E27FC236}">
                <a16:creationId xmlns:a16="http://schemas.microsoft.com/office/drawing/2014/main" id="{EA2FA9FA-8118-D466-314F-3BDD150119AF}"/>
              </a:ext>
            </a:extLst>
          </p:cNvPr>
          <p:cNvSpPr/>
          <p:nvPr/>
        </p:nvSpPr>
        <p:spPr>
          <a:xfrm>
            <a:off x="9804821" y="4223215"/>
            <a:ext cx="3888276" cy="275551"/>
          </a:xfrm>
          <a:prstGeom prst="rect">
            <a:avLst/>
          </a:prstGeom>
          <a:noFill/>
          <a:ln/>
        </p:spPr>
        <p:txBody>
          <a:bodyPr wrap="none" lIns="0" tIns="0" rIns="0" bIns="0" rtlCol="0" anchor="t"/>
          <a:lstStyle/>
          <a:p>
            <a:pPr marL="0" indent="0">
              <a:lnSpc>
                <a:spcPts val="2600"/>
              </a:lnSpc>
              <a:buNone/>
            </a:pPr>
            <a:r>
              <a:rPr lang="en-US" dirty="0">
                <a:solidFill>
                  <a:srgbClr val="FF0000"/>
                </a:solidFill>
                <a:latin typeface="Dela Gothic One" pitchFamily="34" charset="0"/>
                <a:ea typeface="Dela Gothic One" pitchFamily="34" charset="-122"/>
                <a:cs typeface="Dela Gothic One" pitchFamily="34" charset="-120"/>
              </a:rPr>
              <a:t>Points de contact avec la </a:t>
            </a:r>
            <a:r>
              <a:rPr lang="en-US" dirty="0" err="1">
                <a:solidFill>
                  <a:srgbClr val="FF0000"/>
                </a:solidFill>
                <a:latin typeface="Dela Gothic One" pitchFamily="34" charset="0"/>
                <a:ea typeface="Dela Gothic One" pitchFamily="34" charset="-122"/>
                <a:cs typeface="Dela Gothic One" pitchFamily="34" charset="-120"/>
              </a:rPr>
              <a:t>cible</a:t>
            </a:r>
            <a:endParaRPr lang="en-US" dirty="0">
              <a:solidFill>
                <a:srgbClr val="FF0000"/>
              </a:solidFill>
            </a:endParaRPr>
          </a:p>
        </p:txBody>
      </p:sp>
      <p:sp>
        <p:nvSpPr>
          <p:cNvPr id="10" name="Rectangle 3">
            <a:extLst>
              <a:ext uri="{FF2B5EF4-FFF2-40B4-BE49-F238E27FC236}">
                <a16:creationId xmlns:a16="http://schemas.microsoft.com/office/drawing/2014/main" id="{B1258542-D662-F259-CE7D-1393DEB64771}"/>
              </a:ext>
            </a:extLst>
          </p:cNvPr>
          <p:cNvSpPr>
            <a:spLocks noChangeArrowheads="1"/>
          </p:cNvSpPr>
          <p:nvPr/>
        </p:nvSpPr>
        <p:spPr bwMode="auto">
          <a:xfrm>
            <a:off x="9635630" y="4580690"/>
            <a:ext cx="464236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Événements de dégustation</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Réseaux sociaux</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Offres promotionnelles</a:t>
            </a:r>
          </a:p>
          <a:p>
            <a:pPr marL="457200" marR="0" lvl="1" indent="0" algn="l" defTabSz="914400" rtl="0" eaLnBrk="0" fontAlgn="base" latinLnBrk="0" hangingPunct="0">
              <a:lnSpc>
                <a:spcPct val="100000"/>
              </a:lnSpc>
              <a:spcBef>
                <a:spcPct val="0"/>
              </a:spcBef>
              <a:spcAft>
                <a:spcPct val="0"/>
              </a:spcAft>
              <a:buClrTx/>
              <a:buSzTx/>
              <a:buFontTx/>
              <a:buChar char="•"/>
              <a:tabLst/>
            </a:pPr>
            <a:r>
              <a:rPr lang="fr-FR" altLang="fr-FR" sz="1600" b="1" dirty="0">
                <a:latin typeface="Arial" panose="020B0604020202020204" pitchFamily="34" charset="0"/>
              </a:rPr>
              <a:t>Cafétérias</a:t>
            </a:r>
            <a:r>
              <a:rPr kumimoji="0" lang="fr-FR" altLang="fr-FR" sz="1600" b="0" i="0" u="none" strike="noStrike" cap="none" normalizeH="0" baseline="0" dirty="0">
                <a:ln>
                  <a:noFill/>
                </a:ln>
                <a:solidFill>
                  <a:schemeClr val="tx1"/>
                </a:solidFill>
                <a:effectLst/>
                <a:latin typeface="Arial" panose="020B0604020202020204" pitchFamily="34" charset="0"/>
              </a:rPr>
              <a:t> : Des réductions sur des packs ou des promotions étudiantes dans les supermarchés et magasins en ligne.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E8CB6136-0925-96A7-E732-8EF3878A1E37}"/>
              </a:ext>
            </a:extLst>
          </p:cNvPr>
          <p:cNvSpPr>
            <a:spLocks noChangeArrowheads="1"/>
          </p:cNvSpPr>
          <p:nvPr/>
        </p:nvSpPr>
        <p:spPr bwMode="auto">
          <a:xfrm>
            <a:off x="0" y="0"/>
            <a:ext cx="146304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6">
            <a:extLst>
              <a:ext uri="{FF2B5EF4-FFF2-40B4-BE49-F238E27FC236}">
                <a16:creationId xmlns:a16="http://schemas.microsoft.com/office/drawing/2014/main" id="{A8CF004C-85EE-69ED-4E2D-8B0FEA393A1B}"/>
              </a:ext>
            </a:extLst>
          </p:cNvPr>
          <p:cNvSpPr>
            <a:spLocks noChangeArrowheads="1"/>
          </p:cNvSpPr>
          <p:nvPr/>
        </p:nvSpPr>
        <p:spPr bwMode="auto">
          <a:xfrm>
            <a:off x="4413509" y="2608808"/>
            <a:ext cx="50250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Recherche de solutions rapides, abordables, mais qui restent savoureuses.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Préférence pour les produits pratiques qui s’adaptent à un mode de vie dynamique et étudiant.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Souci du rapport qualité/prix.</a:t>
            </a:r>
          </a:p>
        </p:txBody>
      </p:sp>
      <p:sp>
        <p:nvSpPr>
          <p:cNvPr id="14" name="Rectangle 7">
            <a:extLst>
              <a:ext uri="{FF2B5EF4-FFF2-40B4-BE49-F238E27FC236}">
                <a16:creationId xmlns:a16="http://schemas.microsoft.com/office/drawing/2014/main" id="{72872DA3-7DDC-C262-139C-D6FCDF6FBCA7}"/>
              </a:ext>
            </a:extLst>
          </p:cNvPr>
          <p:cNvSpPr>
            <a:spLocks noChangeArrowheads="1"/>
          </p:cNvSpPr>
          <p:nvPr/>
        </p:nvSpPr>
        <p:spPr bwMode="auto">
          <a:xfrm>
            <a:off x="4413509" y="5037146"/>
            <a:ext cx="50250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repas faciles à préparer, peu coûteux et rapides.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produits qui répondent à un mode de vie actif (études, travail, loisirs).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Un goût agréable et une expérience culinaire simple, sans prise de tête.</a:t>
            </a:r>
          </a:p>
        </p:txBody>
      </p:sp>
      <p:sp>
        <p:nvSpPr>
          <p:cNvPr id="15" name="Text 0">
            <a:extLst>
              <a:ext uri="{FF2B5EF4-FFF2-40B4-BE49-F238E27FC236}">
                <a16:creationId xmlns:a16="http://schemas.microsoft.com/office/drawing/2014/main" id="{04F76BB0-70E9-9B67-752F-41DA31BC81BD}"/>
              </a:ext>
            </a:extLst>
          </p:cNvPr>
          <p:cNvSpPr/>
          <p:nvPr/>
        </p:nvSpPr>
        <p:spPr>
          <a:xfrm>
            <a:off x="404347" y="206435"/>
            <a:ext cx="3658417" cy="1394894"/>
          </a:xfrm>
          <a:prstGeom prst="rect">
            <a:avLst/>
          </a:prstGeom>
          <a:noFill/>
          <a:ln/>
        </p:spPr>
        <p:txBody>
          <a:bodyPr wrap="square" lIns="0" tIns="0" rIns="0" bIns="0" rtlCol="0" anchor="t"/>
          <a:lstStyle/>
          <a:p>
            <a:pPr marL="0" indent="0" algn="l">
              <a:buNone/>
            </a:pPr>
            <a:r>
              <a:rPr lang="en-US" sz="4000" dirty="0" err="1">
                <a:solidFill>
                  <a:srgbClr val="FF0000"/>
                </a:solidFill>
                <a:latin typeface="Dela Gothic One" pitchFamily="34" charset="0"/>
                <a:ea typeface="Dela Gothic One" pitchFamily="34" charset="-122"/>
                <a:cs typeface="Dela Gothic One" pitchFamily="34" charset="-120"/>
              </a:rPr>
              <a:t>Cibles</a:t>
            </a:r>
            <a:endParaRPr lang="en-US" sz="4000" dirty="0">
              <a:solidFill>
                <a:srgbClr val="FF0000"/>
              </a:solidFill>
              <a:latin typeface="Dela Gothic One" pitchFamily="34" charset="0"/>
              <a:ea typeface="Dela Gothic One" pitchFamily="34" charset="-122"/>
              <a:cs typeface="Dela Gothic One" pitchFamily="34" charset="-120"/>
            </a:endParaRPr>
          </a:p>
          <a:p>
            <a:pPr marL="0" indent="0" algn="l">
              <a:buNone/>
            </a:pPr>
            <a:r>
              <a:rPr lang="en-US" sz="4800" dirty="0" err="1">
                <a:solidFill>
                  <a:srgbClr val="FAEBEB"/>
                </a:solidFill>
                <a:latin typeface="Dela Gothic One" pitchFamily="34" charset="0"/>
                <a:ea typeface="Dela Gothic One" pitchFamily="34" charset="-122"/>
                <a:cs typeface="Dela Gothic One" pitchFamily="34" charset="-120"/>
              </a:rPr>
              <a:t>Étudiants</a:t>
            </a:r>
            <a:endParaRPr lang="en-US" sz="4800" dirty="0"/>
          </a:p>
        </p:txBody>
      </p:sp>
    </p:spTree>
    <p:extLst>
      <p:ext uri="{BB962C8B-B14F-4D97-AF65-F5344CB8AC3E}">
        <p14:creationId xmlns:p14="http://schemas.microsoft.com/office/powerpoint/2010/main" val="11648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7EDE-AA0F-77F1-C297-ADFCBE35B33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632898A-104E-432F-C572-E07BDD5328F0}"/>
              </a:ext>
            </a:extLst>
          </p:cNvPr>
          <p:cNvSpPr/>
          <p:nvPr/>
        </p:nvSpPr>
        <p:spPr>
          <a:xfrm>
            <a:off x="241093" y="2159184"/>
            <a:ext cx="5163786" cy="2345522"/>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27" name="Rectangle 26">
            <a:extLst>
              <a:ext uri="{FF2B5EF4-FFF2-40B4-BE49-F238E27FC236}">
                <a16:creationId xmlns:a16="http://schemas.microsoft.com/office/drawing/2014/main" id="{AB1F4D34-9FF8-9ED3-DFDB-99B8627C4EC1}"/>
              </a:ext>
            </a:extLst>
          </p:cNvPr>
          <p:cNvSpPr/>
          <p:nvPr/>
        </p:nvSpPr>
        <p:spPr>
          <a:xfrm>
            <a:off x="5502621" y="4215526"/>
            <a:ext cx="4694823" cy="2593211"/>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28" name="Rectangle 27">
            <a:extLst>
              <a:ext uri="{FF2B5EF4-FFF2-40B4-BE49-F238E27FC236}">
                <a16:creationId xmlns:a16="http://schemas.microsoft.com/office/drawing/2014/main" id="{59620BE2-18F7-9AAD-CDD1-E320968FA3F3}"/>
              </a:ext>
            </a:extLst>
          </p:cNvPr>
          <p:cNvSpPr/>
          <p:nvPr/>
        </p:nvSpPr>
        <p:spPr>
          <a:xfrm>
            <a:off x="241093" y="4631079"/>
            <a:ext cx="5163785" cy="2177658"/>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dirty="0">
              <a:solidFill>
                <a:prstClr val="white"/>
              </a:solidFill>
              <a:latin typeface="Tw Cen MT"/>
              <a:sym typeface="Arial"/>
            </a:endParaRPr>
          </a:p>
        </p:txBody>
      </p:sp>
      <p:sp>
        <p:nvSpPr>
          <p:cNvPr id="33" name="Rectangle 32">
            <a:extLst>
              <a:ext uri="{FF2B5EF4-FFF2-40B4-BE49-F238E27FC236}">
                <a16:creationId xmlns:a16="http://schemas.microsoft.com/office/drawing/2014/main" id="{8B45D4F5-80CD-AB8E-2069-1B82FAC1B883}"/>
              </a:ext>
            </a:extLst>
          </p:cNvPr>
          <p:cNvSpPr/>
          <p:nvPr/>
        </p:nvSpPr>
        <p:spPr>
          <a:xfrm>
            <a:off x="5481276" y="2150300"/>
            <a:ext cx="3744247" cy="1902051"/>
          </a:xfrm>
          <a:prstGeom prst="rect">
            <a:avLst/>
          </a:prstGeom>
          <a:solidFill>
            <a:sysClr val="window" lastClr="FFFFFF"/>
          </a:solidFill>
          <a:ln w="12700" cap="flat" cmpd="sng" algn="ctr">
            <a:noFill/>
            <a:prstDash val="solid"/>
            <a:miter lim="800000"/>
          </a:ln>
          <a:effectLst/>
        </p:spPr>
        <p:txBody>
          <a:bodyPr rtlCol="0" anchor="ctr"/>
          <a:lstStyle/>
          <a:p>
            <a:pPr algn="ctr" defTabSz="309678">
              <a:defRPr/>
            </a:pPr>
            <a:endParaRPr lang="fr-FR" sz="1219" kern="0">
              <a:solidFill>
                <a:prstClr val="white"/>
              </a:solidFill>
              <a:latin typeface="Tw Cen MT"/>
              <a:sym typeface="Arial"/>
            </a:endParaRPr>
          </a:p>
        </p:txBody>
      </p:sp>
      <p:sp>
        <p:nvSpPr>
          <p:cNvPr id="3" name="Text 0">
            <a:extLst>
              <a:ext uri="{FF2B5EF4-FFF2-40B4-BE49-F238E27FC236}">
                <a16:creationId xmlns:a16="http://schemas.microsoft.com/office/drawing/2014/main" id="{E2C984D9-EC0F-6051-34B9-0011F0B1099E}"/>
              </a:ext>
            </a:extLst>
          </p:cNvPr>
          <p:cNvSpPr/>
          <p:nvPr/>
        </p:nvSpPr>
        <p:spPr>
          <a:xfrm>
            <a:off x="852987" y="412885"/>
            <a:ext cx="3658417" cy="1394894"/>
          </a:xfrm>
          <a:prstGeom prst="rect">
            <a:avLst/>
          </a:prstGeom>
          <a:noFill/>
          <a:ln/>
        </p:spPr>
        <p:txBody>
          <a:bodyPr wrap="square" lIns="0" tIns="0" rIns="0" bIns="0" rtlCol="0" anchor="t"/>
          <a:lstStyle/>
          <a:p>
            <a:pPr marL="0" indent="0" algn="l">
              <a:buNone/>
            </a:pPr>
            <a:r>
              <a:rPr lang="en-US" sz="4000" dirty="0" err="1">
                <a:solidFill>
                  <a:srgbClr val="FF0000"/>
                </a:solidFill>
                <a:latin typeface="Dela Gothic One" pitchFamily="34" charset="0"/>
                <a:ea typeface="Dela Gothic One" pitchFamily="34" charset="-122"/>
                <a:cs typeface="Dela Gothic One" pitchFamily="34" charset="-120"/>
              </a:rPr>
              <a:t>Cibles</a:t>
            </a:r>
            <a:endParaRPr lang="en-US" sz="4000" dirty="0">
              <a:solidFill>
                <a:srgbClr val="FF0000"/>
              </a:solidFill>
              <a:latin typeface="Dela Gothic One" pitchFamily="34" charset="0"/>
              <a:ea typeface="Dela Gothic One" pitchFamily="34" charset="-122"/>
              <a:cs typeface="Dela Gothic One" pitchFamily="34" charset="-120"/>
            </a:endParaRPr>
          </a:p>
          <a:p>
            <a:pPr marL="0" indent="0" algn="l">
              <a:buNone/>
            </a:pPr>
            <a:r>
              <a:rPr lang="en-US" sz="4800" dirty="0">
                <a:solidFill>
                  <a:srgbClr val="FAEBEB"/>
                </a:solidFill>
                <a:latin typeface="Dela Gothic One" pitchFamily="34" charset="0"/>
                <a:ea typeface="Dela Gothic One" pitchFamily="34" charset="-122"/>
                <a:cs typeface="Dela Gothic One" pitchFamily="34" charset="-120"/>
              </a:rPr>
              <a:t>Jeunes</a:t>
            </a:r>
            <a:endParaRPr lang="en-US" sz="4800" dirty="0"/>
          </a:p>
        </p:txBody>
      </p:sp>
      <p:sp>
        <p:nvSpPr>
          <p:cNvPr id="5" name="Text 2">
            <a:extLst>
              <a:ext uri="{FF2B5EF4-FFF2-40B4-BE49-F238E27FC236}">
                <a16:creationId xmlns:a16="http://schemas.microsoft.com/office/drawing/2014/main" id="{1C7E5B65-7401-684D-6578-842DA43513C4}"/>
              </a:ext>
            </a:extLst>
          </p:cNvPr>
          <p:cNvSpPr/>
          <p:nvPr/>
        </p:nvSpPr>
        <p:spPr>
          <a:xfrm>
            <a:off x="453765" y="2267275"/>
            <a:ext cx="3221593" cy="330756"/>
          </a:xfrm>
          <a:prstGeom prst="rect">
            <a:avLst/>
          </a:prstGeom>
          <a:noFill/>
          <a:ln/>
        </p:spPr>
        <p:txBody>
          <a:bodyPr wrap="none" lIns="0" tIns="0" rIns="0" bIns="0" rtlCol="0" anchor="t"/>
          <a:lstStyle/>
          <a:p>
            <a:pPr marL="0" indent="0">
              <a:lnSpc>
                <a:spcPts val="2600"/>
              </a:lnSpc>
              <a:buNone/>
            </a:pPr>
            <a:r>
              <a:rPr lang="en-US" sz="1600" dirty="0">
                <a:solidFill>
                  <a:srgbClr val="FF0000"/>
                </a:solidFill>
                <a:latin typeface="Dela Gothic One" pitchFamily="34" charset="0"/>
                <a:ea typeface="Dela Gothic One" pitchFamily="34" charset="-122"/>
                <a:cs typeface="Dela Gothic One" pitchFamily="34" charset="-120"/>
              </a:rPr>
              <a:t>Attitudes</a:t>
            </a:r>
            <a:endParaRPr lang="en-US" sz="1600" dirty="0">
              <a:solidFill>
                <a:srgbClr val="FF0000"/>
              </a:solidFill>
            </a:endParaRPr>
          </a:p>
        </p:txBody>
      </p:sp>
      <p:sp>
        <p:nvSpPr>
          <p:cNvPr id="39" name="Text 2">
            <a:extLst>
              <a:ext uri="{FF2B5EF4-FFF2-40B4-BE49-F238E27FC236}">
                <a16:creationId xmlns:a16="http://schemas.microsoft.com/office/drawing/2014/main" id="{DFBFC1CF-70FF-81A7-9AB6-3A59FECE65A6}"/>
              </a:ext>
            </a:extLst>
          </p:cNvPr>
          <p:cNvSpPr/>
          <p:nvPr/>
        </p:nvSpPr>
        <p:spPr>
          <a:xfrm>
            <a:off x="453765" y="4718114"/>
            <a:ext cx="3221593"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Attentes</a:t>
            </a:r>
            <a:endParaRPr lang="en-US" sz="1600" dirty="0">
              <a:solidFill>
                <a:srgbClr val="FF0000"/>
              </a:solidFill>
            </a:endParaRPr>
          </a:p>
        </p:txBody>
      </p:sp>
      <p:sp>
        <p:nvSpPr>
          <p:cNvPr id="41" name="Text 2">
            <a:extLst>
              <a:ext uri="{FF2B5EF4-FFF2-40B4-BE49-F238E27FC236}">
                <a16:creationId xmlns:a16="http://schemas.microsoft.com/office/drawing/2014/main" id="{21D005FC-2EC0-59A5-C264-D8FCC695FDC2}"/>
              </a:ext>
            </a:extLst>
          </p:cNvPr>
          <p:cNvSpPr/>
          <p:nvPr/>
        </p:nvSpPr>
        <p:spPr>
          <a:xfrm>
            <a:off x="5644231" y="2233983"/>
            <a:ext cx="3221593" cy="330756"/>
          </a:xfrm>
          <a:prstGeom prst="rect">
            <a:avLst/>
          </a:prstGeom>
          <a:noFill/>
          <a:ln/>
        </p:spPr>
        <p:txBody>
          <a:bodyPr wrap="none" lIns="0" tIns="0" rIns="0" bIns="0" rtlCol="0" anchor="t"/>
          <a:lstStyle/>
          <a:p>
            <a:pPr marL="0" indent="0">
              <a:lnSpc>
                <a:spcPts val="2600"/>
              </a:lnSpc>
              <a:buNone/>
            </a:pPr>
            <a:r>
              <a:rPr lang="en-US" sz="1600" dirty="0" err="1">
                <a:solidFill>
                  <a:srgbClr val="FF0000"/>
                </a:solidFill>
                <a:latin typeface="Dela Gothic One" pitchFamily="34" charset="0"/>
                <a:ea typeface="Dela Gothic One" pitchFamily="34" charset="-122"/>
                <a:cs typeface="Dela Gothic One" pitchFamily="34" charset="-120"/>
              </a:rPr>
              <a:t>Consommation</a:t>
            </a:r>
            <a:r>
              <a:rPr lang="en-US" sz="1600" dirty="0">
                <a:solidFill>
                  <a:srgbClr val="FF0000"/>
                </a:solidFill>
                <a:latin typeface="Dela Gothic One" pitchFamily="34" charset="0"/>
                <a:ea typeface="Dela Gothic One" pitchFamily="34" charset="-122"/>
                <a:cs typeface="Dela Gothic One" pitchFamily="34" charset="-120"/>
              </a:rPr>
              <a:t> </a:t>
            </a:r>
            <a:r>
              <a:rPr lang="en-US" sz="1600" dirty="0" err="1">
                <a:solidFill>
                  <a:srgbClr val="FF0000"/>
                </a:solidFill>
                <a:latin typeface="Dela Gothic One" pitchFamily="34" charset="0"/>
                <a:ea typeface="Dela Gothic One" pitchFamily="34" charset="-122"/>
                <a:cs typeface="Dela Gothic One" pitchFamily="34" charset="-120"/>
              </a:rPr>
              <a:t>média</a:t>
            </a:r>
            <a:endParaRPr lang="en-US" sz="1600" dirty="0">
              <a:solidFill>
                <a:srgbClr val="FF0000"/>
              </a:solidFill>
            </a:endParaRPr>
          </a:p>
        </p:txBody>
      </p:sp>
      <p:sp>
        <p:nvSpPr>
          <p:cNvPr id="42" name="Rectangle 41">
            <a:extLst>
              <a:ext uri="{FF2B5EF4-FFF2-40B4-BE49-F238E27FC236}">
                <a16:creationId xmlns:a16="http://schemas.microsoft.com/office/drawing/2014/main" id="{7242417E-F820-64E5-9428-6496B3AF2CF0}"/>
              </a:ext>
            </a:extLst>
          </p:cNvPr>
          <p:cNvSpPr/>
          <p:nvPr/>
        </p:nvSpPr>
        <p:spPr>
          <a:xfrm>
            <a:off x="5644231" y="2609692"/>
            <a:ext cx="3896712" cy="1494255"/>
          </a:xfrm>
          <a:prstGeom prst="rect">
            <a:avLst/>
          </a:prstGeom>
        </p:spPr>
        <p:txBody>
          <a:bodyPr wrap="square">
            <a:spAutoFit/>
          </a:bodyPr>
          <a:lstStyle/>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DIGITAL</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OOH</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TV </a:t>
            </a:r>
          </a:p>
          <a:p>
            <a:pPr marL="232258" indent="-232258" defTabSz="309678">
              <a:buFont typeface="Arial" panose="020B0604020202020204" pitchFamily="34" charset="0"/>
              <a:buChar char="•"/>
              <a:defRPr/>
            </a:pPr>
            <a:r>
              <a:rPr lang="fr-FR" sz="1600" dirty="0">
                <a:solidFill>
                  <a:srgbClr val="0D0D0D"/>
                </a:solidFill>
                <a:latin typeface="Arial" panose="020B0604020202020204" pitchFamily="34" charset="0"/>
                <a:cs typeface="Arial" panose="020B0604020202020204" pitchFamily="34" charset="0"/>
                <a:sym typeface="Arial"/>
              </a:rPr>
              <a:t>RADIO</a:t>
            </a:r>
          </a:p>
          <a:p>
            <a:pPr defTabSz="309678">
              <a:defRPr/>
            </a:pPr>
            <a:endParaRPr lang="fr-FR" sz="1355" dirty="0">
              <a:solidFill>
                <a:srgbClr val="0D0D0D"/>
              </a:solidFill>
              <a:latin typeface="Tw Cen MT" panose="020B0602020104020603"/>
              <a:cs typeface="Arial"/>
              <a:sym typeface="Arial"/>
            </a:endParaRPr>
          </a:p>
          <a:p>
            <a:pPr defTabSz="309678">
              <a:defRPr/>
            </a:pPr>
            <a:endParaRPr lang="fr-MA" sz="1355" dirty="0">
              <a:solidFill>
                <a:srgbClr val="0D0D0D"/>
              </a:solidFill>
              <a:latin typeface="Tw Cen MT" panose="020B0602020104020603"/>
              <a:cs typeface="Arial"/>
              <a:sym typeface="Arial"/>
            </a:endParaRPr>
          </a:p>
        </p:txBody>
      </p:sp>
      <p:pic>
        <p:nvPicPr>
          <p:cNvPr id="43" name="Image 42">
            <a:extLst>
              <a:ext uri="{FF2B5EF4-FFF2-40B4-BE49-F238E27FC236}">
                <a16:creationId xmlns:a16="http://schemas.microsoft.com/office/drawing/2014/main" id="{2E9E9C71-449C-F10C-5AA6-DDADEBD41DAB}"/>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28079" y="2613373"/>
            <a:ext cx="186649" cy="186649"/>
          </a:xfrm>
          <a:prstGeom prst="rect">
            <a:avLst/>
          </a:prstGeom>
          <a:solidFill>
            <a:sysClr val="window" lastClr="FFFFFF"/>
          </a:solidFill>
        </p:spPr>
      </p:pic>
      <p:pic>
        <p:nvPicPr>
          <p:cNvPr id="44" name="Image 43">
            <a:extLst>
              <a:ext uri="{FF2B5EF4-FFF2-40B4-BE49-F238E27FC236}">
                <a16:creationId xmlns:a16="http://schemas.microsoft.com/office/drawing/2014/main" id="{22FA6381-814C-76DC-2EBA-0263B0048DA6}"/>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36817" y="3151227"/>
            <a:ext cx="186649" cy="186649"/>
          </a:xfrm>
          <a:prstGeom prst="rect">
            <a:avLst/>
          </a:prstGeom>
          <a:solidFill>
            <a:sysClr val="window" lastClr="FFFFFF"/>
          </a:solidFill>
        </p:spPr>
      </p:pic>
      <p:pic>
        <p:nvPicPr>
          <p:cNvPr id="45" name="Image 44">
            <a:extLst>
              <a:ext uri="{FF2B5EF4-FFF2-40B4-BE49-F238E27FC236}">
                <a16:creationId xmlns:a16="http://schemas.microsoft.com/office/drawing/2014/main" id="{9A049284-018C-E5C7-61FE-B841550D0BA4}"/>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425849" y="2613373"/>
            <a:ext cx="186649" cy="186649"/>
          </a:xfrm>
          <a:prstGeom prst="rect">
            <a:avLst/>
          </a:prstGeom>
          <a:solidFill>
            <a:sysClr val="window" lastClr="FFFFFF"/>
          </a:solidFill>
        </p:spPr>
      </p:pic>
      <p:pic>
        <p:nvPicPr>
          <p:cNvPr id="46" name="Image 45">
            <a:extLst>
              <a:ext uri="{FF2B5EF4-FFF2-40B4-BE49-F238E27FC236}">
                <a16:creationId xmlns:a16="http://schemas.microsoft.com/office/drawing/2014/main" id="{08B16E1D-F20C-3F16-8B7F-E0F91A0F0FE2}"/>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731913" y="3151227"/>
            <a:ext cx="186649" cy="186649"/>
          </a:xfrm>
          <a:prstGeom prst="rect">
            <a:avLst/>
          </a:prstGeom>
          <a:solidFill>
            <a:sysClr val="window" lastClr="FFFFFF"/>
          </a:solidFill>
        </p:spPr>
      </p:pic>
      <p:pic>
        <p:nvPicPr>
          <p:cNvPr id="47" name="Image 46">
            <a:extLst>
              <a:ext uri="{FF2B5EF4-FFF2-40B4-BE49-F238E27FC236}">
                <a16:creationId xmlns:a16="http://schemas.microsoft.com/office/drawing/2014/main" id="{4CDADE3D-7A25-71A1-E84E-76E8101A7FFB}"/>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176964" y="2613373"/>
            <a:ext cx="186649" cy="186649"/>
          </a:xfrm>
          <a:prstGeom prst="rect">
            <a:avLst/>
          </a:prstGeom>
          <a:solidFill>
            <a:sysClr val="window" lastClr="FFFFFF"/>
          </a:solidFill>
        </p:spPr>
      </p:pic>
      <p:pic>
        <p:nvPicPr>
          <p:cNvPr id="49" name="Image 48">
            <a:extLst>
              <a:ext uri="{FF2B5EF4-FFF2-40B4-BE49-F238E27FC236}">
                <a16:creationId xmlns:a16="http://schemas.microsoft.com/office/drawing/2014/main" id="{BE2F93C4-F8CC-13BB-B5A9-C43BE4A120BB}"/>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36781" y="2892997"/>
            <a:ext cx="186649" cy="186649"/>
          </a:xfrm>
          <a:prstGeom prst="rect">
            <a:avLst/>
          </a:prstGeom>
          <a:solidFill>
            <a:sysClr val="window" lastClr="FFFFFF"/>
          </a:solidFill>
        </p:spPr>
      </p:pic>
      <p:pic>
        <p:nvPicPr>
          <p:cNvPr id="50" name="Image 49">
            <a:extLst>
              <a:ext uri="{FF2B5EF4-FFF2-40B4-BE49-F238E27FC236}">
                <a16:creationId xmlns:a16="http://schemas.microsoft.com/office/drawing/2014/main" id="{F096B228-812E-50AA-E4CB-14CA52091626}"/>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423797" y="2892997"/>
            <a:ext cx="186649" cy="186649"/>
          </a:xfrm>
          <a:prstGeom prst="rect">
            <a:avLst/>
          </a:prstGeom>
          <a:solidFill>
            <a:sysClr val="window" lastClr="FFFFFF"/>
          </a:solidFill>
        </p:spPr>
      </p:pic>
      <p:pic>
        <p:nvPicPr>
          <p:cNvPr id="51" name="Image 50">
            <a:extLst>
              <a:ext uri="{FF2B5EF4-FFF2-40B4-BE49-F238E27FC236}">
                <a16:creationId xmlns:a16="http://schemas.microsoft.com/office/drawing/2014/main" id="{56C33269-2127-1BBB-D163-29D5FD5262B3}"/>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180289" y="2892997"/>
            <a:ext cx="186649" cy="186649"/>
          </a:xfrm>
          <a:prstGeom prst="rect">
            <a:avLst/>
          </a:prstGeom>
          <a:solidFill>
            <a:sysClr val="window" lastClr="FFFFFF"/>
          </a:solidFill>
        </p:spPr>
      </p:pic>
      <p:pic>
        <p:nvPicPr>
          <p:cNvPr id="53" name="Image 52">
            <a:extLst>
              <a:ext uri="{FF2B5EF4-FFF2-40B4-BE49-F238E27FC236}">
                <a16:creationId xmlns:a16="http://schemas.microsoft.com/office/drawing/2014/main" id="{17F1E430-0D58-BCF3-744D-19FCD8A3C1D6}"/>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667305" y="2892997"/>
            <a:ext cx="186649" cy="186649"/>
          </a:xfrm>
          <a:prstGeom prst="rect">
            <a:avLst/>
          </a:prstGeom>
          <a:solidFill>
            <a:sysClr val="window" lastClr="FFFFFF"/>
          </a:solidFill>
        </p:spPr>
      </p:pic>
      <p:pic>
        <p:nvPicPr>
          <p:cNvPr id="54" name="Image 53">
            <a:extLst>
              <a:ext uri="{FF2B5EF4-FFF2-40B4-BE49-F238E27FC236}">
                <a16:creationId xmlns:a16="http://schemas.microsoft.com/office/drawing/2014/main" id="{558A8B79-16AB-163B-35AF-8847231B1E97}"/>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201849" y="3151227"/>
            <a:ext cx="186649" cy="186649"/>
          </a:xfrm>
          <a:prstGeom prst="rect">
            <a:avLst/>
          </a:prstGeom>
          <a:solidFill>
            <a:sysClr val="window" lastClr="FFFFFF"/>
          </a:solidFill>
        </p:spPr>
      </p:pic>
      <p:pic>
        <p:nvPicPr>
          <p:cNvPr id="55" name="Image 54">
            <a:extLst>
              <a:ext uri="{FF2B5EF4-FFF2-40B4-BE49-F238E27FC236}">
                <a16:creationId xmlns:a16="http://schemas.microsoft.com/office/drawing/2014/main" id="{D4F28D77-6952-5C02-EBC9-896211FA034B}"/>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466881" y="3151227"/>
            <a:ext cx="186649" cy="186649"/>
          </a:xfrm>
          <a:prstGeom prst="rect">
            <a:avLst/>
          </a:prstGeom>
          <a:solidFill>
            <a:sysClr val="window" lastClr="FFFFFF"/>
          </a:solidFill>
        </p:spPr>
      </p:pic>
      <p:pic>
        <p:nvPicPr>
          <p:cNvPr id="56" name="Image 55">
            <a:extLst>
              <a:ext uri="{FF2B5EF4-FFF2-40B4-BE49-F238E27FC236}">
                <a16:creationId xmlns:a16="http://schemas.microsoft.com/office/drawing/2014/main" id="{78C49D66-101C-C4A0-C88F-4ACB1CEC6B3C}"/>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996944" y="3151227"/>
            <a:ext cx="186649" cy="186649"/>
          </a:xfrm>
          <a:prstGeom prst="rect">
            <a:avLst/>
          </a:prstGeom>
          <a:solidFill>
            <a:sysClr val="window" lastClr="FFFFFF"/>
          </a:solidFill>
        </p:spPr>
      </p:pic>
      <p:pic>
        <p:nvPicPr>
          <p:cNvPr id="57" name="Image 56">
            <a:extLst>
              <a:ext uri="{FF2B5EF4-FFF2-40B4-BE49-F238E27FC236}">
                <a16:creationId xmlns:a16="http://schemas.microsoft.com/office/drawing/2014/main" id="{FF2065E6-2F5B-1A7E-5695-61C81A2C41A9}"/>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6936817" y="3424016"/>
            <a:ext cx="186649" cy="186649"/>
          </a:xfrm>
          <a:prstGeom prst="rect">
            <a:avLst/>
          </a:prstGeom>
          <a:solidFill>
            <a:sysClr val="window" lastClr="FFFFFF"/>
          </a:solidFill>
        </p:spPr>
      </p:pic>
      <p:pic>
        <p:nvPicPr>
          <p:cNvPr id="59" name="Image 58">
            <a:extLst>
              <a:ext uri="{FF2B5EF4-FFF2-40B4-BE49-F238E27FC236}">
                <a16:creationId xmlns:a16="http://schemas.microsoft.com/office/drawing/2014/main" id="{9C423381-5907-5FE3-C2CE-28E38D00A7F7}"/>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180325" y="3424016"/>
            <a:ext cx="186649" cy="186649"/>
          </a:xfrm>
          <a:prstGeom prst="rect">
            <a:avLst/>
          </a:prstGeom>
          <a:solidFill>
            <a:sysClr val="window" lastClr="FFFFFF"/>
          </a:solidFill>
        </p:spPr>
      </p:pic>
      <p:sp>
        <p:nvSpPr>
          <p:cNvPr id="61" name="Rectangle 3">
            <a:extLst>
              <a:ext uri="{FF2B5EF4-FFF2-40B4-BE49-F238E27FC236}">
                <a16:creationId xmlns:a16="http://schemas.microsoft.com/office/drawing/2014/main" id="{1EB55012-75FB-3699-AF7A-60386C73AE2A}"/>
              </a:ext>
            </a:extLst>
          </p:cNvPr>
          <p:cNvSpPr>
            <a:spLocks noChangeArrowheads="1"/>
          </p:cNvSpPr>
          <p:nvPr/>
        </p:nvSpPr>
        <p:spPr bwMode="auto">
          <a:xfrm rot="10800000" flipV="1">
            <a:off x="10034390" y="7104340"/>
            <a:ext cx="39906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600" i="0" u="none" strike="noStrike" cap="none" normalizeH="0" baseline="0" dirty="0">
                <a:ln>
                  <a:noFill/>
                </a:ln>
                <a:solidFill>
                  <a:schemeClr val="bg1"/>
                </a:solidFill>
                <a:effectLst/>
                <a:latin typeface="Arial" panose="020B0604020202020204" pitchFamily="34" charset="0"/>
                <a:cs typeface="Arial" panose="020B0604020202020204" pitchFamily="34" charset="0"/>
              </a:rPr>
              <a:t>Ils veulent des repas rapides et savoureux, souvent consommés lors de moments de pause ou en soirée.</a:t>
            </a:r>
          </a:p>
        </p:txBody>
      </p:sp>
      <p:sp>
        <p:nvSpPr>
          <p:cNvPr id="4" name="Rectangle 1">
            <a:extLst>
              <a:ext uri="{FF2B5EF4-FFF2-40B4-BE49-F238E27FC236}">
                <a16:creationId xmlns:a16="http://schemas.microsoft.com/office/drawing/2014/main" id="{58BB565A-A3E8-BF05-C445-F731811A60E1}"/>
              </a:ext>
            </a:extLst>
          </p:cNvPr>
          <p:cNvSpPr>
            <a:spLocks noChangeArrowheads="1"/>
          </p:cNvSpPr>
          <p:nvPr/>
        </p:nvSpPr>
        <p:spPr bwMode="auto">
          <a:xfrm>
            <a:off x="453765" y="2758723"/>
            <a:ext cx="491843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Recherche de solutions rapides, abordables, mais qui restent savoureuses.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Préférence pour les produits pratiques qui s’adaptent à un mode de vie dynamique et étudiant.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Souci du rapport qualité/prix.</a:t>
            </a:r>
          </a:p>
        </p:txBody>
      </p:sp>
      <p:pic>
        <p:nvPicPr>
          <p:cNvPr id="6" name="Image 5">
            <a:extLst>
              <a:ext uri="{FF2B5EF4-FFF2-40B4-BE49-F238E27FC236}">
                <a16:creationId xmlns:a16="http://schemas.microsoft.com/office/drawing/2014/main" id="{F2F1E82E-1273-62AD-B384-F2303B12C17B}"/>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674734" y="2613373"/>
            <a:ext cx="186649" cy="186649"/>
          </a:xfrm>
          <a:prstGeom prst="rect">
            <a:avLst/>
          </a:prstGeom>
          <a:solidFill>
            <a:sysClr val="window" lastClr="FFFFFF"/>
          </a:solidFill>
        </p:spPr>
      </p:pic>
      <p:pic>
        <p:nvPicPr>
          <p:cNvPr id="7" name="Image 6">
            <a:extLst>
              <a:ext uri="{FF2B5EF4-FFF2-40B4-BE49-F238E27FC236}">
                <a16:creationId xmlns:a16="http://schemas.microsoft.com/office/drawing/2014/main" id="{3E3657BD-176F-E02A-DF56-2881393EECAE}"/>
              </a:ext>
            </a:extLst>
          </p:cNvPr>
          <p:cNvPicPr>
            <a:picLocks noChangeAspect="1"/>
          </p:cNvPicPr>
          <p:nvPr/>
        </p:nvPicPr>
        <p:blipFill>
          <a:blip r:embed="rId3" cstate="email">
            <a:duotone>
              <a:prstClr val="black"/>
              <a:srgbClr val="00319E">
                <a:tint val="45000"/>
                <a:satMod val="400000"/>
              </a:srgbClr>
            </a:duotone>
            <a:extLst>
              <a:ext uri="{28A0092B-C50C-407E-A947-70E740481C1C}">
                <a14:useLocalDpi xmlns:a14="http://schemas.microsoft.com/office/drawing/2010/main"/>
              </a:ext>
            </a:extLst>
          </a:blip>
          <a:stretch>
            <a:fillRect/>
          </a:stretch>
        </p:blipFill>
        <p:spPr>
          <a:xfrm>
            <a:off x="7923620" y="2613373"/>
            <a:ext cx="186649" cy="186649"/>
          </a:xfrm>
          <a:prstGeom prst="rect">
            <a:avLst/>
          </a:prstGeom>
          <a:solidFill>
            <a:sysClr val="window" lastClr="FFFFFF"/>
          </a:solidFill>
        </p:spPr>
      </p:pic>
      <p:sp>
        <p:nvSpPr>
          <p:cNvPr id="8" name="Text 2">
            <a:extLst>
              <a:ext uri="{FF2B5EF4-FFF2-40B4-BE49-F238E27FC236}">
                <a16:creationId xmlns:a16="http://schemas.microsoft.com/office/drawing/2014/main" id="{CB772A4A-FB9A-A733-FF1D-F42A781FC5D3}"/>
              </a:ext>
            </a:extLst>
          </p:cNvPr>
          <p:cNvSpPr/>
          <p:nvPr/>
        </p:nvSpPr>
        <p:spPr>
          <a:xfrm>
            <a:off x="5644231" y="4380663"/>
            <a:ext cx="3423298" cy="286597"/>
          </a:xfrm>
          <a:prstGeom prst="rect">
            <a:avLst/>
          </a:prstGeom>
          <a:noFill/>
          <a:ln/>
        </p:spPr>
        <p:txBody>
          <a:bodyPr wrap="none" lIns="0" tIns="0" rIns="0" bIns="0" rtlCol="0" anchor="t"/>
          <a:lstStyle/>
          <a:p>
            <a:pPr marL="0" indent="0">
              <a:lnSpc>
                <a:spcPts val="2600"/>
              </a:lnSpc>
              <a:buNone/>
            </a:pPr>
            <a:r>
              <a:rPr lang="en-US" dirty="0">
                <a:solidFill>
                  <a:srgbClr val="FF0000"/>
                </a:solidFill>
                <a:latin typeface="Dela Gothic One" pitchFamily="34" charset="0"/>
                <a:ea typeface="Dela Gothic One" pitchFamily="34" charset="-122"/>
                <a:cs typeface="Dela Gothic One" pitchFamily="34" charset="-120"/>
              </a:rPr>
              <a:t>Points de contact</a:t>
            </a:r>
            <a:endParaRPr lang="en-US" dirty="0">
              <a:solidFill>
                <a:srgbClr val="FF0000"/>
              </a:solidFill>
            </a:endParaRPr>
          </a:p>
        </p:txBody>
      </p:sp>
      <p:sp>
        <p:nvSpPr>
          <p:cNvPr id="10" name="Rectangle 3">
            <a:extLst>
              <a:ext uri="{FF2B5EF4-FFF2-40B4-BE49-F238E27FC236}">
                <a16:creationId xmlns:a16="http://schemas.microsoft.com/office/drawing/2014/main" id="{E581A580-1BDB-02C2-0588-A5DD9B6FAAC0}"/>
              </a:ext>
            </a:extLst>
          </p:cNvPr>
          <p:cNvSpPr>
            <a:spLocks noChangeArrowheads="1"/>
          </p:cNvSpPr>
          <p:nvPr/>
        </p:nvSpPr>
        <p:spPr bwMode="auto">
          <a:xfrm>
            <a:off x="5271405" y="4651890"/>
            <a:ext cx="4642364"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Événements de dégustation</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Réseaux sociaux</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Offres promotionnelles</a:t>
            </a:r>
          </a:p>
          <a:p>
            <a:pPr marL="457200" marR="0" lvl="1" indent="0" algn="l" defTabSz="914400" rtl="0" eaLnBrk="0" fontAlgn="base" latinLnBrk="0" hangingPunct="0">
              <a:lnSpc>
                <a:spcPct val="100000"/>
              </a:lnSpc>
              <a:spcBef>
                <a:spcPct val="0"/>
              </a:spcBef>
              <a:spcAft>
                <a:spcPct val="0"/>
              </a:spcAft>
              <a:buClrTx/>
              <a:buSzTx/>
              <a:buFontTx/>
              <a:buChar char="•"/>
              <a:tabLst/>
            </a:pPr>
            <a:r>
              <a:rPr lang="fr-FR" altLang="fr-FR" sz="1600" b="1" dirty="0">
                <a:latin typeface="Arial" panose="020B0604020202020204" pitchFamily="34" charset="0"/>
              </a:rPr>
              <a:t>Cafétérias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04D34996-7D59-597B-3ACC-B6C25BF17971}"/>
              </a:ext>
            </a:extLst>
          </p:cNvPr>
          <p:cNvSpPr>
            <a:spLocks noChangeArrowheads="1"/>
          </p:cNvSpPr>
          <p:nvPr/>
        </p:nvSpPr>
        <p:spPr bwMode="auto">
          <a:xfrm>
            <a:off x="0" y="0"/>
            <a:ext cx="146304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7" name="Image 16">
            <a:extLst>
              <a:ext uri="{FF2B5EF4-FFF2-40B4-BE49-F238E27FC236}">
                <a16:creationId xmlns:a16="http://schemas.microsoft.com/office/drawing/2014/main" id="{8C7C9360-C194-C757-7174-E4E94ED2704B}"/>
              </a:ext>
            </a:extLst>
          </p:cNvPr>
          <p:cNvPicPr>
            <a:picLocks noChangeAspect="1"/>
          </p:cNvPicPr>
          <p:nvPr/>
        </p:nvPicPr>
        <p:blipFill>
          <a:blip r:embed="rId4"/>
          <a:stretch>
            <a:fillRect/>
          </a:stretch>
        </p:blipFill>
        <p:spPr>
          <a:xfrm>
            <a:off x="9457974" y="601486"/>
            <a:ext cx="5143500" cy="6391275"/>
          </a:xfrm>
          <a:prstGeom prst="rect">
            <a:avLst/>
          </a:prstGeom>
        </p:spPr>
      </p:pic>
      <p:sp>
        <p:nvSpPr>
          <p:cNvPr id="48" name="Rectangle 1">
            <a:extLst>
              <a:ext uri="{FF2B5EF4-FFF2-40B4-BE49-F238E27FC236}">
                <a16:creationId xmlns:a16="http://schemas.microsoft.com/office/drawing/2014/main" id="{68BC9335-10A0-E6DA-330A-B73FE4614D36}"/>
              </a:ext>
            </a:extLst>
          </p:cNvPr>
          <p:cNvSpPr>
            <a:spLocks noChangeArrowheads="1"/>
          </p:cNvSpPr>
          <p:nvPr/>
        </p:nvSpPr>
        <p:spPr bwMode="auto">
          <a:xfrm>
            <a:off x="453765" y="5078355"/>
            <a:ext cx="48705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repas faciles à préparer, peu coûteux et rapides.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Des produits qui répondent à un mode de vie actif (études, travail, loisirs).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Arial" panose="020B0604020202020204" pitchFamily="34" charset="0"/>
              </a:rPr>
              <a:t>Un goût agréable et une expérience culinaire simple, sans prise de tête.</a:t>
            </a:r>
          </a:p>
        </p:txBody>
      </p:sp>
    </p:spTree>
    <p:extLst>
      <p:ext uri="{BB962C8B-B14F-4D97-AF65-F5344CB8AC3E}">
        <p14:creationId xmlns:p14="http://schemas.microsoft.com/office/powerpoint/2010/main" val="287484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267692" y="451399"/>
            <a:ext cx="7627382" cy="663827"/>
          </a:xfrm>
          <a:prstGeom prst="rect">
            <a:avLst/>
          </a:prstGeom>
          <a:noFill/>
          <a:ln/>
        </p:spPr>
        <p:txBody>
          <a:bodyPr wrap="square" lIns="0" tIns="0" rIns="0" bIns="0" rtlCol="0" anchor="t"/>
          <a:lstStyle/>
          <a:p>
            <a:pPr marL="0" indent="0" algn="l">
              <a:lnSpc>
                <a:spcPts val="5600"/>
              </a:lnSpc>
              <a:buNone/>
            </a:pPr>
            <a:r>
              <a:rPr lang="en-US" sz="4450" dirty="0" err="1">
                <a:solidFill>
                  <a:srgbClr val="FAEBEB"/>
                </a:solidFill>
                <a:latin typeface="Dela Gothic One" pitchFamily="34" charset="0"/>
                <a:ea typeface="Dela Gothic One" pitchFamily="34" charset="-122"/>
                <a:cs typeface="Dela Gothic One" pitchFamily="34" charset="-120"/>
              </a:rPr>
              <a:t>Objectifs</a:t>
            </a:r>
            <a:r>
              <a:rPr lang="en-US" sz="4450" dirty="0">
                <a:solidFill>
                  <a:srgbClr val="FAEBEB"/>
                </a:solidFill>
                <a:latin typeface="Dela Gothic One" pitchFamily="34" charset="0"/>
                <a:ea typeface="Dela Gothic One" pitchFamily="34" charset="-122"/>
                <a:cs typeface="Dela Gothic One" pitchFamily="34" charset="-120"/>
              </a:rPr>
              <a:t>  </a:t>
            </a:r>
            <a:endParaRPr lang="en-US" sz="4450" dirty="0"/>
          </a:p>
        </p:txBody>
      </p:sp>
      <p:sp>
        <p:nvSpPr>
          <p:cNvPr id="5" name="Text 1"/>
          <p:cNvSpPr/>
          <p:nvPr/>
        </p:nvSpPr>
        <p:spPr>
          <a:xfrm>
            <a:off x="7652861" y="2787491"/>
            <a:ext cx="4751308" cy="356235"/>
          </a:xfrm>
          <a:prstGeom prst="rect">
            <a:avLst/>
          </a:prstGeom>
          <a:noFill/>
          <a:ln/>
        </p:spPr>
        <p:txBody>
          <a:bodyPr wrap="none" lIns="0" tIns="0" rIns="0" bIns="0" rtlCol="0" anchor="t"/>
          <a:lstStyle/>
          <a:p>
            <a:pPr marL="0" indent="0" algn="l">
              <a:lnSpc>
                <a:spcPts val="2800"/>
              </a:lnSpc>
              <a:buNone/>
            </a:pPr>
            <a:endParaRPr lang="en-US" sz="2200" dirty="0"/>
          </a:p>
        </p:txBody>
      </p:sp>
      <p:sp>
        <p:nvSpPr>
          <p:cNvPr id="6" name="Text 2"/>
          <p:cNvSpPr/>
          <p:nvPr/>
        </p:nvSpPr>
        <p:spPr>
          <a:xfrm>
            <a:off x="7260052" y="1687594"/>
            <a:ext cx="6219230" cy="738938"/>
          </a:xfrm>
          <a:prstGeom prst="rect">
            <a:avLst/>
          </a:prstGeom>
          <a:noFill/>
          <a:ln/>
        </p:spPr>
        <p:txBody>
          <a:bodyPr wrap="square" lIns="0" tIns="0" rIns="0" bIns="0" rtlCol="0" anchor="t"/>
          <a:lstStyle/>
          <a:p>
            <a:pPr marL="0" indent="0" algn="l">
              <a:lnSpc>
                <a:spcPts val="2700"/>
              </a:lnSpc>
              <a:buNone/>
            </a:pPr>
            <a:r>
              <a:rPr lang="fr-FR" sz="1700" dirty="0">
                <a:solidFill>
                  <a:srgbClr val="FFE5E5"/>
                </a:solidFill>
                <a:latin typeface="DM Sans" pitchFamily="34" charset="0"/>
                <a:ea typeface="DM Sans" pitchFamily="34" charset="-122"/>
                <a:cs typeface="DM Sans" pitchFamily="34" charset="-120"/>
              </a:rPr>
              <a:t>Inscrire LA PASTA FIRST comme goûter incontournable dans les habitudes de consommation de notre cible</a:t>
            </a:r>
          </a:p>
        </p:txBody>
      </p:sp>
      <p:sp>
        <p:nvSpPr>
          <p:cNvPr id="13" name="Rectangle 12">
            <a:extLst>
              <a:ext uri="{FF2B5EF4-FFF2-40B4-BE49-F238E27FC236}">
                <a16:creationId xmlns:a16="http://schemas.microsoft.com/office/drawing/2014/main" id="{3CBCB5E4-E5E1-6924-CA04-D6C998E64D4F}"/>
              </a:ext>
            </a:extLst>
          </p:cNvPr>
          <p:cNvSpPr/>
          <p:nvPr/>
        </p:nvSpPr>
        <p:spPr>
          <a:xfrm>
            <a:off x="6106858" y="1786315"/>
            <a:ext cx="524188" cy="5414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D877A131-F49A-AB01-FB9E-4A299C8D49F3}"/>
              </a:ext>
            </a:extLst>
          </p:cNvPr>
          <p:cNvSpPr/>
          <p:nvPr/>
        </p:nvSpPr>
        <p:spPr>
          <a:xfrm>
            <a:off x="6111132" y="2853602"/>
            <a:ext cx="524188" cy="5414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540558F-3AA8-BD76-E358-C9261DC086AB}"/>
              </a:ext>
            </a:extLst>
          </p:cNvPr>
          <p:cNvSpPr/>
          <p:nvPr/>
        </p:nvSpPr>
        <p:spPr>
          <a:xfrm>
            <a:off x="6106858" y="3872034"/>
            <a:ext cx="524188" cy="5414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4B3D614-6C33-9BBA-2670-A6E849FBD179}"/>
              </a:ext>
            </a:extLst>
          </p:cNvPr>
          <p:cNvSpPr/>
          <p:nvPr/>
        </p:nvSpPr>
        <p:spPr>
          <a:xfrm>
            <a:off x="6111132" y="4939321"/>
            <a:ext cx="524188" cy="5414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 2">
            <a:extLst>
              <a:ext uri="{FF2B5EF4-FFF2-40B4-BE49-F238E27FC236}">
                <a16:creationId xmlns:a16="http://schemas.microsoft.com/office/drawing/2014/main" id="{115F9089-CEA3-2E3C-3897-202468BD62BE}"/>
              </a:ext>
            </a:extLst>
          </p:cNvPr>
          <p:cNvSpPr/>
          <p:nvPr/>
        </p:nvSpPr>
        <p:spPr>
          <a:xfrm>
            <a:off x="7260052" y="2814912"/>
            <a:ext cx="6219230" cy="726125"/>
          </a:xfrm>
          <a:prstGeom prst="rect">
            <a:avLst/>
          </a:prstGeom>
          <a:noFill/>
          <a:ln/>
        </p:spPr>
        <p:txBody>
          <a:bodyPr wrap="square" lIns="0" tIns="0" rIns="0" bIns="0" rtlCol="0" anchor="t"/>
          <a:lstStyle/>
          <a:p>
            <a:pPr marL="0" indent="0" algn="l">
              <a:lnSpc>
                <a:spcPts val="2700"/>
              </a:lnSpc>
              <a:buNone/>
            </a:pPr>
            <a:r>
              <a:rPr lang="fr-FR" sz="1700" dirty="0">
                <a:solidFill>
                  <a:srgbClr val="FFE5E5"/>
                </a:solidFill>
                <a:latin typeface="DM Sans" pitchFamily="34" charset="0"/>
                <a:ea typeface="DM Sans" pitchFamily="34" charset="-122"/>
                <a:cs typeface="DM Sans" pitchFamily="34" charset="-120"/>
              </a:rPr>
              <a:t>Engager les étudiants dans la consommation de LA PASTA FIRST</a:t>
            </a:r>
          </a:p>
        </p:txBody>
      </p:sp>
      <p:sp>
        <p:nvSpPr>
          <p:cNvPr id="20" name="Text 2">
            <a:extLst>
              <a:ext uri="{FF2B5EF4-FFF2-40B4-BE49-F238E27FC236}">
                <a16:creationId xmlns:a16="http://schemas.microsoft.com/office/drawing/2014/main" id="{0283FF75-49E8-88F8-C0FC-A2197C4FEC6E}"/>
              </a:ext>
            </a:extLst>
          </p:cNvPr>
          <p:cNvSpPr/>
          <p:nvPr/>
        </p:nvSpPr>
        <p:spPr>
          <a:xfrm>
            <a:off x="7315200" y="3985941"/>
            <a:ext cx="1941122" cy="401358"/>
          </a:xfrm>
          <a:prstGeom prst="rect">
            <a:avLst/>
          </a:prstGeom>
          <a:noFill/>
          <a:ln/>
        </p:spPr>
        <p:txBody>
          <a:bodyPr wrap="square" lIns="0" tIns="0" rIns="0" bIns="0" rtlCol="0" anchor="t"/>
          <a:lstStyle/>
          <a:p>
            <a:pPr marL="0" indent="0" algn="l">
              <a:lnSpc>
                <a:spcPts val="2700"/>
              </a:lnSpc>
              <a:buNone/>
            </a:pPr>
            <a:r>
              <a:rPr lang="fr-FR" sz="1700" dirty="0">
                <a:solidFill>
                  <a:srgbClr val="FFE5E5"/>
                </a:solidFill>
                <a:latin typeface="DM Sans" pitchFamily="34" charset="0"/>
                <a:ea typeface="DM Sans" pitchFamily="34" charset="-122"/>
                <a:cs typeface="DM Sans" pitchFamily="34" charset="-120"/>
              </a:rPr>
              <a:t>Booster les ventes</a:t>
            </a:r>
          </a:p>
        </p:txBody>
      </p:sp>
      <p:sp>
        <p:nvSpPr>
          <p:cNvPr id="21" name="Text 2">
            <a:extLst>
              <a:ext uri="{FF2B5EF4-FFF2-40B4-BE49-F238E27FC236}">
                <a16:creationId xmlns:a16="http://schemas.microsoft.com/office/drawing/2014/main" id="{43F37B53-6947-7F23-E892-664E24EFE711}"/>
              </a:ext>
            </a:extLst>
          </p:cNvPr>
          <p:cNvSpPr/>
          <p:nvPr/>
        </p:nvSpPr>
        <p:spPr>
          <a:xfrm>
            <a:off x="7260052" y="4829459"/>
            <a:ext cx="6219230" cy="738939"/>
          </a:xfrm>
          <a:prstGeom prst="rect">
            <a:avLst/>
          </a:prstGeom>
          <a:noFill/>
          <a:ln/>
        </p:spPr>
        <p:txBody>
          <a:bodyPr wrap="square" lIns="0" tIns="0" rIns="0" bIns="0" rtlCol="0" anchor="t"/>
          <a:lstStyle/>
          <a:p>
            <a:pPr marL="0" indent="0" algn="l">
              <a:lnSpc>
                <a:spcPts val="2700"/>
              </a:lnSpc>
              <a:buNone/>
            </a:pPr>
            <a:r>
              <a:rPr lang="fr-FR" sz="1700" dirty="0">
                <a:solidFill>
                  <a:srgbClr val="FFE5E5"/>
                </a:solidFill>
                <a:latin typeface="DM Sans" pitchFamily="34" charset="0"/>
                <a:ea typeface="DM Sans" pitchFamily="34" charset="-122"/>
                <a:cs typeface="DM Sans" pitchFamily="34" charset="-120"/>
              </a:rPr>
              <a:t>Accentuer la visibilité et la présence de LA PASTA FIRST dans les Modern Trade, les boutiques du quartier et les marchés</a:t>
            </a:r>
          </a:p>
          <a:p>
            <a:pPr marL="0" indent="0" algn="l">
              <a:lnSpc>
                <a:spcPts val="2700"/>
              </a:lnSpc>
              <a:buNone/>
            </a:pPr>
            <a:endParaRPr lang="fr-FR" sz="1700" dirty="0">
              <a:solidFill>
                <a:srgbClr val="FFE5E5"/>
              </a:solidFill>
              <a:latin typeface="DM Sans" pitchFamily="34" charset="0"/>
              <a:ea typeface="DM Sans" pitchFamily="34" charset="-122"/>
              <a:cs typeface="DM Sans" pitchFamily="34" charset="-120"/>
            </a:endParaRPr>
          </a:p>
        </p:txBody>
      </p:sp>
      <p:sp>
        <p:nvSpPr>
          <p:cNvPr id="23" name="Text 2">
            <a:extLst>
              <a:ext uri="{FF2B5EF4-FFF2-40B4-BE49-F238E27FC236}">
                <a16:creationId xmlns:a16="http://schemas.microsoft.com/office/drawing/2014/main" id="{52C3179F-BB03-F18D-A548-5E14AC86A5B1}"/>
              </a:ext>
            </a:extLst>
          </p:cNvPr>
          <p:cNvSpPr/>
          <p:nvPr/>
        </p:nvSpPr>
        <p:spPr>
          <a:xfrm>
            <a:off x="7257108" y="6006608"/>
            <a:ext cx="4113470" cy="256938"/>
          </a:xfrm>
          <a:prstGeom prst="rect">
            <a:avLst/>
          </a:prstGeom>
          <a:noFill/>
          <a:ln/>
        </p:spPr>
        <p:txBody>
          <a:bodyPr wrap="square" lIns="0" tIns="0" rIns="0" bIns="0" rtlCol="0" anchor="t"/>
          <a:lstStyle/>
          <a:p>
            <a:pPr marL="0" indent="0" algn="l">
              <a:lnSpc>
                <a:spcPts val="2700"/>
              </a:lnSpc>
              <a:buNone/>
            </a:pPr>
            <a:r>
              <a:rPr lang="fr-FR" sz="1700" dirty="0">
                <a:solidFill>
                  <a:srgbClr val="FFE5E5"/>
                </a:solidFill>
                <a:latin typeface="DM Sans" pitchFamily="34" charset="0"/>
                <a:ea typeface="DM Sans" pitchFamily="34" charset="-122"/>
                <a:cs typeface="DM Sans" pitchFamily="34" charset="-120"/>
              </a:rPr>
              <a:t>Créer des concepts sur le digital </a:t>
            </a:r>
          </a:p>
        </p:txBody>
      </p:sp>
      <p:sp>
        <p:nvSpPr>
          <p:cNvPr id="24" name="Rectangle 23">
            <a:extLst>
              <a:ext uri="{FF2B5EF4-FFF2-40B4-BE49-F238E27FC236}">
                <a16:creationId xmlns:a16="http://schemas.microsoft.com/office/drawing/2014/main" id="{624E4864-F65D-B45E-D5CC-153556F7C28C}"/>
              </a:ext>
            </a:extLst>
          </p:cNvPr>
          <p:cNvSpPr/>
          <p:nvPr/>
        </p:nvSpPr>
        <p:spPr>
          <a:xfrm>
            <a:off x="6108188" y="5878139"/>
            <a:ext cx="524188" cy="5414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 3">
            <a:extLst>
              <a:ext uri="{FF2B5EF4-FFF2-40B4-BE49-F238E27FC236}">
                <a16:creationId xmlns:a16="http://schemas.microsoft.com/office/drawing/2014/main" id="{54B13FE9-C7EF-E2F9-D9D9-AD23016E89C5}"/>
              </a:ext>
            </a:extLst>
          </p:cNvPr>
          <p:cNvSpPr/>
          <p:nvPr/>
        </p:nvSpPr>
        <p:spPr>
          <a:xfrm>
            <a:off x="6207690" y="1911993"/>
            <a:ext cx="304799" cy="338995"/>
          </a:xfrm>
          <a:prstGeom prst="rect">
            <a:avLst/>
          </a:prstGeom>
          <a:noFill/>
          <a:ln/>
        </p:spPr>
        <p:txBody>
          <a:bodyPr wrap="square" lIns="0" tIns="0" rIns="0" bIns="0" rtlCol="0" anchor="t"/>
          <a:lstStyle/>
          <a:p>
            <a:pPr marL="0" indent="0" algn="l">
              <a:lnSpc>
                <a:spcPts val="2500"/>
              </a:lnSpc>
              <a:buNone/>
            </a:pPr>
            <a:r>
              <a:rPr lang="fr-FR" sz="2400" dirty="0">
                <a:solidFill>
                  <a:srgbClr val="FFE5E5"/>
                </a:solidFill>
                <a:latin typeface="DM Sans" pitchFamily="34" charset="0"/>
                <a:ea typeface="DM Sans" pitchFamily="34" charset="-122"/>
                <a:cs typeface="DM Sans" pitchFamily="34" charset="-120"/>
              </a:rPr>
              <a:t>01</a:t>
            </a:r>
            <a:endParaRPr lang="en-US" sz="2400" dirty="0"/>
          </a:p>
        </p:txBody>
      </p:sp>
      <p:sp>
        <p:nvSpPr>
          <p:cNvPr id="29" name="Text 3">
            <a:extLst>
              <a:ext uri="{FF2B5EF4-FFF2-40B4-BE49-F238E27FC236}">
                <a16:creationId xmlns:a16="http://schemas.microsoft.com/office/drawing/2014/main" id="{3B14C9A7-2014-3956-A968-4089AC7D0A7E}"/>
              </a:ext>
            </a:extLst>
          </p:cNvPr>
          <p:cNvSpPr/>
          <p:nvPr/>
        </p:nvSpPr>
        <p:spPr>
          <a:xfrm>
            <a:off x="6144545" y="2975450"/>
            <a:ext cx="418768" cy="338995"/>
          </a:xfrm>
          <a:prstGeom prst="rect">
            <a:avLst/>
          </a:prstGeom>
          <a:noFill/>
          <a:ln/>
        </p:spPr>
        <p:txBody>
          <a:bodyPr wrap="square" lIns="0" tIns="0" rIns="0" bIns="0" rtlCol="0" anchor="t"/>
          <a:lstStyle/>
          <a:p>
            <a:pPr marL="0" indent="0" algn="l">
              <a:lnSpc>
                <a:spcPts val="2500"/>
              </a:lnSpc>
              <a:buNone/>
            </a:pPr>
            <a:r>
              <a:rPr lang="fr-FR" sz="2400" dirty="0">
                <a:solidFill>
                  <a:srgbClr val="FFE5E5"/>
                </a:solidFill>
                <a:latin typeface="DM Sans" pitchFamily="34" charset="0"/>
                <a:ea typeface="DM Sans" pitchFamily="34" charset="-122"/>
                <a:cs typeface="DM Sans" pitchFamily="34" charset="-120"/>
              </a:rPr>
              <a:t>02</a:t>
            </a:r>
            <a:endParaRPr lang="en-US" sz="2400" dirty="0"/>
          </a:p>
        </p:txBody>
      </p:sp>
      <p:sp>
        <p:nvSpPr>
          <p:cNvPr id="30" name="Text 3">
            <a:extLst>
              <a:ext uri="{FF2B5EF4-FFF2-40B4-BE49-F238E27FC236}">
                <a16:creationId xmlns:a16="http://schemas.microsoft.com/office/drawing/2014/main" id="{87EF49DC-1585-BC87-F7B0-B2EBF3960EEB}"/>
              </a:ext>
            </a:extLst>
          </p:cNvPr>
          <p:cNvSpPr/>
          <p:nvPr/>
        </p:nvSpPr>
        <p:spPr>
          <a:xfrm>
            <a:off x="6170823" y="4017122"/>
            <a:ext cx="450613" cy="338995"/>
          </a:xfrm>
          <a:prstGeom prst="rect">
            <a:avLst/>
          </a:prstGeom>
          <a:noFill/>
          <a:ln/>
        </p:spPr>
        <p:txBody>
          <a:bodyPr wrap="square" lIns="0" tIns="0" rIns="0" bIns="0" rtlCol="0" anchor="t"/>
          <a:lstStyle/>
          <a:p>
            <a:pPr marL="0" indent="0" algn="l">
              <a:lnSpc>
                <a:spcPts val="2500"/>
              </a:lnSpc>
              <a:buNone/>
            </a:pPr>
            <a:r>
              <a:rPr lang="fr-FR" sz="2400" dirty="0">
                <a:solidFill>
                  <a:srgbClr val="FFE5E5"/>
                </a:solidFill>
                <a:latin typeface="DM Sans" pitchFamily="34" charset="0"/>
                <a:ea typeface="DM Sans" pitchFamily="34" charset="-122"/>
                <a:cs typeface="DM Sans" pitchFamily="34" charset="-120"/>
              </a:rPr>
              <a:t>03</a:t>
            </a:r>
            <a:endParaRPr lang="en-US" sz="2400" dirty="0"/>
          </a:p>
        </p:txBody>
      </p:sp>
      <p:sp>
        <p:nvSpPr>
          <p:cNvPr id="31" name="Text 3">
            <a:extLst>
              <a:ext uri="{FF2B5EF4-FFF2-40B4-BE49-F238E27FC236}">
                <a16:creationId xmlns:a16="http://schemas.microsoft.com/office/drawing/2014/main" id="{A7EB3357-02F7-1177-B61B-51D48514E646}"/>
              </a:ext>
            </a:extLst>
          </p:cNvPr>
          <p:cNvSpPr/>
          <p:nvPr/>
        </p:nvSpPr>
        <p:spPr>
          <a:xfrm>
            <a:off x="6163605" y="5076715"/>
            <a:ext cx="450613" cy="338995"/>
          </a:xfrm>
          <a:prstGeom prst="rect">
            <a:avLst/>
          </a:prstGeom>
          <a:noFill/>
          <a:ln/>
        </p:spPr>
        <p:txBody>
          <a:bodyPr wrap="square" lIns="0" tIns="0" rIns="0" bIns="0" rtlCol="0" anchor="t"/>
          <a:lstStyle/>
          <a:p>
            <a:pPr marL="0" indent="0" algn="l">
              <a:lnSpc>
                <a:spcPts val="2500"/>
              </a:lnSpc>
              <a:buNone/>
            </a:pPr>
            <a:r>
              <a:rPr lang="fr-FR" sz="2400" dirty="0">
                <a:solidFill>
                  <a:srgbClr val="FFE5E5"/>
                </a:solidFill>
                <a:latin typeface="DM Sans" pitchFamily="34" charset="0"/>
                <a:ea typeface="DM Sans" pitchFamily="34" charset="-122"/>
                <a:cs typeface="DM Sans" pitchFamily="34" charset="-120"/>
              </a:rPr>
              <a:t>04</a:t>
            </a:r>
            <a:endParaRPr lang="en-US" sz="2400" dirty="0"/>
          </a:p>
        </p:txBody>
      </p:sp>
      <p:sp>
        <p:nvSpPr>
          <p:cNvPr id="33" name="Text 3">
            <a:extLst>
              <a:ext uri="{FF2B5EF4-FFF2-40B4-BE49-F238E27FC236}">
                <a16:creationId xmlns:a16="http://schemas.microsoft.com/office/drawing/2014/main" id="{F96E59BD-5674-B29D-E170-FDFE90E9E3C9}"/>
              </a:ext>
            </a:extLst>
          </p:cNvPr>
          <p:cNvSpPr/>
          <p:nvPr/>
        </p:nvSpPr>
        <p:spPr>
          <a:xfrm>
            <a:off x="6150151" y="6001940"/>
            <a:ext cx="450613" cy="338995"/>
          </a:xfrm>
          <a:prstGeom prst="rect">
            <a:avLst/>
          </a:prstGeom>
          <a:noFill/>
          <a:ln/>
        </p:spPr>
        <p:txBody>
          <a:bodyPr wrap="square" lIns="0" tIns="0" rIns="0" bIns="0" rtlCol="0" anchor="t"/>
          <a:lstStyle/>
          <a:p>
            <a:pPr marL="0" indent="0" algn="l">
              <a:lnSpc>
                <a:spcPts val="2500"/>
              </a:lnSpc>
              <a:buNone/>
            </a:pPr>
            <a:r>
              <a:rPr lang="fr-FR" sz="2400" dirty="0">
                <a:solidFill>
                  <a:srgbClr val="FFE5E5"/>
                </a:solidFill>
                <a:latin typeface="DM Sans" pitchFamily="34" charset="0"/>
                <a:ea typeface="DM Sans" pitchFamily="34" charset="-122"/>
                <a:cs typeface="DM Sans" pitchFamily="34" charset="-120"/>
              </a:rPr>
              <a:t>05</a:t>
            </a:r>
            <a:endParaRPr lang="en-US" sz="2400" dirty="0"/>
          </a:p>
        </p:txBody>
      </p:sp>
      <p:pic>
        <p:nvPicPr>
          <p:cNvPr id="34" name="Image 33">
            <a:extLst>
              <a:ext uri="{FF2B5EF4-FFF2-40B4-BE49-F238E27FC236}">
                <a16:creationId xmlns:a16="http://schemas.microsoft.com/office/drawing/2014/main" id="{0C4546C9-CB1F-B6F3-D59D-188E0A9A7238}"/>
              </a:ext>
            </a:extLst>
          </p:cNvPr>
          <p:cNvPicPr>
            <a:picLocks noChangeAspect="1"/>
          </p:cNvPicPr>
          <p:nvPr/>
        </p:nvPicPr>
        <p:blipFill>
          <a:blip r:embed="rId3"/>
          <a:stretch>
            <a:fillRect/>
          </a:stretch>
        </p:blipFill>
        <p:spPr>
          <a:xfrm>
            <a:off x="1801" y="-10121"/>
            <a:ext cx="5493147" cy="82397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7B4C757-96DB-0C8A-3DCA-B8F780ABAAB9}"/>
              </a:ext>
            </a:extLst>
          </p:cNvPr>
          <p:cNvPicPr>
            <a:picLocks noChangeAspect="1"/>
          </p:cNvPicPr>
          <p:nvPr/>
        </p:nvPicPr>
        <p:blipFill>
          <a:blip r:embed="rId3"/>
          <a:stretch>
            <a:fillRect/>
          </a:stretch>
        </p:blipFill>
        <p:spPr>
          <a:xfrm>
            <a:off x="0" y="-5534"/>
            <a:ext cx="5484257" cy="8229600"/>
          </a:xfrm>
          <a:prstGeom prst="rect">
            <a:avLst/>
          </a:prstGeom>
        </p:spPr>
      </p:pic>
      <p:sp>
        <p:nvSpPr>
          <p:cNvPr id="3" name="Text 0"/>
          <p:cNvSpPr/>
          <p:nvPr/>
        </p:nvSpPr>
        <p:spPr>
          <a:xfrm>
            <a:off x="5875283" y="71064"/>
            <a:ext cx="7676436" cy="663720"/>
          </a:xfrm>
          <a:prstGeom prst="rect">
            <a:avLst/>
          </a:prstGeom>
          <a:noFill/>
          <a:ln/>
        </p:spPr>
        <p:txBody>
          <a:bodyPr wrap="square" lIns="0" tIns="0" rIns="0" bIns="0" rtlCol="0" anchor="t"/>
          <a:lstStyle/>
          <a:p>
            <a:pPr marL="0" indent="0" algn="l">
              <a:buNone/>
            </a:pPr>
            <a:r>
              <a:rPr lang="en-US" sz="8800" dirty="0">
                <a:solidFill>
                  <a:srgbClr val="FAEBEB"/>
                </a:solidFill>
                <a:latin typeface="Dela Gothic One" pitchFamily="34" charset="0"/>
                <a:ea typeface="Dela Gothic One" pitchFamily="34" charset="-122"/>
                <a:cs typeface="Dela Gothic One" pitchFamily="34" charset="-120"/>
              </a:rPr>
              <a:t>“Premier Partout !</a:t>
            </a:r>
            <a:r>
              <a:rPr lang="en-US" sz="4300" dirty="0">
                <a:solidFill>
                  <a:srgbClr val="FAEBEB"/>
                </a:solidFill>
                <a:latin typeface="Dela Gothic One" pitchFamily="34" charset="0"/>
                <a:ea typeface="Dela Gothic One" pitchFamily="34" charset="-122"/>
                <a:cs typeface="Dela Gothic One" pitchFamily="34" charset="-120"/>
              </a:rPr>
              <a:t>”</a:t>
            </a:r>
            <a:endParaRPr lang="en-US" sz="4300" dirty="0"/>
          </a:p>
        </p:txBody>
      </p:sp>
      <p:sp>
        <p:nvSpPr>
          <p:cNvPr id="4" name="Shape 1"/>
          <p:cNvSpPr/>
          <p:nvPr/>
        </p:nvSpPr>
        <p:spPr>
          <a:xfrm>
            <a:off x="5701546" y="2757746"/>
            <a:ext cx="4252079" cy="3262313"/>
          </a:xfrm>
          <a:prstGeom prst="roundRect">
            <a:avLst>
              <a:gd name="adj" fmla="val 2699"/>
            </a:avLst>
          </a:prstGeom>
          <a:solidFill>
            <a:srgbClr val="C00000"/>
          </a:solidFill>
          <a:ln w="7620">
            <a:solidFill>
              <a:srgbClr val="8D2424"/>
            </a:solidFill>
            <a:prstDash val="solid"/>
          </a:ln>
        </p:spPr>
      </p:sp>
      <p:sp>
        <p:nvSpPr>
          <p:cNvPr id="5" name="Text 2"/>
          <p:cNvSpPr/>
          <p:nvPr/>
        </p:nvSpPr>
        <p:spPr>
          <a:xfrm>
            <a:off x="5875283" y="3037900"/>
            <a:ext cx="2758797" cy="344805"/>
          </a:xfrm>
          <a:prstGeom prst="rect">
            <a:avLst/>
          </a:prstGeom>
          <a:noFill/>
          <a:ln/>
        </p:spPr>
        <p:txBody>
          <a:bodyPr wrap="none" lIns="0" tIns="0" rIns="0" bIns="0" rtlCol="0" anchor="t"/>
          <a:lstStyle/>
          <a:p>
            <a:pPr marL="0" indent="0" algn="l">
              <a:lnSpc>
                <a:spcPts val="2700"/>
              </a:lnSpc>
              <a:buNone/>
            </a:pPr>
            <a:r>
              <a:rPr lang="en-US" sz="2150" dirty="0">
                <a:solidFill>
                  <a:srgbClr val="FFE5E5"/>
                </a:solidFill>
                <a:latin typeface="Dela Gothic One" pitchFamily="34" charset="0"/>
                <a:ea typeface="Dela Gothic One" pitchFamily="34" charset="-122"/>
                <a:cs typeface="Dela Gothic One" pitchFamily="34" charset="-120"/>
              </a:rPr>
              <a:t>Style émotionnel</a:t>
            </a:r>
            <a:endParaRPr lang="en-US" sz="2150" dirty="0"/>
          </a:p>
        </p:txBody>
      </p:sp>
      <p:sp>
        <p:nvSpPr>
          <p:cNvPr id="6" name="Text 3"/>
          <p:cNvSpPr/>
          <p:nvPr/>
        </p:nvSpPr>
        <p:spPr>
          <a:xfrm>
            <a:off x="5875283" y="3445570"/>
            <a:ext cx="3993931" cy="2347793"/>
          </a:xfrm>
          <a:prstGeom prst="rect">
            <a:avLst/>
          </a:prstGeom>
          <a:noFill/>
          <a:ln/>
        </p:spPr>
        <p:txBody>
          <a:bodyPr wrap="square" lIns="0" tIns="0" rIns="0" bIns="0" rtlCol="0" anchor="t"/>
          <a:lstStyle/>
          <a:p>
            <a:pPr marL="0" indent="0" algn="l">
              <a:lnSpc>
                <a:spcPts val="2600"/>
              </a:lnSpc>
              <a:buNone/>
            </a:pPr>
            <a:r>
              <a:rPr lang="fr-FR" sz="1650" dirty="0">
                <a:solidFill>
                  <a:srgbClr val="FFE5E5"/>
                </a:solidFill>
                <a:latin typeface="DM Sans" pitchFamily="34" charset="0"/>
                <a:ea typeface="DM Sans" pitchFamily="34" charset="-122"/>
                <a:cs typeface="DM Sans" pitchFamily="34" charset="-120"/>
              </a:rPr>
              <a:t>Notre enfant rentre à la maison, les yeux pétillants, brandissant son carnet de notes, sa coupe de tournoi ou juste son sac à dos. En tant que parent, on essuie une larme de fierté. C’est la récompense de tout un effort, de jours d'école parfois trop longs, de devoirs parfois difficiles.</a:t>
            </a:r>
            <a:endParaRPr lang="en-US" sz="1650" dirty="0"/>
          </a:p>
        </p:txBody>
      </p:sp>
      <p:sp>
        <p:nvSpPr>
          <p:cNvPr id="7" name="Shape 4"/>
          <p:cNvSpPr/>
          <p:nvPr/>
        </p:nvSpPr>
        <p:spPr>
          <a:xfrm>
            <a:off x="10163294" y="2757746"/>
            <a:ext cx="3733443" cy="3262313"/>
          </a:xfrm>
          <a:prstGeom prst="roundRect">
            <a:avLst>
              <a:gd name="adj" fmla="val 2699"/>
            </a:avLst>
          </a:prstGeom>
          <a:solidFill>
            <a:srgbClr val="C00000"/>
          </a:solidFill>
          <a:ln w="7620">
            <a:solidFill>
              <a:srgbClr val="8D2424"/>
            </a:solidFill>
            <a:prstDash val="solid"/>
          </a:ln>
        </p:spPr>
      </p:sp>
      <p:sp>
        <p:nvSpPr>
          <p:cNvPr id="8" name="Text 5"/>
          <p:cNvSpPr/>
          <p:nvPr/>
        </p:nvSpPr>
        <p:spPr>
          <a:xfrm>
            <a:off x="10380583" y="2975035"/>
            <a:ext cx="3298865" cy="318808"/>
          </a:xfrm>
          <a:prstGeom prst="rect">
            <a:avLst/>
          </a:prstGeom>
          <a:noFill/>
          <a:ln/>
        </p:spPr>
        <p:txBody>
          <a:bodyPr wrap="square" lIns="0" tIns="0" rIns="0" bIns="0" rtlCol="0" anchor="t"/>
          <a:lstStyle/>
          <a:p>
            <a:pPr marL="0" indent="0" algn="l">
              <a:lnSpc>
                <a:spcPts val="2700"/>
              </a:lnSpc>
              <a:buNone/>
            </a:pPr>
            <a:r>
              <a:rPr lang="en-US" sz="2150" dirty="0" err="1">
                <a:solidFill>
                  <a:srgbClr val="FFE5E5"/>
                </a:solidFill>
                <a:latin typeface="Dela Gothic One" pitchFamily="34" charset="0"/>
                <a:ea typeface="Dela Gothic One" pitchFamily="34" charset="-122"/>
                <a:cs typeface="Dela Gothic One" pitchFamily="34" charset="-120"/>
              </a:rPr>
              <a:t>Intérêt</a:t>
            </a:r>
            <a:r>
              <a:rPr lang="en-US" sz="2150" dirty="0">
                <a:solidFill>
                  <a:srgbClr val="FFE5E5"/>
                </a:solidFill>
                <a:latin typeface="Dela Gothic One" pitchFamily="34" charset="0"/>
                <a:ea typeface="Dela Gothic One" pitchFamily="34" charset="-122"/>
                <a:cs typeface="Dela Gothic One" pitchFamily="34" charset="-120"/>
              </a:rPr>
              <a:t> pour la </a:t>
            </a:r>
            <a:r>
              <a:rPr lang="en-US" sz="2150" dirty="0" err="1">
                <a:solidFill>
                  <a:srgbClr val="FFE5E5"/>
                </a:solidFill>
                <a:latin typeface="Dela Gothic One" pitchFamily="34" charset="0"/>
                <a:ea typeface="Dela Gothic One" pitchFamily="34" charset="-122"/>
                <a:cs typeface="Dela Gothic One" pitchFamily="34" charset="-120"/>
              </a:rPr>
              <a:t>cible</a:t>
            </a:r>
            <a:endParaRPr lang="en-US" sz="2150" dirty="0"/>
          </a:p>
        </p:txBody>
      </p:sp>
      <p:sp>
        <p:nvSpPr>
          <p:cNvPr id="9" name="Text 6"/>
          <p:cNvSpPr/>
          <p:nvPr/>
        </p:nvSpPr>
        <p:spPr>
          <a:xfrm>
            <a:off x="10380583" y="3790375"/>
            <a:ext cx="3516035" cy="2012394"/>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Parce que les parents </a:t>
            </a:r>
            <a:r>
              <a:rPr lang="en-US" sz="1650" dirty="0" err="1">
                <a:solidFill>
                  <a:srgbClr val="FFE5E5"/>
                </a:solidFill>
                <a:latin typeface="DM Sans" pitchFamily="34" charset="0"/>
                <a:ea typeface="DM Sans" pitchFamily="34" charset="-122"/>
                <a:cs typeface="DM Sans" pitchFamily="34" charset="-120"/>
              </a:rPr>
              <a:t>veulent</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accompagner</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leurs</a:t>
            </a:r>
            <a:r>
              <a:rPr lang="en-US" sz="1650" dirty="0">
                <a:solidFill>
                  <a:srgbClr val="FFE5E5"/>
                </a:solidFill>
                <a:latin typeface="DM Sans" pitchFamily="34" charset="0"/>
                <a:ea typeface="DM Sans" pitchFamily="34" charset="-122"/>
                <a:cs typeface="DM Sans" pitchFamily="34" charset="-120"/>
              </a:rPr>
              <a:t> enfants, </a:t>
            </a:r>
            <a:r>
              <a:rPr lang="en-US" sz="1650" dirty="0" err="1">
                <a:solidFill>
                  <a:srgbClr val="FFE5E5"/>
                </a:solidFill>
                <a:latin typeface="DM Sans" pitchFamily="34" charset="0"/>
                <a:ea typeface="DM Sans" pitchFamily="34" charset="-122"/>
                <a:cs typeface="DM Sans" pitchFamily="34" charset="-120"/>
              </a:rPr>
              <a:t>parce</a:t>
            </a:r>
            <a:r>
              <a:rPr lang="en-US" sz="1650" dirty="0">
                <a:solidFill>
                  <a:srgbClr val="FFE5E5"/>
                </a:solidFill>
                <a:latin typeface="DM Sans" pitchFamily="34" charset="0"/>
                <a:ea typeface="DM Sans" pitchFamily="34" charset="-122"/>
                <a:cs typeface="DM Sans" pitchFamily="34" charset="-120"/>
              </a:rPr>
              <a:t> que les </a:t>
            </a:r>
            <a:r>
              <a:rPr lang="en-US" sz="1650" dirty="0" err="1">
                <a:solidFill>
                  <a:srgbClr val="FFE5E5"/>
                </a:solidFill>
                <a:latin typeface="DM Sans" pitchFamily="34" charset="0"/>
                <a:ea typeface="DM Sans" pitchFamily="34" charset="-122"/>
                <a:cs typeface="DM Sans" pitchFamily="34" charset="-120"/>
              </a:rPr>
              <a:t>étudiants</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recherchent</a:t>
            </a:r>
            <a:r>
              <a:rPr lang="en-US" sz="1650" dirty="0">
                <a:solidFill>
                  <a:srgbClr val="FFE5E5"/>
                </a:solidFill>
                <a:latin typeface="DM Sans" pitchFamily="34" charset="0"/>
                <a:ea typeface="DM Sans" pitchFamily="34" charset="-122"/>
                <a:cs typeface="DM Sans" pitchFamily="34" charset="-120"/>
              </a:rPr>
              <a:t> des </a:t>
            </a:r>
            <a:r>
              <a:rPr lang="en-US" sz="1650" dirty="0" err="1">
                <a:solidFill>
                  <a:srgbClr val="FFE5E5"/>
                </a:solidFill>
                <a:latin typeface="DM Sans" pitchFamily="34" charset="0"/>
                <a:ea typeface="DM Sans" pitchFamily="34" charset="-122"/>
                <a:cs typeface="DM Sans" pitchFamily="34" charset="-120"/>
              </a:rPr>
              <a:t>repas</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sains</a:t>
            </a:r>
            <a:r>
              <a:rPr lang="en-US" sz="1650" dirty="0">
                <a:solidFill>
                  <a:srgbClr val="FFE5E5"/>
                </a:solidFill>
                <a:latin typeface="DM Sans" pitchFamily="34" charset="0"/>
                <a:ea typeface="DM Sans" pitchFamily="34" charset="-122"/>
                <a:cs typeface="DM Sans" pitchFamily="34" charset="-120"/>
              </a:rPr>
              <a:t> et qui </a:t>
            </a:r>
            <a:r>
              <a:rPr lang="en-US" sz="1650" dirty="0" err="1">
                <a:solidFill>
                  <a:srgbClr val="FFE5E5"/>
                </a:solidFill>
                <a:latin typeface="DM Sans" pitchFamily="34" charset="0"/>
                <a:ea typeface="DM Sans" pitchFamily="34" charset="-122"/>
                <a:cs typeface="DM Sans" pitchFamily="34" charset="-120"/>
              </a:rPr>
              <a:t>leur</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donnent</a:t>
            </a:r>
            <a:r>
              <a:rPr lang="en-US" sz="1650" dirty="0">
                <a:solidFill>
                  <a:srgbClr val="FFE5E5"/>
                </a:solidFill>
                <a:latin typeface="DM Sans" pitchFamily="34" charset="0"/>
                <a:ea typeface="DM Sans" pitchFamily="34" charset="-122"/>
                <a:cs typeface="DM Sans" pitchFamily="34" charset="-120"/>
              </a:rPr>
              <a:t> du tonus, La Pasta First deviant </a:t>
            </a:r>
            <a:r>
              <a:rPr lang="en-US" sz="1650" dirty="0" err="1">
                <a:solidFill>
                  <a:srgbClr val="FFE5E5"/>
                </a:solidFill>
                <a:latin typeface="DM Sans" pitchFamily="34" charset="0"/>
                <a:ea typeface="DM Sans" pitchFamily="34" charset="-122"/>
                <a:cs typeface="DM Sans" pitchFamily="34" charset="-120"/>
              </a:rPr>
              <a:t>l’allié</a:t>
            </a:r>
            <a:r>
              <a:rPr lang="en-US" sz="1650" dirty="0">
                <a:solidFill>
                  <a:srgbClr val="FFE5E5"/>
                </a:solidFill>
                <a:latin typeface="DM Sans" pitchFamily="34" charset="0"/>
                <a:ea typeface="DM Sans" pitchFamily="34" charset="-122"/>
                <a:cs typeface="DM Sans" pitchFamily="34" charset="-120"/>
              </a:rPr>
              <a:t> naturel de </a:t>
            </a:r>
            <a:r>
              <a:rPr lang="en-US" sz="1650" dirty="0" err="1">
                <a:solidFill>
                  <a:srgbClr val="FFE5E5"/>
                </a:solidFill>
                <a:latin typeface="DM Sans" pitchFamily="34" charset="0"/>
                <a:ea typeface="DM Sans" pitchFamily="34" charset="-122"/>
                <a:cs typeface="DM Sans" pitchFamily="34" charset="-120"/>
              </a:rPr>
              <a:t>toutes</a:t>
            </a:r>
            <a:r>
              <a:rPr lang="en-US" sz="1650" dirty="0">
                <a:solidFill>
                  <a:srgbClr val="FFE5E5"/>
                </a:solidFill>
                <a:latin typeface="DM Sans" pitchFamily="34" charset="0"/>
                <a:ea typeface="DM Sans" pitchFamily="34" charset="-122"/>
                <a:cs typeface="DM Sans" pitchFamily="34" charset="-120"/>
              </a:rPr>
              <a:t> les </a:t>
            </a:r>
            <a:r>
              <a:rPr lang="en-US" sz="1650" dirty="0" err="1">
                <a:solidFill>
                  <a:srgbClr val="FFE5E5"/>
                </a:solidFill>
                <a:latin typeface="DM Sans" pitchFamily="34" charset="0"/>
                <a:ea typeface="DM Sans" pitchFamily="34" charset="-122"/>
                <a:cs typeface="DM Sans" pitchFamily="34" charset="-120"/>
              </a:rPr>
              <a:t>réussites</a:t>
            </a:r>
            <a:r>
              <a:rPr lang="en-US" sz="1650" dirty="0">
                <a:solidFill>
                  <a:srgbClr val="FFE5E5"/>
                </a:solidFill>
                <a:latin typeface="DM Sans" pitchFamily="34" charset="0"/>
                <a:ea typeface="DM Sans" pitchFamily="34" charset="-122"/>
                <a:cs typeface="DM Sans" pitchFamily="34" charset="-120"/>
              </a:rPr>
              <a:t>.</a:t>
            </a:r>
            <a:endParaRPr lang="en-US" sz="1650" dirty="0"/>
          </a:p>
        </p:txBody>
      </p:sp>
      <p:sp>
        <p:nvSpPr>
          <p:cNvPr id="10" name="Shape 7"/>
          <p:cNvSpPr/>
          <p:nvPr/>
        </p:nvSpPr>
        <p:spPr>
          <a:xfrm>
            <a:off x="6220182" y="6229727"/>
            <a:ext cx="7676436" cy="1911310"/>
          </a:xfrm>
          <a:prstGeom prst="roundRect">
            <a:avLst>
              <a:gd name="adj" fmla="val 4607"/>
            </a:avLst>
          </a:prstGeom>
          <a:solidFill>
            <a:srgbClr val="C00000"/>
          </a:solidFill>
          <a:ln w="7620">
            <a:solidFill>
              <a:srgbClr val="8D2424"/>
            </a:solidFill>
            <a:prstDash val="solid"/>
          </a:ln>
        </p:spPr>
      </p:sp>
      <p:sp>
        <p:nvSpPr>
          <p:cNvPr id="11" name="Text 8"/>
          <p:cNvSpPr/>
          <p:nvPr/>
        </p:nvSpPr>
        <p:spPr>
          <a:xfrm>
            <a:off x="6437471" y="6447016"/>
            <a:ext cx="4419715" cy="344805"/>
          </a:xfrm>
          <a:prstGeom prst="rect">
            <a:avLst/>
          </a:prstGeom>
          <a:noFill/>
          <a:ln/>
        </p:spPr>
        <p:txBody>
          <a:bodyPr wrap="none" lIns="0" tIns="0" rIns="0" bIns="0" rtlCol="0" anchor="t"/>
          <a:lstStyle/>
          <a:p>
            <a:pPr marL="0" indent="0" algn="l">
              <a:lnSpc>
                <a:spcPts val="2700"/>
              </a:lnSpc>
              <a:buNone/>
            </a:pPr>
            <a:r>
              <a:rPr lang="en-US" sz="2150" dirty="0" err="1">
                <a:solidFill>
                  <a:srgbClr val="FFE5E5"/>
                </a:solidFill>
                <a:latin typeface="Dela Gothic One" pitchFamily="34" charset="0"/>
                <a:ea typeface="Dela Gothic One" pitchFamily="34" charset="-122"/>
                <a:cs typeface="Dela Gothic One" pitchFamily="34" charset="-120"/>
              </a:rPr>
              <a:t>Intérêt</a:t>
            </a:r>
            <a:r>
              <a:rPr lang="en-US" sz="2150" dirty="0">
                <a:solidFill>
                  <a:srgbClr val="FFE5E5"/>
                </a:solidFill>
                <a:latin typeface="Dela Gothic One" pitchFamily="34" charset="0"/>
                <a:ea typeface="Dela Gothic One" pitchFamily="34" charset="-122"/>
                <a:cs typeface="Dela Gothic One" pitchFamily="34" charset="-120"/>
              </a:rPr>
              <a:t> pour La Pasta First</a:t>
            </a:r>
            <a:endParaRPr lang="en-US" sz="2150" dirty="0"/>
          </a:p>
        </p:txBody>
      </p:sp>
      <p:sp>
        <p:nvSpPr>
          <p:cNvPr id="12" name="Text 9"/>
          <p:cNvSpPr/>
          <p:nvPr/>
        </p:nvSpPr>
        <p:spPr>
          <a:xfrm>
            <a:off x="6437471" y="6917551"/>
            <a:ext cx="7241857" cy="1006197"/>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En </a:t>
            </a:r>
            <a:r>
              <a:rPr lang="en-US" sz="1650" dirty="0" err="1">
                <a:solidFill>
                  <a:srgbClr val="FFE5E5"/>
                </a:solidFill>
                <a:latin typeface="DM Sans" pitchFamily="34" charset="0"/>
                <a:ea typeface="DM Sans" pitchFamily="34" charset="-122"/>
                <a:cs typeface="DM Sans" pitchFamily="34" charset="-120"/>
              </a:rPr>
              <a:t>s’associant</a:t>
            </a:r>
            <a:r>
              <a:rPr lang="en-US" sz="1650" dirty="0">
                <a:solidFill>
                  <a:srgbClr val="FFE5E5"/>
                </a:solidFill>
                <a:latin typeface="DM Sans" pitchFamily="34" charset="0"/>
                <a:ea typeface="DM Sans" pitchFamily="34" charset="-122"/>
                <a:cs typeface="DM Sans" pitchFamily="34" charset="-120"/>
              </a:rPr>
              <a:t> aux moments de </a:t>
            </a:r>
            <a:r>
              <a:rPr lang="en-US" sz="1650" dirty="0" err="1">
                <a:solidFill>
                  <a:srgbClr val="FFE5E5"/>
                </a:solidFill>
                <a:latin typeface="DM Sans" pitchFamily="34" charset="0"/>
                <a:ea typeface="DM Sans" pitchFamily="34" charset="-122"/>
                <a:cs typeface="DM Sans" pitchFamily="34" charset="-120"/>
              </a:rPr>
              <a:t>réussite</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scolaire</a:t>
            </a:r>
            <a:r>
              <a:rPr lang="en-US" sz="1650" dirty="0">
                <a:solidFill>
                  <a:srgbClr val="FFE5E5"/>
                </a:solidFill>
                <a:latin typeface="DM Sans" pitchFamily="34" charset="0"/>
                <a:ea typeface="DM Sans" pitchFamily="34" charset="-122"/>
                <a:cs typeface="DM Sans" pitchFamily="34" charset="-120"/>
              </a:rPr>
              <a:t>, sportive </a:t>
            </a:r>
            <a:r>
              <a:rPr lang="en-US" sz="1650" dirty="0" err="1">
                <a:solidFill>
                  <a:srgbClr val="FFE5E5"/>
                </a:solidFill>
                <a:latin typeface="DM Sans" pitchFamily="34" charset="0"/>
                <a:ea typeface="DM Sans" pitchFamily="34" charset="-122"/>
                <a:cs typeface="DM Sans" pitchFamily="34" charset="-120"/>
              </a:rPr>
              <a:t>ou</a:t>
            </a:r>
            <a:r>
              <a:rPr lang="en-US" sz="1650" dirty="0">
                <a:solidFill>
                  <a:srgbClr val="FFE5E5"/>
                </a:solidFill>
                <a:latin typeface="DM Sans" pitchFamily="34" charset="0"/>
                <a:ea typeface="DM Sans" pitchFamily="34" charset="-122"/>
                <a:cs typeface="DM Sans" pitchFamily="34" charset="-120"/>
              </a:rPr>
              <a:t> </a:t>
            </a:r>
            <a:r>
              <a:rPr lang="en-US" sz="1650" dirty="0" err="1">
                <a:solidFill>
                  <a:srgbClr val="FFE5E5"/>
                </a:solidFill>
                <a:latin typeface="DM Sans" pitchFamily="34" charset="0"/>
                <a:ea typeface="DM Sans" pitchFamily="34" charset="-122"/>
                <a:cs typeface="DM Sans" pitchFamily="34" charset="-120"/>
              </a:rPr>
              <a:t>personnelle</a:t>
            </a:r>
            <a:r>
              <a:rPr lang="en-US" sz="1650" dirty="0">
                <a:solidFill>
                  <a:srgbClr val="FFE5E5"/>
                </a:solidFill>
                <a:latin typeface="DM Sans" pitchFamily="34" charset="0"/>
                <a:ea typeface="DM Sans" pitchFamily="34" charset="-122"/>
                <a:cs typeface="DM Sans" pitchFamily="34" charset="-120"/>
              </a:rPr>
              <a:t>, La </a:t>
            </a:r>
            <a:r>
              <a:rPr lang="fr-FR" sz="1650" dirty="0">
                <a:solidFill>
                  <a:srgbClr val="FFE5E5"/>
                </a:solidFill>
                <a:latin typeface="DM Sans" pitchFamily="34" charset="0"/>
                <a:ea typeface="DM Sans" pitchFamily="34" charset="-122"/>
                <a:cs typeface="DM Sans" pitchFamily="34" charset="-120"/>
              </a:rPr>
              <a:t>Pasta First renforce son lien émotionnel avec les familles et les jeunes adultes, en construisant une image complice, accessible et inspirante.</a:t>
            </a:r>
            <a:r>
              <a:rPr lang="en-US" sz="1650" dirty="0">
                <a:solidFill>
                  <a:srgbClr val="FFE5E5"/>
                </a:solidFill>
                <a:latin typeface="DM Sans" pitchFamily="34" charset="0"/>
                <a:ea typeface="DM Sans" pitchFamily="34" charset="-122"/>
                <a:cs typeface="DM Sans" pitchFamily="34" charset="-120"/>
              </a:rPr>
              <a:t> </a:t>
            </a:r>
            <a:endParaRPr lang="en-US" sz="1650" dirty="0"/>
          </a:p>
        </p:txBody>
      </p:sp>
      <p:sp>
        <p:nvSpPr>
          <p:cNvPr id="13" name="Text 2">
            <a:extLst>
              <a:ext uri="{FF2B5EF4-FFF2-40B4-BE49-F238E27FC236}">
                <a16:creationId xmlns:a16="http://schemas.microsoft.com/office/drawing/2014/main" id="{44B486A6-8E8E-FC2A-BB19-EC687C69981C}"/>
              </a:ext>
            </a:extLst>
          </p:cNvPr>
          <p:cNvSpPr/>
          <p:nvPr/>
        </p:nvSpPr>
        <p:spPr>
          <a:xfrm>
            <a:off x="197754" y="230522"/>
            <a:ext cx="2758797" cy="344805"/>
          </a:xfrm>
          <a:prstGeom prst="rect">
            <a:avLst/>
          </a:prstGeom>
          <a:noFill/>
          <a:ln/>
        </p:spPr>
        <p:txBody>
          <a:bodyPr wrap="none" lIns="0" tIns="0" rIns="0" bIns="0" rtlCol="0" anchor="t"/>
          <a:lstStyle/>
          <a:p>
            <a:pPr marL="0" indent="0" algn="l">
              <a:lnSpc>
                <a:spcPts val="2700"/>
              </a:lnSpc>
              <a:buNone/>
            </a:pPr>
            <a:r>
              <a:rPr lang="en-US" sz="2150" dirty="0">
                <a:latin typeface="Dela Gothic One" pitchFamily="34" charset="0"/>
                <a:ea typeface="Dela Gothic One" pitchFamily="34" charset="-122"/>
                <a:cs typeface="Dela Gothic One" pitchFamily="34" charset="-120"/>
              </a:rPr>
              <a:t>Concept</a:t>
            </a:r>
            <a:endParaRPr lang="en-US" sz="2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BD9A8-B8BB-0CBC-0EAD-A00E67718C7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116445A-7CDE-B8E6-6915-830B66D2276F}"/>
              </a:ext>
            </a:extLst>
          </p:cNvPr>
          <p:cNvSpPr/>
          <p:nvPr/>
        </p:nvSpPr>
        <p:spPr>
          <a:xfrm>
            <a:off x="8447542" y="766088"/>
            <a:ext cx="5693291" cy="712708"/>
          </a:xfrm>
          <a:prstGeom prst="rect">
            <a:avLst/>
          </a:prstGeom>
          <a:noFill/>
          <a:ln/>
        </p:spPr>
        <p:txBody>
          <a:bodyPr wrap="square" lIns="0" tIns="0" rIns="0" bIns="0" rtlCol="0" anchor="t"/>
          <a:lstStyle/>
          <a:p>
            <a:pPr marL="0" indent="0" algn="r">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Pré-</a:t>
            </a:r>
            <a:r>
              <a:rPr lang="en-US" sz="4450" dirty="0" err="1">
                <a:solidFill>
                  <a:srgbClr val="FAEBEB"/>
                </a:solidFill>
                <a:latin typeface="Dela Gothic One" pitchFamily="34" charset="0"/>
                <a:ea typeface="Dela Gothic One" pitchFamily="34" charset="-122"/>
                <a:cs typeface="Dela Gothic One" pitchFamily="34" charset="-120"/>
              </a:rPr>
              <a:t>campagne</a:t>
            </a:r>
            <a:endParaRPr lang="en-US" sz="4450" dirty="0">
              <a:solidFill>
                <a:srgbClr val="FAEBEB"/>
              </a:solidFill>
              <a:latin typeface="Dela Gothic One" pitchFamily="34" charset="0"/>
              <a:ea typeface="Dela Gothic One" pitchFamily="34" charset="-122"/>
              <a:cs typeface="Dela Gothic One" pitchFamily="34" charset="-120"/>
            </a:endParaRPr>
          </a:p>
        </p:txBody>
      </p:sp>
      <p:sp>
        <p:nvSpPr>
          <p:cNvPr id="9" name="Text 5">
            <a:extLst>
              <a:ext uri="{FF2B5EF4-FFF2-40B4-BE49-F238E27FC236}">
                <a16:creationId xmlns:a16="http://schemas.microsoft.com/office/drawing/2014/main" id="{1DC26DB5-28E5-F139-544A-AB2408261C2D}"/>
              </a:ext>
            </a:extLst>
          </p:cNvPr>
          <p:cNvSpPr/>
          <p:nvPr/>
        </p:nvSpPr>
        <p:spPr>
          <a:xfrm>
            <a:off x="6828909" y="2664420"/>
            <a:ext cx="7496691" cy="2900760"/>
          </a:xfrm>
          <a:prstGeom prst="rect">
            <a:avLst/>
          </a:prstGeom>
          <a:noFill/>
          <a:ln/>
        </p:spPr>
        <p:txBody>
          <a:bodyPr wrap="square" lIns="0" tIns="0" rIns="0" bIns="0" rtlCol="0" anchor="t"/>
          <a:lstStyle/>
          <a:p>
            <a:pPr marL="0" indent="0" algn="just">
              <a:lnSpc>
                <a:spcPct val="150000"/>
              </a:lnSpc>
              <a:buNone/>
            </a:pPr>
            <a:r>
              <a:rPr lang="en-US" sz="2400" dirty="0">
                <a:solidFill>
                  <a:srgbClr val="FFE5E5"/>
                </a:solidFill>
                <a:latin typeface="DM Sans" pitchFamily="34" charset="0"/>
                <a:ea typeface="DM Sans" pitchFamily="34" charset="-122"/>
                <a:cs typeface="DM Sans" pitchFamily="34" charset="-120"/>
              </a:rPr>
              <a:t>Cette phase </a:t>
            </a:r>
            <a:r>
              <a:rPr lang="en-US" sz="2400" dirty="0" err="1">
                <a:solidFill>
                  <a:srgbClr val="FFE5E5"/>
                </a:solidFill>
                <a:latin typeface="DM Sans" pitchFamily="34" charset="0"/>
                <a:ea typeface="DM Sans" pitchFamily="34" charset="-122"/>
                <a:cs typeface="DM Sans" pitchFamily="34" charset="-120"/>
              </a:rPr>
              <a:t>s’étendra</a:t>
            </a:r>
            <a:r>
              <a:rPr lang="en-US" sz="2400" dirty="0">
                <a:solidFill>
                  <a:srgbClr val="FFE5E5"/>
                </a:solidFill>
                <a:latin typeface="DM Sans" pitchFamily="34" charset="0"/>
                <a:ea typeface="DM Sans" pitchFamily="34" charset="-122"/>
                <a:cs typeface="DM Sans" pitchFamily="34" charset="-120"/>
              </a:rPr>
              <a:t> de la fin </a:t>
            </a:r>
            <a:r>
              <a:rPr lang="en-US" sz="2400" dirty="0" err="1">
                <a:solidFill>
                  <a:srgbClr val="FFE5E5"/>
                </a:solidFill>
                <a:latin typeface="DM Sans" pitchFamily="34" charset="0"/>
                <a:ea typeface="DM Sans" pitchFamily="34" charset="-122"/>
                <a:cs typeface="DM Sans" pitchFamily="34" charset="-120"/>
              </a:rPr>
              <a:t>d’année</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scolaire</a:t>
            </a:r>
            <a:r>
              <a:rPr lang="en-US" sz="2400" dirty="0">
                <a:solidFill>
                  <a:srgbClr val="FFE5E5"/>
                </a:solidFill>
                <a:latin typeface="DM Sans" pitchFamily="34" charset="0"/>
                <a:ea typeface="DM Sans" pitchFamily="34" charset="-122"/>
                <a:cs typeface="DM Sans" pitchFamily="34" charset="-120"/>
              </a:rPr>
              <a:t> 2024/2025 au </a:t>
            </a:r>
            <a:r>
              <a:rPr lang="en-US" sz="2400" dirty="0" err="1">
                <a:solidFill>
                  <a:srgbClr val="FFE5E5"/>
                </a:solidFill>
                <a:latin typeface="DM Sans" pitchFamily="34" charset="0"/>
                <a:ea typeface="DM Sans" pitchFamily="34" charset="-122"/>
                <a:cs typeface="DM Sans" pitchFamily="34" charset="-120"/>
              </a:rPr>
              <a:t>mois</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d’août</a:t>
            </a:r>
            <a:r>
              <a:rPr lang="en-US" sz="2400" dirty="0">
                <a:solidFill>
                  <a:srgbClr val="FFE5E5"/>
                </a:solidFill>
                <a:latin typeface="DM Sans" pitchFamily="34" charset="0"/>
                <a:ea typeface="DM Sans" pitchFamily="34" charset="-122"/>
                <a:cs typeface="DM Sans" pitchFamily="34" charset="-120"/>
              </a:rPr>
              <a:t> 2025. Ceci dans le but de presenter La Pasta First </a:t>
            </a:r>
            <a:r>
              <a:rPr lang="en-US" sz="2400" dirty="0" err="1">
                <a:solidFill>
                  <a:srgbClr val="FFE5E5"/>
                </a:solidFill>
                <a:latin typeface="DM Sans" pitchFamily="34" charset="0"/>
                <a:ea typeface="DM Sans" pitchFamily="34" charset="-122"/>
                <a:cs typeface="DM Sans" pitchFamily="34" charset="-120"/>
              </a:rPr>
              <a:t>comme</a:t>
            </a:r>
            <a:r>
              <a:rPr lang="en-US" sz="2400" dirty="0">
                <a:solidFill>
                  <a:srgbClr val="FFE5E5"/>
                </a:solidFill>
                <a:latin typeface="DM Sans" pitchFamily="34" charset="0"/>
                <a:ea typeface="DM Sans" pitchFamily="34" charset="-122"/>
                <a:cs typeface="DM Sans" pitchFamily="34" charset="-120"/>
              </a:rPr>
              <a:t> un </a:t>
            </a:r>
            <a:r>
              <a:rPr lang="en-US" sz="2400" dirty="0" err="1">
                <a:solidFill>
                  <a:srgbClr val="FFE5E5"/>
                </a:solidFill>
                <a:latin typeface="DM Sans" pitchFamily="34" charset="0"/>
                <a:ea typeface="DM Sans" pitchFamily="34" charset="-122"/>
                <a:cs typeface="DM Sans" pitchFamily="34" charset="-120"/>
              </a:rPr>
              <a:t>élément</a:t>
            </a:r>
            <a:r>
              <a:rPr lang="en-US" sz="2400" dirty="0">
                <a:solidFill>
                  <a:srgbClr val="FFE5E5"/>
                </a:solidFill>
                <a:latin typeface="DM Sans" pitchFamily="34" charset="0"/>
                <a:ea typeface="DM Sans" pitchFamily="34" charset="-122"/>
                <a:cs typeface="DM Sans" pitchFamily="34" charset="-120"/>
              </a:rPr>
              <a:t> omnipresent dans </a:t>
            </a:r>
            <a:r>
              <a:rPr lang="en-US" sz="2400" dirty="0" err="1">
                <a:solidFill>
                  <a:srgbClr val="FFE5E5"/>
                </a:solidFill>
                <a:latin typeface="DM Sans" pitchFamily="34" charset="0"/>
                <a:ea typeface="DM Sans" pitchFamily="34" charset="-122"/>
                <a:cs typeface="DM Sans" pitchFamily="34" charset="-120"/>
              </a:rPr>
              <a:t>toutes</a:t>
            </a:r>
            <a:r>
              <a:rPr lang="en-US" sz="2400" dirty="0">
                <a:solidFill>
                  <a:srgbClr val="FFE5E5"/>
                </a:solidFill>
                <a:latin typeface="DM Sans" pitchFamily="34" charset="0"/>
                <a:ea typeface="DM Sans" pitchFamily="34" charset="-122"/>
                <a:cs typeface="DM Sans" pitchFamily="34" charset="-120"/>
              </a:rPr>
              <a:t> les </a:t>
            </a:r>
            <a:r>
              <a:rPr lang="en-US" sz="2400" dirty="0" err="1">
                <a:solidFill>
                  <a:srgbClr val="FFE5E5"/>
                </a:solidFill>
                <a:latin typeface="DM Sans" pitchFamily="34" charset="0"/>
                <a:ea typeface="DM Sans" pitchFamily="34" charset="-122"/>
                <a:cs typeface="DM Sans" pitchFamily="34" charset="-120"/>
              </a:rPr>
              <a:t>célébrations</a:t>
            </a:r>
            <a:r>
              <a:rPr lang="en-US" sz="2400" dirty="0">
                <a:solidFill>
                  <a:srgbClr val="FFE5E5"/>
                </a:solidFill>
                <a:latin typeface="DM Sans" pitchFamily="34" charset="0"/>
                <a:ea typeface="DM Sans" pitchFamily="34" charset="-122"/>
                <a:cs typeface="DM Sans" pitchFamily="34" charset="-120"/>
              </a:rPr>
              <a:t> </a:t>
            </a:r>
            <a:r>
              <a:rPr lang="en-US" sz="2400" dirty="0" err="1">
                <a:solidFill>
                  <a:srgbClr val="FFE5E5"/>
                </a:solidFill>
                <a:latin typeface="DM Sans" pitchFamily="34" charset="0"/>
                <a:ea typeface="DM Sans" pitchFamily="34" charset="-122"/>
                <a:cs typeface="DM Sans" pitchFamily="34" charset="-120"/>
              </a:rPr>
              <a:t>académiques</a:t>
            </a:r>
            <a:r>
              <a:rPr lang="en-US" sz="2400" dirty="0">
                <a:solidFill>
                  <a:srgbClr val="FFE5E5"/>
                </a:solidFill>
                <a:latin typeface="DM Sans" pitchFamily="34" charset="0"/>
                <a:ea typeface="DM Sans" pitchFamily="34" charset="-122"/>
                <a:cs typeface="DM Sans" pitchFamily="34" charset="-120"/>
              </a:rPr>
              <a:t>. </a:t>
            </a:r>
          </a:p>
          <a:p>
            <a:pPr marL="0" indent="0" algn="just">
              <a:lnSpc>
                <a:spcPct val="150000"/>
              </a:lnSpc>
              <a:buNone/>
            </a:pPr>
            <a:r>
              <a:rPr lang="en-US" sz="2400" dirty="0" err="1">
                <a:solidFill>
                  <a:srgbClr val="FFE5E5"/>
                </a:solidFill>
                <a:latin typeface="DM Sans" pitchFamily="34" charset="0"/>
              </a:rPr>
              <a:t>Cette</a:t>
            </a:r>
            <a:r>
              <a:rPr lang="en-US" sz="2400" dirty="0">
                <a:solidFill>
                  <a:srgbClr val="FFE5E5"/>
                </a:solidFill>
                <a:latin typeface="DM Sans" pitchFamily="34" charset="0"/>
              </a:rPr>
              <a:t> phase </a:t>
            </a:r>
            <a:r>
              <a:rPr lang="en-US" sz="2400" dirty="0" err="1">
                <a:solidFill>
                  <a:srgbClr val="FFE5E5"/>
                </a:solidFill>
                <a:latin typeface="DM Sans" pitchFamily="34" charset="0"/>
              </a:rPr>
              <a:t>consistera</a:t>
            </a:r>
            <a:r>
              <a:rPr lang="en-US" sz="2400" dirty="0">
                <a:solidFill>
                  <a:srgbClr val="FFE5E5"/>
                </a:solidFill>
                <a:latin typeface="DM Sans" pitchFamily="34" charset="0"/>
              </a:rPr>
              <a:t> </a:t>
            </a:r>
            <a:r>
              <a:rPr lang="en-US" sz="2400" dirty="0" err="1">
                <a:solidFill>
                  <a:srgbClr val="FFE5E5"/>
                </a:solidFill>
                <a:latin typeface="DM Sans" pitchFamily="34" charset="0"/>
              </a:rPr>
              <a:t>principalement</a:t>
            </a:r>
            <a:r>
              <a:rPr lang="en-US" sz="2400" dirty="0">
                <a:solidFill>
                  <a:srgbClr val="FFE5E5"/>
                </a:solidFill>
                <a:latin typeface="DM Sans" pitchFamily="34" charset="0"/>
              </a:rPr>
              <a:t> en: Sponsoring et </a:t>
            </a:r>
            <a:r>
              <a:rPr lang="en-US" sz="2400" dirty="0" err="1">
                <a:solidFill>
                  <a:srgbClr val="FFE5E5"/>
                </a:solidFill>
                <a:latin typeface="DM Sans" pitchFamily="34" charset="0"/>
              </a:rPr>
              <a:t>campagne</a:t>
            </a:r>
            <a:r>
              <a:rPr lang="en-US" sz="2400" dirty="0">
                <a:solidFill>
                  <a:srgbClr val="FFE5E5"/>
                </a:solidFill>
                <a:latin typeface="DM Sans" pitchFamily="34" charset="0"/>
              </a:rPr>
              <a:t> media.</a:t>
            </a:r>
            <a:endParaRPr lang="en-US" sz="2400" dirty="0"/>
          </a:p>
        </p:txBody>
      </p:sp>
      <p:pic>
        <p:nvPicPr>
          <p:cNvPr id="2" name="Image 1">
            <a:extLst>
              <a:ext uri="{FF2B5EF4-FFF2-40B4-BE49-F238E27FC236}">
                <a16:creationId xmlns:a16="http://schemas.microsoft.com/office/drawing/2014/main" id="{52E10954-3211-88BE-6FA7-8B508739CB80}"/>
              </a:ext>
            </a:extLst>
          </p:cNvPr>
          <p:cNvPicPr>
            <a:picLocks noChangeAspect="1"/>
          </p:cNvPicPr>
          <p:nvPr/>
        </p:nvPicPr>
        <p:blipFill>
          <a:blip r:embed="rId3"/>
          <a:stretch>
            <a:fillRect/>
          </a:stretch>
        </p:blipFill>
        <p:spPr>
          <a:xfrm>
            <a:off x="0" y="0"/>
            <a:ext cx="6182860" cy="8229600"/>
          </a:xfrm>
          <a:prstGeom prst="rect">
            <a:avLst/>
          </a:prstGeom>
        </p:spPr>
      </p:pic>
    </p:spTree>
    <p:extLst>
      <p:ext uri="{BB962C8B-B14F-4D97-AF65-F5344CB8AC3E}">
        <p14:creationId xmlns:p14="http://schemas.microsoft.com/office/powerpoint/2010/main" val="3006771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1924</TotalTime>
  <Words>1673</Words>
  <Application>Microsoft Office PowerPoint</Application>
  <PresentationFormat>Personnalisé</PresentationFormat>
  <Paragraphs>270</Paragraphs>
  <Slides>22</Slides>
  <Notes>17</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22</vt:i4>
      </vt:variant>
    </vt:vector>
  </HeadingPairs>
  <TitlesOfParts>
    <vt:vector size="32" baseType="lpstr">
      <vt:lpstr>Century Gothic</vt:lpstr>
      <vt:lpstr>Dela Gothic One</vt:lpstr>
      <vt:lpstr>Helvetica Neue Medium</vt:lpstr>
      <vt:lpstr>DM Sans</vt:lpstr>
      <vt:lpstr>Wingdings</vt:lpstr>
      <vt:lpstr>Helvetica Neue</vt:lpstr>
      <vt:lpstr>Arial</vt:lpstr>
      <vt:lpstr>Tw Cen MT</vt:lpstr>
      <vt:lpstr>Office Theme</vt:lpstr>
      <vt:lpstr>21_BasicWhite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LENOVO</cp:lastModifiedBy>
  <cp:revision>25</cp:revision>
  <dcterms:created xsi:type="dcterms:W3CDTF">2025-04-22T09:21:55Z</dcterms:created>
  <dcterms:modified xsi:type="dcterms:W3CDTF">2025-05-14T17:28:56Z</dcterms:modified>
</cp:coreProperties>
</file>