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7" r:id="rId3"/>
    <p:sldId id="298" r:id="rId4"/>
    <p:sldId id="299" r:id="rId5"/>
    <p:sldId id="300" r:id="rId6"/>
    <p:sldId id="301" r:id="rId7"/>
    <p:sldId id="302" r:id="rId8"/>
    <p:sldId id="275" r:id="rId9"/>
    <p:sldId id="293" r:id="rId10"/>
    <p:sldId id="257" r:id="rId11"/>
    <p:sldId id="263" r:id="rId12"/>
    <p:sldId id="294" r:id="rId13"/>
    <p:sldId id="303" r:id="rId14"/>
    <p:sldId id="304" r:id="rId15"/>
    <p:sldId id="295" r:id="rId16"/>
    <p:sldId id="305" r:id="rId17"/>
    <p:sldId id="306" r:id="rId18"/>
    <p:sldId id="296" r:id="rId19"/>
    <p:sldId id="276" r:id="rId20"/>
    <p:sldId id="307" r:id="rId21"/>
    <p:sldId id="277" r:id="rId22"/>
    <p:sldId id="281" r:id="rId23"/>
    <p:sldId id="282" r:id="rId24"/>
    <p:sldId id="308" r:id="rId25"/>
    <p:sldId id="279" r:id="rId26"/>
    <p:sldId id="283" r:id="rId27"/>
    <p:sldId id="284" r:id="rId28"/>
    <p:sldId id="309" r:id="rId29"/>
    <p:sldId id="310" r:id="rId30"/>
    <p:sldId id="286" r:id="rId31"/>
    <p:sldId id="287" r:id="rId32"/>
    <p:sldId id="291" r:id="rId33"/>
    <p:sldId id="288" r:id="rId34"/>
    <p:sldId id="289" r:id="rId35"/>
    <p:sldId id="290" r:id="rId36"/>
    <p:sldId id="278" r:id="rId3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3C31"/>
    <a:srgbClr val="BE3B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7" d="100"/>
          <a:sy n="87" d="100"/>
        </p:scale>
        <p:origin x="528"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31310D-3F38-48D8-93C6-2A026513BE24}" type="doc">
      <dgm:prSet loTypeId="urn:microsoft.com/office/officeart/2008/layout/NameandTitleOrganizationalChart" loCatId="hierarchy" qsTypeId="urn:microsoft.com/office/officeart/2005/8/quickstyle/simple1" qsCatId="simple" csTypeId="urn:microsoft.com/office/officeart/2005/8/colors/colorful3" csCatId="colorful" phldr="1"/>
      <dgm:spPr/>
      <dgm:t>
        <a:bodyPr/>
        <a:lstStyle/>
        <a:p>
          <a:endParaRPr lang="fr-FR"/>
        </a:p>
      </dgm:t>
    </dgm:pt>
    <dgm:pt modelId="{DE193394-68B5-4C13-8CB5-8FBF955BF4FD}">
      <dgm:prSet phldrT="[Texte]"/>
      <dgm:spPr/>
      <dgm:t>
        <a:bodyPr/>
        <a:lstStyle/>
        <a:p>
          <a:r>
            <a:rPr lang="fr-FR" dirty="0"/>
            <a:t>PASTA FIRST</a:t>
          </a:r>
        </a:p>
      </dgm:t>
    </dgm:pt>
    <dgm:pt modelId="{189C3606-8218-4B98-9BED-5C1E32887DB5}" type="parTrans" cxnId="{E4D7EDD5-9DF4-4741-BD3E-C099198E41C2}">
      <dgm:prSet/>
      <dgm:spPr/>
      <dgm:t>
        <a:bodyPr/>
        <a:lstStyle/>
        <a:p>
          <a:endParaRPr lang="fr-FR"/>
        </a:p>
      </dgm:t>
    </dgm:pt>
    <dgm:pt modelId="{5398F19D-A134-4FA7-8222-6484B4C90446}" type="sibTrans" cxnId="{E4D7EDD5-9DF4-4741-BD3E-C099198E41C2}">
      <dgm:prSet/>
      <dgm:spPr/>
      <dgm:t>
        <a:bodyPr/>
        <a:lstStyle/>
        <a:p>
          <a:endParaRPr lang="fr-FR"/>
        </a:p>
      </dgm:t>
    </dgm:pt>
    <dgm:pt modelId="{90384089-B0E4-4CCE-BB9D-8632B7F34D8D}">
      <dgm:prSet phldrT="[Texte]"/>
      <dgm:spPr/>
      <dgm:t>
        <a:bodyPr/>
        <a:lstStyle/>
        <a:p>
          <a:r>
            <a:rPr lang="fr-FR" dirty="0"/>
            <a:t>Concepts créatifs</a:t>
          </a:r>
        </a:p>
      </dgm:t>
    </dgm:pt>
    <dgm:pt modelId="{A2298D86-29F1-4A02-9919-CA4694C3FBE1}" type="parTrans" cxnId="{32AF934D-9753-4D2C-8F05-3BC15D88F292}">
      <dgm:prSet/>
      <dgm:spPr/>
      <dgm:t>
        <a:bodyPr/>
        <a:lstStyle/>
        <a:p>
          <a:endParaRPr lang="fr-FR"/>
        </a:p>
      </dgm:t>
    </dgm:pt>
    <dgm:pt modelId="{F88B796B-E93F-4C66-BE3C-8311AFCBF125}" type="sibTrans" cxnId="{32AF934D-9753-4D2C-8F05-3BC15D88F292}">
      <dgm:prSet/>
      <dgm:spPr/>
      <dgm:t>
        <a:bodyPr/>
        <a:lstStyle/>
        <a:p>
          <a:endParaRPr lang="fr-FR"/>
        </a:p>
      </dgm:t>
    </dgm:pt>
    <dgm:pt modelId="{AD6996F5-0679-4A12-A4E3-81C9B2AD6EF9}">
      <dgm:prSet phldrT="[Texte]"/>
      <dgm:spPr/>
      <dgm:t>
        <a:bodyPr/>
        <a:lstStyle/>
        <a:p>
          <a:r>
            <a:rPr lang="fr-FR" dirty="0"/>
            <a:t>Campagne d’influence</a:t>
          </a:r>
        </a:p>
      </dgm:t>
    </dgm:pt>
    <dgm:pt modelId="{0A7F714E-D368-4581-A76D-10A71DB5B686}" type="parTrans" cxnId="{CE52E089-8491-476F-887D-7C9AA0D61EFB}">
      <dgm:prSet/>
      <dgm:spPr/>
      <dgm:t>
        <a:bodyPr/>
        <a:lstStyle/>
        <a:p>
          <a:endParaRPr lang="fr-FR"/>
        </a:p>
      </dgm:t>
    </dgm:pt>
    <dgm:pt modelId="{0309AC05-DBC9-4EEA-8D50-08A3C0C28F9B}" type="sibTrans" cxnId="{CE52E089-8491-476F-887D-7C9AA0D61EFB}">
      <dgm:prSet/>
      <dgm:spPr/>
      <dgm:t>
        <a:bodyPr/>
        <a:lstStyle/>
        <a:p>
          <a:endParaRPr lang="fr-FR"/>
        </a:p>
      </dgm:t>
    </dgm:pt>
    <dgm:pt modelId="{638D9325-BD19-4062-A511-DAA11B44ACAA}">
      <dgm:prSet phldrT="[Texte]"/>
      <dgm:spPr/>
      <dgm:t>
        <a:bodyPr/>
        <a:lstStyle/>
        <a:p>
          <a:r>
            <a:rPr lang="fr-FR" dirty="0"/>
            <a:t>Amplification digitale</a:t>
          </a:r>
        </a:p>
      </dgm:t>
    </dgm:pt>
    <dgm:pt modelId="{6035679D-C221-4CF2-BAC8-252EE89B1EA0}" type="parTrans" cxnId="{C91918D9-F826-4788-B620-3BC2BA42E71B}">
      <dgm:prSet/>
      <dgm:spPr/>
      <dgm:t>
        <a:bodyPr/>
        <a:lstStyle/>
        <a:p>
          <a:endParaRPr lang="fr-FR"/>
        </a:p>
      </dgm:t>
    </dgm:pt>
    <dgm:pt modelId="{64D6F954-E4F5-4FD4-BF2B-6E8C3FEDC6AB}" type="sibTrans" cxnId="{C91918D9-F826-4788-B620-3BC2BA42E71B}">
      <dgm:prSet/>
      <dgm:spPr/>
      <dgm:t>
        <a:bodyPr/>
        <a:lstStyle/>
        <a:p>
          <a:endParaRPr lang="fr-FR"/>
        </a:p>
      </dgm:t>
    </dgm:pt>
    <dgm:pt modelId="{570A4497-4A17-4BEB-82F8-9CC77ED9C721}" type="pres">
      <dgm:prSet presAssocID="{CB31310D-3F38-48D8-93C6-2A026513BE24}" presName="hierChild1" presStyleCnt="0">
        <dgm:presLayoutVars>
          <dgm:orgChart val="1"/>
          <dgm:chPref val="1"/>
          <dgm:dir/>
          <dgm:animOne val="branch"/>
          <dgm:animLvl val="lvl"/>
          <dgm:resizeHandles/>
        </dgm:presLayoutVars>
      </dgm:prSet>
      <dgm:spPr/>
    </dgm:pt>
    <dgm:pt modelId="{8CFB5532-65D9-4B8A-ACCA-B40003D21AAC}" type="pres">
      <dgm:prSet presAssocID="{DE193394-68B5-4C13-8CB5-8FBF955BF4FD}" presName="hierRoot1" presStyleCnt="0">
        <dgm:presLayoutVars>
          <dgm:hierBranch val="init"/>
        </dgm:presLayoutVars>
      </dgm:prSet>
      <dgm:spPr/>
    </dgm:pt>
    <dgm:pt modelId="{1F4B8FB4-36B8-4015-8156-EFAB7DAAE576}" type="pres">
      <dgm:prSet presAssocID="{DE193394-68B5-4C13-8CB5-8FBF955BF4FD}" presName="rootComposite1" presStyleCnt="0"/>
      <dgm:spPr/>
    </dgm:pt>
    <dgm:pt modelId="{08DC958D-2ACB-4611-97BD-473D05F7BC91}" type="pres">
      <dgm:prSet presAssocID="{DE193394-68B5-4C13-8CB5-8FBF955BF4FD}" presName="rootText1" presStyleLbl="node0" presStyleIdx="0" presStyleCnt="1">
        <dgm:presLayoutVars>
          <dgm:chMax/>
          <dgm:chPref val="3"/>
        </dgm:presLayoutVars>
      </dgm:prSet>
      <dgm:spPr/>
    </dgm:pt>
    <dgm:pt modelId="{99CB05B6-6236-4775-AB8D-EBFCE7BA8704}" type="pres">
      <dgm:prSet presAssocID="{DE193394-68B5-4C13-8CB5-8FBF955BF4FD}" presName="titleText1" presStyleLbl="fgAcc0" presStyleIdx="0" presStyleCnt="1">
        <dgm:presLayoutVars>
          <dgm:chMax val="0"/>
          <dgm:chPref val="0"/>
        </dgm:presLayoutVars>
      </dgm:prSet>
      <dgm:spPr/>
    </dgm:pt>
    <dgm:pt modelId="{58AD7E67-7538-4429-8E54-3F4733CD74F4}" type="pres">
      <dgm:prSet presAssocID="{DE193394-68B5-4C13-8CB5-8FBF955BF4FD}" presName="rootConnector1" presStyleLbl="node1" presStyleIdx="0" presStyleCnt="3"/>
      <dgm:spPr/>
    </dgm:pt>
    <dgm:pt modelId="{71E3BDA2-0699-4064-AA2F-324B1F7FDC3A}" type="pres">
      <dgm:prSet presAssocID="{DE193394-68B5-4C13-8CB5-8FBF955BF4FD}" presName="hierChild2" presStyleCnt="0"/>
      <dgm:spPr/>
    </dgm:pt>
    <dgm:pt modelId="{927FD1AA-BBE2-4AB2-94B2-F2D1B99D3781}" type="pres">
      <dgm:prSet presAssocID="{A2298D86-29F1-4A02-9919-CA4694C3FBE1}" presName="Name37" presStyleLbl="parChTrans1D2" presStyleIdx="0" presStyleCnt="3"/>
      <dgm:spPr/>
    </dgm:pt>
    <dgm:pt modelId="{9E421873-4939-4EB5-8C50-3E429098BCFF}" type="pres">
      <dgm:prSet presAssocID="{90384089-B0E4-4CCE-BB9D-8632B7F34D8D}" presName="hierRoot2" presStyleCnt="0">
        <dgm:presLayoutVars>
          <dgm:hierBranch val="init"/>
        </dgm:presLayoutVars>
      </dgm:prSet>
      <dgm:spPr/>
    </dgm:pt>
    <dgm:pt modelId="{3EDB0F19-64FE-492E-B91C-927A94E60FAF}" type="pres">
      <dgm:prSet presAssocID="{90384089-B0E4-4CCE-BB9D-8632B7F34D8D}" presName="rootComposite" presStyleCnt="0"/>
      <dgm:spPr/>
    </dgm:pt>
    <dgm:pt modelId="{3821A819-38A7-4216-BA7B-EDAF723C530B}" type="pres">
      <dgm:prSet presAssocID="{90384089-B0E4-4CCE-BB9D-8632B7F34D8D}" presName="rootText" presStyleLbl="node1" presStyleIdx="0" presStyleCnt="3">
        <dgm:presLayoutVars>
          <dgm:chMax/>
          <dgm:chPref val="3"/>
        </dgm:presLayoutVars>
      </dgm:prSet>
      <dgm:spPr/>
    </dgm:pt>
    <dgm:pt modelId="{0647CA96-5B8F-4847-9DD7-FBEC3D48A0DC}" type="pres">
      <dgm:prSet presAssocID="{90384089-B0E4-4CCE-BB9D-8632B7F34D8D}" presName="titleText2" presStyleLbl="fgAcc1" presStyleIdx="0" presStyleCnt="3">
        <dgm:presLayoutVars>
          <dgm:chMax val="0"/>
          <dgm:chPref val="0"/>
        </dgm:presLayoutVars>
      </dgm:prSet>
      <dgm:spPr/>
    </dgm:pt>
    <dgm:pt modelId="{4AD730DF-6AD8-45DA-8C97-504019086125}" type="pres">
      <dgm:prSet presAssocID="{90384089-B0E4-4CCE-BB9D-8632B7F34D8D}" presName="rootConnector" presStyleLbl="node2" presStyleIdx="0" presStyleCnt="0"/>
      <dgm:spPr/>
    </dgm:pt>
    <dgm:pt modelId="{C23D3F2B-759A-4F5C-A475-622003E4CE32}" type="pres">
      <dgm:prSet presAssocID="{90384089-B0E4-4CCE-BB9D-8632B7F34D8D}" presName="hierChild4" presStyleCnt="0"/>
      <dgm:spPr/>
    </dgm:pt>
    <dgm:pt modelId="{7CA81379-1863-47D4-989D-6D9257863B0A}" type="pres">
      <dgm:prSet presAssocID="{90384089-B0E4-4CCE-BB9D-8632B7F34D8D}" presName="hierChild5" presStyleCnt="0"/>
      <dgm:spPr/>
    </dgm:pt>
    <dgm:pt modelId="{884515F2-6212-44EA-9F04-E92CC0FCF45B}" type="pres">
      <dgm:prSet presAssocID="{0A7F714E-D368-4581-A76D-10A71DB5B686}" presName="Name37" presStyleLbl="parChTrans1D2" presStyleIdx="1" presStyleCnt="3"/>
      <dgm:spPr/>
    </dgm:pt>
    <dgm:pt modelId="{4256200F-785F-4EA6-A720-736564D561B3}" type="pres">
      <dgm:prSet presAssocID="{AD6996F5-0679-4A12-A4E3-81C9B2AD6EF9}" presName="hierRoot2" presStyleCnt="0">
        <dgm:presLayoutVars>
          <dgm:hierBranch val="init"/>
        </dgm:presLayoutVars>
      </dgm:prSet>
      <dgm:spPr/>
    </dgm:pt>
    <dgm:pt modelId="{650CBFDC-8E4E-43C6-9157-082752331631}" type="pres">
      <dgm:prSet presAssocID="{AD6996F5-0679-4A12-A4E3-81C9B2AD6EF9}" presName="rootComposite" presStyleCnt="0"/>
      <dgm:spPr/>
    </dgm:pt>
    <dgm:pt modelId="{9E41E6EB-A7CD-4846-84BC-0CE3966BAB06}" type="pres">
      <dgm:prSet presAssocID="{AD6996F5-0679-4A12-A4E3-81C9B2AD6EF9}" presName="rootText" presStyleLbl="node1" presStyleIdx="1" presStyleCnt="3">
        <dgm:presLayoutVars>
          <dgm:chMax/>
          <dgm:chPref val="3"/>
        </dgm:presLayoutVars>
      </dgm:prSet>
      <dgm:spPr/>
    </dgm:pt>
    <dgm:pt modelId="{C7EBD617-369D-4F0E-B6E7-AF146DC9457A}" type="pres">
      <dgm:prSet presAssocID="{AD6996F5-0679-4A12-A4E3-81C9B2AD6EF9}" presName="titleText2" presStyleLbl="fgAcc1" presStyleIdx="1" presStyleCnt="3">
        <dgm:presLayoutVars>
          <dgm:chMax val="0"/>
          <dgm:chPref val="0"/>
        </dgm:presLayoutVars>
      </dgm:prSet>
      <dgm:spPr/>
    </dgm:pt>
    <dgm:pt modelId="{01248FF6-8E4A-4A73-A24A-9D88B89F5B0B}" type="pres">
      <dgm:prSet presAssocID="{AD6996F5-0679-4A12-A4E3-81C9B2AD6EF9}" presName="rootConnector" presStyleLbl="node2" presStyleIdx="0" presStyleCnt="0"/>
      <dgm:spPr/>
    </dgm:pt>
    <dgm:pt modelId="{80810DC6-FB4E-40E4-95BB-23ED3AF34C4A}" type="pres">
      <dgm:prSet presAssocID="{AD6996F5-0679-4A12-A4E3-81C9B2AD6EF9}" presName="hierChild4" presStyleCnt="0"/>
      <dgm:spPr/>
    </dgm:pt>
    <dgm:pt modelId="{CC942733-C815-4D9D-A8A2-0E090F6CEE99}" type="pres">
      <dgm:prSet presAssocID="{AD6996F5-0679-4A12-A4E3-81C9B2AD6EF9}" presName="hierChild5" presStyleCnt="0"/>
      <dgm:spPr/>
    </dgm:pt>
    <dgm:pt modelId="{46A67FC9-7958-4AF4-A260-C2E125685660}" type="pres">
      <dgm:prSet presAssocID="{6035679D-C221-4CF2-BAC8-252EE89B1EA0}" presName="Name37" presStyleLbl="parChTrans1D2" presStyleIdx="2" presStyleCnt="3"/>
      <dgm:spPr/>
    </dgm:pt>
    <dgm:pt modelId="{3813A34F-4035-42DC-BE49-818A0555D0DC}" type="pres">
      <dgm:prSet presAssocID="{638D9325-BD19-4062-A511-DAA11B44ACAA}" presName="hierRoot2" presStyleCnt="0">
        <dgm:presLayoutVars>
          <dgm:hierBranch val="init"/>
        </dgm:presLayoutVars>
      </dgm:prSet>
      <dgm:spPr/>
    </dgm:pt>
    <dgm:pt modelId="{DE8426DA-68F2-4CD0-8FC6-8ED03A2EA162}" type="pres">
      <dgm:prSet presAssocID="{638D9325-BD19-4062-A511-DAA11B44ACAA}" presName="rootComposite" presStyleCnt="0"/>
      <dgm:spPr/>
    </dgm:pt>
    <dgm:pt modelId="{B073A704-A735-4E11-8183-DC6CD591BBA4}" type="pres">
      <dgm:prSet presAssocID="{638D9325-BD19-4062-A511-DAA11B44ACAA}" presName="rootText" presStyleLbl="node1" presStyleIdx="2" presStyleCnt="3">
        <dgm:presLayoutVars>
          <dgm:chMax/>
          <dgm:chPref val="3"/>
        </dgm:presLayoutVars>
      </dgm:prSet>
      <dgm:spPr/>
    </dgm:pt>
    <dgm:pt modelId="{9583616E-3B5F-4385-8CDE-41BE08ECBAC7}" type="pres">
      <dgm:prSet presAssocID="{638D9325-BD19-4062-A511-DAA11B44ACAA}" presName="titleText2" presStyleLbl="fgAcc1" presStyleIdx="2" presStyleCnt="3">
        <dgm:presLayoutVars>
          <dgm:chMax val="0"/>
          <dgm:chPref val="0"/>
        </dgm:presLayoutVars>
      </dgm:prSet>
      <dgm:spPr/>
    </dgm:pt>
    <dgm:pt modelId="{FC095B45-5F69-4B8F-9074-B042625C7F25}" type="pres">
      <dgm:prSet presAssocID="{638D9325-BD19-4062-A511-DAA11B44ACAA}" presName="rootConnector" presStyleLbl="node2" presStyleIdx="0" presStyleCnt="0"/>
      <dgm:spPr/>
    </dgm:pt>
    <dgm:pt modelId="{3EF7E85D-3ABE-4DB8-AA2B-F2449109C09F}" type="pres">
      <dgm:prSet presAssocID="{638D9325-BD19-4062-A511-DAA11B44ACAA}" presName="hierChild4" presStyleCnt="0"/>
      <dgm:spPr/>
    </dgm:pt>
    <dgm:pt modelId="{75EF726B-4022-4140-A26A-7B7B0B00814C}" type="pres">
      <dgm:prSet presAssocID="{638D9325-BD19-4062-A511-DAA11B44ACAA}" presName="hierChild5" presStyleCnt="0"/>
      <dgm:spPr/>
    </dgm:pt>
    <dgm:pt modelId="{A1A52359-A929-4707-91F3-34AD7EE0CFCC}" type="pres">
      <dgm:prSet presAssocID="{DE193394-68B5-4C13-8CB5-8FBF955BF4FD}" presName="hierChild3" presStyleCnt="0"/>
      <dgm:spPr/>
    </dgm:pt>
  </dgm:ptLst>
  <dgm:cxnLst>
    <dgm:cxn modelId="{DE167E0B-1F71-433C-A053-15FE0E987ED5}" type="presOf" srcId="{638D9325-BD19-4062-A511-DAA11B44ACAA}" destId="{FC095B45-5F69-4B8F-9074-B042625C7F25}" srcOrd="1" destOrd="0" presId="urn:microsoft.com/office/officeart/2008/layout/NameandTitleOrganizationalChart"/>
    <dgm:cxn modelId="{B989A526-5373-46FD-B5BE-A9D92775CF6C}" type="presOf" srcId="{DE193394-68B5-4C13-8CB5-8FBF955BF4FD}" destId="{58AD7E67-7538-4429-8E54-3F4733CD74F4}" srcOrd="1" destOrd="0" presId="urn:microsoft.com/office/officeart/2008/layout/NameandTitleOrganizationalChart"/>
    <dgm:cxn modelId="{7F43CB36-4F67-45E8-86EF-8783F8FE6A1F}" type="presOf" srcId="{DE193394-68B5-4C13-8CB5-8FBF955BF4FD}" destId="{08DC958D-2ACB-4611-97BD-473D05F7BC91}" srcOrd="0" destOrd="0" presId="urn:microsoft.com/office/officeart/2008/layout/NameandTitleOrganizationalChart"/>
    <dgm:cxn modelId="{1559663C-50CA-418E-8297-F01B6FB28D90}" type="presOf" srcId="{AD6996F5-0679-4A12-A4E3-81C9B2AD6EF9}" destId="{9E41E6EB-A7CD-4846-84BC-0CE3966BAB06}" srcOrd="0" destOrd="0" presId="urn:microsoft.com/office/officeart/2008/layout/NameandTitleOrganizationalChart"/>
    <dgm:cxn modelId="{BA8A1C6C-9E0B-48AC-A1D8-3FB371E5827D}" type="presOf" srcId="{F88B796B-E93F-4C66-BE3C-8311AFCBF125}" destId="{0647CA96-5B8F-4847-9DD7-FBEC3D48A0DC}" srcOrd="0" destOrd="0" presId="urn:microsoft.com/office/officeart/2008/layout/NameandTitleOrganizationalChart"/>
    <dgm:cxn modelId="{32AF934D-9753-4D2C-8F05-3BC15D88F292}" srcId="{DE193394-68B5-4C13-8CB5-8FBF955BF4FD}" destId="{90384089-B0E4-4CCE-BB9D-8632B7F34D8D}" srcOrd="0" destOrd="0" parTransId="{A2298D86-29F1-4A02-9919-CA4694C3FBE1}" sibTransId="{F88B796B-E93F-4C66-BE3C-8311AFCBF125}"/>
    <dgm:cxn modelId="{0F32EF52-8AF4-481B-B4E8-1F880B7DCA16}" type="presOf" srcId="{64D6F954-E4F5-4FD4-BF2B-6E8C3FEDC6AB}" destId="{9583616E-3B5F-4385-8CDE-41BE08ECBAC7}" srcOrd="0" destOrd="0" presId="urn:microsoft.com/office/officeart/2008/layout/NameandTitleOrganizationalChart"/>
    <dgm:cxn modelId="{DEDE5453-8881-42FA-A8CE-0E14042B0EF0}" type="presOf" srcId="{5398F19D-A134-4FA7-8222-6484B4C90446}" destId="{99CB05B6-6236-4775-AB8D-EBFCE7BA8704}" srcOrd="0" destOrd="0" presId="urn:microsoft.com/office/officeart/2008/layout/NameandTitleOrganizationalChart"/>
    <dgm:cxn modelId="{5EEB6781-AE62-4DE4-A500-3A0F1386825A}" type="presOf" srcId="{90384089-B0E4-4CCE-BB9D-8632B7F34D8D}" destId="{4AD730DF-6AD8-45DA-8C97-504019086125}" srcOrd="1" destOrd="0" presId="urn:microsoft.com/office/officeart/2008/layout/NameandTitleOrganizationalChart"/>
    <dgm:cxn modelId="{CE52E089-8491-476F-887D-7C9AA0D61EFB}" srcId="{DE193394-68B5-4C13-8CB5-8FBF955BF4FD}" destId="{AD6996F5-0679-4A12-A4E3-81C9B2AD6EF9}" srcOrd="1" destOrd="0" parTransId="{0A7F714E-D368-4581-A76D-10A71DB5B686}" sibTransId="{0309AC05-DBC9-4EEA-8D50-08A3C0C28F9B}"/>
    <dgm:cxn modelId="{B378558F-D25B-451B-9ED5-3A35B190DBB3}" type="presOf" srcId="{638D9325-BD19-4062-A511-DAA11B44ACAA}" destId="{B073A704-A735-4E11-8183-DC6CD591BBA4}" srcOrd="0" destOrd="0" presId="urn:microsoft.com/office/officeart/2008/layout/NameandTitleOrganizationalChart"/>
    <dgm:cxn modelId="{314D7390-88BF-476F-8E40-367EF84B45A5}" type="presOf" srcId="{6035679D-C221-4CF2-BAC8-252EE89B1EA0}" destId="{46A67FC9-7958-4AF4-A260-C2E125685660}" srcOrd="0" destOrd="0" presId="urn:microsoft.com/office/officeart/2008/layout/NameandTitleOrganizationalChart"/>
    <dgm:cxn modelId="{B1C17F99-F057-4D88-B04F-BBE9DE71B30C}" type="presOf" srcId="{0309AC05-DBC9-4EEA-8D50-08A3C0C28F9B}" destId="{C7EBD617-369D-4F0E-B6E7-AF146DC9457A}" srcOrd="0" destOrd="0" presId="urn:microsoft.com/office/officeart/2008/layout/NameandTitleOrganizationalChart"/>
    <dgm:cxn modelId="{59E4E49B-0E81-448E-9C61-473C87EA7D3D}" type="presOf" srcId="{AD6996F5-0679-4A12-A4E3-81C9B2AD6EF9}" destId="{01248FF6-8E4A-4A73-A24A-9D88B89F5B0B}" srcOrd="1" destOrd="0" presId="urn:microsoft.com/office/officeart/2008/layout/NameandTitleOrganizationalChart"/>
    <dgm:cxn modelId="{71DF5C9C-59A0-4091-A3F3-5D990971A382}" type="presOf" srcId="{CB31310D-3F38-48D8-93C6-2A026513BE24}" destId="{570A4497-4A17-4BEB-82F8-9CC77ED9C721}" srcOrd="0" destOrd="0" presId="urn:microsoft.com/office/officeart/2008/layout/NameandTitleOrganizationalChart"/>
    <dgm:cxn modelId="{174D78BF-DCC0-4BF9-9682-889A872157B3}" type="presOf" srcId="{A2298D86-29F1-4A02-9919-CA4694C3FBE1}" destId="{927FD1AA-BBE2-4AB2-94B2-F2D1B99D3781}" srcOrd="0" destOrd="0" presId="urn:microsoft.com/office/officeart/2008/layout/NameandTitleOrganizationalChart"/>
    <dgm:cxn modelId="{E4D7EDD5-9DF4-4741-BD3E-C099198E41C2}" srcId="{CB31310D-3F38-48D8-93C6-2A026513BE24}" destId="{DE193394-68B5-4C13-8CB5-8FBF955BF4FD}" srcOrd="0" destOrd="0" parTransId="{189C3606-8218-4B98-9BED-5C1E32887DB5}" sibTransId="{5398F19D-A134-4FA7-8222-6484B4C90446}"/>
    <dgm:cxn modelId="{C91918D9-F826-4788-B620-3BC2BA42E71B}" srcId="{DE193394-68B5-4C13-8CB5-8FBF955BF4FD}" destId="{638D9325-BD19-4062-A511-DAA11B44ACAA}" srcOrd="2" destOrd="0" parTransId="{6035679D-C221-4CF2-BAC8-252EE89B1EA0}" sibTransId="{64D6F954-E4F5-4FD4-BF2B-6E8C3FEDC6AB}"/>
    <dgm:cxn modelId="{69607AE0-90EC-4DA2-A9A1-3C51318A2C8E}" type="presOf" srcId="{90384089-B0E4-4CCE-BB9D-8632B7F34D8D}" destId="{3821A819-38A7-4216-BA7B-EDAF723C530B}" srcOrd="0" destOrd="0" presId="urn:microsoft.com/office/officeart/2008/layout/NameandTitleOrganizationalChart"/>
    <dgm:cxn modelId="{23BA37FA-5C5A-4E73-B89E-40C8A45D4913}" type="presOf" srcId="{0A7F714E-D368-4581-A76D-10A71DB5B686}" destId="{884515F2-6212-44EA-9F04-E92CC0FCF45B}" srcOrd="0" destOrd="0" presId="urn:microsoft.com/office/officeart/2008/layout/NameandTitleOrganizationalChart"/>
    <dgm:cxn modelId="{A676D23D-4C28-49BD-A865-5B9F126BA25C}" type="presParOf" srcId="{570A4497-4A17-4BEB-82F8-9CC77ED9C721}" destId="{8CFB5532-65D9-4B8A-ACCA-B40003D21AAC}" srcOrd="0" destOrd="0" presId="urn:microsoft.com/office/officeart/2008/layout/NameandTitleOrganizationalChart"/>
    <dgm:cxn modelId="{39C81B6C-C533-4919-BBED-FA2AEC945267}" type="presParOf" srcId="{8CFB5532-65D9-4B8A-ACCA-B40003D21AAC}" destId="{1F4B8FB4-36B8-4015-8156-EFAB7DAAE576}" srcOrd="0" destOrd="0" presId="urn:microsoft.com/office/officeart/2008/layout/NameandTitleOrganizationalChart"/>
    <dgm:cxn modelId="{4E0BB57B-9D90-4653-AD49-C7EA704ACBDF}" type="presParOf" srcId="{1F4B8FB4-36B8-4015-8156-EFAB7DAAE576}" destId="{08DC958D-2ACB-4611-97BD-473D05F7BC91}" srcOrd="0" destOrd="0" presId="urn:microsoft.com/office/officeart/2008/layout/NameandTitleOrganizationalChart"/>
    <dgm:cxn modelId="{E753543A-24BA-40C0-B96A-034BB2F6342A}" type="presParOf" srcId="{1F4B8FB4-36B8-4015-8156-EFAB7DAAE576}" destId="{99CB05B6-6236-4775-AB8D-EBFCE7BA8704}" srcOrd="1" destOrd="0" presId="urn:microsoft.com/office/officeart/2008/layout/NameandTitleOrganizationalChart"/>
    <dgm:cxn modelId="{896CCEB8-8790-439E-B0F5-F66755A0E6F4}" type="presParOf" srcId="{1F4B8FB4-36B8-4015-8156-EFAB7DAAE576}" destId="{58AD7E67-7538-4429-8E54-3F4733CD74F4}" srcOrd="2" destOrd="0" presId="urn:microsoft.com/office/officeart/2008/layout/NameandTitleOrganizationalChart"/>
    <dgm:cxn modelId="{28D654B9-6233-4905-ADDB-4463C765B234}" type="presParOf" srcId="{8CFB5532-65D9-4B8A-ACCA-B40003D21AAC}" destId="{71E3BDA2-0699-4064-AA2F-324B1F7FDC3A}" srcOrd="1" destOrd="0" presId="urn:microsoft.com/office/officeart/2008/layout/NameandTitleOrganizationalChart"/>
    <dgm:cxn modelId="{1B8449C8-AE10-48E3-80B4-521B7F1ACB23}" type="presParOf" srcId="{71E3BDA2-0699-4064-AA2F-324B1F7FDC3A}" destId="{927FD1AA-BBE2-4AB2-94B2-F2D1B99D3781}" srcOrd="0" destOrd="0" presId="urn:microsoft.com/office/officeart/2008/layout/NameandTitleOrganizationalChart"/>
    <dgm:cxn modelId="{3201156B-5E04-45E2-B672-24D288016F9B}" type="presParOf" srcId="{71E3BDA2-0699-4064-AA2F-324B1F7FDC3A}" destId="{9E421873-4939-4EB5-8C50-3E429098BCFF}" srcOrd="1" destOrd="0" presId="urn:microsoft.com/office/officeart/2008/layout/NameandTitleOrganizationalChart"/>
    <dgm:cxn modelId="{F3C94DFB-30F5-461B-93BB-14BCDBED0772}" type="presParOf" srcId="{9E421873-4939-4EB5-8C50-3E429098BCFF}" destId="{3EDB0F19-64FE-492E-B91C-927A94E60FAF}" srcOrd="0" destOrd="0" presId="urn:microsoft.com/office/officeart/2008/layout/NameandTitleOrganizationalChart"/>
    <dgm:cxn modelId="{30E2B9A5-6742-4822-96AD-FEB389040D18}" type="presParOf" srcId="{3EDB0F19-64FE-492E-B91C-927A94E60FAF}" destId="{3821A819-38A7-4216-BA7B-EDAF723C530B}" srcOrd="0" destOrd="0" presId="urn:microsoft.com/office/officeart/2008/layout/NameandTitleOrganizationalChart"/>
    <dgm:cxn modelId="{1D73D789-BC56-4123-A535-72D4C4267E10}" type="presParOf" srcId="{3EDB0F19-64FE-492E-B91C-927A94E60FAF}" destId="{0647CA96-5B8F-4847-9DD7-FBEC3D48A0DC}" srcOrd="1" destOrd="0" presId="urn:microsoft.com/office/officeart/2008/layout/NameandTitleOrganizationalChart"/>
    <dgm:cxn modelId="{5B009DAF-E67E-4410-A33D-64775A950EBE}" type="presParOf" srcId="{3EDB0F19-64FE-492E-B91C-927A94E60FAF}" destId="{4AD730DF-6AD8-45DA-8C97-504019086125}" srcOrd="2" destOrd="0" presId="urn:microsoft.com/office/officeart/2008/layout/NameandTitleOrganizationalChart"/>
    <dgm:cxn modelId="{4123ED9F-9A88-468D-B4EE-B01B85F0C02E}" type="presParOf" srcId="{9E421873-4939-4EB5-8C50-3E429098BCFF}" destId="{C23D3F2B-759A-4F5C-A475-622003E4CE32}" srcOrd="1" destOrd="0" presId="urn:microsoft.com/office/officeart/2008/layout/NameandTitleOrganizationalChart"/>
    <dgm:cxn modelId="{A52B011F-9C10-4F1D-8ACA-E167E0A9F42A}" type="presParOf" srcId="{9E421873-4939-4EB5-8C50-3E429098BCFF}" destId="{7CA81379-1863-47D4-989D-6D9257863B0A}" srcOrd="2" destOrd="0" presId="urn:microsoft.com/office/officeart/2008/layout/NameandTitleOrganizationalChart"/>
    <dgm:cxn modelId="{FCB33D83-D836-4CC5-9F40-F9FE2F1FE25A}" type="presParOf" srcId="{71E3BDA2-0699-4064-AA2F-324B1F7FDC3A}" destId="{884515F2-6212-44EA-9F04-E92CC0FCF45B}" srcOrd="2" destOrd="0" presId="urn:microsoft.com/office/officeart/2008/layout/NameandTitleOrganizationalChart"/>
    <dgm:cxn modelId="{E402B58F-B49E-4D35-AAE0-A01EFE274421}" type="presParOf" srcId="{71E3BDA2-0699-4064-AA2F-324B1F7FDC3A}" destId="{4256200F-785F-4EA6-A720-736564D561B3}" srcOrd="3" destOrd="0" presId="urn:microsoft.com/office/officeart/2008/layout/NameandTitleOrganizationalChart"/>
    <dgm:cxn modelId="{9C3F32FE-6C9C-4155-924A-79481D8D48B1}" type="presParOf" srcId="{4256200F-785F-4EA6-A720-736564D561B3}" destId="{650CBFDC-8E4E-43C6-9157-082752331631}" srcOrd="0" destOrd="0" presId="urn:microsoft.com/office/officeart/2008/layout/NameandTitleOrganizationalChart"/>
    <dgm:cxn modelId="{7852AF8A-3B8A-4316-8081-2073C94E3599}" type="presParOf" srcId="{650CBFDC-8E4E-43C6-9157-082752331631}" destId="{9E41E6EB-A7CD-4846-84BC-0CE3966BAB06}" srcOrd="0" destOrd="0" presId="urn:microsoft.com/office/officeart/2008/layout/NameandTitleOrganizationalChart"/>
    <dgm:cxn modelId="{A3B2554A-248A-455F-B505-62F548AC6EA9}" type="presParOf" srcId="{650CBFDC-8E4E-43C6-9157-082752331631}" destId="{C7EBD617-369D-4F0E-B6E7-AF146DC9457A}" srcOrd="1" destOrd="0" presId="urn:microsoft.com/office/officeart/2008/layout/NameandTitleOrganizationalChart"/>
    <dgm:cxn modelId="{E24895FC-7324-4F95-A8DB-E51BE1F70080}" type="presParOf" srcId="{650CBFDC-8E4E-43C6-9157-082752331631}" destId="{01248FF6-8E4A-4A73-A24A-9D88B89F5B0B}" srcOrd="2" destOrd="0" presId="urn:microsoft.com/office/officeart/2008/layout/NameandTitleOrganizationalChart"/>
    <dgm:cxn modelId="{004EF0A4-6DA2-404B-B87F-F13D426D9B0B}" type="presParOf" srcId="{4256200F-785F-4EA6-A720-736564D561B3}" destId="{80810DC6-FB4E-40E4-95BB-23ED3AF34C4A}" srcOrd="1" destOrd="0" presId="urn:microsoft.com/office/officeart/2008/layout/NameandTitleOrganizationalChart"/>
    <dgm:cxn modelId="{506071EE-DB8E-4133-AE71-2A985610E0B9}" type="presParOf" srcId="{4256200F-785F-4EA6-A720-736564D561B3}" destId="{CC942733-C815-4D9D-A8A2-0E090F6CEE99}" srcOrd="2" destOrd="0" presId="urn:microsoft.com/office/officeart/2008/layout/NameandTitleOrganizationalChart"/>
    <dgm:cxn modelId="{EA3C85CC-FAA6-4D24-BACB-B5B20C406A45}" type="presParOf" srcId="{71E3BDA2-0699-4064-AA2F-324B1F7FDC3A}" destId="{46A67FC9-7958-4AF4-A260-C2E125685660}" srcOrd="4" destOrd="0" presId="urn:microsoft.com/office/officeart/2008/layout/NameandTitleOrganizationalChart"/>
    <dgm:cxn modelId="{F64E2C46-3C07-4A13-8419-9BBDDA3CFE89}" type="presParOf" srcId="{71E3BDA2-0699-4064-AA2F-324B1F7FDC3A}" destId="{3813A34F-4035-42DC-BE49-818A0555D0DC}" srcOrd="5" destOrd="0" presId="urn:microsoft.com/office/officeart/2008/layout/NameandTitleOrganizationalChart"/>
    <dgm:cxn modelId="{CF7F6201-E6B2-432C-AD7B-7ED6230D6B81}" type="presParOf" srcId="{3813A34F-4035-42DC-BE49-818A0555D0DC}" destId="{DE8426DA-68F2-4CD0-8FC6-8ED03A2EA162}" srcOrd="0" destOrd="0" presId="urn:microsoft.com/office/officeart/2008/layout/NameandTitleOrganizationalChart"/>
    <dgm:cxn modelId="{BB61EF84-6BC6-4B7D-A37F-E443EDDDE2F3}" type="presParOf" srcId="{DE8426DA-68F2-4CD0-8FC6-8ED03A2EA162}" destId="{B073A704-A735-4E11-8183-DC6CD591BBA4}" srcOrd="0" destOrd="0" presId="urn:microsoft.com/office/officeart/2008/layout/NameandTitleOrganizationalChart"/>
    <dgm:cxn modelId="{CAE1EFCC-F9FD-4363-879D-F50A53A1D9ED}" type="presParOf" srcId="{DE8426DA-68F2-4CD0-8FC6-8ED03A2EA162}" destId="{9583616E-3B5F-4385-8CDE-41BE08ECBAC7}" srcOrd="1" destOrd="0" presId="urn:microsoft.com/office/officeart/2008/layout/NameandTitleOrganizationalChart"/>
    <dgm:cxn modelId="{2860951D-E97A-4899-8FFB-DDEDD70AA287}" type="presParOf" srcId="{DE8426DA-68F2-4CD0-8FC6-8ED03A2EA162}" destId="{FC095B45-5F69-4B8F-9074-B042625C7F25}" srcOrd="2" destOrd="0" presId="urn:microsoft.com/office/officeart/2008/layout/NameandTitleOrganizationalChart"/>
    <dgm:cxn modelId="{5A8E6E89-5ACD-4A8C-AD8A-C6D9299389E3}" type="presParOf" srcId="{3813A34F-4035-42DC-BE49-818A0555D0DC}" destId="{3EF7E85D-3ABE-4DB8-AA2B-F2449109C09F}" srcOrd="1" destOrd="0" presId="urn:microsoft.com/office/officeart/2008/layout/NameandTitleOrganizationalChart"/>
    <dgm:cxn modelId="{4B92074A-684E-43C4-B19E-94AEA455A1CE}" type="presParOf" srcId="{3813A34F-4035-42DC-BE49-818A0555D0DC}" destId="{75EF726B-4022-4140-A26A-7B7B0B00814C}" srcOrd="2" destOrd="0" presId="urn:microsoft.com/office/officeart/2008/layout/NameandTitleOrganizationalChart"/>
    <dgm:cxn modelId="{904A6D99-9F84-47D2-A04C-5CC18C73FB40}" type="presParOf" srcId="{8CFB5532-65D9-4B8A-ACCA-B40003D21AAC}" destId="{A1A52359-A929-4707-91F3-34AD7EE0CFCC}" srcOrd="2" destOrd="0" presId="urn:microsoft.com/office/officeart/2008/layout/NameandTitleOrganizational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A67FC9-7958-4AF4-A260-C2E125685660}">
      <dsp:nvSpPr>
        <dsp:cNvPr id="0" name=""/>
        <dsp:cNvSpPr/>
      </dsp:nvSpPr>
      <dsp:spPr>
        <a:xfrm>
          <a:off x="3958686" y="1639293"/>
          <a:ext cx="2825825" cy="630088"/>
        </a:xfrm>
        <a:custGeom>
          <a:avLst/>
          <a:gdLst/>
          <a:ahLst/>
          <a:cxnLst/>
          <a:rect l="0" t="0" r="0" b="0"/>
          <a:pathLst>
            <a:path>
              <a:moveTo>
                <a:pt x="0" y="0"/>
              </a:moveTo>
              <a:lnTo>
                <a:pt x="0" y="375629"/>
              </a:lnTo>
              <a:lnTo>
                <a:pt x="2825825" y="375629"/>
              </a:lnTo>
              <a:lnTo>
                <a:pt x="2825825" y="63008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4515F2-6212-44EA-9F04-E92CC0FCF45B}">
      <dsp:nvSpPr>
        <dsp:cNvPr id="0" name=""/>
        <dsp:cNvSpPr/>
      </dsp:nvSpPr>
      <dsp:spPr>
        <a:xfrm>
          <a:off x="3912966" y="1639293"/>
          <a:ext cx="91440" cy="630088"/>
        </a:xfrm>
        <a:custGeom>
          <a:avLst/>
          <a:gdLst/>
          <a:ahLst/>
          <a:cxnLst/>
          <a:rect l="0" t="0" r="0" b="0"/>
          <a:pathLst>
            <a:path>
              <a:moveTo>
                <a:pt x="45720" y="0"/>
              </a:moveTo>
              <a:lnTo>
                <a:pt x="45720" y="63008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7FD1AA-BBE2-4AB2-94B2-F2D1B99D3781}">
      <dsp:nvSpPr>
        <dsp:cNvPr id="0" name=""/>
        <dsp:cNvSpPr/>
      </dsp:nvSpPr>
      <dsp:spPr>
        <a:xfrm>
          <a:off x="1132861" y="1639293"/>
          <a:ext cx="2825825" cy="630088"/>
        </a:xfrm>
        <a:custGeom>
          <a:avLst/>
          <a:gdLst/>
          <a:ahLst/>
          <a:cxnLst/>
          <a:rect l="0" t="0" r="0" b="0"/>
          <a:pathLst>
            <a:path>
              <a:moveTo>
                <a:pt x="2825825" y="0"/>
              </a:moveTo>
              <a:lnTo>
                <a:pt x="2825825" y="375629"/>
              </a:lnTo>
              <a:lnTo>
                <a:pt x="0" y="375629"/>
              </a:lnTo>
              <a:lnTo>
                <a:pt x="0" y="63008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DC958D-2ACB-4611-97BD-473D05F7BC91}">
      <dsp:nvSpPr>
        <dsp:cNvPr id="0" name=""/>
        <dsp:cNvSpPr/>
      </dsp:nvSpPr>
      <dsp:spPr>
        <a:xfrm>
          <a:off x="2905546" y="548755"/>
          <a:ext cx="2106279" cy="109053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53887" numCol="1" spcCol="1270" anchor="ctr" anchorCtr="0">
          <a:noAutofit/>
        </a:bodyPr>
        <a:lstStyle/>
        <a:p>
          <a:pPr marL="0" lvl="0" indent="0" algn="ctr" defTabSz="1333500">
            <a:lnSpc>
              <a:spcPct val="90000"/>
            </a:lnSpc>
            <a:spcBef>
              <a:spcPct val="0"/>
            </a:spcBef>
            <a:spcAft>
              <a:spcPct val="35000"/>
            </a:spcAft>
            <a:buNone/>
          </a:pPr>
          <a:r>
            <a:rPr lang="fr-FR" sz="3000" kern="1200" dirty="0"/>
            <a:t>PASTA FIRST</a:t>
          </a:r>
        </a:p>
      </dsp:txBody>
      <dsp:txXfrm>
        <a:off x="2905546" y="548755"/>
        <a:ext cx="2106279" cy="1090538"/>
      </dsp:txXfrm>
    </dsp:sp>
    <dsp:sp modelId="{99CB05B6-6236-4775-AB8D-EBFCE7BA8704}">
      <dsp:nvSpPr>
        <dsp:cNvPr id="0" name=""/>
        <dsp:cNvSpPr/>
      </dsp:nvSpPr>
      <dsp:spPr>
        <a:xfrm>
          <a:off x="3326802" y="1396951"/>
          <a:ext cx="1895651" cy="363512"/>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420" tIns="14605" rIns="58420" bIns="14605" numCol="1" spcCol="1270" anchor="ctr" anchorCtr="0">
          <a:noAutofit/>
        </a:bodyPr>
        <a:lstStyle/>
        <a:p>
          <a:pPr marL="0" lvl="0" indent="0" algn="r" defTabSz="1022350">
            <a:lnSpc>
              <a:spcPct val="90000"/>
            </a:lnSpc>
            <a:spcBef>
              <a:spcPct val="0"/>
            </a:spcBef>
            <a:spcAft>
              <a:spcPct val="35000"/>
            </a:spcAft>
            <a:buNone/>
          </a:pPr>
          <a:endParaRPr lang="fr-FR" sz="2300" kern="1200"/>
        </a:p>
      </dsp:txBody>
      <dsp:txXfrm>
        <a:off x="3326802" y="1396951"/>
        <a:ext cx="1895651" cy="363512"/>
      </dsp:txXfrm>
    </dsp:sp>
    <dsp:sp modelId="{3821A819-38A7-4216-BA7B-EDAF723C530B}">
      <dsp:nvSpPr>
        <dsp:cNvPr id="0" name=""/>
        <dsp:cNvSpPr/>
      </dsp:nvSpPr>
      <dsp:spPr>
        <a:xfrm>
          <a:off x="79721" y="2269381"/>
          <a:ext cx="2106279" cy="109053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53887" numCol="1" spcCol="1270" anchor="ctr" anchorCtr="0">
          <a:noAutofit/>
        </a:bodyPr>
        <a:lstStyle/>
        <a:p>
          <a:pPr marL="0" lvl="0" indent="0" algn="ctr" defTabSz="1333500">
            <a:lnSpc>
              <a:spcPct val="90000"/>
            </a:lnSpc>
            <a:spcBef>
              <a:spcPct val="0"/>
            </a:spcBef>
            <a:spcAft>
              <a:spcPct val="35000"/>
            </a:spcAft>
            <a:buNone/>
          </a:pPr>
          <a:r>
            <a:rPr lang="fr-FR" sz="3000" kern="1200" dirty="0"/>
            <a:t>Concepts créatifs</a:t>
          </a:r>
        </a:p>
      </dsp:txBody>
      <dsp:txXfrm>
        <a:off x="79721" y="2269381"/>
        <a:ext cx="2106279" cy="1090538"/>
      </dsp:txXfrm>
    </dsp:sp>
    <dsp:sp modelId="{0647CA96-5B8F-4847-9DD7-FBEC3D48A0DC}">
      <dsp:nvSpPr>
        <dsp:cNvPr id="0" name=""/>
        <dsp:cNvSpPr/>
      </dsp:nvSpPr>
      <dsp:spPr>
        <a:xfrm>
          <a:off x="500977" y="3117578"/>
          <a:ext cx="1895651" cy="363512"/>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420" tIns="14605" rIns="58420" bIns="14605" numCol="1" spcCol="1270" anchor="ctr" anchorCtr="0">
          <a:noAutofit/>
        </a:bodyPr>
        <a:lstStyle/>
        <a:p>
          <a:pPr marL="0" lvl="0" indent="0" algn="r" defTabSz="1022350">
            <a:lnSpc>
              <a:spcPct val="90000"/>
            </a:lnSpc>
            <a:spcBef>
              <a:spcPct val="0"/>
            </a:spcBef>
            <a:spcAft>
              <a:spcPct val="35000"/>
            </a:spcAft>
            <a:buNone/>
          </a:pPr>
          <a:endParaRPr lang="fr-FR" sz="2300" kern="1200"/>
        </a:p>
      </dsp:txBody>
      <dsp:txXfrm>
        <a:off x="500977" y="3117578"/>
        <a:ext cx="1895651" cy="363512"/>
      </dsp:txXfrm>
    </dsp:sp>
    <dsp:sp modelId="{9E41E6EB-A7CD-4846-84BC-0CE3966BAB06}">
      <dsp:nvSpPr>
        <dsp:cNvPr id="0" name=""/>
        <dsp:cNvSpPr/>
      </dsp:nvSpPr>
      <dsp:spPr>
        <a:xfrm>
          <a:off x="2905546" y="2269381"/>
          <a:ext cx="2106279" cy="1090538"/>
        </a:xfrm>
        <a:prstGeom prst="rect">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53887" numCol="1" spcCol="1270" anchor="ctr" anchorCtr="0">
          <a:noAutofit/>
        </a:bodyPr>
        <a:lstStyle/>
        <a:p>
          <a:pPr marL="0" lvl="0" indent="0" algn="ctr" defTabSz="1333500">
            <a:lnSpc>
              <a:spcPct val="90000"/>
            </a:lnSpc>
            <a:spcBef>
              <a:spcPct val="0"/>
            </a:spcBef>
            <a:spcAft>
              <a:spcPct val="35000"/>
            </a:spcAft>
            <a:buNone/>
          </a:pPr>
          <a:r>
            <a:rPr lang="fr-FR" sz="3000" kern="1200" dirty="0"/>
            <a:t>Campagne d’influence</a:t>
          </a:r>
        </a:p>
      </dsp:txBody>
      <dsp:txXfrm>
        <a:off x="2905546" y="2269381"/>
        <a:ext cx="2106279" cy="1090538"/>
      </dsp:txXfrm>
    </dsp:sp>
    <dsp:sp modelId="{C7EBD617-369D-4F0E-B6E7-AF146DC9457A}">
      <dsp:nvSpPr>
        <dsp:cNvPr id="0" name=""/>
        <dsp:cNvSpPr/>
      </dsp:nvSpPr>
      <dsp:spPr>
        <a:xfrm>
          <a:off x="3326802" y="3117578"/>
          <a:ext cx="1895651" cy="363512"/>
        </a:xfrm>
        <a:prstGeom prst="rect">
          <a:avLst/>
        </a:prstGeom>
        <a:solidFill>
          <a:schemeClr val="lt1">
            <a:alpha val="90000"/>
            <a:hueOff val="0"/>
            <a:satOff val="0"/>
            <a:lumOff val="0"/>
            <a:alphaOff val="0"/>
          </a:schemeClr>
        </a:solidFill>
        <a:ln w="12700" cap="flat" cmpd="sng" algn="ctr">
          <a:solidFill>
            <a:schemeClr val="accent3">
              <a:hueOff val="1355300"/>
              <a:satOff val="50000"/>
              <a:lumOff val="-73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420" tIns="14605" rIns="58420" bIns="14605" numCol="1" spcCol="1270" anchor="ctr" anchorCtr="0">
          <a:noAutofit/>
        </a:bodyPr>
        <a:lstStyle/>
        <a:p>
          <a:pPr marL="0" lvl="0" indent="0" algn="r" defTabSz="1022350">
            <a:lnSpc>
              <a:spcPct val="90000"/>
            </a:lnSpc>
            <a:spcBef>
              <a:spcPct val="0"/>
            </a:spcBef>
            <a:spcAft>
              <a:spcPct val="35000"/>
            </a:spcAft>
            <a:buNone/>
          </a:pPr>
          <a:endParaRPr lang="fr-FR" sz="2300" kern="1200"/>
        </a:p>
      </dsp:txBody>
      <dsp:txXfrm>
        <a:off x="3326802" y="3117578"/>
        <a:ext cx="1895651" cy="363512"/>
      </dsp:txXfrm>
    </dsp:sp>
    <dsp:sp modelId="{B073A704-A735-4E11-8183-DC6CD591BBA4}">
      <dsp:nvSpPr>
        <dsp:cNvPr id="0" name=""/>
        <dsp:cNvSpPr/>
      </dsp:nvSpPr>
      <dsp:spPr>
        <a:xfrm>
          <a:off x="5731371" y="2269381"/>
          <a:ext cx="2106279" cy="1090538"/>
        </a:xfrm>
        <a:prstGeom prst="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53887" numCol="1" spcCol="1270" anchor="ctr" anchorCtr="0">
          <a:noAutofit/>
        </a:bodyPr>
        <a:lstStyle/>
        <a:p>
          <a:pPr marL="0" lvl="0" indent="0" algn="ctr" defTabSz="1333500">
            <a:lnSpc>
              <a:spcPct val="90000"/>
            </a:lnSpc>
            <a:spcBef>
              <a:spcPct val="0"/>
            </a:spcBef>
            <a:spcAft>
              <a:spcPct val="35000"/>
            </a:spcAft>
            <a:buNone/>
          </a:pPr>
          <a:r>
            <a:rPr lang="fr-FR" sz="3000" kern="1200" dirty="0"/>
            <a:t>Amplification digitale</a:t>
          </a:r>
        </a:p>
      </dsp:txBody>
      <dsp:txXfrm>
        <a:off x="5731371" y="2269381"/>
        <a:ext cx="2106279" cy="1090538"/>
      </dsp:txXfrm>
    </dsp:sp>
    <dsp:sp modelId="{9583616E-3B5F-4385-8CDE-41BE08ECBAC7}">
      <dsp:nvSpPr>
        <dsp:cNvPr id="0" name=""/>
        <dsp:cNvSpPr/>
      </dsp:nvSpPr>
      <dsp:spPr>
        <a:xfrm>
          <a:off x="6152627" y="3117578"/>
          <a:ext cx="1895651" cy="363512"/>
        </a:xfrm>
        <a:prstGeom prst="rect">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420" tIns="14605" rIns="58420" bIns="14605" numCol="1" spcCol="1270" anchor="ctr" anchorCtr="0">
          <a:noAutofit/>
        </a:bodyPr>
        <a:lstStyle/>
        <a:p>
          <a:pPr marL="0" lvl="0" indent="0" algn="r" defTabSz="1022350">
            <a:lnSpc>
              <a:spcPct val="90000"/>
            </a:lnSpc>
            <a:spcBef>
              <a:spcPct val="0"/>
            </a:spcBef>
            <a:spcAft>
              <a:spcPct val="35000"/>
            </a:spcAft>
            <a:buNone/>
          </a:pPr>
          <a:endParaRPr lang="fr-FR" sz="2300" kern="1200"/>
        </a:p>
      </dsp:txBody>
      <dsp:txXfrm>
        <a:off x="6152627" y="3117578"/>
        <a:ext cx="1895651" cy="363512"/>
      </dsp:txXfrm>
    </dsp:sp>
  </dsp:spTree>
</dsp:drawing>
</file>

<file path=ppt/diagrams/layout1.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8AC4A1-537E-4ECD-A6C0-3F26CE5885F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47F4B10-C18F-4C5E-A81F-AFCF27CC60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3977E6AD-9F73-4285-831F-DE6F4075066C}"/>
              </a:ext>
            </a:extLst>
          </p:cNvPr>
          <p:cNvSpPr>
            <a:spLocks noGrp="1"/>
          </p:cNvSpPr>
          <p:nvPr>
            <p:ph type="dt" sz="half" idx="10"/>
          </p:nvPr>
        </p:nvSpPr>
        <p:spPr/>
        <p:txBody>
          <a:bodyPr/>
          <a:lstStyle/>
          <a:p>
            <a:fld id="{842C7F37-0363-4CCA-9871-E2333645DA9C}" type="datetimeFigureOut">
              <a:rPr lang="fr-FR" smtClean="0"/>
              <a:t>13/01/2025</a:t>
            </a:fld>
            <a:endParaRPr lang="fr-FR"/>
          </a:p>
        </p:txBody>
      </p:sp>
      <p:sp>
        <p:nvSpPr>
          <p:cNvPr id="5" name="Espace réservé du pied de page 4">
            <a:extLst>
              <a:ext uri="{FF2B5EF4-FFF2-40B4-BE49-F238E27FC236}">
                <a16:creationId xmlns:a16="http://schemas.microsoft.com/office/drawing/2014/main" id="{C82A18F7-4846-4984-9200-09631A3854E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15358CF-9807-4ACD-B5E1-C92EA6EAAD9A}"/>
              </a:ext>
            </a:extLst>
          </p:cNvPr>
          <p:cNvSpPr>
            <a:spLocks noGrp="1"/>
          </p:cNvSpPr>
          <p:nvPr>
            <p:ph type="sldNum" sz="quarter" idx="12"/>
          </p:nvPr>
        </p:nvSpPr>
        <p:spPr/>
        <p:txBody>
          <a:bodyPr/>
          <a:lstStyle/>
          <a:p>
            <a:fld id="{EB2D5C02-4C02-4519-ABBC-B09432F97E53}" type="slidenum">
              <a:rPr lang="fr-FR" smtClean="0"/>
              <a:t>‹N°›</a:t>
            </a:fld>
            <a:endParaRPr lang="fr-FR"/>
          </a:p>
        </p:txBody>
      </p:sp>
    </p:spTree>
    <p:extLst>
      <p:ext uri="{BB962C8B-B14F-4D97-AF65-F5344CB8AC3E}">
        <p14:creationId xmlns:p14="http://schemas.microsoft.com/office/powerpoint/2010/main" val="2926967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035E56-1B4C-4BE5-9978-47C70ABCA84A}"/>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6232B4E-F990-47B5-AE46-69F84E6F87FF}"/>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0F08C36-3A57-4CE5-839C-05BBE7CE2BED}"/>
              </a:ext>
            </a:extLst>
          </p:cNvPr>
          <p:cNvSpPr>
            <a:spLocks noGrp="1"/>
          </p:cNvSpPr>
          <p:nvPr>
            <p:ph type="dt" sz="half" idx="10"/>
          </p:nvPr>
        </p:nvSpPr>
        <p:spPr/>
        <p:txBody>
          <a:bodyPr/>
          <a:lstStyle/>
          <a:p>
            <a:fld id="{842C7F37-0363-4CCA-9871-E2333645DA9C}" type="datetimeFigureOut">
              <a:rPr lang="fr-FR" smtClean="0"/>
              <a:t>13/01/2025</a:t>
            </a:fld>
            <a:endParaRPr lang="fr-FR"/>
          </a:p>
        </p:txBody>
      </p:sp>
      <p:sp>
        <p:nvSpPr>
          <p:cNvPr id="5" name="Espace réservé du pied de page 4">
            <a:extLst>
              <a:ext uri="{FF2B5EF4-FFF2-40B4-BE49-F238E27FC236}">
                <a16:creationId xmlns:a16="http://schemas.microsoft.com/office/drawing/2014/main" id="{89A9A85C-9EEB-4FAB-9CCC-ACC20FBD50D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55992FF-61D3-4C7E-A9ED-FC87BCFFBD7D}"/>
              </a:ext>
            </a:extLst>
          </p:cNvPr>
          <p:cNvSpPr>
            <a:spLocks noGrp="1"/>
          </p:cNvSpPr>
          <p:nvPr>
            <p:ph type="sldNum" sz="quarter" idx="12"/>
          </p:nvPr>
        </p:nvSpPr>
        <p:spPr/>
        <p:txBody>
          <a:bodyPr/>
          <a:lstStyle/>
          <a:p>
            <a:fld id="{EB2D5C02-4C02-4519-ABBC-B09432F97E53}" type="slidenum">
              <a:rPr lang="fr-FR" smtClean="0"/>
              <a:t>‹N°›</a:t>
            </a:fld>
            <a:endParaRPr lang="fr-FR"/>
          </a:p>
        </p:txBody>
      </p:sp>
    </p:spTree>
    <p:extLst>
      <p:ext uri="{BB962C8B-B14F-4D97-AF65-F5344CB8AC3E}">
        <p14:creationId xmlns:p14="http://schemas.microsoft.com/office/powerpoint/2010/main" val="3306296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2A0085A-3E0B-493C-A962-F85CB8034FC9}"/>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9850FF96-06B1-416E-9EEF-69429EDCC02C}"/>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FD4C257-6171-41C9-9987-98D9DCF32EC1}"/>
              </a:ext>
            </a:extLst>
          </p:cNvPr>
          <p:cNvSpPr>
            <a:spLocks noGrp="1"/>
          </p:cNvSpPr>
          <p:nvPr>
            <p:ph type="dt" sz="half" idx="10"/>
          </p:nvPr>
        </p:nvSpPr>
        <p:spPr/>
        <p:txBody>
          <a:bodyPr/>
          <a:lstStyle/>
          <a:p>
            <a:fld id="{842C7F37-0363-4CCA-9871-E2333645DA9C}" type="datetimeFigureOut">
              <a:rPr lang="fr-FR" smtClean="0"/>
              <a:t>13/01/2025</a:t>
            </a:fld>
            <a:endParaRPr lang="fr-FR"/>
          </a:p>
        </p:txBody>
      </p:sp>
      <p:sp>
        <p:nvSpPr>
          <p:cNvPr id="5" name="Espace réservé du pied de page 4">
            <a:extLst>
              <a:ext uri="{FF2B5EF4-FFF2-40B4-BE49-F238E27FC236}">
                <a16:creationId xmlns:a16="http://schemas.microsoft.com/office/drawing/2014/main" id="{1B20BBD3-27DD-4195-86C4-75E37E4CF9C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3ED9C7D-DA17-40E0-ACE3-B676A037A97B}"/>
              </a:ext>
            </a:extLst>
          </p:cNvPr>
          <p:cNvSpPr>
            <a:spLocks noGrp="1"/>
          </p:cNvSpPr>
          <p:nvPr>
            <p:ph type="sldNum" sz="quarter" idx="12"/>
          </p:nvPr>
        </p:nvSpPr>
        <p:spPr/>
        <p:txBody>
          <a:bodyPr/>
          <a:lstStyle/>
          <a:p>
            <a:fld id="{EB2D5C02-4C02-4519-ABBC-B09432F97E53}" type="slidenum">
              <a:rPr lang="fr-FR" smtClean="0"/>
              <a:t>‹N°›</a:t>
            </a:fld>
            <a:endParaRPr lang="fr-FR"/>
          </a:p>
        </p:txBody>
      </p:sp>
    </p:spTree>
    <p:extLst>
      <p:ext uri="{BB962C8B-B14F-4D97-AF65-F5344CB8AC3E}">
        <p14:creationId xmlns:p14="http://schemas.microsoft.com/office/powerpoint/2010/main" val="1162456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4B3BDB-C1A2-4994-9084-33840BDBA6E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EDF99E3-21A9-4BEB-8A28-55B2995E7E1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B0EBEC1-FDAB-40A9-BE58-13F24FAB595B}"/>
              </a:ext>
            </a:extLst>
          </p:cNvPr>
          <p:cNvSpPr>
            <a:spLocks noGrp="1"/>
          </p:cNvSpPr>
          <p:nvPr>
            <p:ph type="dt" sz="half" idx="10"/>
          </p:nvPr>
        </p:nvSpPr>
        <p:spPr/>
        <p:txBody>
          <a:bodyPr/>
          <a:lstStyle/>
          <a:p>
            <a:fld id="{842C7F37-0363-4CCA-9871-E2333645DA9C}" type="datetimeFigureOut">
              <a:rPr lang="fr-FR" smtClean="0"/>
              <a:t>13/01/2025</a:t>
            </a:fld>
            <a:endParaRPr lang="fr-FR"/>
          </a:p>
        </p:txBody>
      </p:sp>
      <p:sp>
        <p:nvSpPr>
          <p:cNvPr id="5" name="Espace réservé du pied de page 4">
            <a:extLst>
              <a:ext uri="{FF2B5EF4-FFF2-40B4-BE49-F238E27FC236}">
                <a16:creationId xmlns:a16="http://schemas.microsoft.com/office/drawing/2014/main" id="{8D028778-E9F3-44F0-9DCB-14EDC4A6EE3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6EB19A3-FCF1-47A2-AC8C-E1A76C85F6C3}"/>
              </a:ext>
            </a:extLst>
          </p:cNvPr>
          <p:cNvSpPr>
            <a:spLocks noGrp="1"/>
          </p:cNvSpPr>
          <p:nvPr>
            <p:ph type="sldNum" sz="quarter" idx="12"/>
          </p:nvPr>
        </p:nvSpPr>
        <p:spPr/>
        <p:txBody>
          <a:bodyPr/>
          <a:lstStyle/>
          <a:p>
            <a:fld id="{EB2D5C02-4C02-4519-ABBC-B09432F97E53}" type="slidenum">
              <a:rPr lang="fr-FR" smtClean="0"/>
              <a:t>‹N°›</a:t>
            </a:fld>
            <a:endParaRPr lang="fr-FR"/>
          </a:p>
        </p:txBody>
      </p:sp>
    </p:spTree>
    <p:extLst>
      <p:ext uri="{BB962C8B-B14F-4D97-AF65-F5344CB8AC3E}">
        <p14:creationId xmlns:p14="http://schemas.microsoft.com/office/powerpoint/2010/main" val="2644698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B9CDAA-D342-4E81-AA39-BFBC06D72D5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19F8BCA-BCBC-47B4-A588-F87E273BA7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B6F8E44-2743-41B0-8C87-F2F7BA244791}"/>
              </a:ext>
            </a:extLst>
          </p:cNvPr>
          <p:cNvSpPr>
            <a:spLocks noGrp="1"/>
          </p:cNvSpPr>
          <p:nvPr>
            <p:ph type="dt" sz="half" idx="10"/>
          </p:nvPr>
        </p:nvSpPr>
        <p:spPr/>
        <p:txBody>
          <a:bodyPr/>
          <a:lstStyle/>
          <a:p>
            <a:fld id="{842C7F37-0363-4CCA-9871-E2333645DA9C}" type="datetimeFigureOut">
              <a:rPr lang="fr-FR" smtClean="0"/>
              <a:t>13/01/2025</a:t>
            </a:fld>
            <a:endParaRPr lang="fr-FR"/>
          </a:p>
        </p:txBody>
      </p:sp>
      <p:sp>
        <p:nvSpPr>
          <p:cNvPr id="5" name="Espace réservé du pied de page 4">
            <a:extLst>
              <a:ext uri="{FF2B5EF4-FFF2-40B4-BE49-F238E27FC236}">
                <a16:creationId xmlns:a16="http://schemas.microsoft.com/office/drawing/2014/main" id="{E39A28D3-5259-49CE-8596-56D7950C5D8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C1AE3CE-9700-40BB-99DF-AC7EF9C51903}"/>
              </a:ext>
            </a:extLst>
          </p:cNvPr>
          <p:cNvSpPr>
            <a:spLocks noGrp="1"/>
          </p:cNvSpPr>
          <p:nvPr>
            <p:ph type="sldNum" sz="quarter" idx="12"/>
          </p:nvPr>
        </p:nvSpPr>
        <p:spPr/>
        <p:txBody>
          <a:bodyPr/>
          <a:lstStyle/>
          <a:p>
            <a:fld id="{EB2D5C02-4C02-4519-ABBC-B09432F97E53}" type="slidenum">
              <a:rPr lang="fr-FR" smtClean="0"/>
              <a:t>‹N°›</a:t>
            </a:fld>
            <a:endParaRPr lang="fr-FR"/>
          </a:p>
        </p:txBody>
      </p:sp>
    </p:spTree>
    <p:extLst>
      <p:ext uri="{BB962C8B-B14F-4D97-AF65-F5344CB8AC3E}">
        <p14:creationId xmlns:p14="http://schemas.microsoft.com/office/powerpoint/2010/main" val="3575575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31E640-0937-4D90-9549-5BBB4546557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12508D0-1F18-451F-9FF3-9A9FAC22AA41}"/>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FA168D8B-1775-40BB-8C72-91C41DED981C}"/>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7ACC587-D8FB-478E-8AB3-BDD47562240A}"/>
              </a:ext>
            </a:extLst>
          </p:cNvPr>
          <p:cNvSpPr>
            <a:spLocks noGrp="1"/>
          </p:cNvSpPr>
          <p:nvPr>
            <p:ph type="dt" sz="half" idx="10"/>
          </p:nvPr>
        </p:nvSpPr>
        <p:spPr/>
        <p:txBody>
          <a:bodyPr/>
          <a:lstStyle/>
          <a:p>
            <a:fld id="{842C7F37-0363-4CCA-9871-E2333645DA9C}" type="datetimeFigureOut">
              <a:rPr lang="fr-FR" smtClean="0"/>
              <a:t>13/01/2025</a:t>
            </a:fld>
            <a:endParaRPr lang="fr-FR"/>
          </a:p>
        </p:txBody>
      </p:sp>
      <p:sp>
        <p:nvSpPr>
          <p:cNvPr id="6" name="Espace réservé du pied de page 5">
            <a:extLst>
              <a:ext uri="{FF2B5EF4-FFF2-40B4-BE49-F238E27FC236}">
                <a16:creationId xmlns:a16="http://schemas.microsoft.com/office/drawing/2014/main" id="{17ADDC24-AE37-4BBB-9447-E9DA44DD77E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4990E40-E7CC-42AB-8C6F-441DE8EF51E8}"/>
              </a:ext>
            </a:extLst>
          </p:cNvPr>
          <p:cNvSpPr>
            <a:spLocks noGrp="1"/>
          </p:cNvSpPr>
          <p:nvPr>
            <p:ph type="sldNum" sz="quarter" idx="12"/>
          </p:nvPr>
        </p:nvSpPr>
        <p:spPr/>
        <p:txBody>
          <a:bodyPr/>
          <a:lstStyle/>
          <a:p>
            <a:fld id="{EB2D5C02-4C02-4519-ABBC-B09432F97E53}" type="slidenum">
              <a:rPr lang="fr-FR" smtClean="0"/>
              <a:t>‹N°›</a:t>
            </a:fld>
            <a:endParaRPr lang="fr-FR"/>
          </a:p>
        </p:txBody>
      </p:sp>
    </p:spTree>
    <p:extLst>
      <p:ext uri="{BB962C8B-B14F-4D97-AF65-F5344CB8AC3E}">
        <p14:creationId xmlns:p14="http://schemas.microsoft.com/office/powerpoint/2010/main" val="3199737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69AD2C-797A-4D4A-8241-653FFE11D985}"/>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5CB07118-9D0C-4391-ACC2-B4873048FB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06D8F13E-0680-403F-92A5-95457EC8535D}"/>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30D0E9D-2505-4AC1-AEE1-A590DF66E7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99F491B3-3F44-47C2-B0A8-E238E4CE62CF}"/>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E4B2FEE-8119-4381-A578-60D6596FB221}"/>
              </a:ext>
            </a:extLst>
          </p:cNvPr>
          <p:cNvSpPr>
            <a:spLocks noGrp="1"/>
          </p:cNvSpPr>
          <p:nvPr>
            <p:ph type="dt" sz="half" idx="10"/>
          </p:nvPr>
        </p:nvSpPr>
        <p:spPr/>
        <p:txBody>
          <a:bodyPr/>
          <a:lstStyle/>
          <a:p>
            <a:fld id="{842C7F37-0363-4CCA-9871-E2333645DA9C}" type="datetimeFigureOut">
              <a:rPr lang="fr-FR" smtClean="0"/>
              <a:t>13/01/2025</a:t>
            </a:fld>
            <a:endParaRPr lang="fr-FR"/>
          </a:p>
        </p:txBody>
      </p:sp>
      <p:sp>
        <p:nvSpPr>
          <p:cNvPr id="8" name="Espace réservé du pied de page 7">
            <a:extLst>
              <a:ext uri="{FF2B5EF4-FFF2-40B4-BE49-F238E27FC236}">
                <a16:creationId xmlns:a16="http://schemas.microsoft.com/office/drawing/2014/main" id="{B2097445-0197-4D65-BC62-5D52454D1BE3}"/>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DD7FD0E1-0AB8-4976-8203-D9FE5760A4B3}"/>
              </a:ext>
            </a:extLst>
          </p:cNvPr>
          <p:cNvSpPr>
            <a:spLocks noGrp="1"/>
          </p:cNvSpPr>
          <p:nvPr>
            <p:ph type="sldNum" sz="quarter" idx="12"/>
          </p:nvPr>
        </p:nvSpPr>
        <p:spPr/>
        <p:txBody>
          <a:bodyPr/>
          <a:lstStyle/>
          <a:p>
            <a:fld id="{EB2D5C02-4C02-4519-ABBC-B09432F97E53}" type="slidenum">
              <a:rPr lang="fr-FR" smtClean="0"/>
              <a:t>‹N°›</a:t>
            </a:fld>
            <a:endParaRPr lang="fr-FR"/>
          </a:p>
        </p:txBody>
      </p:sp>
    </p:spTree>
    <p:extLst>
      <p:ext uri="{BB962C8B-B14F-4D97-AF65-F5344CB8AC3E}">
        <p14:creationId xmlns:p14="http://schemas.microsoft.com/office/powerpoint/2010/main" val="1237259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5A3B94-95FB-40BC-A59B-1F8C71F6F360}"/>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5126C41B-A4FC-4F66-A92E-EFAD3B71CFA9}"/>
              </a:ext>
            </a:extLst>
          </p:cNvPr>
          <p:cNvSpPr>
            <a:spLocks noGrp="1"/>
          </p:cNvSpPr>
          <p:nvPr>
            <p:ph type="dt" sz="half" idx="10"/>
          </p:nvPr>
        </p:nvSpPr>
        <p:spPr/>
        <p:txBody>
          <a:bodyPr/>
          <a:lstStyle/>
          <a:p>
            <a:fld id="{842C7F37-0363-4CCA-9871-E2333645DA9C}" type="datetimeFigureOut">
              <a:rPr lang="fr-FR" smtClean="0"/>
              <a:t>13/01/2025</a:t>
            </a:fld>
            <a:endParaRPr lang="fr-FR"/>
          </a:p>
        </p:txBody>
      </p:sp>
      <p:sp>
        <p:nvSpPr>
          <p:cNvPr id="4" name="Espace réservé du pied de page 3">
            <a:extLst>
              <a:ext uri="{FF2B5EF4-FFF2-40B4-BE49-F238E27FC236}">
                <a16:creationId xmlns:a16="http://schemas.microsoft.com/office/drawing/2014/main" id="{DAC36782-9EAC-43C7-A4C5-3EC7748CA909}"/>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D1344DEF-84FB-4EC4-A124-6FE27C444DC5}"/>
              </a:ext>
            </a:extLst>
          </p:cNvPr>
          <p:cNvSpPr>
            <a:spLocks noGrp="1"/>
          </p:cNvSpPr>
          <p:nvPr>
            <p:ph type="sldNum" sz="quarter" idx="12"/>
          </p:nvPr>
        </p:nvSpPr>
        <p:spPr/>
        <p:txBody>
          <a:bodyPr/>
          <a:lstStyle/>
          <a:p>
            <a:fld id="{EB2D5C02-4C02-4519-ABBC-B09432F97E53}" type="slidenum">
              <a:rPr lang="fr-FR" smtClean="0"/>
              <a:t>‹N°›</a:t>
            </a:fld>
            <a:endParaRPr lang="fr-FR"/>
          </a:p>
        </p:txBody>
      </p:sp>
    </p:spTree>
    <p:extLst>
      <p:ext uri="{BB962C8B-B14F-4D97-AF65-F5344CB8AC3E}">
        <p14:creationId xmlns:p14="http://schemas.microsoft.com/office/powerpoint/2010/main" val="2386331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FC9DD85-AFD8-41F9-AD1B-843E224AA0E3}"/>
              </a:ext>
            </a:extLst>
          </p:cNvPr>
          <p:cNvSpPr>
            <a:spLocks noGrp="1"/>
          </p:cNvSpPr>
          <p:nvPr>
            <p:ph type="dt" sz="half" idx="10"/>
          </p:nvPr>
        </p:nvSpPr>
        <p:spPr/>
        <p:txBody>
          <a:bodyPr/>
          <a:lstStyle/>
          <a:p>
            <a:fld id="{842C7F37-0363-4CCA-9871-E2333645DA9C}" type="datetimeFigureOut">
              <a:rPr lang="fr-FR" smtClean="0"/>
              <a:t>13/01/2025</a:t>
            </a:fld>
            <a:endParaRPr lang="fr-FR"/>
          </a:p>
        </p:txBody>
      </p:sp>
      <p:sp>
        <p:nvSpPr>
          <p:cNvPr id="3" name="Espace réservé du pied de page 2">
            <a:extLst>
              <a:ext uri="{FF2B5EF4-FFF2-40B4-BE49-F238E27FC236}">
                <a16:creationId xmlns:a16="http://schemas.microsoft.com/office/drawing/2014/main" id="{A715E6F3-E33E-4D70-AC78-1753AE627527}"/>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AE8C2C52-6E5E-4639-916C-FA7C4C9B9B48}"/>
              </a:ext>
            </a:extLst>
          </p:cNvPr>
          <p:cNvSpPr>
            <a:spLocks noGrp="1"/>
          </p:cNvSpPr>
          <p:nvPr>
            <p:ph type="sldNum" sz="quarter" idx="12"/>
          </p:nvPr>
        </p:nvSpPr>
        <p:spPr/>
        <p:txBody>
          <a:bodyPr/>
          <a:lstStyle/>
          <a:p>
            <a:fld id="{EB2D5C02-4C02-4519-ABBC-B09432F97E53}" type="slidenum">
              <a:rPr lang="fr-FR" smtClean="0"/>
              <a:t>‹N°›</a:t>
            </a:fld>
            <a:endParaRPr lang="fr-FR"/>
          </a:p>
        </p:txBody>
      </p:sp>
    </p:spTree>
    <p:extLst>
      <p:ext uri="{BB962C8B-B14F-4D97-AF65-F5344CB8AC3E}">
        <p14:creationId xmlns:p14="http://schemas.microsoft.com/office/powerpoint/2010/main" val="912569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F9ECD5-E7D2-44C0-B5FA-D3C9422D306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A6DF0D22-FA7B-4343-8434-5E1AAAD783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A96E888-E17D-4DF5-8B0E-92AD72043A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B7222CD-8880-4A4F-B08C-D0D87F0FCB7B}"/>
              </a:ext>
            </a:extLst>
          </p:cNvPr>
          <p:cNvSpPr>
            <a:spLocks noGrp="1"/>
          </p:cNvSpPr>
          <p:nvPr>
            <p:ph type="dt" sz="half" idx="10"/>
          </p:nvPr>
        </p:nvSpPr>
        <p:spPr/>
        <p:txBody>
          <a:bodyPr/>
          <a:lstStyle/>
          <a:p>
            <a:fld id="{842C7F37-0363-4CCA-9871-E2333645DA9C}" type="datetimeFigureOut">
              <a:rPr lang="fr-FR" smtClean="0"/>
              <a:t>13/01/2025</a:t>
            </a:fld>
            <a:endParaRPr lang="fr-FR"/>
          </a:p>
        </p:txBody>
      </p:sp>
      <p:sp>
        <p:nvSpPr>
          <p:cNvPr id="6" name="Espace réservé du pied de page 5">
            <a:extLst>
              <a:ext uri="{FF2B5EF4-FFF2-40B4-BE49-F238E27FC236}">
                <a16:creationId xmlns:a16="http://schemas.microsoft.com/office/drawing/2014/main" id="{CE7AD9B0-F7DF-458B-BE63-6A2F97F5A80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44D1149-AE10-49FD-94D0-F61E96BC9432}"/>
              </a:ext>
            </a:extLst>
          </p:cNvPr>
          <p:cNvSpPr>
            <a:spLocks noGrp="1"/>
          </p:cNvSpPr>
          <p:nvPr>
            <p:ph type="sldNum" sz="quarter" idx="12"/>
          </p:nvPr>
        </p:nvSpPr>
        <p:spPr/>
        <p:txBody>
          <a:bodyPr/>
          <a:lstStyle/>
          <a:p>
            <a:fld id="{EB2D5C02-4C02-4519-ABBC-B09432F97E53}" type="slidenum">
              <a:rPr lang="fr-FR" smtClean="0"/>
              <a:t>‹N°›</a:t>
            </a:fld>
            <a:endParaRPr lang="fr-FR"/>
          </a:p>
        </p:txBody>
      </p:sp>
    </p:spTree>
    <p:extLst>
      <p:ext uri="{BB962C8B-B14F-4D97-AF65-F5344CB8AC3E}">
        <p14:creationId xmlns:p14="http://schemas.microsoft.com/office/powerpoint/2010/main" val="724266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37A2FD-24A5-4199-9FFA-5705F312DA1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07CB1C1A-F9E8-4A70-A0D4-EF08D8F065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52F98F93-2290-4CED-ACD4-00320231ED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38E7357-7727-49C4-B128-0976E94CEE61}"/>
              </a:ext>
            </a:extLst>
          </p:cNvPr>
          <p:cNvSpPr>
            <a:spLocks noGrp="1"/>
          </p:cNvSpPr>
          <p:nvPr>
            <p:ph type="dt" sz="half" idx="10"/>
          </p:nvPr>
        </p:nvSpPr>
        <p:spPr/>
        <p:txBody>
          <a:bodyPr/>
          <a:lstStyle/>
          <a:p>
            <a:fld id="{842C7F37-0363-4CCA-9871-E2333645DA9C}" type="datetimeFigureOut">
              <a:rPr lang="fr-FR" smtClean="0"/>
              <a:t>13/01/2025</a:t>
            </a:fld>
            <a:endParaRPr lang="fr-FR"/>
          </a:p>
        </p:txBody>
      </p:sp>
      <p:sp>
        <p:nvSpPr>
          <p:cNvPr id="6" name="Espace réservé du pied de page 5">
            <a:extLst>
              <a:ext uri="{FF2B5EF4-FFF2-40B4-BE49-F238E27FC236}">
                <a16:creationId xmlns:a16="http://schemas.microsoft.com/office/drawing/2014/main" id="{3B2A0E82-7504-4B4F-86E8-2396A1A44BB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AC0B93C-9D8C-41E4-8C1D-88877BCB2107}"/>
              </a:ext>
            </a:extLst>
          </p:cNvPr>
          <p:cNvSpPr>
            <a:spLocks noGrp="1"/>
          </p:cNvSpPr>
          <p:nvPr>
            <p:ph type="sldNum" sz="quarter" idx="12"/>
          </p:nvPr>
        </p:nvSpPr>
        <p:spPr/>
        <p:txBody>
          <a:bodyPr/>
          <a:lstStyle/>
          <a:p>
            <a:fld id="{EB2D5C02-4C02-4519-ABBC-B09432F97E53}" type="slidenum">
              <a:rPr lang="fr-FR" smtClean="0"/>
              <a:t>‹N°›</a:t>
            </a:fld>
            <a:endParaRPr lang="fr-FR"/>
          </a:p>
        </p:txBody>
      </p:sp>
    </p:spTree>
    <p:extLst>
      <p:ext uri="{BB962C8B-B14F-4D97-AF65-F5344CB8AC3E}">
        <p14:creationId xmlns:p14="http://schemas.microsoft.com/office/powerpoint/2010/main" val="4007488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94CE910-0B12-4C31-B72C-D6DAB27DE7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2D770F40-FE23-4F6C-B86D-D8D0C68D32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ED2E429-9954-4802-B33B-D40D3E0074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C7F37-0363-4CCA-9871-E2333645DA9C}" type="datetimeFigureOut">
              <a:rPr lang="fr-FR" smtClean="0"/>
              <a:t>13/01/2025</a:t>
            </a:fld>
            <a:endParaRPr lang="fr-FR"/>
          </a:p>
        </p:txBody>
      </p:sp>
      <p:sp>
        <p:nvSpPr>
          <p:cNvPr id="5" name="Espace réservé du pied de page 4">
            <a:extLst>
              <a:ext uri="{FF2B5EF4-FFF2-40B4-BE49-F238E27FC236}">
                <a16:creationId xmlns:a16="http://schemas.microsoft.com/office/drawing/2014/main" id="{C341EFFB-3AC8-4FD4-802F-714A961ADF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3B407D6-1FE1-4FFE-A2CE-5BC96449D0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D5C02-4C02-4519-ABBC-B09432F97E53}" type="slidenum">
              <a:rPr lang="fr-FR" smtClean="0"/>
              <a:t>‹N°›</a:t>
            </a:fld>
            <a:endParaRPr lang="fr-FR"/>
          </a:p>
        </p:txBody>
      </p:sp>
    </p:spTree>
    <p:extLst>
      <p:ext uri="{BB962C8B-B14F-4D97-AF65-F5344CB8AC3E}">
        <p14:creationId xmlns:p14="http://schemas.microsoft.com/office/powerpoint/2010/main" val="3859009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eg"/></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6895580" y="0"/>
            <a:ext cx="5296420" cy="6858000"/>
          </a:xfrm>
          <a:prstGeom prst="rect">
            <a:avLst/>
          </a:prstGeom>
        </p:spPr>
      </p:pic>
      <p:pic>
        <p:nvPicPr>
          <p:cNvPr id="4" name="Picture 2" descr="La Pasta S.A.">
            <a:extLst>
              <a:ext uri="{FF2B5EF4-FFF2-40B4-BE49-F238E27FC236}">
                <a16:creationId xmlns:a16="http://schemas.microsoft.com/office/drawing/2014/main" id="{106AAEC2-D56C-4761-91FF-5E97E56EDC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211" b="28897"/>
          <a:stretch/>
        </p:blipFill>
        <p:spPr bwMode="auto">
          <a:xfrm>
            <a:off x="11059058" y="6314414"/>
            <a:ext cx="1027729" cy="5435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0" y="0"/>
            <a:ext cx="8280400" cy="6858000"/>
          </a:xfrm>
          <a:custGeom>
            <a:avLst/>
            <a:gdLst>
              <a:gd name="connsiteX0" fmla="*/ 0 w 7366000"/>
              <a:gd name="connsiteY0" fmla="*/ 0 h 6858000"/>
              <a:gd name="connsiteX1" fmla="*/ 7366000 w 7366000"/>
              <a:gd name="connsiteY1" fmla="*/ 0 h 6858000"/>
              <a:gd name="connsiteX2" fmla="*/ 7366000 w 7366000"/>
              <a:gd name="connsiteY2" fmla="*/ 6858000 h 6858000"/>
              <a:gd name="connsiteX3" fmla="*/ 0 w 7366000"/>
              <a:gd name="connsiteY3" fmla="*/ 6858000 h 6858000"/>
              <a:gd name="connsiteX4" fmla="*/ 0 w 7366000"/>
              <a:gd name="connsiteY4" fmla="*/ 0 h 6858000"/>
              <a:gd name="connsiteX0" fmla="*/ 0 w 7366000"/>
              <a:gd name="connsiteY0" fmla="*/ 0 h 6858000"/>
              <a:gd name="connsiteX1" fmla="*/ 7366000 w 7366000"/>
              <a:gd name="connsiteY1" fmla="*/ 0 h 6858000"/>
              <a:gd name="connsiteX2" fmla="*/ 7366000 w 7366000"/>
              <a:gd name="connsiteY2" fmla="*/ 6858000 h 6858000"/>
              <a:gd name="connsiteX3" fmla="*/ 0 w 7366000"/>
              <a:gd name="connsiteY3" fmla="*/ 6858000 h 6858000"/>
              <a:gd name="connsiteX4" fmla="*/ 0 w 7366000"/>
              <a:gd name="connsiteY4" fmla="*/ 0 h 6858000"/>
              <a:gd name="connsiteX0" fmla="*/ 0 w 7366000"/>
              <a:gd name="connsiteY0" fmla="*/ 0 h 6858000"/>
              <a:gd name="connsiteX1" fmla="*/ 7366000 w 7366000"/>
              <a:gd name="connsiteY1" fmla="*/ 0 h 6858000"/>
              <a:gd name="connsiteX2" fmla="*/ 7366000 w 7366000"/>
              <a:gd name="connsiteY2" fmla="*/ 6858000 h 6858000"/>
              <a:gd name="connsiteX3" fmla="*/ 0 w 7366000"/>
              <a:gd name="connsiteY3" fmla="*/ 6858000 h 6858000"/>
              <a:gd name="connsiteX4" fmla="*/ 0 w 736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000" h="6858000">
                <a:moveTo>
                  <a:pt x="0" y="0"/>
                </a:moveTo>
                <a:lnTo>
                  <a:pt x="7366000" y="0"/>
                </a:lnTo>
                <a:cubicBezTo>
                  <a:pt x="5321300" y="3606800"/>
                  <a:pt x="7366000" y="4572000"/>
                  <a:pt x="7366000" y="6858000"/>
                </a:cubicBezTo>
                <a:lnTo>
                  <a:pt x="0" y="6858000"/>
                </a:lnTo>
                <a:lnTo>
                  <a:pt x="0" y="0"/>
                </a:lnTo>
                <a:close/>
              </a:path>
            </a:pathLst>
          </a:custGeom>
          <a:solidFill>
            <a:srgbClr val="BE3C3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B89B1F18-4F8E-4BB6-8CAD-DBF2319A848F}"/>
              </a:ext>
            </a:extLst>
          </p:cNvPr>
          <p:cNvSpPr txBox="1"/>
          <p:nvPr/>
        </p:nvSpPr>
        <p:spPr>
          <a:xfrm>
            <a:off x="188191" y="1377742"/>
            <a:ext cx="7237696" cy="3046988"/>
          </a:xfrm>
          <a:prstGeom prst="rect">
            <a:avLst/>
          </a:prstGeom>
          <a:noFill/>
        </p:spPr>
        <p:txBody>
          <a:bodyPr wrap="square" rtlCol="0">
            <a:spAutoFit/>
          </a:bodyPr>
          <a:lstStyle/>
          <a:p>
            <a:r>
              <a:rPr lang="fr-FR" sz="9600" b="1" dirty="0" err="1">
                <a:solidFill>
                  <a:srgbClr val="FFC000"/>
                </a:solidFill>
                <a:latin typeface="Arial Rounded MT Bold" panose="020F0704030504030204" pitchFamily="34" charset="0"/>
              </a:rPr>
              <a:t>Reco</a:t>
            </a:r>
            <a:r>
              <a:rPr lang="fr-FR" sz="9600" b="1" dirty="0">
                <a:solidFill>
                  <a:srgbClr val="FFC000"/>
                </a:solidFill>
                <a:latin typeface="Arial Rounded MT Bold" panose="020F0704030504030204" pitchFamily="34" charset="0"/>
              </a:rPr>
              <a:t> Agence</a:t>
            </a:r>
          </a:p>
        </p:txBody>
      </p:sp>
      <p:sp>
        <p:nvSpPr>
          <p:cNvPr id="6" name="ZoneTexte 5"/>
          <p:cNvSpPr txBox="1"/>
          <p:nvPr/>
        </p:nvSpPr>
        <p:spPr>
          <a:xfrm>
            <a:off x="188191" y="4330700"/>
            <a:ext cx="6968687" cy="646331"/>
          </a:xfrm>
          <a:prstGeom prst="rect">
            <a:avLst/>
          </a:prstGeom>
          <a:noFill/>
        </p:spPr>
        <p:txBody>
          <a:bodyPr wrap="square" rtlCol="0">
            <a:spAutoFit/>
          </a:bodyPr>
          <a:lstStyle/>
          <a:p>
            <a:r>
              <a:rPr lang="fr-FR" sz="3600" dirty="0">
                <a:solidFill>
                  <a:schemeClr val="bg1"/>
                </a:solidFill>
                <a:latin typeface="Arial Rounded MT Bold" panose="020F0704030504030204" pitchFamily="34" charset="0"/>
              </a:rPr>
              <a:t>Campagne PASTA FISRT</a:t>
            </a:r>
          </a:p>
        </p:txBody>
      </p:sp>
    </p:spTree>
    <p:extLst>
      <p:ext uri="{BB962C8B-B14F-4D97-AF65-F5344CB8AC3E}">
        <p14:creationId xmlns:p14="http://schemas.microsoft.com/office/powerpoint/2010/main" val="1715813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 5"/>
          <p:cNvPicPr>
            <a:picLocks noChangeAspect="1"/>
          </p:cNvPicPr>
          <p:nvPr/>
        </p:nvPicPr>
        <p:blipFill>
          <a:blip r:embed="rId2"/>
          <a:stretch>
            <a:fillRect/>
          </a:stretch>
        </p:blipFill>
        <p:spPr>
          <a:xfrm>
            <a:off x="7509729" y="0"/>
            <a:ext cx="4682271" cy="6858000"/>
          </a:xfrm>
          <a:prstGeom prst="rect">
            <a:avLst/>
          </a:prstGeom>
        </p:spPr>
      </p:pic>
      <p:sp>
        <p:nvSpPr>
          <p:cNvPr id="3" name="Espace réservé du contenu 2">
            <a:extLst>
              <a:ext uri="{FF2B5EF4-FFF2-40B4-BE49-F238E27FC236}">
                <a16:creationId xmlns:a16="http://schemas.microsoft.com/office/drawing/2014/main" id="{A6D304D9-D5C3-46EE-92B7-F421E75D5722}"/>
              </a:ext>
            </a:extLst>
          </p:cNvPr>
          <p:cNvSpPr>
            <a:spLocks noGrp="1"/>
          </p:cNvSpPr>
          <p:nvPr>
            <p:ph idx="1"/>
          </p:nvPr>
        </p:nvSpPr>
        <p:spPr>
          <a:xfrm>
            <a:off x="165100" y="1960561"/>
            <a:ext cx="6671529" cy="4351338"/>
          </a:xfrm>
          <a:noFill/>
        </p:spPr>
        <p:txBody>
          <a:bodyPr>
            <a:normAutofit fontScale="92500"/>
          </a:bodyPr>
          <a:lstStyle/>
          <a:p>
            <a:pPr marL="0" indent="0" algn="just">
              <a:buNone/>
            </a:pPr>
            <a:r>
              <a:rPr lang="fr-FR" sz="2200" dirty="0">
                <a:latin typeface="Corbel" panose="020B0503020204020204" pitchFamily="34" charset="0"/>
              </a:rPr>
              <a:t>Quand c’est bon, on a du mal à s’en passer ou encore à patienter. C’est aussi le cas pour nos pâtes. La cuisson à point est bien souvent un véritable défi pour les consommateurs. </a:t>
            </a:r>
          </a:p>
          <a:p>
            <a:pPr marL="0" indent="0" algn="just">
              <a:buNone/>
            </a:pPr>
            <a:r>
              <a:rPr lang="fr-FR" sz="2200" dirty="0">
                <a:latin typeface="Corbel" panose="020B0503020204020204" pitchFamily="34" charset="0"/>
              </a:rPr>
              <a:t>Nous avons choisi, pour ce premier axe, de </a:t>
            </a:r>
            <a:r>
              <a:rPr lang="fr-FR" sz="2200" b="1" dirty="0">
                <a:solidFill>
                  <a:srgbClr val="BE3C31"/>
                </a:solidFill>
                <a:latin typeface="Corbel" panose="020B0503020204020204" pitchFamily="34" charset="0"/>
              </a:rPr>
              <a:t>transformer le facteur temps en un facteur positif et amusant</a:t>
            </a:r>
            <a:r>
              <a:rPr lang="fr-FR" sz="2200" dirty="0">
                <a:latin typeface="Corbel" panose="020B0503020204020204" pitchFamily="34" charset="0"/>
              </a:rPr>
              <a:t>, afin de fonder le propos de notre concept. En mettant en avant le temps d'attente de </a:t>
            </a:r>
            <a:r>
              <a:rPr lang="fr-FR" sz="2200" b="1" dirty="0">
                <a:solidFill>
                  <a:srgbClr val="BE3C31"/>
                </a:solidFill>
                <a:latin typeface="Corbel" panose="020B0503020204020204" pitchFamily="34" charset="0"/>
              </a:rPr>
              <a:t>07 minutes </a:t>
            </a:r>
            <a:r>
              <a:rPr lang="fr-FR" sz="2200" dirty="0">
                <a:latin typeface="Corbel" panose="020B0503020204020204" pitchFamily="34" charset="0"/>
              </a:rPr>
              <a:t>nécessaires pour une cuisson à point, nous sublimons cette attente en la rendant excitante et bénéfique. </a:t>
            </a:r>
          </a:p>
          <a:p>
            <a:pPr marL="0" indent="0" algn="just">
              <a:buNone/>
            </a:pPr>
            <a:r>
              <a:rPr lang="fr-FR" sz="2200" dirty="0">
                <a:latin typeface="Corbel" panose="020B0503020204020204" pitchFamily="34" charset="0"/>
              </a:rPr>
              <a:t>Des 07 minutes, nous en faisons une promesse de plaisir. Nous jouons ainsi sur le désir impérieux de déguster nos délicieuses pâtes, en insistant sur le fait </a:t>
            </a:r>
            <a:r>
              <a:rPr lang="fr-FR" sz="2200" dirty="0">
                <a:solidFill>
                  <a:srgbClr val="BE3C31"/>
                </a:solidFill>
                <a:latin typeface="Corbel" panose="020B0503020204020204" pitchFamily="34" charset="0"/>
              </a:rPr>
              <a:t>qu’avec 07 minutes, le résultat sera à la hauteur de l’attente, créant ainsi une expérience gustative optimale.</a:t>
            </a:r>
          </a:p>
        </p:txBody>
      </p:sp>
      <p:pic>
        <p:nvPicPr>
          <p:cNvPr id="4" name="Picture 2" descr="La Pasta S.A.">
            <a:extLst>
              <a:ext uri="{FF2B5EF4-FFF2-40B4-BE49-F238E27FC236}">
                <a16:creationId xmlns:a16="http://schemas.microsoft.com/office/drawing/2014/main" id="{E9E746AC-DDB6-43E2-AE13-7331707D6E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211" b="28897"/>
          <a:stretch/>
        </p:blipFill>
        <p:spPr bwMode="auto">
          <a:xfrm>
            <a:off x="10573089" y="6008704"/>
            <a:ext cx="1146471" cy="6063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B89B1F18-4F8E-4BB6-8CAD-DBF2319A848F}"/>
              </a:ext>
            </a:extLst>
          </p:cNvPr>
          <p:cNvSpPr txBox="1"/>
          <p:nvPr/>
        </p:nvSpPr>
        <p:spPr>
          <a:xfrm>
            <a:off x="177297" y="247442"/>
            <a:ext cx="7237696" cy="1200329"/>
          </a:xfrm>
          <a:prstGeom prst="rect">
            <a:avLst/>
          </a:prstGeom>
          <a:noFill/>
        </p:spPr>
        <p:txBody>
          <a:bodyPr wrap="square" rtlCol="0">
            <a:spAutoFit/>
          </a:bodyPr>
          <a:lstStyle/>
          <a:p>
            <a:r>
              <a:rPr lang="fr-FR" sz="7200" b="1" dirty="0">
                <a:solidFill>
                  <a:srgbClr val="FFC000"/>
                </a:solidFill>
                <a:latin typeface="Arial Rounded MT Bold" panose="020F0704030504030204" pitchFamily="34" charset="0"/>
              </a:rPr>
              <a:t>L’idée</a:t>
            </a:r>
          </a:p>
        </p:txBody>
      </p:sp>
    </p:spTree>
    <p:extLst>
      <p:ext uri="{BB962C8B-B14F-4D97-AF65-F5344CB8AC3E}">
        <p14:creationId xmlns:p14="http://schemas.microsoft.com/office/powerpoint/2010/main" val="1850471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6D304D9-D5C3-46EE-92B7-F421E75D5722}"/>
              </a:ext>
            </a:extLst>
          </p:cNvPr>
          <p:cNvSpPr>
            <a:spLocks noGrp="1"/>
          </p:cNvSpPr>
          <p:nvPr>
            <p:ph idx="1"/>
          </p:nvPr>
        </p:nvSpPr>
        <p:spPr>
          <a:xfrm>
            <a:off x="3124200" y="253688"/>
            <a:ext cx="7239000" cy="2934012"/>
          </a:xfrm>
          <a:noFill/>
        </p:spPr>
        <p:txBody>
          <a:bodyPr>
            <a:normAutofit lnSpcReduction="10000"/>
          </a:bodyPr>
          <a:lstStyle/>
          <a:p>
            <a:pPr marL="0" indent="0" algn="just">
              <a:buNone/>
            </a:pPr>
            <a:r>
              <a:rPr lang="fr-FR" sz="1800" dirty="0"/>
              <a:t>Le visuel se déroule à table, dans un cadre intime et accueillant. Un homme, impatient, est assis à table avec une fourchette dans une main et une cuillère dans l'autre. Il est clairement frustré par l'attente. À côté de lui sur la table, se trouve une horloge ou un réveil, affichant 12 minutes écoulées. Son expression, à la fois amusée et légèrement exaspérée, montre qu’il est presque à bout de patience.</a:t>
            </a:r>
          </a:p>
          <a:p>
            <a:pPr marL="0" indent="0" algn="just">
              <a:buNone/>
            </a:pPr>
            <a:r>
              <a:rPr lang="fr-FR" sz="1800" dirty="0"/>
              <a:t>Non loin de lui, sa petite amie arrive joyeusement, un grand sourire aux lèvres, portant un plat de pâtes parfaitement cuisinées. Elle semble détendue et satisfaite, prête à partager ce délicieux moment avec lui. Son sourire complice contraste avec l’impatience de l'homme et crée une dynamique amusante et engageante.</a:t>
            </a:r>
          </a:p>
        </p:txBody>
      </p:sp>
      <p:pic>
        <p:nvPicPr>
          <p:cNvPr id="4" name="Picture 2" descr="La Pasta S.A.">
            <a:extLst>
              <a:ext uri="{FF2B5EF4-FFF2-40B4-BE49-F238E27FC236}">
                <a16:creationId xmlns:a16="http://schemas.microsoft.com/office/drawing/2014/main" id="{3515CE55-54AD-4718-8702-399FE15952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211" b="28897"/>
          <a:stretch/>
        </p:blipFill>
        <p:spPr bwMode="auto">
          <a:xfrm>
            <a:off x="10573089" y="6008704"/>
            <a:ext cx="1146471" cy="6063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 y="0"/>
            <a:ext cx="2832100" cy="5397500"/>
          </a:xfrm>
          <a:prstGeom prst="rect">
            <a:avLst/>
          </a:prstGeom>
          <a:solidFill>
            <a:srgbClr val="BE3C3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B89B1F18-4F8E-4BB6-8CAD-DBF2319A848F}"/>
              </a:ext>
            </a:extLst>
          </p:cNvPr>
          <p:cNvSpPr txBox="1"/>
          <p:nvPr/>
        </p:nvSpPr>
        <p:spPr>
          <a:xfrm>
            <a:off x="0" y="247442"/>
            <a:ext cx="7237696" cy="1446550"/>
          </a:xfrm>
          <a:prstGeom prst="rect">
            <a:avLst/>
          </a:prstGeom>
          <a:noFill/>
        </p:spPr>
        <p:txBody>
          <a:bodyPr wrap="square" rtlCol="0">
            <a:spAutoFit/>
          </a:bodyPr>
          <a:lstStyle/>
          <a:p>
            <a:r>
              <a:rPr lang="fr-FR" sz="4400" b="1" dirty="0">
                <a:solidFill>
                  <a:srgbClr val="FFC000"/>
                </a:solidFill>
                <a:latin typeface="Arial Rounded MT Bold" panose="020F0704030504030204" pitchFamily="34" charset="0"/>
              </a:rPr>
              <a:t>Key </a:t>
            </a:r>
          </a:p>
          <a:p>
            <a:r>
              <a:rPr lang="fr-FR" sz="4400" b="1" dirty="0">
                <a:solidFill>
                  <a:srgbClr val="FFC000"/>
                </a:solidFill>
                <a:latin typeface="Arial Rounded MT Bold" panose="020F0704030504030204" pitchFamily="34" charset="0"/>
              </a:rPr>
              <a:t>Visual</a:t>
            </a:r>
          </a:p>
        </p:txBody>
      </p:sp>
      <p:sp>
        <p:nvSpPr>
          <p:cNvPr id="8" name="Rectangle 7"/>
          <p:cNvSpPr/>
          <p:nvPr/>
        </p:nvSpPr>
        <p:spPr>
          <a:xfrm>
            <a:off x="0" y="5937042"/>
            <a:ext cx="2832100" cy="482808"/>
          </a:xfrm>
          <a:prstGeom prst="rect">
            <a:avLst/>
          </a:prstGeom>
          <a:solidFill>
            <a:srgbClr val="BE3C3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contenu 2">
            <a:extLst>
              <a:ext uri="{FF2B5EF4-FFF2-40B4-BE49-F238E27FC236}">
                <a16:creationId xmlns:a16="http://schemas.microsoft.com/office/drawing/2014/main" id="{A6D304D9-D5C3-46EE-92B7-F421E75D5722}"/>
              </a:ext>
            </a:extLst>
          </p:cNvPr>
          <p:cNvSpPr txBox="1">
            <a:spLocks/>
          </p:cNvSpPr>
          <p:nvPr/>
        </p:nvSpPr>
        <p:spPr>
          <a:xfrm>
            <a:off x="3124200" y="3995338"/>
            <a:ext cx="7239000" cy="2013366"/>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b="1" dirty="0">
                <a:solidFill>
                  <a:srgbClr val="BE3C31"/>
                </a:solidFill>
                <a:latin typeface="Corbel" panose="020B0503020204020204" pitchFamily="34" charset="0"/>
              </a:rPr>
              <a:t>PROPOSITIONS DE MESSAGES</a:t>
            </a:r>
          </a:p>
          <a:p>
            <a:pPr marL="0" indent="0" algn="just">
              <a:buNone/>
            </a:pPr>
            <a:endParaRPr lang="fr-FR" sz="1800" b="1" dirty="0">
              <a:latin typeface="Corbel" panose="020B0503020204020204" pitchFamily="34" charset="0"/>
            </a:endParaRPr>
          </a:p>
          <a:p>
            <a:pPr algn="just">
              <a:buFont typeface="Wingdings" panose="05000000000000000000" pitchFamily="2" charset="2"/>
              <a:buChar char="ü"/>
            </a:pPr>
            <a:r>
              <a:rPr lang="fr-FR" sz="1800" b="1" dirty="0">
                <a:latin typeface="Corbel" panose="020B0503020204020204" pitchFamily="34" charset="0"/>
              </a:rPr>
              <a:t>LE PLAISIR À POINT !</a:t>
            </a:r>
          </a:p>
          <a:p>
            <a:pPr algn="just">
              <a:buFont typeface="Wingdings" panose="05000000000000000000" pitchFamily="2" charset="2"/>
              <a:buChar char="ü"/>
            </a:pPr>
            <a:r>
              <a:rPr lang="fr-FR" sz="1800" b="1" dirty="0">
                <a:latin typeface="Corbel" panose="020B0503020204020204" pitchFamily="34" charset="0"/>
              </a:rPr>
              <a:t>JUSTE 12 MINUTES ET C’EST PRÊÊÊT !</a:t>
            </a:r>
          </a:p>
          <a:p>
            <a:pPr algn="just">
              <a:buFont typeface="Wingdings" panose="05000000000000000000" pitchFamily="2" charset="2"/>
              <a:buChar char="ü"/>
            </a:pPr>
            <a:r>
              <a:rPr lang="fr-FR" sz="1800" b="1" dirty="0">
                <a:latin typeface="Corbel" panose="020B0503020204020204" pitchFamily="34" charset="0"/>
              </a:rPr>
              <a:t>TOUT VIENT À POINT À QUI SAIT ATTENDRE</a:t>
            </a:r>
          </a:p>
        </p:txBody>
      </p:sp>
    </p:spTree>
    <p:extLst>
      <p:ext uri="{BB962C8B-B14F-4D97-AF65-F5344CB8AC3E}">
        <p14:creationId xmlns:p14="http://schemas.microsoft.com/office/powerpoint/2010/main" val="2318699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a Pasta S.A.">
            <a:extLst>
              <a:ext uri="{FF2B5EF4-FFF2-40B4-BE49-F238E27FC236}">
                <a16:creationId xmlns:a16="http://schemas.microsoft.com/office/drawing/2014/main" id="{106AAEC2-D56C-4761-91FF-5E97E56EDC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211" b="28897"/>
          <a:stretch/>
        </p:blipFill>
        <p:spPr bwMode="auto">
          <a:xfrm>
            <a:off x="11059058" y="6314414"/>
            <a:ext cx="1027729" cy="5435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Image 2"/>
          <p:cNvPicPr>
            <a:picLocks noChangeAspect="1"/>
          </p:cNvPicPr>
          <p:nvPr/>
        </p:nvPicPr>
        <p:blipFill rotWithShape="1">
          <a:blip r:embed="rId3"/>
          <a:srcRect t="21892" b="46313"/>
          <a:stretch/>
        </p:blipFill>
        <p:spPr>
          <a:xfrm>
            <a:off x="0" y="0"/>
            <a:ext cx="12192000" cy="6873620"/>
          </a:xfrm>
          <a:prstGeom prst="rect">
            <a:avLst/>
          </a:prstGeom>
        </p:spPr>
      </p:pic>
      <p:sp>
        <p:nvSpPr>
          <p:cNvPr id="5" name="ZoneTexte 4">
            <a:extLst>
              <a:ext uri="{FF2B5EF4-FFF2-40B4-BE49-F238E27FC236}">
                <a16:creationId xmlns:a16="http://schemas.microsoft.com/office/drawing/2014/main" id="{B89B1F18-4F8E-4BB6-8CAD-DBF2319A848F}"/>
              </a:ext>
            </a:extLst>
          </p:cNvPr>
          <p:cNvSpPr txBox="1"/>
          <p:nvPr/>
        </p:nvSpPr>
        <p:spPr>
          <a:xfrm>
            <a:off x="4849091" y="313251"/>
            <a:ext cx="7237696" cy="3046988"/>
          </a:xfrm>
          <a:prstGeom prst="rect">
            <a:avLst/>
          </a:prstGeom>
          <a:noFill/>
        </p:spPr>
        <p:txBody>
          <a:bodyPr wrap="square" rtlCol="0">
            <a:spAutoFit/>
          </a:bodyPr>
          <a:lstStyle/>
          <a:p>
            <a:r>
              <a:rPr lang="fr-FR" sz="9600" b="1" dirty="0">
                <a:solidFill>
                  <a:srgbClr val="FFC000"/>
                </a:solidFill>
                <a:latin typeface="Arial Rounded MT Bold" panose="020F0704030504030204" pitchFamily="34" charset="0"/>
              </a:rPr>
              <a:t>C’EST BIEN</a:t>
            </a:r>
          </a:p>
          <a:p>
            <a:r>
              <a:rPr lang="fr-FR" sz="9600" b="1" dirty="0">
                <a:solidFill>
                  <a:srgbClr val="FFC000"/>
                </a:solidFill>
                <a:latin typeface="Arial Rounded MT Bold" panose="020F0704030504030204" pitchFamily="34" charset="0"/>
              </a:rPr>
              <a:t>FAIT !</a:t>
            </a:r>
          </a:p>
        </p:txBody>
      </p:sp>
      <p:sp>
        <p:nvSpPr>
          <p:cNvPr id="6" name="Vague 5"/>
          <p:cNvSpPr/>
          <p:nvPr/>
        </p:nvSpPr>
        <p:spPr>
          <a:xfrm>
            <a:off x="0" y="82342"/>
            <a:ext cx="1930400" cy="1930400"/>
          </a:xfrm>
          <a:prstGeom prst="wave">
            <a:avLst/>
          </a:prstGeom>
          <a:solidFill>
            <a:srgbClr val="BE3C3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latin typeface="Arial Rounded MT Bold" panose="020F0704030504030204" pitchFamily="34" charset="0"/>
              </a:rPr>
              <a:t>Concept 2</a:t>
            </a:r>
          </a:p>
        </p:txBody>
      </p:sp>
    </p:spTree>
    <p:extLst>
      <p:ext uri="{BB962C8B-B14F-4D97-AF65-F5344CB8AC3E}">
        <p14:creationId xmlns:p14="http://schemas.microsoft.com/office/powerpoint/2010/main" val="3028787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813800" y="-11679"/>
            <a:ext cx="3378200" cy="6898776"/>
          </a:xfrm>
          <a:prstGeom prst="rect">
            <a:avLst/>
          </a:prstGeom>
        </p:spPr>
      </p:pic>
      <p:sp>
        <p:nvSpPr>
          <p:cNvPr id="3" name="Espace réservé du contenu 2">
            <a:extLst>
              <a:ext uri="{FF2B5EF4-FFF2-40B4-BE49-F238E27FC236}">
                <a16:creationId xmlns:a16="http://schemas.microsoft.com/office/drawing/2014/main" id="{A6D304D9-D5C3-46EE-92B7-F421E75D5722}"/>
              </a:ext>
            </a:extLst>
          </p:cNvPr>
          <p:cNvSpPr>
            <a:spLocks noGrp="1"/>
          </p:cNvSpPr>
          <p:nvPr>
            <p:ph idx="1"/>
          </p:nvPr>
        </p:nvSpPr>
        <p:spPr>
          <a:xfrm>
            <a:off x="111760" y="1820861"/>
            <a:ext cx="8229600" cy="4351338"/>
          </a:xfrm>
          <a:noFill/>
        </p:spPr>
        <p:txBody>
          <a:bodyPr>
            <a:noAutofit/>
          </a:bodyPr>
          <a:lstStyle/>
          <a:p>
            <a:pPr marL="0" indent="0" algn="just">
              <a:buNone/>
            </a:pPr>
            <a:r>
              <a:rPr lang="fr-FR" sz="2000" dirty="0">
                <a:latin typeface="Corbel" panose="020B0503020204020204" pitchFamily="34" charset="0"/>
              </a:rPr>
              <a:t>Quand il s'agit de PASTA FIRST, tout est une question de simplicité et de qualité. Cependant, il arrive que certains consommateurs hésitent à suivre les étapes de cuisson avec précision. C'est là que nous avons décidé de rentrer en scène, en simplifiant et en rappelant l'art de la cuisson avec un message simple : </a:t>
            </a:r>
            <a:r>
              <a:rPr lang="fr-FR" sz="2000" b="1" dirty="0">
                <a:solidFill>
                  <a:srgbClr val="BE3C31"/>
                </a:solidFill>
                <a:latin typeface="Corbel" panose="020B0503020204020204" pitchFamily="34" charset="0"/>
              </a:rPr>
              <a:t>suivre la cuisson à la lettre, et vous aurez un plat délicieux, parfaitement bien fait.</a:t>
            </a:r>
          </a:p>
          <a:p>
            <a:pPr marL="0" indent="0" algn="just">
              <a:buNone/>
            </a:pPr>
            <a:r>
              <a:rPr lang="fr-FR" sz="2000" dirty="0">
                <a:latin typeface="Corbel" panose="020B0503020204020204" pitchFamily="34" charset="0"/>
              </a:rPr>
              <a:t>Nous avons donc choisi, pour ce second axe, de faire de la cuisson des pâtes </a:t>
            </a:r>
            <a:r>
              <a:rPr lang="fr-FR" sz="2000" dirty="0" err="1">
                <a:latin typeface="Corbel" panose="020B0503020204020204" pitchFamily="34" charset="0"/>
              </a:rPr>
              <a:t>Pasta</a:t>
            </a:r>
            <a:r>
              <a:rPr lang="fr-FR" sz="2000" dirty="0">
                <a:latin typeface="Corbel" panose="020B0503020204020204" pitchFamily="34" charset="0"/>
              </a:rPr>
              <a:t> First un moment de simplicité et de satisfaction. En mettant en avant l'importance de bien suivre les étapes de cuisson, nous transformons cette tâche en une action facile et agréable, directement accessible à tous. </a:t>
            </a:r>
          </a:p>
          <a:p>
            <a:pPr marL="0" indent="0" algn="just">
              <a:buNone/>
            </a:pPr>
            <a:r>
              <a:rPr lang="fr-FR" sz="2000" dirty="0">
                <a:latin typeface="Corbel" panose="020B0503020204020204" pitchFamily="34" charset="0"/>
              </a:rPr>
              <a:t>Nous avons également voulu utiliser l’humour et la simplicité pour rendre le processus encore plus accessible. En nous inspirant de la gestuelle célèbre de KHABY LAME, nous montrons que c'est facile : il suffit de suivre la cuisson à la lettre et vous aurez un plat bien fait. </a:t>
            </a:r>
            <a:r>
              <a:rPr lang="fr-FR" sz="2000" b="1" dirty="0">
                <a:solidFill>
                  <a:srgbClr val="BE3C31"/>
                </a:solidFill>
                <a:latin typeface="Corbel" panose="020B0503020204020204" pitchFamily="34" charset="0"/>
              </a:rPr>
              <a:t>La gestuelle de KHABY LAME devient ainsi un clin d’œil à la simplicité, soulignant qu'il n'y a pas de mystère pour une cuisson bien faite.</a:t>
            </a:r>
          </a:p>
        </p:txBody>
      </p:sp>
      <p:pic>
        <p:nvPicPr>
          <p:cNvPr id="4" name="Picture 2" descr="La Pasta S.A.">
            <a:extLst>
              <a:ext uri="{FF2B5EF4-FFF2-40B4-BE49-F238E27FC236}">
                <a16:creationId xmlns:a16="http://schemas.microsoft.com/office/drawing/2014/main" id="{E9E746AC-DDB6-43E2-AE13-7331707D6E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211" b="28897"/>
          <a:stretch/>
        </p:blipFill>
        <p:spPr bwMode="auto">
          <a:xfrm>
            <a:off x="10573089" y="6008704"/>
            <a:ext cx="1146471" cy="6063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B89B1F18-4F8E-4BB6-8CAD-DBF2319A848F}"/>
              </a:ext>
            </a:extLst>
          </p:cNvPr>
          <p:cNvSpPr txBox="1"/>
          <p:nvPr/>
        </p:nvSpPr>
        <p:spPr>
          <a:xfrm>
            <a:off x="177297" y="247442"/>
            <a:ext cx="7237696" cy="1200329"/>
          </a:xfrm>
          <a:prstGeom prst="rect">
            <a:avLst/>
          </a:prstGeom>
          <a:noFill/>
        </p:spPr>
        <p:txBody>
          <a:bodyPr wrap="square" rtlCol="0">
            <a:spAutoFit/>
          </a:bodyPr>
          <a:lstStyle/>
          <a:p>
            <a:r>
              <a:rPr lang="fr-FR" sz="7200" b="1" dirty="0">
                <a:solidFill>
                  <a:srgbClr val="FFC000"/>
                </a:solidFill>
                <a:latin typeface="Arial Rounded MT Bold" panose="020F0704030504030204" pitchFamily="34" charset="0"/>
              </a:rPr>
              <a:t>L’idée</a:t>
            </a:r>
          </a:p>
        </p:txBody>
      </p:sp>
    </p:spTree>
    <p:extLst>
      <p:ext uri="{BB962C8B-B14F-4D97-AF65-F5344CB8AC3E}">
        <p14:creationId xmlns:p14="http://schemas.microsoft.com/office/powerpoint/2010/main" val="980332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6D304D9-D5C3-46EE-92B7-F421E75D5722}"/>
              </a:ext>
            </a:extLst>
          </p:cNvPr>
          <p:cNvSpPr>
            <a:spLocks noGrp="1"/>
          </p:cNvSpPr>
          <p:nvPr>
            <p:ph idx="1"/>
          </p:nvPr>
        </p:nvSpPr>
        <p:spPr>
          <a:xfrm>
            <a:off x="3124200" y="253688"/>
            <a:ext cx="7239000" cy="2934012"/>
          </a:xfrm>
          <a:noFill/>
        </p:spPr>
        <p:txBody>
          <a:bodyPr>
            <a:normAutofit/>
          </a:bodyPr>
          <a:lstStyle/>
          <a:p>
            <a:pPr marL="0" indent="0" algn="just">
              <a:buNone/>
            </a:pPr>
            <a:r>
              <a:rPr lang="fr-FR" sz="1800" dirty="0"/>
              <a:t>Nous imaginons un visuel montrant une scène de cuisine ou une table conviviale. Au centre, une personne souriante avec son assiette de pâtes posée devant elle. Cette personne effectue la gestuelle emblématique de </a:t>
            </a:r>
            <a:r>
              <a:rPr lang="fr-FR" sz="1800" dirty="0" err="1"/>
              <a:t>Khaby</a:t>
            </a:r>
            <a:r>
              <a:rPr lang="fr-FR" sz="1800" dirty="0"/>
              <a:t> Lame : un geste des mains qui fait comme s’il simplifiait une situation complexe, ajoutant une touche d'humour et d'évidence. La gestuelle de la personne devra sembler montrer le plat posé devant elle.</a:t>
            </a:r>
          </a:p>
          <a:p>
            <a:pPr marL="0" indent="0" algn="just">
              <a:buNone/>
            </a:pPr>
            <a:r>
              <a:rPr lang="fr-FR" sz="1800" dirty="0"/>
              <a:t>À droite du visuel, bien en évidence, on voit les produits </a:t>
            </a:r>
            <a:r>
              <a:rPr lang="fr-FR" sz="1800" dirty="0" err="1"/>
              <a:t>Pasta</a:t>
            </a:r>
            <a:r>
              <a:rPr lang="fr-FR" sz="1800" dirty="0"/>
              <a:t> First placés de manière attractive. Les produits sont joliment disposés, mettant en avant leur qualité.</a:t>
            </a:r>
          </a:p>
        </p:txBody>
      </p:sp>
      <p:pic>
        <p:nvPicPr>
          <p:cNvPr id="4" name="Picture 2" descr="La Pasta S.A.">
            <a:extLst>
              <a:ext uri="{FF2B5EF4-FFF2-40B4-BE49-F238E27FC236}">
                <a16:creationId xmlns:a16="http://schemas.microsoft.com/office/drawing/2014/main" id="{3515CE55-54AD-4718-8702-399FE15952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211" b="28897"/>
          <a:stretch/>
        </p:blipFill>
        <p:spPr bwMode="auto">
          <a:xfrm>
            <a:off x="10573089" y="6008704"/>
            <a:ext cx="1146471" cy="6063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 y="0"/>
            <a:ext cx="2832100" cy="5397500"/>
          </a:xfrm>
          <a:prstGeom prst="rect">
            <a:avLst/>
          </a:prstGeom>
          <a:solidFill>
            <a:srgbClr val="BE3C3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7" name="ZoneTexte 6">
            <a:extLst>
              <a:ext uri="{FF2B5EF4-FFF2-40B4-BE49-F238E27FC236}">
                <a16:creationId xmlns:a16="http://schemas.microsoft.com/office/drawing/2014/main" id="{B89B1F18-4F8E-4BB6-8CAD-DBF2319A848F}"/>
              </a:ext>
            </a:extLst>
          </p:cNvPr>
          <p:cNvSpPr txBox="1"/>
          <p:nvPr/>
        </p:nvSpPr>
        <p:spPr>
          <a:xfrm>
            <a:off x="0" y="247442"/>
            <a:ext cx="7237696" cy="1446550"/>
          </a:xfrm>
          <a:prstGeom prst="rect">
            <a:avLst/>
          </a:prstGeom>
          <a:noFill/>
        </p:spPr>
        <p:txBody>
          <a:bodyPr wrap="square" rtlCol="0">
            <a:spAutoFit/>
          </a:bodyPr>
          <a:lstStyle/>
          <a:p>
            <a:r>
              <a:rPr lang="fr-FR" sz="4400" b="1" dirty="0">
                <a:solidFill>
                  <a:srgbClr val="FFC000"/>
                </a:solidFill>
                <a:latin typeface="Arial Rounded MT Bold" panose="020F0704030504030204" pitchFamily="34" charset="0"/>
              </a:rPr>
              <a:t>Key </a:t>
            </a:r>
          </a:p>
          <a:p>
            <a:r>
              <a:rPr lang="fr-FR" sz="4400" b="1" dirty="0">
                <a:solidFill>
                  <a:srgbClr val="FFC000"/>
                </a:solidFill>
                <a:latin typeface="Arial Rounded MT Bold" panose="020F0704030504030204" pitchFamily="34" charset="0"/>
              </a:rPr>
              <a:t>Visual</a:t>
            </a:r>
          </a:p>
        </p:txBody>
      </p:sp>
      <p:sp>
        <p:nvSpPr>
          <p:cNvPr id="8" name="Rectangle 7"/>
          <p:cNvSpPr/>
          <p:nvPr/>
        </p:nvSpPr>
        <p:spPr>
          <a:xfrm>
            <a:off x="0" y="5937042"/>
            <a:ext cx="2832100" cy="482808"/>
          </a:xfrm>
          <a:prstGeom prst="rect">
            <a:avLst/>
          </a:prstGeom>
          <a:solidFill>
            <a:srgbClr val="BE3C3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9" name="Espace réservé du contenu 2">
            <a:extLst>
              <a:ext uri="{FF2B5EF4-FFF2-40B4-BE49-F238E27FC236}">
                <a16:creationId xmlns:a16="http://schemas.microsoft.com/office/drawing/2014/main" id="{A6D304D9-D5C3-46EE-92B7-F421E75D5722}"/>
              </a:ext>
            </a:extLst>
          </p:cNvPr>
          <p:cNvSpPr txBox="1">
            <a:spLocks/>
          </p:cNvSpPr>
          <p:nvPr/>
        </p:nvSpPr>
        <p:spPr>
          <a:xfrm>
            <a:off x="3124200" y="3995338"/>
            <a:ext cx="7239000" cy="2013366"/>
          </a:xfrm>
          <a:prstGeom prst="rect">
            <a:avLst/>
          </a:prstGeom>
          <a:noFill/>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b="1" dirty="0">
                <a:solidFill>
                  <a:srgbClr val="BE3C31"/>
                </a:solidFill>
                <a:latin typeface="Corbel" panose="020B0503020204020204" pitchFamily="34" charset="0"/>
              </a:rPr>
              <a:t>PROPOSITIONS DE MESSAGES</a:t>
            </a:r>
          </a:p>
          <a:p>
            <a:pPr marL="0" indent="0" algn="just">
              <a:buFont typeface="Arial" panose="020B0604020202020204" pitchFamily="34" charset="0"/>
              <a:buNone/>
            </a:pPr>
            <a:endParaRPr lang="fr-FR" sz="1800" b="1" dirty="0">
              <a:solidFill>
                <a:prstClr val="black"/>
              </a:solidFill>
              <a:latin typeface="Corbel" panose="020B0503020204020204" pitchFamily="34" charset="0"/>
            </a:endParaRPr>
          </a:p>
          <a:p>
            <a:pPr algn="just">
              <a:buFont typeface="Wingdings" panose="05000000000000000000" pitchFamily="2" charset="2"/>
              <a:buChar char="ü"/>
            </a:pPr>
            <a:r>
              <a:rPr lang="fr-FR" sz="1800" b="1" dirty="0">
                <a:solidFill>
                  <a:prstClr val="black"/>
                </a:solidFill>
                <a:latin typeface="Corbel" panose="020B0503020204020204" pitchFamily="34" charset="0"/>
              </a:rPr>
              <a:t>C’EST BIEN FAIT !</a:t>
            </a:r>
          </a:p>
          <a:p>
            <a:pPr algn="just">
              <a:buFont typeface="Wingdings" panose="05000000000000000000" pitchFamily="2" charset="2"/>
              <a:buChar char="ü"/>
            </a:pPr>
            <a:r>
              <a:rPr lang="fr-FR" sz="1800" b="1" dirty="0">
                <a:solidFill>
                  <a:prstClr val="black"/>
                </a:solidFill>
                <a:latin typeface="Corbel" panose="020B0503020204020204" pitchFamily="34" charset="0"/>
              </a:rPr>
              <a:t>PASTA FIRST, C’EST TOUJOURS BIEN FAIT !</a:t>
            </a:r>
          </a:p>
          <a:p>
            <a:pPr algn="just">
              <a:buFont typeface="Wingdings" panose="05000000000000000000" pitchFamily="2" charset="2"/>
              <a:buChar char="ü"/>
            </a:pPr>
            <a:r>
              <a:rPr lang="fr-FR" sz="1800" b="1" dirty="0">
                <a:solidFill>
                  <a:prstClr val="black"/>
                </a:solidFill>
                <a:latin typeface="Corbel" panose="020B0503020204020204" pitchFamily="34" charset="0"/>
              </a:rPr>
              <a:t>QUAND C’EST BIEN FAIT, C’EST PASTA FIRST !</a:t>
            </a:r>
          </a:p>
          <a:p>
            <a:pPr algn="just">
              <a:buFont typeface="Wingdings" panose="05000000000000000000" pitchFamily="2" charset="2"/>
              <a:buChar char="ü"/>
            </a:pPr>
            <a:endParaRPr lang="fr-FR" sz="1800" b="1" dirty="0">
              <a:solidFill>
                <a:prstClr val="black"/>
              </a:solidFill>
              <a:latin typeface="Corbel" panose="020B0503020204020204" pitchFamily="34" charset="0"/>
            </a:endParaRPr>
          </a:p>
          <a:p>
            <a:pPr marL="0" indent="0" algn="just">
              <a:buNone/>
            </a:pPr>
            <a:r>
              <a:rPr lang="fr-FR" sz="1800" b="1" dirty="0">
                <a:solidFill>
                  <a:prstClr val="black"/>
                </a:solidFill>
                <a:latin typeface="Corbel" panose="020B0503020204020204" pitchFamily="34" charset="0"/>
              </a:rPr>
              <a:t>Sous-accroches : Régalez-vous.</a:t>
            </a:r>
          </a:p>
        </p:txBody>
      </p:sp>
    </p:spTree>
    <p:extLst>
      <p:ext uri="{BB962C8B-B14F-4D97-AF65-F5344CB8AC3E}">
        <p14:creationId xmlns:p14="http://schemas.microsoft.com/office/powerpoint/2010/main" val="533487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a Pasta S.A.">
            <a:extLst>
              <a:ext uri="{FF2B5EF4-FFF2-40B4-BE49-F238E27FC236}">
                <a16:creationId xmlns:a16="http://schemas.microsoft.com/office/drawing/2014/main" id="{106AAEC2-D56C-4761-91FF-5E97E56EDC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211" b="28897"/>
          <a:stretch/>
        </p:blipFill>
        <p:spPr bwMode="auto">
          <a:xfrm>
            <a:off x="11059058" y="6314414"/>
            <a:ext cx="1027729" cy="5435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Image 2"/>
          <p:cNvPicPr>
            <a:picLocks noChangeAspect="1"/>
          </p:cNvPicPr>
          <p:nvPr/>
        </p:nvPicPr>
        <p:blipFill rotWithShape="1">
          <a:blip r:embed="rId3"/>
          <a:srcRect t="21892" b="46313"/>
          <a:stretch/>
        </p:blipFill>
        <p:spPr>
          <a:xfrm>
            <a:off x="0" y="0"/>
            <a:ext cx="12192000" cy="6873620"/>
          </a:xfrm>
          <a:prstGeom prst="rect">
            <a:avLst/>
          </a:prstGeom>
        </p:spPr>
      </p:pic>
      <p:sp>
        <p:nvSpPr>
          <p:cNvPr id="5" name="ZoneTexte 4">
            <a:extLst>
              <a:ext uri="{FF2B5EF4-FFF2-40B4-BE49-F238E27FC236}">
                <a16:creationId xmlns:a16="http://schemas.microsoft.com/office/drawing/2014/main" id="{B89B1F18-4F8E-4BB6-8CAD-DBF2319A848F}"/>
              </a:ext>
            </a:extLst>
          </p:cNvPr>
          <p:cNvSpPr txBox="1"/>
          <p:nvPr/>
        </p:nvSpPr>
        <p:spPr>
          <a:xfrm>
            <a:off x="4849091" y="313251"/>
            <a:ext cx="7237696" cy="3046988"/>
          </a:xfrm>
          <a:prstGeom prst="rect">
            <a:avLst/>
          </a:prstGeom>
          <a:noFill/>
        </p:spPr>
        <p:txBody>
          <a:bodyPr wrap="square" rtlCol="0">
            <a:spAutoFit/>
          </a:bodyPr>
          <a:lstStyle/>
          <a:p>
            <a:r>
              <a:rPr lang="fr-FR" sz="9600" b="1" dirty="0">
                <a:solidFill>
                  <a:srgbClr val="FFC000"/>
                </a:solidFill>
                <a:latin typeface="Arial Rounded MT Bold" panose="020F0704030504030204" pitchFamily="34" charset="0"/>
              </a:rPr>
              <a:t>07 Minutes chrono !</a:t>
            </a:r>
          </a:p>
        </p:txBody>
      </p:sp>
      <p:sp>
        <p:nvSpPr>
          <p:cNvPr id="6" name="Vague 5"/>
          <p:cNvSpPr/>
          <p:nvPr/>
        </p:nvSpPr>
        <p:spPr>
          <a:xfrm>
            <a:off x="0" y="82342"/>
            <a:ext cx="1930400" cy="1930400"/>
          </a:xfrm>
          <a:prstGeom prst="wave">
            <a:avLst/>
          </a:prstGeom>
          <a:solidFill>
            <a:srgbClr val="BE3C3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latin typeface="Arial Rounded MT Bold" panose="020F0704030504030204" pitchFamily="34" charset="0"/>
              </a:rPr>
              <a:t>Concept 3</a:t>
            </a:r>
          </a:p>
        </p:txBody>
      </p:sp>
    </p:spTree>
    <p:extLst>
      <p:ext uri="{BB962C8B-B14F-4D97-AF65-F5344CB8AC3E}">
        <p14:creationId xmlns:p14="http://schemas.microsoft.com/office/powerpoint/2010/main" val="23386149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 5"/>
          <p:cNvPicPr>
            <a:picLocks noChangeAspect="1"/>
          </p:cNvPicPr>
          <p:nvPr/>
        </p:nvPicPr>
        <p:blipFill>
          <a:blip r:embed="rId2"/>
          <a:stretch>
            <a:fillRect/>
          </a:stretch>
        </p:blipFill>
        <p:spPr>
          <a:xfrm>
            <a:off x="7293429" y="0"/>
            <a:ext cx="4898571" cy="6858000"/>
          </a:xfrm>
          <a:prstGeom prst="rect">
            <a:avLst/>
          </a:prstGeom>
        </p:spPr>
      </p:pic>
      <p:sp>
        <p:nvSpPr>
          <p:cNvPr id="3" name="Espace réservé du contenu 2">
            <a:extLst>
              <a:ext uri="{FF2B5EF4-FFF2-40B4-BE49-F238E27FC236}">
                <a16:creationId xmlns:a16="http://schemas.microsoft.com/office/drawing/2014/main" id="{A6D304D9-D5C3-46EE-92B7-F421E75D5722}"/>
              </a:ext>
            </a:extLst>
          </p:cNvPr>
          <p:cNvSpPr>
            <a:spLocks noGrp="1"/>
          </p:cNvSpPr>
          <p:nvPr>
            <p:ph idx="1"/>
          </p:nvPr>
        </p:nvSpPr>
        <p:spPr>
          <a:xfrm>
            <a:off x="111760" y="1820861"/>
            <a:ext cx="6822440" cy="4351338"/>
          </a:xfrm>
          <a:noFill/>
        </p:spPr>
        <p:txBody>
          <a:bodyPr>
            <a:noAutofit/>
          </a:bodyPr>
          <a:lstStyle/>
          <a:p>
            <a:pPr marL="0" indent="0" algn="just">
              <a:buNone/>
            </a:pPr>
            <a:r>
              <a:rPr lang="fr-FR" sz="2000" dirty="0">
                <a:latin typeface="Corbel" panose="020B0503020204020204" pitchFamily="34" charset="0"/>
              </a:rPr>
              <a:t>Dans ce premier axe, nous avons choisi de jouer sur l’intensité et le suspense, en transformant le temps de cuisson des pâtes </a:t>
            </a:r>
            <a:r>
              <a:rPr lang="fr-FR" sz="2000" dirty="0" err="1">
                <a:latin typeface="Corbel" panose="020B0503020204020204" pitchFamily="34" charset="0"/>
              </a:rPr>
              <a:t>Pasta</a:t>
            </a:r>
            <a:r>
              <a:rPr lang="fr-FR" sz="2000" dirty="0">
                <a:latin typeface="Corbel" panose="020B0503020204020204" pitchFamily="34" charset="0"/>
              </a:rPr>
              <a:t> First en un véritable enjeu de perfection culinaire. </a:t>
            </a:r>
            <a:r>
              <a:rPr lang="fr-FR" sz="2000" b="1" dirty="0">
                <a:solidFill>
                  <a:srgbClr val="BE3C31"/>
                </a:solidFill>
                <a:latin typeface="Corbel" panose="020B0503020204020204" pitchFamily="34" charset="0"/>
              </a:rPr>
              <a:t>Inspiré du style palpitant de la série 24H Chrono</a:t>
            </a:r>
            <a:r>
              <a:rPr lang="fr-FR" sz="2000" dirty="0">
                <a:latin typeface="Corbel" panose="020B0503020204020204" pitchFamily="34" charset="0"/>
              </a:rPr>
              <a:t>, notre concept met en lumière le rôle clé des 07 minutes nécessaires pour obtenir des pâtes parfaitement cuites.</a:t>
            </a:r>
          </a:p>
          <a:p>
            <a:pPr marL="0" indent="0" algn="just">
              <a:buNone/>
            </a:pPr>
            <a:r>
              <a:rPr lang="fr-FR" sz="2000" dirty="0">
                <a:latin typeface="Corbel" panose="020B0503020204020204" pitchFamily="34" charset="0"/>
              </a:rPr>
              <a:t>Notre idée est de montrer aux consommateurs que chaque seconde compte. Chaque seconde qui passe est une étape vers </a:t>
            </a:r>
            <a:r>
              <a:rPr lang="fr-FR" sz="2000" b="1" dirty="0">
                <a:solidFill>
                  <a:srgbClr val="BE3C31"/>
                </a:solidFill>
                <a:latin typeface="Corbel" panose="020B0503020204020204" pitchFamily="34" charset="0"/>
              </a:rPr>
              <a:t>une cuisson parfaite</a:t>
            </a:r>
            <a:r>
              <a:rPr lang="fr-FR" sz="2000" dirty="0">
                <a:latin typeface="Corbel" panose="020B0503020204020204" pitchFamily="34" charset="0"/>
              </a:rPr>
              <a:t>, et le suspense devient un jeu : respectez le timing, et vous serez récompensé par une expérience gustative optimale.</a:t>
            </a:r>
          </a:p>
          <a:p>
            <a:pPr marL="0" indent="0" algn="just">
              <a:buNone/>
            </a:pPr>
            <a:r>
              <a:rPr lang="fr-FR" sz="2000" dirty="0">
                <a:latin typeface="Corbel" panose="020B0503020204020204" pitchFamily="34" charset="0"/>
              </a:rPr>
              <a:t>Nous voulons aussi créer une véritable habitude de consommation basée sur le respect de cette règle essentielle.</a:t>
            </a:r>
          </a:p>
        </p:txBody>
      </p:sp>
      <p:pic>
        <p:nvPicPr>
          <p:cNvPr id="4" name="Picture 2" descr="La Pasta S.A.">
            <a:extLst>
              <a:ext uri="{FF2B5EF4-FFF2-40B4-BE49-F238E27FC236}">
                <a16:creationId xmlns:a16="http://schemas.microsoft.com/office/drawing/2014/main" id="{E9E746AC-DDB6-43E2-AE13-7331707D6E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211" b="28897"/>
          <a:stretch/>
        </p:blipFill>
        <p:spPr bwMode="auto">
          <a:xfrm>
            <a:off x="10573089" y="6008704"/>
            <a:ext cx="1146471" cy="6063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B89B1F18-4F8E-4BB6-8CAD-DBF2319A848F}"/>
              </a:ext>
            </a:extLst>
          </p:cNvPr>
          <p:cNvSpPr txBox="1"/>
          <p:nvPr/>
        </p:nvSpPr>
        <p:spPr>
          <a:xfrm>
            <a:off x="177297" y="247442"/>
            <a:ext cx="7237696" cy="1200329"/>
          </a:xfrm>
          <a:prstGeom prst="rect">
            <a:avLst/>
          </a:prstGeom>
          <a:noFill/>
        </p:spPr>
        <p:txBody>
          <a:bodyPr wrap="square" rtlCol="0">
            <a:spAutoFit/>
          </a:bodyPr>
          <a:lstStyle/>
          <a:p>
            <a:r>
              <a:rPr lang="fr-FR" sz="7200" b="1" dirty="0">
                <a:solidFill>
                  <a:srgbClr val="FFC000"/>
                </a:solidFill>
                <a:latin typeface="Arial Rounded MT Bold" panose="020F0704030504030204" pitchFamily="34" charset="0"/>
              </a:rPr>
              <a:t>L’idée</a:t>
            </a:r>
          </a:p>
        </p:txBody>
      </p:sp>
    </p:spTree>
    <p:extLst>
      <p:ext uri="{BB962C8B-B14F-4D97-AF65-F5344CB8AC3E}">
        <p14:creationId xmlns:p14="http://schemas.microsoft.com/office/powerpoint/2010/main" val="2226661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6D304D9-D5C3-46EE-92B7-F421E75D5722}"/>
              </a:ext>
            </a:extLst>
          </p:cNvPr>
          <p:cNvSpPr>
            <a:spLocks noGrp="1"/>
          </p:cNvSpPr>
          <p:nvPr>
            <p:ph idx="1"/>
          </p:nvPr>
        </p:nvSpPr>
        <p:spPr>
          <a:xfrm>
            <a:off x="3124200" y="253688"/>
            <a:ext cx="7239000" cy="2934012"/>
          </a:xfrm>
          <a:noFill/>
        </p:spPr>
        <p:txBody>
          <a:bodyPr>
            <a:normAutofit fontScale="77500" lnSpcReduction="20000"/>
          </a:bodyPr>
          <a:lstStyle/>
          <a:p>
            <a:pPr marL="0" indent="0" algn="just">
              <a:buNone/>
            </a:pPr>
            <a:endParaRPr lang="fr-FR" sz="1800" dirty="0"/>
          </a:p>
          <a:p>
            <a:pPr marL="0" indent="0" algn="just">
              <a:buNone/>
            </a:pPr>
            <a:r>
              <a:rPr lang="fr-FR" sz="1800" dirty="0"/>
              <a:t>Dans ce visuel, nous détournons l'univers intense de 24H Chrono en y intégrant des éléments de cuisine. Un homme, dans une posture déterminée comme Jack Bauer, porte un tablier de cuisine et tient une spatule dans une main. Son regard est concentré sur un chronomètre numérique affichant un compte à rebours de 07 minutes, sur une table de cuisine, où il est installé en surbrillance, avec des chiffres rouges lumineux qui accentuent l’urgence. À la ceinture, en lieu et place de son arme, se trouve une fourchette et une cuillère.</a:t>
            </a:r>
          </a:p>
          <a:p>
            <a:pPr marL="0" indent="0" algn="just">
              <a:buNone/>
            </a:pPr>
            <a:r>
              <a:rPr lang="fr-FR" sz="1800" dirty="0"/>
              <a:t>Dans un coin de la scène devant lui, une casserole fumante est sur le feu, diffusant de la vapeur, symbolisant l’intensité de la cuisson. Des éléments de cuisine comme des tomates, une cuillère en bois et un paquet de </a:t>
            </a:r>
            <a:r>
              <a:rPr lang="fr-FR" sz="1800" dirty="0" err="1"/>
              <a:t>Pasta</a:t>
            </a:r>
            <a:r>
              <a:rPr lang="fr-FR" sz="1800" dirty="0"/>
              <a:t> First sont visibles sur la table, soulignant la préparation des pâtes. L’ensemble du visuel joue sur une atmosphère sombre et tendue, avec des éclairages tamisés provenant du chronomètre et du feu, rappelant le style visuel de 24H Chrono.</a:t>
            </a:r>
          </a:p>
          <a:p>
            <a:pPr marL="0" indent="0" algn="just">
              <a:buNone/>
            </a:pPr>
            <a:r>
              <a:rPr lang="fr-FR" sz="1800" dirty="0"/>
              <a:t>Le gros titre en haut de l’affiche, « 07 MINUTES CHRONO », est écrit en lettres majuscules, dans une police futuriste et dynamique. L’accroche juste en dessous, "Le secret pour des pâtes parfaites", est mise en avant dans une typographie épurée mais moderne. En bas, une sous accroche : Chaque seconde compte.</a:t>
            </a:r>
          </a:p>
        </p:txBody>
      </p:sp>
      <p:pic>
        <p:nvPicPr>
          <p:cNvPr id="4" name="Picture 2" descr="La Pasta S.A.">
            <a:extLst>
              <a:ext uri="{FF2B5EF4-FFF2-40B4-BE49-F238E27FC236}">
                <a16:creationId xmlns:a16="http://schemas.microsoft.com/office/drawing/2014/main" id="{3515CE55-54AD-4718-8702-399FE15952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211" b="28897"/>
          <a:stretch/>
        </p:blipFill>
        <p:spPr bwMode="auto">
          <a:xfrm>
            <a:off x="10573089" y="6008704"/>
            <a:ext cx="1146471" cy="6063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 y="0"/>
            <a:ext cx="2832100" cy="5397500"/>
          </a:xfrm>
          <a:prstGeom prst="rect">
            <a:avLst/>
          </a:prstGeom>
          <a:solidFill>
            <a:srgbClr val="BE3C3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7" name="ZoneTexte 6">
            <a:extLst>
              <a:ext uri="{FF2B5EF4-FFF2-40B4-BE49-F238E27FC236}">
                <a16:creationId xmlns:a16="http://schemas.microsoft.com/office/drawing/2014/main" id="{B89B1F18-4F8E-4BB6-8CAD-DBF2319A848F}"/>
              </a:ext>
            </a:extLst>
          </p:cNvPr>
          <p:cNvSpPr txBox="1"/>
          <p:nvPr/>
        </p:nvSpPr>
        <p:spPr>
          <a:xfrm>
            <a:off x="0" y="247442"/>
            <a:ext cx="2628900" cy="1446550"/>
          </a:xfrm>
          <a:prstGeom prst="rect">
            <a:avLst/>
          </a:prstGeom>
          <a:noFill/>
        </p:spPr>
        <p:txBody>
          <a:bodyPr wrap="square" rtlCol="0">
            <a:spAutoFit/>
          </a:bodyPr>
          <a:lstStyle/>
          <a:p>
            <a:r>
              <a:rPr lang="fr-FR" sz="4400" b="1" dirty="0">
                <a:solidFill>
                  <a:srgbClr val="FFC000"/>
                </a:solidFill>
                <a:latin typeface="Arial Rounded MT Bold" panose="020F0704030504030204" pitchFamily="34" charset="0"/>
              </a:rPr>
              <a:t>Key </a:t>
            </a:r>
          </a:p>
          <a:p>
            <a:r>
              <a:rPr lang="fr-FR" sz="4400" b="1" dirty="0">
                <a:solidFill>
                  <a:srgbClr val="FFC000"/>
                </a:solidFill>
                <a:latin typeface="Arial Rounded MT Bold" panose="020F0704030504030204" pitchFamily="34" charset="0"/>
              </a:rPr>
              <a:t>Visual</a:t>
            </a:r>
          </a:p>
        </p:txBody>
      </p:sp>
      <p:sp>
        <p:nvSpPr>
          <p:cNvPr id="8" name="Rectangle 7"/>
          <p:cNvSpPr/>
          <p:nvPr/>
        </p:nvSpPr>
        <p:spPr>
          <a:xfrm>
            <a:off x="0" y="5937042"/>
            <a:ext cx="2832100" cy="482808"/>
          </a:xfrm>
          <a:prstGeom prst="rect">
            <a:avLst/>
          </a:prstGeom>
          <a:solidFill>
            <a:srgbClr val="BE3C3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9" name="Espace réservé du contenu 2">
            <a:extLst>
              <a:ext uri="{FF2B5EF4-FFF2-40B4-BE49-F238E27FC236}">
                <a16:creationId xmlns:a16="http://schemas.microsoft.com/office/drawing/2014/main" id="{A6D304D9-D5C3-46EE-92B7-F421E75D5722}"/>
              </a:ext>
            </a:extLst>
          </p:cNvPr>
          <p:cNvSpPr txBox="1">
            <a:spLocks/>
          </p:cNvSpPr>
          <p:nvPr/>
        </p:nvSpPr>
        <p:spPr>
          <a:xfrm>
            <a:off x="3124200" y="3995338"/>
            <a:ext cx="7239000" cy="2013366"/>
          </a:xfrm>
          <a:prstGeom prst="rect">
            <a:avLst/>
          </a:prstGeom>
          <a:noFill/>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b="1" dirty="0">
                <a:solidFill>
                  <a:srgbClr val="BE3C31"/>
                </a:solidFill>
                <a:latin typeface="Corbel" panose="020B0503020204020204" pitchFamily="34" charset="0"/>
              </a:rPr>
              <a:t>PROPOSITIONS DE MESSAGES</a:t>
            </a:r>
          </a:p>
          <a:p>
            <a:pPr marL="0" indent="0" algn="just">
              <a:buFont typeface="Arial" panose="020B0604020202020204" pitchFamily="34" charset="0"/>
              <a:buNone/>
            </a:pPr>
            <a:endParaRPr lang="fr-FR" sz="1800" b="1" dirty="0">
              <a:solidFill>
                <a:prstClr val="black"/>
              </a:solidFill>
              <a:latin typeface="Corbel" panose="020B0503020204020204" pitchFamily="34" charset="0"/>
            </a:endParaRPr>
          </a:p>
          <a:p>
            <a:pPr algn="just">
              <a:buFont typeface="Wingdings" panose="05000000000000000000" pitchFamily="2" charset="2"/>
              <a:buChar char="ü"/>
            </a:pPr>
            <a:r>
              <a:rPr lang="fr-FR" sz="1800" b="1" dirty="0">
                <a:solidFill>
                  <a:prstClr val="black"/>
                </a:solidFill>
                <a:latin typeface="Corbel" panose="020B0503020204020204" pitchFamily="34" charset="0"/>
              </a:rPr>
              <a:t>En </a:t>
            </a:r>
            <a:r>
              <a:rPr lang="pl-PL" sz="1800" b="1" dirty="0">
                <a:solidFill>
                  <a:prstClr val="black"/>
                </a:solidFill>
                <a:latin typeface="Corbel" panose="020B0503020204020204" pitchFamily="34" charset="0"/>
              </a:rPr>
              <a:t>En grand style typo 24H Chrono : </a:t>
            </a:r>
            <a:r>
              <a:rPr lang="fr-FR" sz="1800" b="1" dirty="0">
                <a:solidFill>
                  <a:prstClr val="black"/>
                </a:solidFill>
                <a:latin typeface="Corbel" panose="020B0503020204020204" pitchFamily="34" charset="0"/>
              </a:rPr>
              <a:t>07</a:t>
            </a:r>
            <a:r>
              <a:rPr lang="pl-PL" sz="1800" b="1" dirty="0">
                <a:solidFill>
                  <a:prstClr val="black"/>
                </a:solidFill>
                <a:latin typeface="Corbel" panose="020B0503020204020204" pitchFamily="34" charset="0"/>
              </a:rPr>
              <a:t> MINUTES CHRONO</a:t>
            </a:r>
            <a:endParaRPr lang="fr-FR" sz="1800" b="1" dirty="0">
              <a:solidFill>
                <a:prstClr val="black"/>
              </a:solidFill>
              <a:latin typeface="Corbel" panose="020B0503020204020204" pitchFamily="34" charset="0"/>
            </a:endParaRPr>
          </a:p>
          <a:p>
            <a:pPr algn="just">
              <a:buFont typeface="Wingdings" panose="05000000000000000000" pitchFamily="2" charset="2"/>
              <a:buChar char="ü"/>
            </a:pPr>
            <a:r>
              <a:rPr lang="fr-FR" sz="1800" b="1" dirty="0">
                <a:solidFill>
                  <a:prstClr val="black"/>
                </a:solidFill>
                <a:latin typeface="Corbel" panose="020B0503020204020204" pitchFamily="34" charset="0"/>
              </a:rPr>
              <a:t>LE SECRET POUR DES PÂTES PARFAITES</a:t>
            </a:r>
          </a:p>
          <a:p>
            <a:pPr algn="just">
              <a:buFont typeface="Wingdings" panose="05000000000000000000" pitchFamily="2" charset="2"/>
              <a:buChar char="ü"/>
            </a:pPr>
            <a:r>
              <a:rPr lang="fr-FR" sz="1800" b="1" dirty="0">
                <a:solidFill>
                  <a:prstClr val="black"/>
                </a:solidFill>
                <a:latin typeface="Corbel" panose="020B0503020204020204" pitchFamily="34" charset="0"/>
              </a:rPr>
              <a:t>L’ASTUCE POUR DES PÂTES PARFAITES</a:t>
            </a:r>
          </a:p>
          <a:p>
            <a:pPr algn="just">
              <a:buFont typeface="Wingdings" panose="05000000000000000000" pitchFamily="2" charset="2"/>
              <a:buChar char="ü"/>
            </a:pPr>
            <a:endParaRPr lang="fr-FR" sz="1800" b="1" dirty="0">
              <a:solidFill>
                <a:prstClr val="black"/>
              </a:solidFill>
              <a:latin typeface="Corbel" panose="020B0503020204020204" pitchFamily="34" charset="0"/>
            </a:endParaRPr>
          </a:p>
          <a:p>
            <a:pPr marL="0" indent="0" algn="just">
              <a:buNone/>
            </a:pPr>
            <a:r>
              <a:rPr lang="fr-FR" sz="1800" b="1" dirty="0">
                <a:solidFill>
                  <a:prstClr val="black"/>
                </a:solidFill>
                <a:latin typeface="Corbel" panose="020B0503020204020204" pitchFamily="34" charset="0"/>
              </a:rPr>
              <a:t>Sous-accroche : Chaque seconde compte.</a:t>
            </a:r>
          </a:p>
        </p:txBody>
      </p:sp>
    </p:spTree>
    <p:extLst>
      <p:ext uri="{BB962C8B-B14F-4D97-AF65-F5344CB8AC3E}">
        <p14:creationId xmlns:p14="http://schemas.microsoft.com/office/powerpoint/2010/main" val="1555043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t="15438" b="9053"/>
          <a:stretch/>
        </p:blipFill>
        <p:spPr>
          <a:xfrm>
            <a:off x="0" y="-1"/>
            <a:ext cx="6059055" cy="6862677"/>
          </a:xfrm>
          <a:prstGeom prst="rect">
            <a:avLst/>
          </a:prstGeom>
        </p:spPr>
      </p:pic>
      <p:sp>
        <p:nvSpPr>
          <p:cNvPr id="6" name="Rectangle 5"/>
          <p:cNvSpPr/>
          <p:nvPr/>
        </p:nvSpPr>
        <p:spPr>
          <a:xfrm>
            <a:off x="4987637" y="0"/>
            <a:ext cx="7204364" cy="6858000"/>
          </a:xfrm>
          <a:custGeom>
            <a:avLst/>
            <a:gdLst>
              <a:gd name="connsiteX0" fmla="*/ 0 w 6132945"/>
              <a:gd name="connsiteY0" fmla="*/ 0 h 6858000"/>
              <a:gd name="connsiteX1" fmla="*/ 6132945 w 6132945"/>
              <a:gd name="connsiteY1" fmla="*/ 0 h 6858000"/>
              <a:gd name="connsiteX2" fmla="*/ 6132945 w 6132945"/>
              <a:gd name="connsiteY2" fmla="*/ 6858000 h 6858000"/>
              <a:gd name="connsiteX3" fmla="*/ 0 w 6132945"/>
              <a:gd name="connsiteY3" fmla="*/ 6858000 h 6858000"/>
              <a:gd name="connsiteX4" fmla="*/ 0 w 6132945"/>
              <a:gd name="connsiteY4" fmla="*/ 0 h 6858000"/>
              <a:gd name="connsiteX0" fmla="*/ 0 w 6132945"/>
              <a:gd name="connsiteY0" fmla="*/ 0 h 6858000"/>
              <a:gd name="connsiteX1" fmla="*/ 6132945 w 6132945"/>
              <a:gd name="connsiteY1" fmla="*/ 0 h 6858000"/>
              <a:gd name="connsiteX2" fmla="*/ 6132945 w 6132945"/>
              <a:gd name="connsiteY2" fmla="*/ 6858000 h 6858000"/>
              <a:gd name="connsiteX3" fmla="*/ 0 w 6132945"/>
              <a:gd name="connsiteY3" fmla="*/ 6858000 h 6858000"/>
              <a:gd name="connsiteX4" fmla="*/ 0 w 6132945"/>
              <a:gd name="connsiteY4" fmla="*/ 0 h 6858000"/>
              <a:gd name="connsiteX0" fmla="*/ 0 w 6132945"/>
              <a:gd name="connsiteY0" fmla="*/ 0 h 6858000"/>
              <a:gd name="connsiteX1" fmla="*/ 6132945 w 6132945"/>
              <a:gd name="connsiteY1" fmla="*/ 0 h 6858000"/>
              <a:gd name="connsiteX2" fmla="*/ 6132945 w 6132945"/>
              <a:gd name="connsiteY2" fmla="*/ 6858000 h 6858000"/>
              <a:gd name="connsiteX3" fmla="*/ 0 w 6132945"/>
              <a:gd name="connsiteY3" fmla="*/ 6858000 h 6858000"/>
              <a:gd name="connsiteX4" fmla="*/ 0 w 613294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2945" h="6858000">
                <a:moveTo>
                  <a:pt x="0" y="0"/>
                </a:moveTo>
                <a:lnTo>
                  <a:pt x="6132945" y="0"/>
                </a:lnTo>
                <a:lnTo>
                  <a:pt x="6132945" y="6858000"/>
                </a:lnTo>
                <a:lnTo>
                  <a:pt x="0" y="6858000"/>
                </a:lnTo>
                <a:cubicBezTo>
                  <a:pt x="0" y="4572000"/>
                  <a:pt x="1828800" y="2960255"/>
                  <a:pt x="0" y="0"/>
                </a:cubicBezTo>
                <a:close/>
              </a:path>
            </a:pathLst>
          </a:custGeom>
          <a:solidFill>
            <a:srgbClr val="BE3C3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Picture 2" descr="La Pasta S.A.">
            <a:extLst>
              <a:ext uri="{FF2B5EF4-FFF2-40B4-BE49-F238E27FC236}">
                <a16:creationId xmlns:a16="http://schemas.microsoft.com/office/drawing/2014/main" id="{106AAEC2-D56C-4761-91FF-5E97E56EDC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211" b="28897"/>
          <a:stretch/>
        </p:blipFill>
        <p:spPr bwMode="auto">
          <a:xfrm>
            <a:off x="11059058" y="6314414"/>
            <a:ext cx="1027729" cy="5435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B89B1F18-4F8E-4BB6-8CAD-DBF2319A848F}"/>
              </a:ext>
            </a:extLst>
          </p:cNvPr>
          <p:cNvSpPr txBox="1"/>
          <p:nvPr/>
        </p:nvSpPr>
        <p:spPr>
          <a:xfrm rot="20104946">
            <a:off x="5995210" y="1976951"/>
            <a:ext cx="5824532" cy="2554545"/>
          </a:xfrm>
          <a:prstGeom prst="rect">
            <a:avLst/>
          </a:prstGeom>
          <a:noFill/>
        </p:spPr>
        <p:txBody>
          <a:bodyPr wrap="square" rtlCol="0">
            <a:spAutoFit/>
          </a:bodyPr>
          <a:lstStyle/>
          <a:p>
            <a:r>
              <a:rPr lang="fr-FR" sz="8000" b="1" i="1" dirty="0">
                <a:solidFill>
                  <a:schemeClr val="bg1"/>
                </a:solidFill>
                <a:latin typeface="Arial Rounded MT Bold" panose="020F0704030504030204" pitchFamily="34" charset="0"/>
              </a:rPr>
              <a:t>Campagne d’influence</a:t>
            </a:r>
          </a:p>
        </p:txBody>
      </p:sp>
    </p:spTree>
    <p:extLst>
      <p:ext uri="{BB962C8B-B14F-4D97-AF65-F5344CB8AC3E}">
        <p14:creationId xmlns:p14="http://schemas.microsoft.com/office/powerpoint/2010/main" val="39948505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6D304D9-D5C3-46EE-92B7-F421E75D5722}"/>
              </a:ext>
            </a:extLst>
          </p:cNvPr>
          <p:cNvSpPr>
            <a:spLocks noGrp="1"/>
          </p:cNvSpPr>
          <p:nvPr>
            <p:ph idx="1"/>
          </p:nvPr>
        </p:nvSpPr>
        <p:spPr>
          <a:xfrm>
            <a:off x="3352800" y="970717"/>
            <a:ext cx="7988300" cy="4351338"/>
          </a:xfrm>
          <a:noFill/>
        </p:spPr>
        <p:txBody>
          <a:bodyPr>
            <a:normAutofit fontScale="92500"/>
          </a:bodyPr>
          <a:lstStyle/>
          <a:p>
            <a:pPr marL="0" indent="0" algn="just">
              <a:lnSpc>
                <a:spcPct val="150000"/>
              </a:lnSpc>
              <a:buNone/>
            </a:pPr>
            <a:r>
              <a:rPr lang="fr-FR" sz="2200" dirty="0"/>
              <a:t>Pour influencer directement sur nos cibles, </a:t>
            </a:r>
            <a:r>
              <a:rPr lang="fr-FR" sz="2200" dirty="0">
                <a:solidFill>
                  <a:srgbClr val="BE3C31"/>
                </a:solidFill>
                <a:latin typeface="Arial Rounded MT Bold" panose="020F0704030504030204" pitchFamily="34" charset="0"/>
              </a:rPr>
              <a:t>une campagne d’influence </a:t>
            </a:r>
            <a:r>
              <a:rPr lang="fr-FR" sz="2200" dirty="0"/>
              <a:t>est la solution idéale. En impliquant des influenceurs de différentes profils, nous souhaitons toucher un large public et renforcer la confiance envers Pasta First en montrant le produit dans des contextes réels et familiers. </a:t>
            </a:r>
          </a:p>
          <a:p>
            <a:pPr marL="0" indent="0" algn="just">
              <a:lnSpc>
                <a:spcPct val="150000"/>
              </a:lnSpc>
              <a:buNone/>
            </a:pPr>
            <a:r>
              <a:rPr lang="fr-FR" sz="2200" dirty="0"/>
              <a:t>Les micro-influenceurs apporteront une visibilité immédiate et créeront un effet viral autour du produit, tandis que les macro-influenceurs renforceront la relation de proximité et l’engagement authentique avec la marque. </a:t>
            </a:r>
          </a:p>
        </p:txBody>
      </p:sp>
      <p:pic>
        <p:nvPicPr>
          <p:cNvPr id="4" name="Picture 2" descr="La Pasta S.A.">
            <a:extLst>
              <a:ext uri="{FF2B5EF4-FFF2-40B4-BE49-F238E27FC236}">
                <a16:creationId xmlns:a16="http://schemas.microsoft.com/office/drawing/2014/main" id="{E9E746AC-DDB6-43E2-AE13-7331707D6E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211" b="28897"/>
          <a:stretch/>
        </p:blipFill>
        <p:spPr bwMode="auto">
          <a:xfrm>
            <a:off x="10573089" y="6008704"/>
            <a:ext cx="1146471" cy="60639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 y="0"/>
            <a:ext cx="2832100" cy="5397500"/>
          </a:xfrm>
          <a:prstGeom prst="rect">
            <a:avLst/>
          </a:prstGeom>
          <a:solidFill>
            <a:srgbClr val="BE3C3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8" name="ZoneTexte 7">
            <a:extLst>
              <a:ext uri="{FF2B5EF4-FFF2-40B4-BE49-F238E27FC236}">
                <a16:creationId xmlns:a16="http://schemas.microsoft.com/office/drawing/2014/main" id="{B89B1F18-4F8E-4BB6-8CAD-DBF2319A848F}"/>
              </a:ext>
            </a:extLst>
          </p:cNvPr>
          <p:cNvSpPr txBox="1"/>
          <p:nvPr/>
        </p:nvSpPr>
        <p:spPr>
          <a:xfrm>
            <a:off x="0" y="247442"/>
            <a:ext cx="2628900" cy="1446550"/>
          </a:xfrm>
          <a:prstGeom prst="rect">
            <a:avLst/>
          </a:prstGeom>
          <a:noFill/>
        </p:spPr>
        <p:txBody>
          <a:bodyPr wrap="square" rtlCol="0">
            <a:spAutoFit/>
          </a:bodyPr>
          <a:lstStyle/>
          <a:p>
            <a:r>
              <a:rPr lang="fr-FR" sz="4400" b="1" dirty="0">
                <a:solidFill>
                  <a:srgbClr val="FFC000"/>
                </a:solidFill>
                <a:latin typeface="Arial Rounded MT Bold" panose="020F0704030504030204" pitchFamily="34" charset="0"/>
              </a:rPr>
              <a:t>Justification</a:t>
            </a:r>
          </a:p>
        </p:txBody>
      </p:sp>
      <p:sp>
        <p:nvSpPr>
          <p:cNvPr id="9" name="Rectangle 8"/>
          <p:cNvSpPr/>
          <p:nvPr/>
        </p:nvSpPr>
        <p:spPr>
          <a:xfrm>
            <a:off x="0" y="5937042"/>
            <a:ext cx="2832100" cy="482808"/>
          </a:xfrm>
          <a:prstGeom prst="rect">
            <a:avLst/>
          </a:prstGeom>
          <a:solidFill>
            <a:srgbClr val="BE3C3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Tree>
    <p:extLst>
      <p:ext uri="{BB962C8B-B14F-4D97-AF65-F5344CB8AC3E}">
        <p14:creationId xmlns:p14="http://schemas.microsoft.com/office/powerpoint/2010/main" val="3080011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592291" y="0"/>
            <a:ext cx="4599709" cy="6858000"/>
          </a:xfrm>
          <a:prstGeom prst="rect">
            <a:avLst/>
          </a:prstGeom>
        </p:spPr>
      </p:pic>
      <p:pic>
        <p:nvPicPr>
          <p:cNvPr id="4" name="Picture 2" descr="La Pasta S.A.">
            <a:extLst>
              <a:ext uri="{FF2B5EF4-FFF2-40B4-BE49-F238E27FC236}">
                <a16:creationId xmlns:a16="http://schemas.microsoft.com/office/drawing/2014/main" id="{106AAEC2-D56C-4761-91FF-5E97E56EDC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211" b="28897"/>
          <a:stretch/>
        </p:blipFill>
        <p:spPr bwMode="auto">
          <a:xfrm>
            <a:off x="11059058" y="6314414"/>
            <a:ext cx="1027729" cy="5435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0" y="0"/>
            <a:ext cx="7592291" cy="6858000"/>
          </a:xfrm>
          <a:prstGeom prst="rect">
            <a:avLst/>
          </a:prstGeom>
          <a:solidFill>
            <a:srgbClr val="BE3C3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B89B1F18-4F8E-4BB6-8CAD-DBF2319A848F}"/>
              </a:ext>
            </a:extLst>
          </p:cNvPr>
          <p:cNvSpPr txBox="1"/>
          <p:nvPr/>
        </p:nvSpPr>
        <p:spPr>
          <a:xfrm>
            <a:off x="177297" y="247442"/>
            <a:ext cx="7237696" cy="1569660"/>
          </a:xfrm>
          <a:prstGeom prst="rect">
            <a:avLst/>
          </a:prstGeom>
          <a:noFill/>
        </p:spPr>
        <p:txBody>
          <a:bodyPr wrap="square" rtlCol="0">
            <a:spAutoFit/>
          </a:bodyPr>
          <a:lstStyle/>
          <a:p>
            <a:r>
              <a:rPr lang="fr-FR" sz="9600" b="1" dirty="0">
                <a:solidFill>
                  <a:srgbClr val="FFC000"/>
                </a:solidFill>
                <a:latin typeface="Arial Rounded MT Bold" panose="020F0704030504030204" pitchFamily="34" charset="0"/>
              </a:rPr>
              <a:t>Sommaire</a:t>
            </a:r>
          </a:p>
        </p:txBody>
      </p:sp>
    </p:spTree>
    <p:extLst>
      <p:ext uri="{BB962C8B-B14F-4D97-AF65-F5344CB8AC3E}">
        <p14:creationId xmlns:p14="http://schemas.microsoft.com/office/powerpoint/2010/main" val="3866678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6D304D9-D5C3-46EE-92B7-F421E75D5722}"/>
              </a:ext>
            </a:extLst>
          </p:cNvPr>
          <p:cNvSpPr>
            <a:spLocks noGrp="1"/>
          </p:cNvSpPr>
          <p:nvPr>
            <p:ph idx="1"/>
          </p:nvPr>
        </p:nvSpPr>
        <p:spPr>
          <a:xfrm>
            <a:off x="3158024" y="657225"/>
            <a:ext cx="8561536" cy="4351338"/>
          </a:xfrm>
          <a:noFill/>
        </p:spPr>
        <p:txBody>
          <a:bodyPr>
            <a:noAutofit/>
          </a:bodyPr>
          <a:lstStyle/>
          <a:p>
            <a:pPr marL="0" indent="0" algn="just">
              <a:buNone/>
            </a:pPr>
            <a:r>
              <a:rPr lang="fr-FR" sz="2400" dirty="0">
                <a:latin typeface="Corbel" panose="020B0503020204020204" pitchFamily="34" charset="0"/>
              </a:rPr>
              <a:t>Le fil rouge qui doit faire la complémentarité entre nos influenceurs au-delà du lien avec la cuisine doit être le suivant:</a:t>
            </a:r>
          </a:p>
          <a:p>
            <a:pPr marL="0" indent="0" algn="just">
              <a:buNone/>
            </a:pPr>
            <a:endParaRPr lang="fr-FR" sz="2400" b="1" dirty="0">
              <a:latin typeface="Corbel" panose="020B0503020204020204" pitchFamily="34" charset="0"/>
            </a:endParaRPr>
          </a:p>
          <a:p>
            <a:pPr marL="0" indent="0" algn="just">
              <a:buNone/>
            </a:pPr>
            <a:r>
              <a:rPr lang="fr-FR" sz="2400" b="1" dirty="0">
                <a:solidFill>
                  <a:srgbClr val="BE3C31"/>
                </a:solidFill>
                <a:latin typeface="Corbel" panose="020B0503020204020204" pitchFamily="34" charset="0"/>
              </a:rPr>
              <a:t>Ils doivent avoir un lien quotidien avec les ménages: </a:t>
            </a:r>
            <a:r>
              <a:rPr lang="fr-FR" sz="2400" dirty="0">
                <a:latin typeface="Corbel" panose="020B0503020204020204" pitchFamily="34" charset="0"/>
              </a:rPr>
              <a:t>Des influenceurs proches de leur audience, qui partagent des moments de vie réalistes et accessibles.</a:t>
            </a:r>
          </a:p>
          <a:p>
            <a:pPr marL="0" indent="0" algn="just">
              <a:buNone/>
            </a:pPr>
            <a:r>
              <a:rPr lang="fr-FR" sz="2400" b="1" dirty="0">
                <a:solidFill>
                  <a:srgbClr val="BE3C31"/>
                </a:solidFill>
                <a:latin typeface="Corbel" panose="020B0503020204020204" pitchFamily="34" charset="0"/>
              </a:rPr>
              <a:t>Ils doivent pour certains véhiculer un lien émotionnel familial: </a:t>
            </a:r>
            <a:r>
              <a:rPr lang="fr-FR" sz="2400" dirty="0">
                <a:latin typeface="Corbel" panose="020B0503020204020204" pitchFamily="34" charset="0"/>
              </a:rPr>
              <a:t>Miser sur des influenceurs qui incarnent des valeurs de partage et de convivialité, en montrant des moments où les pâtes rassemblent les familles et les amis autour de la table.</a:t>
            </a:r>
          </a:p>
          <a:p>
            <a:pPr marL="0" indent="0" algn="just">
              <a:buNone/>
            </a:pPr>
            <a:r>
              <a:rPr lang="fr-FR" sz="2400" b="1" dirty="0">
                <a:solidFill>
                  <a:srgbClr val="BE3C31"/>
                </a:solidFill>
                <a:latin typeface="Corbel" panose="020B0503020204020204" pitchFamily="34" charset="0"/>
              </a:rPr>
              <a:t>Ils doivent pour certain faire le lien avec la jeunesse et les </a:t>
            </a:r>
            <a:r>
              <a:rPr lang="fr-FR" sz="2400" b="1" dirty="0">
                <a:latin typeface="Corbel" panose="020B0503020204020204" pitchFamily="34" charset="0"/>
              </a:rPr>
              <a:t>tendances</a:t>
            </a:r>
            <a:r>
              <a:rPr lang="fr-FR" sz="2400" dirty="0">
                <a:latin typeface="Corbel" panose="020B0503020204020204" pitchFamily="34" charset="0"/>
              </a:rPr>
              <a:t>: Utiliser des micro-influenceurs jeunes et dynamiques, ancrés dans les tendances digitales (</a:t>
            </a:r>
            <a:r>
              <a:rPr lang="fr-FR" sz="2400" dirty="0" err="1">
                <a:latin typeface="Corbel" panose="020B0503020204020204" pitchFamily="34" charset="0"/>
              </a:rPr>
              <a:t>TikTok</a:t>
            </a:r>
            <a:r>
              <a:rPr lang="fr-FR" sz="2400" dirty="0">
                <a:latin typeface="Corbel" panose="020B0503020204020204" pitchFamily="34" charset="0"/>
              </a:rPr>
              <a:t>, </a:t>
            </a:r>
            <a:r>
              <a:rPr lang="fr-FR" sz="2400" dirty="0" err="1">
                <a:latin typeface="Corbel" panose="020B0503020204020204" pitchFamily="34" charset="0"/>
              </a:rPr>
              <a:t>Instagram</a:t>
            </a:r>
            <a:r>
              <a:rPr lang="fr-FR" sz="2400" dirty="0">
                <a:latin typeface="Corbel" panose="020B0503020204020204" pitchFamily="34" charset="0"/>
              </a:rPr>
              <a:t>).</a:t>
            </a:r>
          </a:p>
        </p:txBody>
      </p:sp>
      <p:pic>
        <p:nvPicPr>
          <p:cNvPr id="4" name="Picture 2" descr="La Pasta S.A.">
            <a:extLst>
              <a:ext uri="{FF2B5EF4-FFF2-40B4-BE49-F238E27FC236}">
                <a16:creationId xmlns:a16="http://schemas.microsoft.com/office/drawing/2014/main" id="{E9E746AC-DDB6-43E2-AE13-7331707D6E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211" b="28897"/>
          <a:stretch/>
        </p:blipFill>
        <p:spPr bwMode="auto">
          <a:xfrm>
            <a:off x="10573089" y="6008704"/>
            <a:ext cx="1146471" cy="60639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 y="0"/>
            <a:ext cx="2832100" cy="5397500"/>
          </a:xfrm>
          <a:prstGeom prst="rect">
            <a:avLst/>
          </a:prstGeom>
          <a:solidFill>
            <a:srgbClr val="BE3C3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8" name="ZoneTexte 7">
            <a:extLst>
              <a:ext uri="{FF2B5EF4-FFF2-40B4-BE49-F238E27FC236}">
                <a16:creationId xmlns:a16="http://schemas.microsoft.com/office/drawing/2014/main" id="{B89B1F18-4F8E-4BB6-8CAD-DBF2319A848F}"/>
              </a:ext>
            </a:extLst>
          </p:cNvPr>
          <p:cNvSpPr txBox="1"/>
          <p:nvPr/>
        </p:nvSpPr>
        <p:spPr>
          <a:xfrm>
            <a:off x="0" y="247442"/>
            <a:ext cx="2628900" cy="1446550"/>
          </a:xfrm>
          <a:prstGeom prst="rect">
            <a:avLst/>
          </a:prstGeom>
          <a:noFill/>
        </p:spPr>
        <p:txBody>
          <a:bodyPr wrap="square" rtlCol="0">
            <a:spAutoFit/>
          </a:bodyPr>
          <a:lstStyle/>
          <a:p>
            <a:r>
              <a:rPr lang="fr-FR" sz="4400" b="1" dirty="0">
                <a:solidFill>
                  <a:srgbClr val="FFC000"/>
                </a:solidFill>
                <a:latin typeface="Arial Rounded MT Bold" panose="020F0704030504030204" pitchFamily="34" charset="0"/>
              </a:rPr>
              <a:t>Justification</a:t>
            </a:r>
          </a:p>
        </p:txBody>
      </p:sp>
      <p:sp>
        <p:nvSpPr>
          <p:cNvPr id="9" name="Rectangle 8"/>
          <p:cNvSpPr/>
          <p:nvPr/>
        </p:nvSpPr>
        <p:spPr>
          <a:xfrm>
            <a:off x="0" y="5937042"/>
            <a:ext cx="2832100" cy="482808"/>
          </a:xfrm>
          <a:prstGeom prst="rect">
            <a:avLst/>
          </a:prstGeom>
          <a:solidFill>
            <a:srgbClr val="BE3C3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Tree>
    <p:extLst>
      <p:ext uri="{BB962C8B-B14F-4D97-AF65-F5344CB8AC3E}">
        <p14:creationId xmlns:p14="http://schemas.microsoft.com/office/powerpoint/2010/main" val="40552418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E3B31"/>
        </a:solidFill>
        <a:effectLst/>
      </p:bgPr>
    </p:bg>
    <p:spTree>
      <p:nvGrpSpPr>
        <p:cNvPr id="1" name=""/>
        <p:cNvGrpSpPr/>
        <p:nvPr/>
      </p:nvGrpSpPr>
      <p:grpSpPr>
        <a:xfrm>
          <a:off x="0" y="0"/>
          <a:ext cx="0" cy="0"/>
          <a:chOff x="0" y="0"/>
          <a:chExt cx="0" cy="0"/>
        </a:xfrm>
      </p:grpSpPr>
      <p:sp>
        <p:nvSpPr>
          <p:cNvPr id="2" name="Triangle rectangle 1">
            <a:extLst>
              <a:ext uri="{FF2B5EF4-FFF2-40B4-BE49-F238E27FC236}">
                <a16:creationId xmlns:a16="http://schemas.microsoft.com/office/drawing/2014/main" id="{5AE3C878-FF3D-441A-8ECC-E405798786B2}"/>
              </a:ext>
            </a:extLst>
          </p:cNvPr>
          <p:cNvSpPr/>
          <p:nvPr/>
        </p:nvSpPr>
        <p:spPr>
          <a:xfrm rot="16200000">
            <a:off x="3874971" y="-1459031"/>
            <a:ext cx="6858000" cy="9776059"/>
          </a:xfrm>
          <a:prstGeom prst="rtTriangle">
            <a:avLst/>
          </a:prstGeom>
          <a:solidFill>
            <a:schemeClr val="bg1"/>
          </a:solidFill>
          <a:ln>
            <a:solidFill>
              <a:schemeClr val="bg1"/>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3" name="Picture 2" descr="La Pasta S.A.">
            <a:extLst>
              <a:ext uri="{FF2B5EF4-FFF2-40B4-BE49-F238E27FC236}">
                <a16:creationId xmlns:a16="http://schemas.microsoft.com/office/drawing/2014/main" id="{EBE3A6B0-BE45-45CE-98BA-9B2EEF18C8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211" b="28897"/>
          <a:stretch/>
        </p:blipFill>
        <p:spPr bwMode="auto">
          <a:xfrm>
            <a:off x="225894" y="134752"/>
            <a:ext cx="1146471" cy="606391"/>
          </a:xfrm>
          <a:prstGeom prst="rect">
            <a:avLst/>
          </a:prstGeom>
          <a:noFill/>
          <a:extLst>
            <a:ext uri="{909E8E84-426E-40DD-AFC4-6F175D3DCCD1}">
              <a14:hiddenFill xmlns:a14="http://schemas.microsoft.com/office/drawing/2010/main">
                <a:solidFill>
                  <a:srgbClr val="FFFFFF"/>
                </a:solidFill>
              </a14:hiddenFill>
            </a:ext>
          </a:extLst>
        </p:spPr>
      </p:pic>
      <p:sp>
        <p:nvSpPr>
          <p:cNvPr id="6" name="Corde 5">
            <a:extLst>
              <a:ext uri="{FF2B5EF4-FFF2-40B4-BE49-F238E27FC236}">
                <a16:creationId xmlns:a16="http://schemas.microsoft.com/office/drawing/2014/main" id="{5576A174-057B-471D-9580-9DAA20900C25}"/>
              </a:ext>
            </a:extLst>
          </p:cNvPr>
          <p:cNvSpPr/>
          <p:nvPr/>
        </p:nvSpPr>
        <p:spPr>
          <a:xfrm>
            <a:off x="8210349" y="3051209"/>
            <a:ext cx="4292868" cy="3311090"/>
          </a:xfrm>
          <a:prstGeom prst="chord">
            <a:avLst/>
          </a:prstGeom>
          <a:noFill/>
          <a:ln w="76200">
            <a:solidFill>
              <a:schemeClr val="tx1"/>
            </a:solidFill>
            <a:extLst>
              <a:ext uri="{C807C97D-BFC1-408E-A445-0C87EB9F89A2}">
                <ask:lineSketchStyleProps xmlns:ask="http://schemas.microsoft.com/office/drawing/2018/sketchyshapes" sd="1820973143">
                  <a:custGeom>
                    <a:avLst/>
                    <a:gdLst>
                      <a:gd name="connsiteX0" fmla="*/ 3457347 w 4292868"/>
                      <a:gd name="connsiteY0" fmla="*/ 2966458 h 3311090"/>
                      <a:gd name="connsiteX1" fmla="*/ 1273267 w 4292868"/>
                      <a:gd name="connsiteY1" fmla="*/ 3167915 h 3311090"/>
                      <a:gd name="connsiteX2" fmla="*/ 118866 w 4292868"/>
                      <a:gd name="connsiteY2" fmla="*/ 1112260 h 3311090"/>
                      <a:gd name="connsiteX3" fmla="*/ 2146434 w 4292868"/>
                      <a:gd name="connsiteY3" fmla="*/ 0 h 3311090"/>
                      <a:gd name="connsiteX4" fmla="*/ 2421726 w 4292868"/>
                      <a:gd name="connsiteY4" fmla="*/ 622956 h 3311090"/>
                      <a:gd name="connsiteX5" fmla="*/ 2710127 w 4292868"/>
                      <a:gd name="connsiteY5" fmla="*/ 1275577 h 3311090"/>
                      <a:gd name="connsiteX6" fmla="*/ 2959200 w 4292868"/>
                      <a:gd name="connsiteY6" fmla="*/ 1839204 h 3311090"/>
                      <a:gd name="connsiteX7" fmla="*/ 3221383 w 4292868"/>
                      <a:gd name="connsiteY7" fmla="*/ 2432496 h 3311090"/>
                      <a:gd name="connsiteX8" fmla="*/ 3457347 w 4292868"/>
                      <a:gd name="connsiteY8" fmla="*/ 2966458 h 331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2868" h="3311090" extrusionOk="0">
                        <a:moveTo>
                          <a:pt x="3457347" y="2966458"/>
                        </a:moveTo>
                        <a:cubicBezTo>
                          <a:pt x="2708873" y="3254869"/>
                          <a:pt x="1899287" y="3465373"/>
                          <a:pt x="1273267" y="3167915"/>
                        </a:cubicBezTo>
                        <a:cubicBezTo>
                          <a:pt x="228615" y="3030486"/>
                          <a:pt x="-195729" y="1919866"/>
                          <a:pt x="118866" y="1112260"/>
                        </a:cubicBezTo>
                        <a:cubicBezTo>
                          <a:pt x="566837" y="600645"/>
                          <a:pt x="1275723" y="-81264"/>
                          <a:pt x="2146434" y="0"/>
                        </a:cubicBezTo>
                        <a:cubicBezTo>
                          <a:pt x="2228280" y="162791"/>
                          <a:pt x="2322178" y="402623"/>
                          <a:pt x="2421726" y="622956"/>
                        </a:cubicBezTo>
                        <a:cubicBezTo>
                          <a:pt x="2521274" y="843289"/>
                          <a:pt x="2640851" y="1064070"/>
                          <a:pt x="2710127" y="1275577"/>
                        </a:cubicBezTo>
                        <a:cubicBezTo>
                          <a:pt x="2779402" y="1487084"/>
                          <a:pt x="2877256" y="1718694"/>
                          <a:pt x="2959200" y="1839204"/>
                        </a:cubicBezTo>
                        <a:cubicBezTo>
                          <a:pt x="3041145" y="1959714"/>
                          <a:pt x="3127016" y="2229717"/>
                          <a:pt x="3221383" y="2432496"/>
                        </a:cubicBezTo>
                        <a:cubicBezTo>
                          <a:pt x="3315749" y="2635275"/>
                          <a:pt x="3332045" y="2744817"/>
                          <a:pt x="3457347" y="296645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7" name="ZoneTexte 6">
            <a:extLst>
              <a:ext uri="{FF2B5EF4-FFF2-40B4-BE49-F238E27FC236}">
                <a16:creationId xmlns:a16="http://schemas.microsoft.com/office/drawing/2014/main" id="{393DEB79-440D-42B5-B988-CF8686B2CCEF}"/>
              </a:ext>
            </a:extLst>
          </p:cNvPr>
          <p:cNvSpPr txBox="1"/>
          <p:nvPr/>
        </p:nvSpPr>
        <p:spPr>
          <a:xfrm>
            <a:off x="8861659" y="3051209"/>
            <a:ext cx="1828800" cy="3770263"/>
          </a:xfrm>
          <a:prstGeom prst="rect">
            <a:avLst/>
          </a:prstGeom>
          <a:noFill/>
        </p:spPr>
        <p:txBody>
          <a:bodyPr wrap="square" rtlCol="0">
            <a:spAutoFit/>
          </a:bodyPr>
          <a:lstStyle/>
          <a:p>
            <a:pPr algn="ctr"/>
            <a:r>
              <a:rPr lang="fr-FR" sz="23900" b="1" dirty="0">
                <a:latin typeface="Arial Rounded MT Bold" panose="020F0704030504030204" pitchFamily="34" charset="0"/>
                <a:cs typeface="Courier New" panose="02070309020205020404" pitchFamily="49" charset="0"/>
              </a:rPr>
              <a:t>1</a:t>
            </a:r>
          </a:p>
        </p:txBody>
      </p:sp>
      <p:sp>
        <p:nvSpPr>
          <p:cNvPr id="8" name="ZoneTexte 7">
            <a:extLst>
              <a:ext uri="{FF2B5EF4-FFF2-40B4-BE49-F238E27FC236}">
                <a16:creationId xmlns:a16="http://schemas.microsoft.com/office/drawing/2014/main" id="{B89B1F18-4F8E-4BB6-8CAD-DBF2319A848F}"/>
              </a:ext>
            </a:extLst>
          </p:cNvPr>
          <p:cNvSpPr txBox="1"/>
          <p:nvPr/>
        </p:nvSpPr>
        <p:spPr>
          <a:xfrm>
            <a:off x="800503" y="1763604"/>
            <a:ext cx="6362298" cy="2123658"/>
          </a:xfrm>
          <a:prstGeom prst="rect">
            <a:avLst/>
          </a:prstGeom>
          <a:noFill/>
        </p:spPr>
        <p:txBody>
          <a:bodyPr wrap="square" rtlCol="0">
            <a:spAutoFit/>
          </a:bodyPr>
          <a:lstStyle/>
          <a:p>
            <a:endParaRPr lang="fr-FR" dirty="0">
              <a:latin typeface="Arial Rounded MT Bold" panose="020F0704030504030204" pitchFamily="34" charset="0"/>
            </a:endParaRPr>
          </a:p>
          <a:p>
            <a:r>
              <a:rPr lang="fr-FR" sz="6000" b="1" dirty="0">
                <a:solidFill>
                  <a:schemeClr val="bg1"/>
                </a:solidFill>
                <a:latin typeface="Arial Rounded MT Bold" panose="020F0704030504030204" pitchFamily="34" charset="0"/>
              </a:rPr>
              <a:t>MICRO</a:t>
            </a:r>
          </a:p>
          <a:p>
            <a:r>
              <a:rPr lang="fr-FR" sz="5400" b="1" dirty="0">
                <a:solidFill>
                  <a:schemeClr val="bg1"/>
                </a:solidFill>
                <a:latin typeface="Arial Rounded MT Bold" panose="020F0704030504030204" pitchFamily="34" charset="0"/>
              </a:rPr>
              <a:t>INFLUENCEURS</a:t>
            </a:r>
          </a:p>
        </p:txBody>
      </p:sp>
    </p:spTree>
    <p:extLst>
      <p:ext uri="{BB962C8B-B14F-4D97-AF65-F5344CB8AC3E}">
        <p14:creationId xmlns:p14="http://schemas.microsoft.com/office/powerpoint/2010/main" val="56264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 name="Titre 1">
            <a:extLst>
              <a:ext uri="{FF2B5EF4-FFF2-40B4-BE49-F238E27FC236}">
                <a16:creationId xmlns:a16="http://schemas.microsoft.com/office/drawing/2014/main" id="{CA605A9D-B65D-4F29-A123-E6B213BBEDAE}"/>
              </a:ext>
            </a:extLst>
          </p:cNvPr>
          <p:cNvSpPr>
            <a:spLocks noGrp="1"/>
          </p:cNvSpPr>
          <p:nvPr>
            <p:ph type="title"/>
          </p:nvPr>
        </p:nvSpPr>
        <p:spPr/>
        <p:txBody>
          <a:bodyPr/>
          <a:lstStyle/>
          <a:p>
            <a:r>
              <a:rPr lang="fr-FR" b="1" dirty="0">
                <a:solidFill>
                  <a:srgbClr val="BE3C31"/>
                </a:solidFill>
                <a:latin typeface="Arial Rounded MT Bold" panose="020F0704030504030204" pitchFamily="34" charset="0"/>
              </a:rPr>
              <a:t>Les incontournables, ceux qui font le buzz</a:t>
            </a:r>
          </a:p>
        </p:txBody>
      </p:sp>
      <p:sp>
        <p:nvSpPr>
          <p:cNvPr id="3" name="Espace réservé du contenu 2">
            <a:extLst>
              <a:ext uri="{FF2B5EF4-FFF2-40B4-BE49-F238E27FC236}">
                <a16:creationId xmlns:a16="http://schemas.microsoft.com/office/drawing/2014/main" id="{A6D304D9-D5C3-46EE-92B7-F421E75D5722}"/>
              </a:ext>
            </a:extLst>
          </p:cNvPr>
          <p:cNvSpPr>
            <a:spLocks noGrp="1"/>
          </p:cNvSpPr>
          <p:nvPr>
            <p:ph idx="1"/>
          </p:nvPr>
        </p:nvSpPr>
        <p:spPr>
          <a:noFill/>
        </p:spPr>
        <p:txBody>
          <a:bodyPr>
            <a:normAutofit fontScale="92500" lnSpcReduction="20000"/>
          </a:bodyPr>
          <a:lstStyle/>
          <a:p>
            <a:pPr marL="0" indent="0" algn="just">
              <a:buNone/>
            </a:pPr>
            <a:endParaRPr lang="fr-FR" sz="2200" dirty="0">
              <a:latin typeface="Corbel" panose="020B0503020204020204" pitchFamily="34" charset="0"/>
            </a:endParaRPr>
          </a:p>
          <a:p>
            <a:pPr marL="0" indent="0" algn="just">
              <a:buNone/>
            </a:pPr>
            <a:r>
              <a:rPr lang="fr-FR" sz="2200" b="1" dirty="0">
                <a:latin typeface="Corbel" panose="020B0503020204020204" pitchFamily="34" charset="0"/>
              </a:rPr>
              <a:t>Objectif : </a:t>
            </a:r>
          </a:p>
          <a:p>
            <a:pPr marL="0" indent="0" algn="just">
              <a:buNone/>
            </a:pPr>
            <a:r>
              <a:rPr lang="fr-FR" sz="2000" dirty="0">
                <a:latin typeface="Corbel" panose="020B0503020204020204" pitchFamily="34" charset="0"/>
              </a:rPr>
              <a:t>Capitaliser sur l’engagement de ces influenceurs pour toucher un large public tout en maintenant une crédibilité autour de l’image de Pasta First. Ce groupe inclura des figures connues comme des chefs célèbres, des influenceurs lifestyle, des </a:t>
            </a:r>
            <a:r>
              <a:rPr lang="fr-FR" sz="2000" dirty="0" err="1">
                <a:latin typeface="Corbel" panose="020B0503020204020204" pitchFamily="34" charset="0"/>
              </a:rPr>
              <a:t>foodies</a:t>
            </a:r>
            <a:r>
              <a:rPr lang="fr-FR" sz="2000" dirty="0">
                <a:latin typeface="Corbel" panose="020B0503020204020204" pitchFamily="34" charset="0"/>
              </a:rPr>
              <a:t>, des humoristes, et des étudiants populaires. Leur rôle : créer un impact immédiat et visible sur les réseaux sociaux.</a:t>
            </a:r>
          </a:p>
          <a:p>
            <a:pPr marL="0" indent="0" algn="just">
              <a:buNone/>
            </a:pPr>
            <a:endParaRPr lang="fr-FR" sz="2000" dirty="0">
              <a:latin typeface="Corbel" panose="020B0503020204020204" pitchFamily="34" charset="0"/>
            </a:endParaRPr>
          </a:p>
          <a:p>
            <a:pPr marL="0" indent="0" algn="just">
              <a:buNone/>
            </a:pPr>
            <a:r>
              <a:rPr lang="fr-FR" sz="2200" b="1" dirty="0">
                <a:latin typeface="Corbel" panose="020B0503020204020204" pitchFamily="34" charset="0"/>
              </a:rPr>
              <a:t>Stratégie</a:t>
            </a:r>
            <a:r>
              <a:rPr lang="fr-FR" sz="2200" dirty="0">
                <a:latin typeface="Corbel" panose="020B0503020204020204" pitchFamily="34" charset="0"/>
              </a:rPr>
              <a:t> : </a:t>
            </a:r>
          </a:p>
          <a:p>
            <a:pPr marL="457200" indent="-457200" algn="just">
              <a:buAutoNum type="arabicPeriod"/>
            </a:pPr>
            <a:r>
              <a:rPr lang="fr-FR" sz="2000" b="1" i="1" dirty="0">
                <a:latin typeface="Corbel" panose="020B0503020204020204" pitchFamily="34" charset="0"/>
              </a:rPr>
              <a:t>Création de contenu captivant :</a:t>
            </a:r>
          </a:p>
          <a:p>
            <a:pPr lvl="1" algn="just"/>
            <a:r>
              <a:rPr lang="fr-FR" sz="1800" b="1" dirty="0">
                <a:latin typeface="Corbel" panose="020B0503020204020204" pitchFamily="34" charset="0"/>
              </a:rPr>
              <a:t>Recettes créatives : </a:t>
            </a:r>
            <a:r>
              <a:rPr lang="fr-FR" sz="1800" dirty="0">
                <a:latin typeface="Corbel" panose="020B0503020204020204" pitchFamily="34" charset="0"/>
              </a:rPr>
              <a:t>Les micro-influenceurs créeront des vidéos de recettes fun et dynamiques, en montrant leur préparation des pâtes, avec des conseils de cuisson «  07 minutes chrono ». Ils vont fusionner astuces pratiques et moments de plaisir autour des pâtes, en jouant sur la notion de timing parfait.</a:t>
            </a:r>
          </a:p>
          <a:p>
            <a:pPr lvl="1" algn="just"/>
            <a:endParaRPr lang="fr-FR" sz="1800" dirty="0">
              <a:latin typeface="Corbel" panose="020B0503020204020204" pitchFamily="34" charset="0"/>
            </a:endParaRPr>
          </a:p>
          <a:p>
            <a:pPr lvl="1" algn="just"/>
            <a:r>
              <a:rPr lang="fr-FR" sz="1800" b="1" dirty="0">
                <a:latin typeface="Corbel" panose="020B0503020204020204" pitchFamily="34" charset="0"/>
              </a:rPr>
              <a:t>Challenges </a:t>
            </a:r>
            <a:r>
              <a:rPr lang="fr-FR" sz="1800" b="1" dirty="0" err="1">
                <a:latin typeface="Corbel" panose="020B0503020204020204" pitchFamily="34" charset="0"/>
              </a:rPr>
              <a:t>TikTok</a:t>
            </a:r>
            <a:r>
              <a:rPr lang="fr-FR" sz="1800" b="1" dirty="0">
                <a:latin typeface="Corbel" panose="020B0503020204020204" pitchFamily="34" charset="0"/>
              </a:rPr>
              <a:t> / </a:t>
            </a:r>
            <a:r>
              <a:rPr lang="fr-FR" sz="1800" b="1" dirty="0" err="1">
                <a:latin typeface="Corbel" panose="020B0503020204020204" pitchFamily="34" charset="0"/>
              </a:rPr>
              <a:t>Reels</a:t>
            </a:r>
            <a:r>
              <a:rPr lang="fr-FR" sz="1800" b="1" dirty="0">
                <a:latin typeface="Corbel" panose="020B0503020204020204" pitchFamily="34" charset="0"/>
              </a:rPr>
              <a:t> </a:t>
            </a:r>
            <a:r>
              <a:rPr lang="fr-FR" sz="1800" b="1" dirty="0" err="1">
                <a:latin typeface="Corbel" panose="020B0503020204020204" pitchFamily="34" charset="0"/>
              </a:rPr>
              <a:t>Instagram</a:t>
            </a:r>
            <a:r>
              <a:rPr lang="fr-FR" sz="1800" b="1" dirty="0">
                <a:latin typeface="Corbel" panose="020B0503020204020204" pitchFamily="34" charset="0"/>
              </a:rPr>
              <a:t> :</a:t>
            </a:r>
            <a:r>
              <a:rPr lang="fr-FR" sz="1800" dirty="0">
                <a:latin typeface="Corbel" panose="020B0503020204020204" pitchFamily="34" charset="0"/>
              </a:rPr>
              <a:t> Organiser un challenge où chaque influenceur crée sa propre recette avec </a:t>
            </a:r>
            <a:r>
              <a:rPr lang="fr-FR" sz="1800" b="1" dirty="0">
                <a:latin typeface="Corbel" panose="020B0503020204020204" pitchFamily="34" charset="0"/>
              </a:rPr>
              <a:t>Pasta First</a:t>
            </a:r>
            <a:r>
              <a:rPr lang="fr-FR" sz="1800" dirty="0">
                <a:latin typeface="Corbel" panose="020B0503020204020204" pitchFamily="34" charset="0"/>
              </a:rPr>
              <a:t>, en respectant les 07 minutes de cuisson. Les participants devront filmer leur préparation avec un ton humoristique et dynamique. L’objectif est d’encourager leur communauté à recréer et partager leur propre vidéo, avec des hashtags comme </a:t>
            </a:r>
            <a:r>
              <a:rPr lang="fr-FR" sz="1800" b="1" dirty="0">
                <a:latin typeface="Corbel" panose="020B0503020204020204" pitchFamily="34" charset="0"/>
              </a:rPr>
              <a:t>#PastaFirstChallenge</a:t>
            </a:r>
            <a:r>
              <a:rPr lang="fr-FR" sz="1800" dirty="0">
                <a:latin typeface="Corbel" panose="020B0503020204020204" pitchFamily="34" charset="0"/>
              </a:rPr>
              <a:t>.</a:t>
            </a:r>
          </a:p>
        </p:txBody>
      </p:sp>
      <p:pic>
        <p:nvPicPr>
          <p:cNvPr id="4" name="Picture 2" descr="La Pasta S.A.">
            <a:extLst>
              <a:ext uri="{FF2B5EF4-FFF2-40B4-BE49-F238E27FC236}">
                <a16:creationId xmlns:a16="http://schemas.microsoft.com/office/drawing/2014/main" id="{E9E746AC-DDB6-43E2-AE13-7331707D6E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211" b="28897"/>
          <a:stretch/>
        </p:blipFill>
        <p:spPr bwMode="auto">
          <a:xfrm>
            <a:off x="10573089" y="6008704"/>
            <a:ext cx="1146471" cy="606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9365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605A9D-B65D-4F29-A123-E6B213BBEDAE}"/>
              </a:ext>
            </a:extLst>
          </p:cNvPr>
          <p:cNvSpPr>
            <a:spLocks noGrp="1"/>
          </p:cNvSpPr>
          <p:nvPr>
            <p:ph type="title"/>
          </p:nvPr>
        </p:nvSpPr>
        <p:spPr>
          <a:xfrm>
            <a:off x="838200" y="352425"/>
            <a:ext cx="10515600" cy="1325563"/>
          </a:xfrm>
        </p:spPr>
        <p:txBody>
          <a:bodyPr/>
          <a:lstStyle/>
          <a:p>
            <a:r>
              <a:rPr lang="fr-FR" b="1" dirty="0">
                <a:solidFill>
                  <a:srgbClr val="BE3C31"/>
                </a:solidFill>
                <a:latin typeface="Arial Rounded MT Bold" panose="020F0704030504030204" pitchFamily="34" charset="0"/>
              </a:rPr>
              <a:t>Les incontournables, ceux qui font le buzz</a:t>
            </a:r>
          </a:p>
        </p:txBody>
      </p:sp>
      <p:sp>
        <p:nvSpPr>
          <p:cNvPr id="3" name="Espace réservé du contenu 2">
            <a:extLst>
              <a:ext uri="{FF2B5EF4-FFF2-40B4-BE49-F238E27FC236}">
                <a16:creationId xmlns:a16="http://schemas.microsoft.com/office/drawing/2014/main" id="{A6D304D9-D5C3-46EE-92B7-F421E75D5722}"/>
              </a:ext>
            </a:extLst>
          </p:cNvPr>
          <p:cNvSpPr>
            <a:spLocks noGrp="1"/>
          </p:cNvSpPr>
          <p:nvPr>
            <p:ph idx="1"/>
          </p:nvPr>
        </p:nvSpPr>
        <p:spPr>
          <a:noFill/>
        </p:spPr>
        <p:txBody>
          <a:bodyPr>
            <a:normAutofit/>
          </a:bodyPr>
          <a:lstStyle/>
          <a:p>
            <a:pPr marL="0" indent="0" algn="just">
              <a:buNone/>
            </a:pPr>
            <a:endParaRPr lang="fr-FR" sz="2200" dirty="0"/>
          </a:p>
          <a:p>
            <a:pPr marL="0" indent="0" algn="just">
              <a:buNone/>
            </a:pPr>
            <a:r>
              <a:rPr lang="fr-FR" sz="2200" dirty="0"/>
              <a:t>2. </a:t>
            </a:r>
            <a:r>
              <a:rPr lang="fr-FR" sz="1900" b="1" i="1" dirty="0"/>
              <a:t>Ambiance immersive et narrative :</a:t>
            </a:r>
          </a:p>
          <a:p>
            <a:pPr lvl="1" algn="just"/>
            <a:r>
              <a:rPr lang="fr-FR" sz="1700" dirty="0"/>
              <a:t>Créer une série de </a:t>
            </a:r>
            <a:r>
              <a:rPr lang="fr-FR" sz="1700" dirty="0" err="1"/>
              <a:t>posts</a:t>
            </a:r>
            <a:r>
              <a:rPr lang="fr-FR" sz="1700" dirty="0"/>
              <a:t> sponsorisés où chaque micro-influenceur met en scène son « moment pasta ». Ils pourront utiliser des éléments visuels inspirés de l’univers 07 minutes chrono (chronomètre, suspens, cuisine de compétition) pour rendre chaque vidéo encore plus immersive et excitante.</a:t>
            </a:r>
          </a:p>
          <a:p>
            <a:pPr lvl="1" algn="just"/>
            <a:r>
              <a:rPr lang="fr-FR" sz="1700" dirty="0"/>
              <a:t>Organiser des Instagram Lives ou des sessions de cuisine en direct, où l'influenceur explique en temps réel comment cuisiner des pâtes parfaitement en 07 minutes, tout en interagissant avec sa communauté et en répondant à des questions.</a:t>
            </a:r>
          </a:p>
          <a:p>
            <a:pPr lvl="1" algn="just"/>
            <a:endParaRPr lang="fr-FR" sz="1700" dirty="0"/>
          </a:p>
          <a:p>
            <a:pPr marL="0" indent="0" algn="just">
              <a:buNone/>
            </a:pPr>
            <a:r>
              <a:rPr lang="fr-FR" sz="2200" dirty="0"/>
              <a:t>3. </a:t>
            </a:r>
            <a:r>
              <a:rPr lang="fr-FR" sz="1900" b="1" i="1" dirty="0"/>
              <a:t>Engagement actif de la communauté :</a:t>
            </a:r>
          </a:p>
          <a:p>
            <a:pPr lvl="1" algn="just"/>
            <a:r>
              <a:rPr lang="fr-FR" sz="1700" dirty="0"/>
              <a:t>Des tirages au sort ou des concours où les participants peuvent gagner des kits de pâtes Pasta First et d’autres accessoires de cuisine.</a:t>
            </a:r>
          </a:p>
          <a:p>
            <a:pPr lvl="1" algn="just"/>
            <a:r>
              <a:rPr lang="fr-FR" sz="1700" dirty="0"/>
              <a:t>Offrir à la communauté la possibilité de poser leurs propres défis culinaires, avec des récompenses pour les meilleures vidéos ou recettes.</a:t>
            </a:r>
          </a:p>
        </p:txBody>
      </p:sp>
      <p:pic>
        <p:nvPicPr>
          <p:cNvPr id="4" name="Picture 2" descr="La Pasta S.A.">
            <a:extLst>
              <a:ext uri="{FF2B5EF4-FFF2-40B4-BE49-F238E27FC236}">
                <a16:creationId xmlns:a16="http://schemas.microsoft.com/office/drawing/2014/main" id="{E9E746AC-DDB6-43E2-AE13-7331707D6E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211" b="28897"/>
          <a:stretch/>
        </p:blipFill>
        <p:spPr bwMode="auto">
          <a:xfrm>
            <a:off x="10573089" y="6008704"/>
            <a:ext cx="1146471" cy="606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3771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605A9D-B65D-4F29-A123-E6B213BBEDAE}"/>
              </a:ext>
            </a:extLst>
          </p:cNvPr>
          <p:cNvSpPr>
            <a:spLocks noGrp="1"/>
          </p:cNvSpPr>
          <p:nvPr>
            <p:ph type="title"/>
          </p:nvPr>
        </p:nvSpPr>
        <p:spPr>
          <a:xfrm>
            <a:off x="838200" y="352425"/>
            <a:ext cx="10515600" cy="1325563"/>
          </a:xfrm>
        </p:spPr>
        <p:txBody>
          <a:bodyPr/>
          <a:lstStyle/>
          <a:p>
            <a:r>
              <a:rPr lang="fr-FR" b="1" dirty="0">
                <a:solidFill>
                  <a:srgbClr val="BE3C31"/>
                </a:solidFill>
                <a:latin typeface="Arial Rounded MT Bold" panose="020F0704030504030204" pitchFamily="34" charset="0"/>
              </a:rPr>
              <a:t>Quelques profils</a:t>
            </a:r>
          </a:p>
        </p:txBody>
      </p:sp>
      <p:pic>
        <p:nvPicPr>
          <p:cNvPr id="4" name="Picture 2" descr="La Pasta S.A.">
            <a:extLst>
              <a:ext uri="{FF2B5EF4-FFF2-40B4-BE49-F238E27FC236}">
                <a16:creationId xmlns:a16="http://schemas.microsoft.com/office/drawing/2014/main" id="{E9E746AC-DDB6-43E2-AE13-7331707D6E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211" b="28897"/>
          <a:stretch/>
        </p:blipFill>
        <p:spPr bwMode="auto">
          <a:xfrm>
            <a:off x="10573089" y="6008704"/>
            <a:ext cx="1146471" cy="6063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066800" y="1677988"/>
            <a:ext cx="2908300" cy="27305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4756150" y="1677988"/>
            <a:ext cx="2908300" cy="27305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8445500" y="1677988"/>
            <a:ext cx="2908300" cy="27305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1066800" y="4775200"/>
            <a:ext cx="2908300" cy="1477328"/>
          </a:xfrm>
          <a:prstGeom prst="rect">
            <a:avLst/>
          </a:prstGeom>
          <a:noFill/>
        </p:spPr>
        <p:txBody>
          <a:bodyPr wrap="square" rtlCol="0">
            <a:spAutoFit/>
          </a:bodyPr>
          <a:lstStyle/>
          <a:p>
            <a:r>
              <a:rPr lang="fr-FR" dirty="0">
                <a:latin typeface="Corbel" panose="020B0503020204020204" pitchFamily="34" charset="0"/>
              </a:rPr>
              <a:t>Nom:</a:t>
            </a:r>
          </a:p>
          <a:p>
            <a:r>
              <a:rPr lang="fr-FR" dirty="0">
                <a:latin typeface="Corbel" panose="020B0503020204020204" pitchFamily="34" charset="0"/>
              </a:rPr>
              <a:t>Ligne éditoriale:</a:t>
            </a:r>
          </a:p>
          <a:p>
            <a:r>
              <a:rPr lang="fr-FR" dirty="0">
                <a:latin typeface="Corbel" panose="020B0503020204020204" pitchFamily="34" charset="0"/>
              </a:rPr>
              <a:t>Facebook:</a:t>
            </a:r>
          </a:p>
          <a:p>
            <a:r>
              <a:rPr lang="fr-FR" dirty="0" err="1">
                <a:latin typeface="Corbel" panose="020B0503020204020204" pitchFamily="34" charset="0"/>
              </a:rPr>
              <a:t>Tik</a:t>
            </a:r>
            <a:r>
              <a:rPr lang="fr-FR" dirty="0">
                <a:latin typeface="Corbel" panose="020B0503020204020204" pitchFamily="34" charset="0"/>
              </a:rPr>
              <a:t> Tok:</a:t>
            </a:r>
          </a:p>
          <a:p>
            <a:r>
              <a:rPr lang="fr-FR" dirty="0" err="1">
                <a:latin typeface="Corbel" panose="020B0503020204020204" pitchFamily="34" charset="0"/>
              </a:rPr>
              <a:t>Instagram</a:t>
            </a:r>
            <a:r>
              <a:rPr lang="fr-FR" dirty="0">
                <a:latin typeface="Corbel" panose="020B0503020204020204" pitchFamily="34" charset="0"/>
              </a:rPr>
              <a:t>:</a:t>
            </a:r>
          </a:p>
        </p:txBody>
      </p:sp>
      <p:sp>
        <p:nvSpPr>
          <p:cNvPr id="10" name="ZoneTexte 9"/>
          <p:cNvSpPr txBox="1"/>
          <p:nvPr/>
        </p:nvSpPr>
        <p:spPr>
          <a:xfrm>
            <a:off x="4756150" y="4775200"/>
            <a:ext cx="2908300" cy="1477328"/>
          </a:xfrm>
          <a:prstGeom prst="rect">
            <a:avLst/>
          </a:prstGeom>
          <a:noFill/>
        </p:spPr>
        <p:txBody>
          <a:bodyPr wrap="square" rtlCol="0">
            <a:spAutoFit/>
          </a:bodyPr>
          <a:lstStyle/>
          <a:p>
            <a:r>
              <a:rPr lang="fr-FR" dirty="0">
                <a:latin typeface="Corbel" panose="020B0503020204020204" pitchFamily="34" charset="0"/>
              </a:rPr>
              <a:t>Nom:</a:t>
            </a:r>
          </a:p>
          <a:p>
            <a:r>
              <a:rPr lang="fr-FR" dirty="0">
                <a:latin typeface="Corbel" panose="020B0503020204020204" pitchFamily="34" charset="0"/>
              </a:rPr>
              <a:t>Ligne éditoriale:</a:t>
            </a:r>
          </a:p>
          <a:p>
            <a:r>
              <a:rPr lang="fr-FR" dirty="0">
                <a:latin typeface="Corbel" panose="020B0503020204020204" pitchFamily="34" charset="0"/>
              </a:rPr>
              <a:t>Facebook:</a:t>
            </a:r>
          </a:p>
          <a:p>
            <a:r>
              <a:rPr lang="fr-FR" dirty="0" err="1">
                <a:latin typeface="Corbel" panose="020B0503020204020204" pitchFamily="34" charset="0"/>
              </a:rPr>
              <a:t>Tik</a:t>
            </a:r>
            <a:r>
              <a:rPr lang="fr-FR" dirty="0">
                <a:latin typeface="Corbel" panose="020B0503020204020204" pitchFamily="34" charset="0"/>
              </a:rPr>
              <a:t> Tok:</a:t>
            </a:r>
          </a:p>
          <a:p>
            <a:r>
              <a:rPr lang="fr-FR" dirty="0" err="1">
                <a:latin typeface="Corbel" panose="020B0503020204020204" pitchFamily="34" charset="0"/>
              </a:rPr>
              <a:t>Instagram</a:t>
            </a:r>
            <a:r>
              <a:rPr lang="fr-FR" dirty="0">
                <a:latin typeface="Corbel" panose="020B0503020204020204" pitchFamily="34" charset="0"/>
              </a:rPr>
              <a:t>:</a:t>
            </a:r>
          </a:p>
        </p:txBody>
      </p:sp>
      <p:sp>
        <p:nvSpPr>
          <p:cNvPr id="11" name="ZoneTexte 10"/>
          <p:cNvSpPr txBox="1"/>
          <p:nvPr/>
        </p:nvSpPr>
        <p:spPr>
          <a:xfrm>
            <a:off x="8525045" y="4775200"/>
            <a:ext cx="2908300" cy="1477328"/>
          </a:xfrm>
          <a:prstGeom prst="rect">
            <a:avLst/>
          </a:prstGeom>
          <a:noFill/>
        </p:spPr>
        <p:txBody>
          <a:bodyPr wrap="square" rtlCol="0">
            <a:spAutoFit/>
          </a:bodyPr>
          <a:lstStyle/>
          <a:p>
            <a:r>
              <a:rPr lang="fr-FR" dirty="0">
                <a:latin typeface="Corbel" panose="020B0503020204020204" pitchFamily="34" charset="0"/>
              </a:rPr>
              <a:t>Nom:</a:t>
            </a:r>
          </a:p>
          <a:p>
            <a:r>
              <a:rPr lang="fr-FR" dirty="0">
                <a:latin typeface="Corbel" panose="020B0503020204020204" pitchFamily="34" charset="0"/>
              </a:rPr>
              <a:t>Ligne éditoriale:</a:t>
            </a:r>
          </a:p>
          <a:p>
            <a:r>
              <a:rPr lang="fr-FR" dirty="0">
                <a:latin typeface="Corbel" panose="020B0503020204020204" pitchFamily="34" charset="0"/>
              </a:rPr>
              <a:t>Facebook:</a:t>
            </a:r>
          </a:p>
          <a:p>
            <a:r>
              <a:rPr lang="fr-FR" dirty="0" err="1">
                <a:latin typeface="Corbel" panose="020B0503020204020204" pitchFamily="34" charset="0"/>
              </a:rPr>
              <a:t>Tik</a:t>
            </a:r>
            <a:r>
              <a:rPr lang="fr-FR" dirty="0">
                <a:latin typeface="Corbel" panose="020B0503020204020204" pitchFamily="34" charset="0"/>
              </a:rPr>
              <a:t> Tok:</a:t>
            </a:r>
          </a:p>
          <a:p>
            <a:r>
              <a:rPr lang="fr-FR" dirty="0" err="1">
                <a:latin typeface="Corbel" panose="020B0503020204020204" pitchFamily="34" charset="0"/>
              </a:rPr>
              <a:t>Instagram</a:t>
            </a:r>
            <a:r>
              <a:rPr lang="fr-FR" dirty="0">
                <a:latin typeface="Corbel" panose="020B0503020204020204" pitchFamily="34" charset="0"/>
              </a:rPr>
              <a:t>:</a:t>
            </a:r>
          </a:p>
        </p:txBody>
      </p:sp>
    </p:spTree>
    <p:extLst>
      <p:ext uri="{BB962C8B-B14F-4D97-AF65-F5344CB8AC3E}">
        <p14:creationId xmlns:p14="http://schemas.microsoft.com/office/powerpoint/2010/main" val="1157151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E3B31"/>
        </a:solidFill>
        <a:effectLst/>
      </p:bgPr>
    </p:bg>
    <p:spTree>
      <p:nvGrpSpPr>
        <p:cNvPr id="1" name=""/>
        <p:cNvGrpSpPr/>
        <p:nvPr/>
      </p:nvGrpSpPr>
      <p:grpSpPr>
        <a:xfrm>
          <a:off x="0" y="0"/>
          <a:ext cx="0" cy="0"/>
          <a:chOff x="0" y="0"/>
          <a:chExt cx="0" cy="0"/>
        </a:xfrm>
      </p:grpSpPr>
      <p:sp>
        <p:nvSpPr>
          <p:cNvPr id="2" name="Triangle rectangle 1">
            <a:extLst>
              <a:ext uri="{FF2B5EF4-FFF2-40B4-BE49-F238E27FC236}">
                <a16:creationId xmlns:a16="http://schemas.microsoft.com/office/drawing/2014/main" id="{5AE3C878-FF3D-441A-8ECC-E405798786B2}"/>
              </a:ext>
            </a:extLst>
          </p:cNvPr>
          <p:cNvSpPr/>
          <p:nvPr/>
        </p:nvSpPr>
        <p:spPr>
          <a:xfrm rot="16200000">
            <a:off x="3874971" y="-1459031"/>
            <a:ext cx="6858000" cy="9776059"/>
          </a:xfrm>
          <a:prstGeom prst="rtTriangle">
            <a:avLst/>
          </a:prstGeom>
          <a:solidFill>
            <a:schemeClr val="bg1"/>
          </a:solidFill>
          <a:ln>
            <a:solidFill>
              <a:schemeClr val="bg1"/>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3" name="Picture 2" descr="La Pasta S.A.">
            <a:extLst>
              <a:ext uri="{FF2B5EF4-FFF2-40B4-BE49-F238E27FC236}">
                <a16:creationId xmlns:a16="http://schemas.microsoft.com/office/drawing/2014/main" id="{EBE3A6B0-BE45-45CE-98BA-9B2EEF18C8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211" b="28897"/>
          <a:stretch/>
        </p:blipFill>
        <p:spPr bwMode="auto">
          <a:xfrm>
            <a:off x="225894" y="134752"/>
            <a:ext cx="1146471" cy="606391"/>
          </a:xfrm>
          <a:prstGeom prst="rect">
            <a:avLst/>
          </a:prstGeom>
          <a:noFill/>
          <a:extLst>
            <a:ext uri="{909E8E84-426E-40DD-AFC4-6F175D3DCCD1}">
              <a14:hiddenFill xmlns:a14="http://schemas.microsoft.com/office/drawing/2010/main">
                <a:solidFill>
                  <a:srgbClr val="FFFFFF"/>
                </a:solidFill>
              </a14:hiddenFill>
            </a:ext>
          </a:extLst>
        </p:spPr>
      </p:pic>
      <p:sp>
        <p:nvSpPr>
          <p:cNvPr id="6" name="Corde 5">
            <a:extLst>
              <a:ext uri="{FF2B5EF4-FFF2-40B4-BE49-F238E27FC236}">
                <a16:creationId xmlns:a16="http://schemas.microsoft.com/office/drawing/2014/main" id="{5576A174-057B-471D-9580-9DAA20900C25}"/>
              </a:ext>
            </a:extLst>
          </p:cNvPr>
          <p:cNvSpPr/>
          <p:nvPr/>
        </p:nvSpPr>
        <p:spPr>
          <a:xfrm>
            <a:off x="8210349" y="3051209"/>
            <a:ext cx="4292868" cy="3311090"/>
          </a:xfrm>
          <a:prstGeom prst="chord">
            <a:avLst/>
          </a:prstGeom>
          <a:noFill/>
          <a:ln w="76200">
            <a:solidFill>
              <a:schemeClr val="tx1"/>
            </a:solidFill>
            <a:extLst>
              <a:ext uri="{C807C97D-BFC1-408E-A445-0C87EB9F89A2}">
                <ask:lineSketchStyleProps xmlns:ask="http://schemas.microsoft.com/office/drawing/2018/sketchyshapes" sd="1820973143">
                  <a:custGeom>
                    <a:avLst/>
                    <a:gdLst>
                      <a:gd name="connsiteX0" fmla="*/ 3457347 w 4292868"/>
                      <a:gd name="connsiteY0" fmla="*/ 2966458 h 3311090"/>
                      <a:gd name="connsiteX1" fmla="*/ 1273267 w 4292868"/>
                      <a:gd name="connsiteY1" fmla="*/ 3167915 h 3311090"/>
                      <a:gd name="connsiteX2" fmla="*/ 118866 w 4292868"/>
                      <a:gd name="connsiteY2" fmla="*/ 1112260 h 3311090"/>
                      <a:gd name="connsiteX3" fmla="*/ 2146434 w 4292868"/>
                      <a:gd name="connsiteY3" fmla="*/ 0 h 3311090"/>
                      <a:gd name="connsiteX4" fmla="*/ 2421726 w 4292868"/>
                      <a:gd name="connsiteY4" fmla="*/ 622956 h 3311090"/>
                      <a:gd name="connsiteX5" fmla="*/ 2710127 w 4292868"/>
                      <a:gd name="connsiteY5" fmla="*/ 1275577 h 3311090"/>
                      <a:gd name="connsiteX6" fmla="*/ 2959200 w 4292868"/>
                      <a:gd name="connsiteY6" fmla="*/ 1839204 h 3311090"/>
                      <a:gd name="connsiteX7" fmla="*/ 3221383 w 4292868"/>
                      <a:gd name="connsiteY7" fmla="*/ 2432496 h 3311090"/>
                      <a:gd name="connsiteX8" fmla="*/ 3457347 w 4292868"/>
                      <a:gd name="connsiteY8" fmla="*/ 2966458 h 331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2868" h="3311090" extrusionOk="0">
                        <a:moveTo>
                          <a:pt x="3457347" y="2966458"/>
                        </a:moveTo>
                        <a:cubicBezTo>
                          <a:pt x="2708873" y="3254869"/>
                          <a:pt x="1899287" y="3465373"/>
                          <a:pt x="1273267" y="3167915"/>
                        </a:cubicBezTo>
                        <a:cubicBezTo>
                          <a:pt x="228615" y="3030486"/>
                          <a:pt x="-195729" y="1919866"/>
                          <a:pt x="118866" y="1112260"/>
                        </a:cubicBezTo>
                        <a:cubicBezTo>
                          <a:pt x="566837" y="600645"/>
                          <a:pt x="1275723" y="-81264"/>
                          <a:pt x="2146434" y="0"/>
                        </a:cubicBezTo>
                        <a:cubicBezTo>
                          <a:pt x="2228280" y="162791"/>
                          <a:pt x="2322178" y="402623"/>
                          <a:pt x="2421726" y="622956"/>
                        </a:cubicBezTo>
                        <a:cubicBezTo>
                          <a:pt x="2521274" y="843289"/>
                          <a:pt x="2640851" y="1064070"/>
                          <a:pt x="2710127" y="1275577"/>
                        </a:cubicBezTo>
                        <a:cubicBezTo>
                          <a:pt x="2779402" y="1487084"/>
                          <a:pt x="2877256" y="1718694"/>
                          <a:pt x="2959200" y="1839204"/>
                        </a:cubicBezTo>
                        <a:cubicBezTo>
                          <a:pt x="3041145" y="1959714"/>
                          <a:pt x="3127016" y="2229717"/>
                          <a:pt x="3221383" y="2432496"/>
                        </a:cubicBezTo>
                        <a:cubicBezTo>
                          <a:pt x="3315749" y="2635275"/>
                          <a:pt x="3332045" y="2744817"/>
                          <a:pt x="3457347" y="296645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7" name="ZoneTexte 6">
            <a:extLst>
              <a:ext uri="{FF2B5EF4-FFF2-40B4-BE49-F238E27FC236}">
                <a16:creationId xmlns:a16="http://schemas.microsoft.com/office/drawing/2014/main" id="{393DEB79-440D-42B5-B988-CF8686B2CCEF}"/>
              </a:ext>
            </a:extLst>
          </p:cNvPr>
          <p:cNvSpPr txBox="1"/>
          <p:nvPr/>
        </p:nvSpPr>
        <p:spPr>
          <a:xfrm>
            <a:off x="8861659" y="3051209"/>
            <a:ext cx="1828800" cy="3770263"/>
          </a:xfrm>
          <a:prstGeom prst="rect">
            <a:avLst/>
          </a:prstGeom>
          <a:noFill/>
        </p:spPr>
        <p:txBody>
          <a:bodyPr wrap="square" rtlCol="0">
            <a:spAutoFit/>
          </a:bodyPr>
          <a:lstStyle/>
          <a:p>
            <a:pPr algn="ctr"/>
            <a:r>
              <a:rPr lang="fr-FR" sz="23900" b="1" dirty="0">
                <a:latin typeface="Arial Rounded MT Bold" panose="020F0704030504030204" pitchFamily="34" charset="0"/>
                <a:cs typeface="Courier New" panose="02070309020205020404" pitchFamily="49" charset="0"/>
              </a:rPr>
              <a:t>2</a:t>
            </a:r>
          </a:p>
        </p:txBody>
      </p:sp>
      <p:sp>
        <p:nvSpPr>
          <p:cNvPr id="8" name="ZoneTexte 7">
            <a:extLst>
              <a:ext uri="{FF2B5EF4-FFF2-40B4-BE49-F238E27FC236}">
                <a16:creationId xmlns:a16="http://schemas.microsoft.com/office/drawing/2014/main" id="{B89B1F18-4F8E-4BB6-8CAD-DBF2319A848F}"/>
              </a:ext>
            </a:extLst>
          </p:cNvPr>
          <p:cNvSpPr txBox="1"/>
          <p:nvPr/>
        </p:nvSpPr>
        <p:spPr>
          <a:xfrm>
            <a:off x="800503" y="1705852"/>
            <a:ext cx="6362298" cy="2123658"/>
          </a:xfrm>
          <a:prstGeom prst="rect">
            <a:avLst/>
          </a:prstGeom>
          <a:noFill/>
        </p:spPr>
        <p:txBody>
          <a:bodyPr wrap="square" rtlCol="0">
            <a:spAutoFit/>
          </a:bodyPr>
          <a:lstStyle/>
          <a:p>
            <a:endParaRPr lang="fr-FR" dirty="0">
              <a:latin typeface="Arial Rounded MT Bold" panose="020F0704030504030204" pitchFamily="34" charset="0"/>
            </a:endParaRPr>
          </a:p>
          <a:p>
            <a:r>
              <a:rPr lang="fr-FR" sz="6000" b="1" dirty="0">
                <a:solidFill>
                  <a:schemeClr val="bg1"/>
                </a:solidFill>
                <a:latin typeface="Arial Rounded MT Bold" panose="020F0704030504030204" pitchFamily="34" charset="0"/>
              </a:rPr>
              <a:t>MACRO</a:t>
            </a:r>
          </a:p>
          <a:p>
            <a:r>
              <a:rPr lang="fr-FR" sz="5400" b="1" dirty="0">
                <a:solidFill>
                  <a:schemeClr val="bg1"/>
                </a:solidFill>
                <a:latin typeface="Arial Rounded MT Bold" panose="020F0704030504030204" pitchFamily="34" charset="0"/>
              </a:rPr>
              <a:t>INFLUENCEURS</a:t>
            </a:r>
          </a:p>
        </p:txBody>
      </p:sp>
    </p:spTree>
    <p:extLst>
      <p:ext uri="{BB962C8B-B14F-4D97-AF65-F5344CB8AC3E}">
        <p14:creationId xmlns:p14="http://schemas.microsoft.com/office/powerpoint/2010/main" val="11548428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605A9D-B65D-4F29-A123-E6B213BBEDAE}"/>
              </a:ext>
            </a:extLst>
          </p:cNvPr>
          <p:cNvSpPr>
            <a:spLocks noGrp="1"/>
          </p:cNvSpPr>
          <p:nvPr>
            <p:ph type="title"/>
          </p:nvPr>
        </p:nvSpPr>
        <p:spPr/>
        <p:txBody>
          <a:bodyPr/>
          <a:lstStyle/>
          <a:p>
            <a:r>
              <a:rPr lang="fr-FR" b="1" dirty="0">
                <a:solidFill>
                  <a:srgbClr val="BE3C31"/>
                </a:solidFill>
                <a:latin typeface="Arial Rounded MT Bold" panose="020F0704030504030204" pitchFamily="34" charset="0"/>
              </a:rPr>
              <a:t>Les gens du peuple, l’authenticité avant tout</a:t>
            </a:r>
          </a:p>
        </p:txBody>
      </p:sp>
      <p:sp>
        <p:nvSpPr>
          <p:cNvPr id="3" name="Espace réservé du contenu 2">
            <a:extLst>
              <a:ext uri="{FF2B5EF4-FFF2-40B4-BE49-F238E27FC236}">
                <a16:creationId xmlns:a16="http://schemas.microsoft.com/office/drawing/2014/main" id="{A6D304D9-D5C3-46EE-92B7-F421E75D5722}"/>
              </a:ext>
            </a:extLst>
          </p:cNvPr>
          <p:cNvSpPr>
            <a:spLocks noGrp="1"/>
          </p:cNvSpPr>
          <p:nvPr>
            <p:ph idx="1"/>
          </p:nvPr>
        </p:nvSpPr>
        <p:spPr>
          <a:noFill/>
        </p:spPr>
        <p:txBody>
          <a:bodyPr>
            <a:normAutofit fontScale="92500" lnSpcReduction="20000"/>
          </a:bodyPr>
          <a:lstStyle/>
          <a:p>
            <a:pPr marL="0" indent="0" algn="just">
              <a:buNone/>
            </a:pPr>
            <a:endParaRPr lang="fr-FR" sz="2200" dirty="0"/>
          </a:p>
          <a:p>
            <a:pPr marL="0" indent="0" algn="just">
              <a:buNone/>
            </a:pPr>
            <a:r>
              <a:rPr lang="fr-FR" sz="2200" b="1" dirty="0"/>
              <a:t>Objectif : </a:t>
            </a:r>
          </a:p>
          <a:p>
            <a:pPr marL="0" indent="0" algn="just">
              <a:buNone/>
            </a:pPr>
            <a:r>
              <a:rPr lang="fr-FR" sz="2000" dirty="0"/>
              <a:t>Faire résonner la campagne à une échelle plus large et ancrée dans la réalité du quotidien. L'idée est d'aller au-delà des stars et de se concentrer sur des personnes authentiques qui, par leurs expériences et leurs partages, créent une connexion réelle avec leur audience. C'est l’occasion de donner une dimension populaire et accessible à Pasta First.</a:t>
            </a:r>
          </a:p>
          <a:p>
            <a:pPr marL="0" indent="0" algn="just">
              <a:buNone/>
            </a:pPr>
            <a:endParaRPr lang="fr-FR" sz="2000" dirty="0"/>
          </a:p>
          <a:p>
            <a:pPr marL="0" indent="0" algn="just">
              <a:buNone/>
            </a:pPr>
            <a:r>
              <a:rPr lang="fr-FR" sz="2200" b="1" dirty="0"/>
              <a:t>Stratégie</a:t>
            </a:r>
            <a:r>
              <a:rPr lang="fr-FR" sz="2200" dirty="0"/>
              <a:t> : </a:t>
            </a:r>
          </a:p>
          <a:p>
            <a:pPr marL="457200" indent="-457200" algn="just">
              <a:buAutoNum type="arabicPeriod"/>
            </a:pPr>
            <a:r>
              <a:rPr lang="fr-FR" sz="2000" b="1" i="1" dirty="0"/>
              <a:t>Création de contenu inspirant :</a:t>
            </a:r>
          </a:p>
          <a:p>
            <a:pPr lvl="1" algn="just"/>
            <a:r>
              <a:rPr lang="fr-FR" sz="1800" b="1" dirty="0"/>
              <a:t>Témoignages et storytelling : </a:t>
            </a:r>
            <a:r>
              <a:rPr lang="fr-FR" sz="1800" dirty="0"/>
              <a:t>Les macro-influenceurs (qui peuvent être des mamans, des étudiants, des restaurateurs ou même des personnes simples du quotidien) vont partager des stories authentiques montrant comment ils intègrent Pasta First dans leur quotidien : une soirée entre amis, un déjeuner rapide au bureau, une recette pour les enfants, etc. Ce contenu plus terre-à-terre permettra d’ancrer le produit dans la réalité du consommateur.</a:t>
            </a:r>
          </a:p>
          <a:p>
            <a:pPr lvl="1" algn="just"/>
            <a:r>
              <a:rPr lang="fr-FR" sz="1800" b="1" dirty="0"/>
              <a:t>Contenus familiaux et communautaires : </a:t>
            </a:r>
            <a:r>
              <a:rPr lang="fr-FR" sz="1800" dirty="0"/>
              <a:t>Les influenceurs dans cette catégorie joueront sur l'aspect partage et convivialité, en montrant des moments de repas avec les enfants ou la famille, en mettant en avant Pasta First comme un produit simple, mais de qualité, qui réunit tout le monde à table.</a:t>
            </a:r>
          </a:p>
        </p:txBody>
      </p:sp>
      <p:pic>
        <p:nvPicPr>
          <p:cNvPr id="4" name="Picture 2" descr="La Pasta S.A.">
            <a:extLst>
              <a:ext uri="{FF2B5EF4-FFF2-40B4-BE49-F238E27FC236}">
                <a16:creationId xmlns:a16="http://schemas.microsoft.com/office/drawing/2014/main" id="{E9E746AC-DDB6-43E2-AE13-7331707D6E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211" b="28897"/>
          <a:stretch/>
        </p:blipFill>
        <p:spPr bwMode="auto">
          <a:xfrm>
            <a:off x="10573089" y="6008704"/>
            <a:ext cx="1146471" cy="606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2513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605A9D-B65D-4F29-A123-E6B213BBEDAE}"/>
              </a:ext>
            </a:extLst>
          </p:cNvPr>
          <p:cNvSpPr>
            <a:spLocks noGrp="1"/>
          </p:cNvSpPr>
          <p:nvPr>
            <p:ph type="title"/>
          </p:nvPr>
        </p:nvSpPr>
        <p:spPr/>
        <p:txBody>
          <a:bodyPr/>
          <a:lstStyle/>
          <a:p>
            <a:r>
              <a:rPr lang="fr-FR" b="1" dirty="0">
                <a:solidFill>
                  <a:srgbClr val="BE3C31"/>
                </a:solidFill>
                <a:latin typeface="Arial Rounded MT Bold" panose="020F0704030504030204" pitchFamily="34" charset="0"/>
              </a:rPr>
              <a:t>Les gens du peuple, l’authenticité avant tout</a:t>
            </a:r>
          </a:p>
        </p:txBody>
      </p:sp>
      <p:sp>
        <p:nvSpPr>
          <p:cNvPr id="3" name="Espace réservé du contenu 2">
            <a:extLst>
              <a:ext uri="{FF2B5EF4-FFF2-40B4-BE49-F238E27FC236}">
                <a16:creationId xmlns:a16="http://schemas.microsoft.com/office/drawing/2014/main" id="{A6D304D9-D5C3-46EE-92B7-F421E75D5722}"/>
              </a:ext>
            </a:extLst>
          </p:cNvPr>
          <p:cNvSpPr>
            <a:spLocks noGrp="1"/>
          </p:cNvSpPr>
          <p:nvPr>
            <p:ph idx="1"/>
          </p:nvPr>
        </p:nvSpPr>
        <p:spPr>
          <a:noFill/>
        </p:spPr>
        <p:txBody>
          <a:bodyPr>
            <a:normAutofit lnSpcReduction="10000"/>
          </a:bodyPr>
          <a:lstStyle/>
          <a:p>
            <a:pPr marL="0" indent="0" algn="just">
              <a:buNone/>
            </a:pPr>
            <a:endParaRPr lang="fr-FR" sz="2200" dirty="0"/>
          </a:p>
          <a:p>
            <a:pPr marL="0" indent="0" algn="just">
              <a:buNone/>
            </a:pPr>
            <a:r>
              <a:rPr lang="fr-FR" sz="2200" dirty="0"/>
              <a:t>2. </a:t>
            </a:r>
            <a:r>
              <a:rPr lang="fr-FR" sz="1900" b="1" i="1" dirty="0"/>
              <a:t>Utilisation de formats engageants :</a:t>
            </a:r>
          </a:p>
          <a:p>
            <a:pPr lvl="1" algn="just"/>
            <a:r>
              <a:rPr lang="fr-FR" sz="1700" b="1" dirty="0"/>
              <a:t>Vidéo “avant-après” : </a:t>
            </a:r>
            <a:r>
              <a:rPr lang="fr-FR" sz="1700" dirty="0"/>
              <a:t>Montrer le produit en action, en comparant des pâtes mal cuites et des pâtes parfaitement cuites avec Pasta First après 07 minutes. Le visuel pourra mettre en avant des expressions faciales de satisfaction, avec une ambiance joyeuse.</a:t>
            </a:r>
          </a:p>
          <a:p>
            <a:pPr lvl="1" algn="just"/>
            <a:r>
              <a:rPr lang="fr-FR" sz="1700" b="1" dirty="0"/>
              <a:t>Stories en format quiz / astuces : </a:t>
            </a:r>
            <a:r>
              <a:rPr lang="fr-FR" sz="1700" dirty="0"/>
              <a:t>L’idée est de faire participer activement la communauté, en utilisant des sondages, des quizz culinaires sur les techniques de cuisson et des astuces pour optimiser la cuisson des pâtes.</a:t>
            </a:r>
          </a:p>
          <a:p>
            <a:pPr lvl="1" algn="just"/>
            <a:endParaRPr lang="fr-FR" sz="1700" dirty="0"/>
          </a:p>
          <a:p>
            <a:pPr marL="0" indent="0" algn="just">
              <a:buNone/>
            </a:pPr>
            <a:r>
              <a:rPr lang="fr-FR" sz="2200" dirty="0"/>
              <a:t>3. </a:t>
            </a:r>
            <a:r>
              <a:rPr lang="fr-FR" sz="1900" b="1" i="1" dirty="0"/>
              <a:t>Partage d’astuces pratiques :</a:t>
            </a:r>
          </a:p>
          <a:p>
            <a:pPr lvl="1" algn="just"/>
            <a:r>
              <a:rPr lang="fr-FR" sz="1700" dirty="0"/>
              <a:t>Encourager les macro-influenceurs à partager leurs astuces personnelles sur la cuisson des pâtes (comme comment gérer les 07 minutes, comment assaisonner ou ajouter des ingrédients pour personnaliser la recette). Cela doit sentir très naturel et accessible.</a:t>
            </a:r>
          </a:p>
          <a:p>
            <a:pPr lvl="1" algn="just"/>
            <a:r>
              <a:rPr lang="fr-FR" sz="1700" dirty="0"/>
              <a:t>Pacte de fidélité : Offrir aux macro-influenceurs des réductions exclusives ou des bons de réduction pour leurs abonnés, ce qui renforcera la relation de confiance et la dimension “produit de confiance”.</a:t>
            </a:r>
          </a:p>
        </p:txBody>
      </p:sp>
      <p:pic>
        <p:nvPicPr>
          <p:cNvPr id="4" name="Picture 2" descr="La Pasta S.A.">
            <a:extLst>
              <a:ext uri="{FF2B5EF4-FFF2-40B4-BE49-F238E27FC236}">
                <a16:creationId xmlns:a16="http://schemas.microsoft.com/office/drawing/2014/main" id="{E9E746AC-DDB6-43E2-AE13-7331707D6E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211" b="28897"/>
          <a:stretch/>
        </p:blipFill>
        <p:spPr bwMode="auto">
          <a:xfrm>
            <a:off x="10573089" y="6008704"/>
            <a:ext cx="1146471" cy="606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27006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605A9D-B65D-4F29-A123-E6B213BBEDAE}"/>
              </a:ext>
            </a:extLst>
          </p:cNvPr>
          <p:cNvSpPr>
            <a:spLocks noGrp="1"/>
          </p:cNvSpPr>
          <p:nvPr>
            <p:ph type="title"/>
          </p:nvPr>
        </p:nvSpPr>
        <p:spPr>
          <a:xfrm>
            <a:off x="838200" y="352425"/>
            <a:ext cx="10515600" cy="1325563"/>
          </a:xfrm>
        </p:spPr>
        <p:txBody>
          <a:bodyPr/>
          <a:lstStyle/>
          <a:p>
            <a:r>
              <a:rPr lang="fr-FR" b="1" dirty="0">
                <a:solidFill>
                  <a:srgbClr val="BE3C31"/>
                </a:solidFill>
                <a:latin typeface="Arial Rounded MT Bold" panose="020F0704030504030204" pitchFamily="34" charset="0"/>
              </a:rPr>
              <a:t>Quelques profils</a:t>
            </a:r>
          </a:p>
        </p:txBody>
      </p:sp>
      <p:pic>
        <p:nvPicPr>
          <p:cNvPr id="4" name="Picture 2" descr="La Pasta S.A.">
            <a:extLst>
              <a:ext uri="{FF2B5EF4-FFF2-40B4-BE49-F238E27FC236}">
                <a16:creationId xmlns:a16="http://schemas.microsoft.com/office/drawing/2014/main" id="{E9E746AC-DDB6-43E2-AE13-7331707D6E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211" b="28897"/>
          <a:stretch/>
        </p:blipFill>
        <p:spPr bwMode="auto">
          <a:xfrm>
            <a:off x="10780564" y="6250240"/>
            <a:ext cx="1146471" cy="6063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066800" y="1677988"/>
            <a:ext cx="2908300" cy="27305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7" name="Rectangle 6"/>
          <p:cNvSpPr/>
          <p:nvPr/>
        </p:nvSpPr>
        <p:spPr>
          <a:xfrm>
            <a:off x="4756150" y="1677988"/>
            <a:ext cx="2908300" cy="27305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8" name="Rectangle 7"/>
          <p:cNvSpPr/>
          <p:nvPr/>
        </p:nvSpPr>
        <p:spPr>
          <a:xfrm>
            <a:off x="8445500" y="1677988"/>
            <a:ext cx="2908300" cy="27305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9" name="ZoneTexte 8"/>
          <p:cNvSpPr txBox="1"/>
          <p:nvPr/>
        </p:nvSpPr>
        <p:spPr>
          <a:xfrm>
            <a:off x="1066800" y="4775200"/>
            <a:ext cx="2908300" cy="2031325"/>
          </a:xfrm>
          <a:prstGeom prst="rect">
            <a:avLst/>
          </a:prstGeom>
          <a:noFill/>
        </p:spPr>
        <p:txBody>
          <a:bodyPr wrap="square" rtlCol="0">
            <a:spAutoFit/>
          </a:bodyPr>
          <a:lstStyle/>
          <a:p>
            <a:r>
              <a:rPr lang="fr-FR" b="1" dirty="0">
                <a:solidFill>
                  <a:prstClr val="black"/>
                </a:solidFill>
                <a:latin typeface="Corbel" panose="020B0503020204020204" pitchFamily="34" charset="0"/>
              </a:rPr>
              <a:t>Nom: </a:t>
            </a:r>
            <a:r>
              <a:rPr lang="fr-FR" dirty="0">
                <a:solidFill>
                  <a:prstClr val="black"/>
                </a:solidFill>
                <a:latin typeface="Corbel" panose="020B0503020204020204" pitchFamily="34" charset="0"/>
              </a:rPr>
              <a:t>Pierre MBENGUE</a:t>
            </a:r>
          </a:p>
          <a:p>
            <a:r>
              <a:rPr lang="fr-FR" b="1" dirty="0">
                <a:solidFill>
                  <a:prstClr val="black"/>
                </a:solidFill>
                <a:latin typeface="Corbel" panose="020B0503020204020204" pitchFamily="34" charset="0"/>
              </a:rPr>
              <a:t>Ligne éditoriale: </a:t>
            </a:r>
            <a:r>
              <a:rPr lang="fr-FR" dirty="0">
                <a:solidFill>
                  <a:prstClr val="black"/>
                </a:solidFill>
                <a:latin typeface="Corbel" panose="020B0503020204020204" pitchFamily="34" charset="0"/>
              </a:rPr>
              <a:t>Recettes de cuisine</a:t>
            </a:r>
          </a:p>
          <a:p>
            <a:r>
              <a:rPr lang="fr-FR" b="1" dirty="0">
                <a:solidFill>
                  <a:prstClr val="black"/>
                </a:solidFill>
                <a:latin typeface="Corbel" panose="020B0503020204020204" pitchFamily="34" charset="0"/>
              </a:rPr>
              <a:t>Facebook: </a:t>
            </a:r>
            <a:r>
              <a:rPr lang="fr-FR" dirty="0">
                <a:solidFill>
                  <a:prstClr val="black"/>
                </a:solidFill>
                <a:latin typeface="Corbel" panose="020B0503020204020204" pitchFamily="34" charset="0"/>
              </a:rPr>
              <a:t>Compte </a:t>
            </a:r>
            <a:r>
              <a:rPr lang="fr-FR" dirty="0" err="1">
                <a:solidFill>
                  <a:prstClr val="black"/>
                </a:solidFill>
                <a:latin typeface="Corbel" panose="020B0503020204020204" pitchFamily="34" charset="0"/>
              </a:rPr>
              <a:t>pesonnel</a:t>
            </a:r>
            <a:r>
              <a:rPr lang="fr-FR" dirty="0">
                <a:solidFill>
                  <a:prstClr val="black"/>
                </a:solidFill>
                <a:latin typeface="Corbel" panose="020B0503020204020204" pitchFamily="34" charset="0"/>
              </a:rPr>
              <a:t> et plus actif</a:t>
            </a:r>
          </a:p>
          <a:p>
            <a:r>
              <a:rPr lang="fr-FR" b="1" dirty="0" err="1">
                <a:solidFill>
                  <a:prstClr val="black"/>
                </a:solidFill>
                <a:latin typeface="Corbel" panose="020B0503020204020204" pitchFamily="34" charset="0"/>
              </a:rPr>
              <a:t>Tik</a:t>
            </a:r>
            <a:r>
              <a:rPr lang="fr-FR" b="1" dirty="0">
                <a:solidFill>
                  <a:prstClr val="black"/>
                </a:solidFill>
                <a:latin typeface="Corbel" panose="020B0503020204020204" pitchFamily="34" charset="0"/>
              </a:rPr>
              <a:t> Tok:</a:t>
            </a:r>
            <a:r>
              <a:rPr lang="fr-FR" dirty="0">
                <a:solidFill>
                  <a:prstClr val="black"/>
                </a:solidFill>
                <a:latin typeface="Corbel" panose="020B0503020204020204" pitchFamily="34" charset="0"/>
              </a:rPr>
              <a:t> 292,3 K Abonnés</a:t>
            </a:r>
          </a:p>
          <a:p>
            <a:r>
              <a:rPr lang="fr-FR" b="1" dirty="0">
                <a:solidFill>
                  <a:prstClr val="black"/>
                </a:solidFill>
                <a:latin typeface="Corbel" panose="020B0503020204020204" pitchFamily="34" charset="0"/>
              </a:rPr>
              <a:t>Instagram: </a:t>
            </a:r>
            <a:r>
              <a:rPr lang="fr-FR" dirty="0">
                <a:solidFill>
                  <a:prstClr val="black"/>
                </a:solidFill>
                <a:latin typeface="Corbel" panose="020B0503020204020204" pitchFamily="34" charset="0"/>
              </a:rPr>
              <a:t>9760 Followers</a:t>
            </a:r>
          </a:p>
        </p:txBody>
      </p:sp>
      <p:sp>
        <p:nvSpPr>
          <p:cNvPr id="10" name="ZoneTexte 9"/>
          <p:cNvSpPr txBox="1"/>
          <p:nvPr/>
        </p:nvSpPr>
        <p:spPr>
          <a:xfrm>
            <a:off x="4756150" y="4775200"/>
            <a:ext cx="2908300" cy="1477328"/>
          </a:xfrm>
          <a:prstGeom prst="rect">
            <a:avLst/>
          </a:prstGeom>
          <a:noFill/>
        </p:spPr>
        <p:txBody>
          <a:bodyPr wrap="square" rtlCol="0">
            <a:spAutoFit/>
          </a:bodyPr>
          <a:lstStyle/>
          <a:p>
            <a:r>
              <a:rPr lang="fr-FR" b="1" dirty="0">
                <a:solidFill>
                  <a:prstClr val="black"/>
                </a:solidFill>
                <a:latin typeface="Corbel" panose="020B0503020204020204" pitchFamily="34" charset="0"/>
              </a:rPr>
              <a:t>Nom: </a:t>
            </a:r>
            <a:r>
              <a:rPr lang="fr-FR" dirty="0">
                <a:solidFill>
                  <a:prstClr val="black"/>
                </a:solidFill>
                <a:latin typeface="Corbel" panose="020B0503020204020204" pitchFamily="34" charset="0"/>
              </a:rPr>
              <a:t>Lucie MEMBA BOS</a:t>
            </a:r>
          </a:p>
          <a:p>
            <a:r>
              <a:rPr lang="fr-FR" b="1" dirty="0">
                <a:solidFill>
                  <a:prstClr val="black"/>
                </a:solidFill>
                <a:latin typeface="Corbel" panose="020B0503020204020204" pitchFamily="34" charset="0"/>
              </a:rPr>
              <a:t>Ligne éditoriale: </a:t>
            </a:r>
            <a:r>
              <a:rPr lang="fr-FR" dirty="0">
                <a:solidFill>
                  <a:prstClr val="black"/>
                </a:solidFill>
                <a:latin typeface="Corbel" panose="020B0503020204020204" pitchFamily="34" charset="0"/>
              </a:rPr>
              <a:t>Cinéma</a:t>
            </a:r>
          </a:p>
          <a:p>
            <a:r>
              <a:rPr lang="fr-FR" b="1" dirty="0">
                <a:solidFill>
                  <a:prstClr val="black"/>
                </a:solidFill>
                <a:latin typeface="Corbel" panose="020B0503020204020204" pitchFamily="34" charset="0"/>
              </a:rPr>
              <a:t>Facebook: </a:t>
            </a:r>
            <a:r>
              <a:rPr lang="fr-FR" dirty="0">
                <a:solidFill>
                  <a:prstClr val="black"/>
                </a:solidFill>
                <a:latin typeface="Corbel" panose="020B0503020204020204" pitchFamily="34" charset="0"/>
              </a:rPr>
              <a:t>420 K Followers</a:t>
            </a:r>
          </a:p>
          <a:p>
            <a:r>
              <a:rPr lang="fr-FR" b="1" dirty="0" err="1">
                <a:solidFill>
                  <a:prstClr val="black"/>
                </a:solidFill>
                <a:latin typeface="Corbel" panose="020B0503020204020204" pitchFamily="34" charset="0"/>
              </a:rPr>
              <a:t>Tik</a:t>
            </a:r>
            <a:r>
              <a:rPr lang="fr-FR" b="1" dirty="0">
                <a:solidFill>
                  <a:prstClr val="black"/>
                </a:solidFill>
                <a:latin typeface="Corbel" panose="020B0503020204020204" pitchFamily="34" charset="0"/>
              </a:rPr>
              <a:t> Tok: </a:t>
            </a:r>
            <a:r>
              <a:rPr lang="fr-FR" dirty="0">
                <a:solidFill>
                  <a:prstClr val="black"/>
                </a:solidFill>
                <a:latin typeface="Corbel" panose="020B0503020204020204" pitchFamily="34" charset="0"/>
              </a:rPr>
              <a:t>404,7 K Followers</a:t>
            </a:r>
          </a:p>
          <a:p>
            <a:r>
              <a:rPr lang="fr-FR" b="1" dirty="0">
                <a:solidFill>
                  <a:prstClr val="black"/>
                </a:solidFill>
                <a:latin typeface="Corbel" panose="020B0503020204020204" pitchFamily="34" charset="0"/>
              </a:rPr>
              <a:t>Instagram:</a:t>
            </a:r>
            <a:r>
              <a:rPr lang="fr-FR" dirty="0">
                <a:solidFill>
                  <a:prstClr val="black"/>
                </a:solidFill>
                <a:latin typeface="Corbel" panose="020B0503020204020204" pitchFamily="34" charset="0"/>
              </a:rPr>
              <a:t> 101 K Followers</a:t>
            </a:r>
          </a:p>
        </p:txBody>
      </p:sp>
      <p:sp>
        <p:nvSpPr>
          <p:cNvPr id="11" name="ZoneTexte 10"/>
          <p:cNvSpPr txBox="1"/>
          <p:nvPr/>
        </p:nvSpPr>
        <p:spPr>
          <a:xfrm>
            <a:off x="8710464" y="4636701"/>
            <a:ext cx="2908300" cy="1754326"/>
          </a:xfrm>
          <a:prstGeom prst="rect">
            <a:avLst/>
          </a:prstGeom>
          <a:noFill/>
        </p:spPr>
        <p:txBody>
          <a:bodyPr wrap="square" rtlCol="0">
            <a:spAutoFit/>
          </a:bodyPr>
          <a:lstStyle/>
          <a:p>
            <a:r>
              <a:rPr lang="fr-FR" b="1" dirty="0">
                <a:solidFill>
                  <a:prstClr val="black"/>
                </a:solidFill>
                <a:latin typeface="Corbel" panose="020B0503020204020204" pitchFamily="34" charset="0"/>
              </a:rPr>
              <a:t>Nom: </a:t>
            </a:r>
            <a:r>
              <a:rPr lang="fr-FR" dirty="0">
                <a:solidFill>
                  <a:prstClr val="black"/>
                </a:solidFill>
                <a:latin typeface="Corbel" panose="020B0503020204020204" pitchFamily="34" charset="0"/>
              </a:rPr>
              <a:t>Lucas FILATRIO</a:t>
            </a:r>
          </a:p>
          <a:p>
            <a:r>
              <a:rPr lang="fr-FR" b="1" dirty="0">
                <a:solidFill>
                  <a:prstClr val="black"/>
                </a:solidFill>
                <a:latin typeface="Corbel" panose="020B0503020204020204" pitchFamily="34" charset="0"/>
              </a:rPr>
              <a:t>Ligne éditoriale: </a:t>
            </a:r>
            <a:r>
              <a:rPr lang="fr-FR" dirty="0">
                <a:solidFill>
                  <a:prstClr val="black"/>
                </a:solidFill>
                <a:latin typeface="Corbel" panose="020B0503020204020204" pitchFamily="34" charset="0"/>
              </a:rPr>
              <a:t>Recettes de cuisine</a:t>
            </a:r>
          </a:p>
          <a:p>
            <a:r>
              <a:rPr lang="fr-FR" b="1" dirty="0">
                <a:solidFill>
                  <a:prstClr val="black"/>
                </a:solidFill>
                <a:latin typeface="Corbel" panose="020B0503020204020204" pitchFamily="34" charset="0"/>
              </a:rPr>
              <a:t>Facebook: </a:t>
            </a:r>
            <a:r>
              <a:rPr lang="fr-FR" dirty="0">
                <a:solidFill>
                  <a:prstClr val="black"/>
                </a:solidFill>
                <a:latin typeface="Corbel" panose="020B0503020204020204" pitchFamily="34" charset="0"/>
              </a:rPr>
              <a:t>142K Abonnés</a:t>
            </a:r>
          </a:p>
          <a:p>
            <a:r>
              <a:rPr lang="fr-FR" b="1" dirty="0" err="1">
                <a:solidFill>
                  <a:prstClr val="black"/>
                </a:solidFill>
                <a:latin typeface="Corbel" panose="020B0503020204020204" pitchFamily="34" charset="0"/>
              </a:rPr>
              <a:t>Tik</a:t>
            </a:r>
            <a:r>
              <a:rPr lang="fr-FR" b="1" dirty="0">
                <a:solidFill>
                  <a:prstClr val="black"/>
                </a:solidFill>
                <a:latin typeface="Corbel" panose="020B0503020204020204" pitchFamily="34" charset="0"/>
              </a:rPr>
              <a:t> Tok: </a:t>
            </a:r>
            <a:r>
              <a:rPr lang="fr-FR" dirty="0">
                <a:solidFill>
                  <a:prstClr val="black"/>
                </a:solidFill>
                <a:latin typeface="Corbel" panose="020B0503020204020204" pitchFamily="34" charset="0"/>
              </a:rPr>
              <a:t>216,6 K Abonnés</a:t>
            </a:r>
          </a:p>
          <a:p>
            <a:r>
              <a:rPr lang="fr-FR" b="1" dirty="0">
                <a:solidFill>
                  <a:prstClr val="black"/>
                </a:solidFill>
                <a:latin typeface="Corbel" panose="020B0503020204020204" pitchFamily="34" charset="0"/>
              </a:rPr>
              <a:t>Instagram: </a:t>
            </a:r>
            <a:r>
              <a:rPr lang="fr-FR" dirty="0">
                <a:solidFill>
                  <a:prstClr val="black"/>
                </a:solidFill>
                <a:latin typeface="Corbel" panose="020B0503020204020204" pitchFamily="34" charset="0"/>
              </a:rPr>
              <a:t>28,4 K Abonnés</a:t>
            </a:r>
          </a:p>
        </p:txBody>
      </p:sp>
      <p:pic>
        <p:nvPicPr>
          <p:cNvPr id="3" name="Image 2">
            <a:extLst>
              <a:ext uri="{FF2B5EF4-FFF2-40B4-BE49-F238E27FC236}">
                <a16:creationId xmlns:a16="http://schemas.microsoft.com/office/drawing/2014/main" id="{D0067DC4-807F-52BB-BCE6-7D4F301AB0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6150" y="1677988"/>
            <a:ext cx="2908301" cy="2730500"/>
          </a:xfrm>
          <a:prstGeom prst="rect">
            <a:avLst/>
          </a:prstGeom>
        </p:spPr>
      </p:pic>
      <p:pic>
        <p:nvPicPr>
          <p:cNvPr id="5" name="Espace réservé du contenu 12">
            <a:extLst>
              <a:ext uri="{FF2B5EF4-FFF2-40B4-BE49-F238E27FC236}">
                <a16:creationId xmlns:a16="http://schemas.microsoft.com/office/drawing/2014/main" id="{1EF6FD1D-9EDD-1002-D4DB-34A16B7AC964}"/>
              </a:ext>
            </a:extLst>
          </p:cNvPr>
          <p:cNvPicPr>
            <a:picLocks noGrp="1" noChangeAspect="1"/>
          </p:cNvPicPr>
          <p:nvPr>
            <p:ph idx="1"/>
          </p:nvPr>
        </p:nvPicPr>
        <p:blipFill>
          <a:blip r:embed="rId4"/>
          <a:stretch>
            <a:fillRect/>
          </a:stretch>
        </p:blipFill>
        <p:spPr>
          <a:xfrm>
            <a:off x="1530349" y="1677989"/>
            <a:ext cx="2004160" cy="2730500"/>
          </a:xfrm>
        </p:spPr>
      </p:pic>
      <p:pic>
        <p:nvPicPr>
          <p:cNvPr id="12" name="Espace réservé du contenu 8">
            <a:extLst>
              <a:ext uri="{FF2B5EF4-FFF2-40B4-BE49-F238E27FC236}">
                <a16:creationId xmlns:a16="http://schemas.microsoft.com/office/drawing/2014/main" id="{C8A57D18-9F1E-B5D9-506D-AFC6F0EAA886}"/>
              </a:ext>
            </a:extLst>
          </p:cNvPr>
          <p:cNvPicPr>
            <a:picLocks noChangeAspect="1"/>
          </p:cNvPicPr>
          <p:nvPr/>
        </p:nvPicPr>
        <p:blipFill>
          <a:blip r:embed="rId5"/>
          <a:stretch>
            <a:fillRect/>
          </a:stretch>
        </p:blipFill>
        <p:spPr>
          <a:xfrm>
            <a:off x="8827477" y="1677989"/>
            <a:ext cx="2198077" cy="2730500"/>
          </a:xfrm>
          <a:prstGeom prst="rect">
            <a:avLst/>
          </a:prstGeom>
        </p:spPr>
      </p:pic>
    </p:spTree>
    <p:extLst>
      <p:ext uri="{BB962C8B-B14F-4D97-AF65-F5344CB8AC3E}">
        <p14:creationId xmlns:p14="http://schemas.microsoft.com/office/powerpoint/2010/main" val="25978233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605A9D-B65D-4F29-A123-E6B213BBEDAE}"/>
              </a:ext>
            </a:extLst>
          </p:cNvPr>
          <p:cNvSpPr>
            <a:spLocks noGrp="1"/>
          </p:cNvSpPr>
          <p:nvPr>
            <p:ph type="title"/>
          </p:nvPr>
        </p:nvSpPr>
        <p:spPr>
          <a:xfrm>
            <a:off x="838200" y="352425"/>
            <a:ext cx="10515600" cy="1325563"/>
          </a:xfrm>
        </p:spPr>
        <p:txBody>
          <a:bodyPr/>
          <a:lstStyle/>
          <a:p>
            <a:r>
              <a:rPr lang="fr-FR" b="1" dirty="0">
                <a:solidFill>
                  <a:srgbClr val="BE3C31"/>
                </a:solidFill>
                <a:latin typeface="Arial Rounded MT Bold" panose="020F0704030504030204" pitchFamily="34" charset="0"/>
              </a:rPr>
              <a:t>Quelques profils</a:t>
            </a:r>
          </a:p>
        </p:txBody>
      </p:sp>
      <p:pic>
        <p:nvPicPr>
          <p:cNvPr id="4" name="Picture 2" descr="La Pasta S.A.">
            <a:extLst>
              <a:ext uri="{FF2B5EF4-FFF2-40B4-BE49-F238E27FC236}">
                <a16:creationId xmlns:a16="http://schemas.microsoft.com/office/drawing/2014/main" id="{E9E746AC-DDB6-43E2-AE13-7331707D6E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211" b="28897"/>
          <a:stretch/>
        </p:blipFill>
        <p:spPr bwMode="auto">
          <a:xfrm>
            <a:off x="10573089" y="6008704"/>
            <a:ext cx="1146471" cy="6063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066800" y="1677988"/>
            <a:ext cx="2908300" cy="27305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7" name="Rectangle 6"/>
          <p:cNvSpPr/>
          <p:nvPr/>
        </p:nvSpPr>
        <p:spPr>
          <a:xfrm>
            <a:off x="6210300" y="1677988"/>
            <a:ext cx="2908300" cy="27305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9" name="ZoneTexte 8"/>
          <p:cNvSpPr txBox="1"/>
          <p:nvPr/>
        </p:nvSpPr>
        <p:spPr>
          <a:xfrm>
            <a:off x="1066799" y="4775200"/>
            <a:ext cx="3341427" cy="1477328"/>
          </a:xfrm>
          <a:prstGeom prst="rect">
            <a:avLst/>
          </a:prstGeom>
          <a:noFill/>
        </p:spPr>
        <p:txBody>
          <a:bodyPr wrap="square" rtlCol="0">
            <a:spAutoFit/>
          </a:bodyPr>
          <a:lstStyle/>
          <a:p>
            <a:r>
              <a:rPr lang="fr-FR" b="1" dirty="0">
                <a:solidFill>
                  <a:prstClr val="black"/>
                </a:solidFill>
                <a:latin typeface="Corbel" panose="020B0503020204020204" pitchFamily="34" charset="0"/>
              </a:rPr>
              <a:t>Nom: </a:t>
            </a:r>
            <a:r>
              <a:rPr lang="fr-FR" dirty="0">
                <a:solidFill>
                  <a:prstClr val="black"/>
                </a:solidFill>
                <a:latin typeface="Corbel" panose="020B0503020204020204" pitchFamily="34" charset="0"/>
              </a:rPr>
              <a:t>Alexandra </a:t>
            </a:r>
            <a:r>
              <a:rPr lang="fr-FR" dirty="0" err="1">
                <a:solidFill>
                  <a:prstClr val="black"/>
                </a:solidFill>
                <a:latin typeface="Corbel" panose="020B0503020204020204" pitchFamily="34" charset="0"/>
              </a:rPr>
              <a:t>Seppo</a:t>
            </a:r>
            <a:endParaRPr lang="fr-FR" dirty="0">
              <a:solidFill>
                <a:prstClr val="black"/>
              </a:solidFill>
              <a:latin typeface="Corbel" panose="020B0503020204020204" pitchFamily="34" charset="0"/>
            </a:endParaRPr>
          </a:p>
          <a:p>
            <a:r>
              <a:rPr lang="fr-FR" b="1" dirty="0">
                <a:solidFill>
                  <a:prstClr val="black"/>
                </a:solidFill>
                <a:latin typeface="Corbel" panose="020B0503020204020204" pitchFamily="34" charset="0"/>
              </a:rPr>
              <a:t>Ligne éditoriale: </a:t>
            </a:r>
            <a:r>
              <a:rPr lang="fr-FR" dirty="0">
                <a:solidFill>
                  <a:prstClr val="black"/>
                </a:solidFill>
                <a:latin typeface="Corbel" panose="020B0503020204020204" pitchFamily="34" charset="0"/>
              </a:rPr>
              <a:t>Musique</a:t>
            </a:r>
          </a:p>
          <a:p>
            <a:r>
              <a:rPr lang="fr-FR" b="1" dirty="0">
                <a:solidFill>
                  <a:prstClr val="black"/>
                </a:solidFill>
                <a:latin typeface="Corbel" panose="020B0503020204020204" pitchFamily="34" charset="0"/>
              </a:rPr>
              <a:t>Facebook: </a:t>
            </a:r>
            <a:r>
              <a:rPr lang="fr-FR" dirty="0">
                <a:solidFill>
                  <a:prstClr val="black"/>
                </a:solidFill>
                <a:latin typeface="Corbel" panose="020B0503020204020204" pitchFamily="34" charset="0"/>
              </a:rPr>
              <a:t>168 K Followers</a:t>
            </a:r>
          </a:p>
          <a:p>
            <a:r>
              <a:rPr lang="fr-FR" b="1" dirty="0" err="1">
                <a:solidFill>
                  <a:prstClr val="black"/>
                </a:solidFill>
                <a:latin typeface="Corbel" panose="020B0503020204020204" pitchFamily="34" charset="0"/>
              </a:rPr>
              <a:t>Tik</a:t>
            </a:r>
            <a:r>
              <a:rPr lang="fr-FR" b="1" dirty="0">
                <a:solidFill>
                  <a:prstClr val="black"/>
                </a:solidFill>
                <a:latin typeface="Corbel" panose="020B0503020204020204" pitchFamily="34" charset="0"/>
              </a:rPr>
              <a:t> Tok: </a:t>
            </a:r>
            <a:r>
              <a:rPr lang="fr-FR" dirty="0">
                <a:solidFill>
                  <a:prstClr val="black"/>
                </a:solidFill>
                <a:latin typeface="Corbel" panose="020B0503020204020204" pitchFamily="34" charset="0"/>
              </a:rPr>
              <a:t>225,7 K Followers</a:t>
            </a:r>
          </a:p>
          <a:p>
            <a:r>
              <a:rPr lang="fr-FR" b="1" dirty="0">
                <a:solidFill>
                  <a:prstClr val="black"/>
                </a:solidFill>
                <a:latin typeface="Corbel" panose="020B0503020204020204" pitchFamily="34" charset="0"/>
              </a:rPr>
              <a:t>Instagram: </a:t>
            </a:r>
            <a:r>
              <a:rPr lang="fr-FR" dirty="0">
                <a:solidFill>
                  <a:prstClr val="black"/>
                </a:solidFill>
                <a:latin typeface="Corbel" panose="020B0503020204020204" pitchFamily="34" charset="0"/>
              </a:rPr>
              <a:t>11,9 K Followers</a:t>
            </a:r>
          </a:p>
        </p:txBody>
      </p:sp>
      <p:sp>
        <p:nvSpPr>
          <p:cNvPr id="11" name="ZoneTexte 10"/>
          <p:cNvSpPr txBox="1"/>
          <p:nvPr/>
        </p:nvSpPr>
        <p:spPr>
          <a:xfrm>
            <a:off x="6210299" y="4775200"/>
            <a:ext cx="4571431" cy="1754326"/>
          </a:xfrm>
          <a:prstGeom prst="rect">
            <a:avLst/>
          </a:prstGeom>
          <a:noFill/>
        </p:spPr>
        <p:txBody>
          <a:bodyPr wrap="square" rtlCol="0">
            <a:spAutoFit/>
          </a:bodyPr>
          <a:lstStyle/>
          <a:p>
            <a:r>
              <a:rPr lang="fr-FR" b="1" dirty="0">
                <a:solidFill>
                  <a:prstClr val="black"/>
                </a:solidFill>
                <a:latin typeface="Corbel" panose="020B0503020204020204" pitchFamily="34" charset="0"/>
              </a:rPr>
              <a:t>Nom: </a:t>
            </a:r>
            <a:r>
              <a:rPr lang="fr-FR" dirty="0" err="1">
                <a:solidFill>
                  <a:prstClr val="black"/>
                </a:solidFill>
                <a:latin typeface="Corbel" panose="020B0503020204020204" pitchFamily="34" charset="0"/>
              </a:rPr>
              <a:t>Madjouta</a:t>
            </a:r>
            <a:r>
              <a:rPr lang="fr-FR" dirty="0">
                <a:solidFill>
                  <a:prstClr val="black"/>
                </a:solidFill>
                <a:latin typeface="Corbel" panose="020B0503020204020204" pitchFamily="34" charset="0"/>
              </a:rPr>
              <a:t> </a:t>
            </a:r>
            <a:r>
              <a:rPr lang="fr-FR" dirty="0" err="1">
                <a:solidFill>
                  <a:prstClr val="black"/>
                </a:solidFill>
                <a:latin typeface="Corbel" panose="020B0503020204020204" pitchFamily="34" charset="0"/>
              </a:rPr>
              <a:t>Kenmoe</a:t>
            </a:r>
            <a:r>
              <a:rPr lang="fr-FR" dirty="0">
                <a:solidFill>
                  <a:prstClr val="black"/>
                </a:solidFill>
                <a:latin typeface="Corbel" panose="020B0503020204020204" pitchFamily="34" charset="0"/>
              </a:rPr>
              <a:t> Maimouna Michelle</a:t>
            </a:r>
          </a:p>
          <a:p>
            <a:r>
              <a:rPr lang="fr-FR" b="1" dirty="0">
                <a:solidFill>
                  <a:prstClr val="black"/>
                </a:solidFill>
                <a:latin typeface="Corbel" panose="020B0503020204020204" pitchFamily="34" charset="0"/>
              </a:rPr>
              <a:t>Ligne éditoriale: </a:t>
            </a:r>
            <a:r>
              <a:rPr lang="fr-FR" dirty="0">
                <a:solidFill>
                  <a:prstClr val="black"/>
                </a:solidFill>
                <a:latin typeface="Corbel" panose="020B0503020204020204" pitchFamily="34" charset="0"/>
              </a:rPr>
              <a:t>M</a:t>
            </a:r>
            <a:r>
              <a:rPr lang="fr-FR" dirty="0"/>
              <a:t>ode, Beauté, Lifestyle et Voyages</a:t>
            </a:r>
            <a:endParaRPr lang="fr-FR" dirty="0">
              <a:solidFill>
                <a:prstClr val="black"/>
              </a:solidFill>
              <a:latin typeface="Corbel" panose="020B0503020204020204" pitchFamily="34" charset="0"/>
            </a:endParaRPr>
          </a:p>
          <a:p>
            <a:r>
              <a:rPr lang="fr-FR" b="1" dirty="0">
                <a:solidFill>
                  <a:prstClr val="black"/>
                </a:solidFill>
                <a:latin typeface="Corbel" panose="020B0503020204020204" pitchFamily="34" charset="0"/>
              </a:rPr>
              <a:t>Facebook:</a:t>
            </a:r>
            <a:r>
              <a:rPr lang="fr-FR" dirty="0">
                <a:solidFill>
                  <a:prstClr val="black"/>
                </a:solidFill>
                <a:latin typeface="Corbel" panose="020B0503020204020204" pitchFamily="34" charset="0"/>
              </a:rPr>
              <a:t> 1,8 K Followers</a:t>
            </a:r>
          </a:p>
          <a:p>
            <a:r>
              <a:rPr lang="fr-FR" b="1" dirty="0" err="1">
                <a:solidFill>
                  <a:prstClr val="black"/>
                </a:solidFill>
                <a:latin typeface="Corbel" panose="020B0503020204020204" pitchFamily="34" charset="0"/>
              </a:rPr>
              <a:t>Tik</a:t>
            </a:r>
            <a:r>
              <a:rPr lang="fr-FR" b="1" dirty="0">
                <a:solidFill>
                  <a:prstClr val="black"/>
                </a:solidFill>
                <a:latin typeface="Corbel" panose="020B0503020204020204" pitchFamily="34" charset="0"/>
              </a:rPr>
              <a:t> Tok: </a:t>
            </a:r>
            <a:r>
              <a:rPr lang="fr-FR" dirty="0">
                <a:solidFill>
                  <a:prstClr val="black"/>
                </a:solidFill>
                <a:latin typeface="Corbel" panose="020B0503020204020204" pitchFamily="34" charset="0"/>
              </a:rPr>
              <a:t>1,4 M abonnés</a:t>
            </a:r>
          </a:p>
          <a:p>
            <a:r>
              <a:rPr lang="fr-FR" b="1" dirty="0">
                <a:solidFill>
                  <a:prstClr val="black"/>
                </a:solidFill>
                <a:latin typeface="Corbel" panose="020B0503020204020204" pitchFamily="34" charset="0"/>
              </a:rPr>
              <a:t>Instagram: </a:t>
            </a:r>
            <a:r>
              <a:rPr lang="fr-FR" dirty="0">
                <a:solidFill>
                  <a:prstClr val="black"/>
                </a:solidFill>
                <a:latin typeface="Corbel" panose="020B0503020204020204" pitchFamily="34" charset="0"/>
              </a:rPr>
              <a:t>172 K Followers</a:t>
            </a:r>
          </a:p>
        </p:txBody>
      </p:sp>
      <p:pic>
        <p:nvPicPr>
          <p:cNvPr id="3" name="Espace réservé du contenu 4">
            <a:extLst>
              <a:ext uri="{FF2B5EF4-FFF2-40B4-BE49-F238E27FC236}">
                <a16:creationId xmlns:a16="http://schemas.microsoft.com/office/drawing/2014/main" id="{E328A0AD-34D2-F1E1-FA24-4BCA2E29A21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06768" y="1677988"/>
            <a:ext cx="2189285" cy="2730500"/>
          </a:xfrm>
        </p:spPr>
      </p:pic>
      <p:pic>
        <p:nvPicPr>
          <p:cNvPr id="12" name="Image 11">
            <a:extLst>
              <a:ext uri="{FF2B5EF4-FFF2-40B4-BE49-F238E27FC236}">
                <a16:creationId xmlns:a16="http://schemas.microsoft.com/office/drawing/2014/main" id="{8940B1EC-8A1A-C6FA-9E5D-A50C464D0C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6645" y="1677988"/>
            <a:ext cx="2171701" cy="2730500"/>
          </a:xfrm>
          <a:prstGeom prst="rect">
            <a:avLst/>
          </a:prstGeom>
        </p:spPr>
      </p:pic>
    </p:spTree>
    <p:extLst>
      <p:ext uri="{BB962C8B-B14F-4D97-AF65-F5344CB8AC3E}">
        <p14:creationId xmlns:p14="http://schemas.microsoft.com/office/powerpoint/2010/main" val="2335394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a Pasta S.A.">
            <a:extLst>
              <a:ext uri="{FF2B5EF4-FFF2-40B4-BE49-F238E27FC236}">
                <a16:creationId xmlns:a16="http://schemas.microsoft.com/office/drawing/2014/main" id="{106AAEC2-D56C-4761-91FF-5E97E56EDC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211" b="28897"/>
          <a:stretch/>
        </p:blipFill>
        <p:spPr bwMode="auto">
          <a:xfrm>
            <a:off x="11059058" y="6314414"/>
            <a:ext cx="1027729" cy="5435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1" y="0"/>
            <a:ext cx="2832100" cy="5397500"/>
          </a:xfrm>
          <a:prstGeom prst="rect">
            <a:avLst/>
          </a:prstGeom>
          <a:solidFill>
            <a:srgbClr val="BE3C3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B89B1F18-4F8E-4BB6-8CAD-DBF2319A848F}"/>
              </a:ext>
            </a:extLst>
          </p:cNvPr>
          <p:cNvSpPr txBox="1"/>
          <p:nvPr/>
        </p:nvSpPr>
        <p:spPr>
          <a:xfrm>
            <a:off x="177297" y="247442"/>
            <a:ext cx="7237696" cy="769441"/>
          </a:xfrm>
          <a:prstGeom prst="rect">
            <a:avLst/>
          </a:prstGeom>
          <a:noFill/>
        </p:spPr>
        <p:txBody>
          <a:bodyPr wrap="square" rtlCol="0">
            <a:spAutoFit/>
          </a:bodyPr>
          <a:lstStyle/>
          <a:p>
            <a:r>
              <a:rPr lang="fr-FR" sz="4400" b="1" dirty="0">
                <a:solidFill>
                  <a:srgbClr val="FFC000"/>
                </a:solidFill>
                <a:latin typeface="Arial Rounded MT Bold" panose="020F0704030504030204" pitchFamily="34" charset="0"/>
              </a:rPr>
              <a:t>Contexte</a:t>
            </a:r>
          </a:p>
        </p:txBody>
      </p:sp>
      <p:sp>
        <p:nvSpPr>
          <p:cNvPr id="6" name="Rectangle 5"/>
          <p:cNvSpPr/>
          <p:nvPr/>
        </p:nvSpPr>
        <p:spPr>
          <a:xfrm>
            <a:off x="0" y="5937042"/>
            <a:ext cx="2832100" cy="482808"/>
          </a:xfrm>
          <a:prstGeom prst="rect">
            <a:avLst/>
          </a:prstGeom>
          <a:solidFill>
            <a:srgbClr val="BE3C3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027143" y="1264325"/>
            <a:ext cx="8775700" cy="4154984"/>
          </a:xfrm>
          <a:prstGeom prst="rect">
            <a:avLst/>
          </a:prstGeom>
        </p:spPr>
        <p:txBody>
          <a:bodyPr wrap="square">
            <a:spAutoFit/>
          </a:bodyPr>
          <a:lstStyle/>
          <a:p>
            <a:pPr algn="just"/>
            <a:r>
              <a:rPr lang="fr-FR" sz="2400" dirty="0">
                <a:latin typeface="Corbel" panose="020B0503020204020204" pitchFamily="34" charset="0"/>
              </a:rPr>
              <a:t>En 2024, </a:t>
            </a:r>
            <a:r>
              <a:rPr lang="fr-FR" sz="2400" b="1" dirty="0">
                <a:latin typeface="Corbel" panose="020B0503020204020204" pitchFamily="34" charset="0"/>
              </a:rPr>
              <a:t>PASTA FIRST </a:t>
            </a:r>
            <a:r>
              <a:rPr lang="fr-FR" sz="2400" dirty="0">
                <a:latin typeface="Corbel" panose="020B0503020204020204" pitchFamily="34" charset="0"/>
              </a:rPr>
              <a:t>a fait face à une vague de retours consommateurs mettant en lumière une problématique clé : le mode de cuisson. </a:t>
            </a:r>
          </a:p>
          <a:p>
            <a:pPr algn="just"/>
            <a:endParaRPr lang="fr-FR" sz="2400" dirty="0">
              <a:latin typeface="Corbel" panose="020B0503020204020204" pitchFamily="34" charset="0"/>
            </a:endParaRPr>
          </a:p>
          <a:p>
            <a:pPr algn="just"/>
            <a:r>
              <a:rPr lang="fr-FR" sz="2400" dirty="0">
                <a:latin typeface="Corbel" panose="020B0503020204020204" pitchFamily="34" charset="0"/>
              </a:rPr>
              <a:t>Ce constat révèle un manque d’éducation et de sensibilisation sur la préparation optimale de nos pâtes, impactant l’expérience utilisateur et, par conséquent, la fidélité à la marque.</a:t>
            </a:r>
          </a:p>
          <a:p>
            <a:pPr algn="just"/>
            <a:endParaRPr lang="fr-FR" sz="2400" dirty="0">
              <a:latin typeface="Corbel" panose="020B0503020204020204" pitchFamily="34" charset="0"/>
            </a:endParaRPr>
          </a:p>
          <a:p>
            <a:pPr algn="just"/>
            <a:r>
              <a:rPr lang="fr-FR" sz="2400" dirty="0">
                <a:latin typeface="Corbel" panose="020B0503020204020204" pitchFamily="34" charset="0"/>
              </a:rPr>
              <a:t>Face à ces défis, cette campagne vise à rétablir la confiance, à éduquer nos consommateurs et à transformer leurs expériences culinaires en moments de satisfaction et de partage.</a:t>
            </a:r>
          </a:p>
        </p:txBody>
      </p:sp>
    </p:spTree>
    <p:extLst>
      <p:ext uri="{BB962C8B-B14F-4D97-AF65-F5344CB8AC3E}">
        <p14:creationId xmlns:p14="http://schemas.microsoft.com/office/powerpoint/2010/main" val="5647109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BE3B3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7875301-EE4B-4D31-AB1B-1A31EE647405}"/>
              </a:ext>
            </a:extLst>
          </p:cNvPr>
          <p:cNvSpPr txBox="1"/>
          <p:nvPr/>
        </p:nvSpPr>
        <p:spPr>
          <a:xfrm>
            <a:off x="2174641" y="2113627"/>
            <a:ext cx="7969717" cy="2800767"/>
          </a:xfrm>
          <a:prstGeom prst="rect">
            <a:avLst/>
          </a:prstGeom>
          <a:noFill/>
        </p:spPr>
        <p:txBody>
          <a:bodyPr wrap="square" rtlCol="0">
            <a:spAutoFit/>
          </a:bodyPr>
          <a:lstStyle/>
          <a:p>
            <a:pPr algn="ctr"/>
            <a:r>
              <a:rPr lang="fr-FR" sz="8800" b="1" dirty="0">
                <a:solidFill>
                  <a:schemeClr val="bg1"/>
                </a:solidFill>
                <a:latin typeface="Arial Rounded MT Bold" panose="020F0704030504030204" pitchFamily="34" charset="0"/>
              </a:rPr>
              <a:t>Amplification digitale</a:t>
            </a:r>
            <a:endParaRPr lang="fr-FR" b="1" dirty="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15355263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6D304D9-D5C3-46EE-92B7-F421E75D5722}"/>
              </a:ext>
            </a:extLst>
          </p:cNvPr>
          <p:cNvSpPr>
            <a:spLocks noGrp="1"/>
          </p:cNvSpPr>
          <p:nvPr>
            <p:ph idx="1"/>
          </p:nvPr>
        </p:nvSpPr>
        <p:spPr>
          <a:xfrm>
            <a:off x="3530600" y="1292225"/>
            <a:ext cx="7137400" cy="4351338"/>
          </a:xfrm>
          <a:noFill/>
        </p:spPr>
        <p:txBody>
          <a:bodyPr>
            <a:normAutofit/>
          </a:bodyPr>
          <a:lstStyle/>
          <a:p>
            <a:pPr marL="0" indent="0" algn="just">
              <a:buNone/>
            </a:pPr>
            <a:endParaRPr lang="fr-FR" sz="2200" dirty="0"/>
          </a:p>
          <a:p>
            <a:pPr marL="0" indent="0" algn="just">
              <a:buNone/>
            </a:pPr>
            <a:r>
              <a:rPr lang="fr-FR" sz="2200" dirty="0"/>
              <a:t>Les actions à déployer  permettent d'aborder différents aspects essentiels pour une campagne réussie : </a:t>
            </a:r>
            <a:r>
              <a:rPr lang="fr-FR" sz="2200" b="1" dirty="0"/>
              <a:t>éducation</a:t>
            </a:r>
            <a:r>
              <a:rPr lang="fr-FR" sz="2200" dirty="0"/>
              <a:t>, </a:t>
            </a:r>
            <a:r>
              <a:rPr lang="fr-FR" sz="2200" b="1" dirty="0"/>
              <a:t>divertissement</a:t>
            </a:r>
            <a:r>
              <a:rPr lang="fr-FR" sz="2200" dirty="0"/>
              <a:t>, et </a:t>
            </a:r>
            <a:r>
              <a:rPr lang="fr-FR" sz="2200" b="1" dirty="0"/>
              <a:t>inspiration communautaire</a:t>
            </a:r>
            <a:r>
              <a:rPr lang="fr-FR" sz="2200" dirty="0"/>
              <a:t>. </a:t>
            </a:r>
          </a:p>
          <a:p>
            <a:pPr marL="0" indent="0" algn="just">
              <a:buNone/>
            </a:pPr>
            <a:endParaRPr lang="fr-FR" sz="2200" dirty="0"/>
          </a:p>
          <a:p>
            <a:pPr marL="0" indent="0" algn="just">
              <a:buNone/>
            </a:pPr>
            <a:r>
              <a:rPr lang="fr-FR" sz="2200" dirty="0"/>
              <a:t>En diversifiant l’approche, nous maximisons l’impact sur un large public tout en répondant aux besoins d’apprentissage et de plaisir autour de la préparation des pâtes.</a:t>
            </a:r>
          </a:p>
        </p:txBody>
      </p:sp>
      <p:pic>
        <p:nvPicPr>
          <p:cNvPr id="4" name="Picture 2" descr="La Pasta S.A.">
            <a:extLst>
              <a:ext uri="{FF2B5EF4-FFF2-40B4-BE49-F238E27FC236}">
                <a16:creationId xmlns:a16="http://schemas.microsoft.com/office/drawing/2014/main" id="{3261E6C2-A151-487B-902F-B510AFBE39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211" b="28897"/>
          <a:stretch/>
        </p:blipFill>
        <p:spPr bwMode="auto">
          <a:xfrm>
            <a:off x="10573089" y="6008704"/>
            <a:ext cx="1146471" cy="6063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 y="0"/>
            <a:ext cx="2832100" cy="5397500"/>
          </a:xfrm>
          <a:prstGeom prst="rect">
            <a:avLst/>
          </a:prstGeom>
          <a:solidFill>
            <a:srgbClr val="BE3C3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7" name="ZoneTexte 6">
            <a:extLst>
              <a:ext uri="{FF2B5EF4-FFF2-40B4-BE49-F238E27FC236}">
                <a16:creationId xmlns:a16="http://schemas.microsoft.com/office/drawing/2014/main" id="{B89B1F18-4F8E-4BB6-8CAD-DBF2319A848F}"/>
              </a:ext>
            </a:extLst>
          </p:cNvPr>
          <p:cNvSpPr txBox="1"/>
          <p:nvPr/>
        </p:nvSpPr>
        <p:spPr>
          <a:xfrm>
            <a:off x="0" y="247442"/>
            <a:ext cx="2832100" cy="1446550"/>
          </a:xfrm>
          <a:prstGeom prst="rect">
            <a:avLst/>
          </a:prstGeom>
          <a:noFill/>
        </p:spPr>
        <p:txBody>
          <a:bodyPr wrap="square" rtlCol="0">
            <a:spAutoFit/>
          </a:bodyPr>
          <a:lstStyle/>
          <a:p>
            <a:r>
              <a:rPr lang="fr-FR" sz="4400" b="1" dirty="0">
                <a:solidFill>
                  <a:srgbClr val="FFC000"/>
                </a:solidFill>
                <a:latin typeface="Arial Rounded MT Bold" panose="020F0704030504030204" pitchFamily="34" charset="0"/>
              </a:rPr>
              <a:t>Notre approche</a:t>
            </a:r>
          </a:p>
        </p:txBody>
      </p:sp>
      <p:sp>
        <p:nvSpPr>
          <p:cNvPr id="8" name="Rectangle 7"/>
          <p:cNvSpPr/>
          <p:nvPr/>
        </p:nvSpPr>
        <p:spPr>
          <a:xfrm>
            <a:off x="0" y="5937042"/>
            <a:ext cx="2832100" cy="482808"/>
          </a:xfrm>
          <a:prstGeom prst="rect">
            <a:avLst/>
          </a:prstGeom>
          <a:solidFill>
            <a:srgbClr val="BE3C3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Tree>
    <p:extLst>
      <p:ext uri="{BB962C8B-B14F-4D97-AF65-F5344CB8AC3E}">
        <p14:creationId xmlns:p14="http://schemas.microsoft.com/office/powerpoint/2010/main" val="34682550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605A9D-B65D-4F29-A123-E6B213BBEDAE}"/>
              </a:ext>
            </a:extLst>
          </p:cNvPr>
          <p:cNvSpPr>
            <a:spLocks noGrp="1"/>
          </p:cNvSpPr>
          <p:nvPr>
            <p:ph type="title"/>
          </p:nvPr>
        </p:nvSpPr>
        <p:spPr/>
        <p:txBody>
          <a:bodyPr/>
          <a:lstStyle/>
          <a:p>
            <a:r>
              <a:rPr lang="fr-FR" b="1" dirty="0">
                <a:solidFill>
                  <a:srgbClr val="BE3C31"/>
                </a:solidFill>
                <a:latin typeface="Arial Rounded MT Bold" panose="020F0704030504030204" pitchFamily="34" charset="0"/>
              </a:rPr>
              <a:t>Challenge ’’07 Minutes Chrono’’</a:t>
            </a:r>
          </a:p>
        </p:txBody>
      </p:sp>
      <p:sp>
        <p:nvSpPr>
          <p:cNvPr id="3" name="Espace réservé du contenu 2">
            <a:extLst>
              <a:ext uri="{FF2B5EF4-FFF2-40B4-BE49-F238E27FC236}">
                <a16:creationId xmlns:a16="http://schemas.microsoft.com/office/drawing/2014/main" id="{A6D304D9-D5C3-46EE-92B7-F421E75D5722}"/>
              </a:ext>
            </a:extLst>
          </p:cNvPr>
          <p:cNvSpPr>
            <a:spLocks noGrp="1"/>
          </p:cNvSpPr>
          <p:nvPr>
            <p:ph idx="1"/>
          </p:nvPr>
        </p:nvSpPr>
        <p:spPr>
          <a:noFill/>
        </p:spPr>
        <p:txBody>
          <a:bodyPr>
            <a:normAutofit/>
          </a:bodyPr>
          <a:lstStyle/>
          <a:p>
            <a:pPr marL="0" indent="0" algn="just">
              <a:buNone/>
            </a:pPr>
            <a:endParaRPr lang="fr-FR" sz="2200" dirty="0"/>
          </a:p>
          <a:p>
            <a:pPr marL="0" indent="0">
              <a:buNone/>
            </a:pPr>
            <a:r>
              <a:rPr lang="fr-FR" sz="2200" b="1" dirty="0"/>
              <a:t>Concept :</a:t>
            </a:r>
            <a:r>
              <a:rPr lang="fr-FR" sz="2200" dirty="0"/>
              <a:t> Un défi où les abonnés réalisent une vidéo rapide de leur cuisson parfaite en 07 minutes, en montrant leur plat final avec un twist original (exemple : un plat décoré ou une présentation originale).</a:t>
            </a:r>
          </a:p>
          <a:p>
            <a:pPr>
              <a:buFont typeface="Arial" panose="020B0604020202020204" pitchFamily="34" charset="0"/>
              <a:buChar char="•"/>
            </a:pPr>
            <a:r>
              <a:rPr lang="fr-FR" sz="2200" b="1" dirty="0"/>
              <a:t>Mécanisme :</a:t>
            </a:r>
            <a:r>
              <a:rPr lang="fr-FR" sz="2200" dirty="0"/>
              <a:t> Les participants partagent leurs vidéos sur Facebook avec le </a:t>
            </a:r>
            <a:r>
              <a:rPr lang="fr-FR" sz="2200" dirty="0" err="1"/>
              <a:t>hashtag</a:t>
            </a:r>
            <a:r>
              <a:rPr lang="fr-FR" sz="2200" dirty="0"/>
              <a:t> </a:t>
            </a:r>
            <a:r>
              <a:rPr lang="fr-FR" sz="2200" b="1" dirty="0"/>
              <a:t>#07MinutesChrono</a:t>
            </a:r>
            <a:r>
              <a:rPr lang="fr-FR" sz="2200" dirty="0"/>
              <a:t> et taguent Pasta First.</a:t>
            </a:r>
          </a:p>
          <a:p>
            <a:pPr>
              <a:buFont typeface="Arial" panose="020B0604020202020204" pitchFamily="34" charset="0"/>
              <a:buChar char="•"/>
            </a:pPr>
            <a:r>
              <a:rPr lang="fr-FR" sz="2200" b="1" dirty="0"/>
              <a:t>Récompense :</a:t>
            </a:r>
            <a:r>
              <a:rPr lang="fr-FR" sz="2200" dirty="0"/>
              <a:t> Les vidéos les plus créatives remportent des lots (kits Pasta First, cours de cuisine, etc.).</a:t>
            </a:r>
          </a:p>
          <a:p>
            <a:pPr>
              <a:buFont typeface="Arial" panose="020B0604020202020204" pitchFamily="34" charset="0"/>
              <a:buChar char="•"/>
            </a:pPr>
            <a:r>
              <a:rPr lang="fr-FR" sz="2200" b="1" dirty="0"/>
              <a:t>Objectif :</a:t>
            </a:r>
            <a:r>
              <a:rPr lang="fr-FR" sz="2200" dirty="0"/>
              <a:t> Rappeler l’importance des 07 minutes tout en laissant libre cours à la créativité culinaire des consommateurs.</a:t>
            </a:r>
          </a:p>
        </p:txBody>
      </p:sp>
      <p:pic>
        <p:nvPicPr>
          <p:cNvPr id="4" name="Picture 2" descr="La Pasta S.A.">
            <a:extLst>
              <a:ext uri="{FF2B5EF4-FFF2-40B4-BE49-F238E27FC236}">
                <a16:creationId xmlns:a16="http://schemas.microsoft.com/office/drawing/2014/main" id="{3261E6C2-A151-487B-902F-B510AFBE39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211" b="28897"/>
          <a:stretch/>
        </p:blipFill>
        <p:spPr bwMode="auto">
          <a:xfrm>
            <a:off x="10573089" y="6008704"/>
            <a:ext cx="1146471" cy="606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44424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605A9D-B65D-4F29-A123-E6B213BBEDAE}"/>
              </a:ext>
            </a:extLst>
          </p:cNvPr>
          <p:cNvSpPr>
            <a:spLocks noGrp="1"/>
          </p:cNvSpPr>
          <p:nvPr>
            <p:ph type="title"/>
          </p:nvPr>
        </p:nvSpPr>
        <p:spPr/>
        <p:txBody>
          <a:bodyPr/>
          <a:lstStyle/>
          <a:p>
            <a:r>
              <a:rPr lang="fr-FR" b="1" dirty="0">
                <a:solidFill>
                  <a:srgbClr val="BE3C31"/>
                </a:solidFill>
                <a:latin typeface="Arial Rounded MT Bold" panose="020F0704030504030204" pitchFamily="34" charset="0"/>
              </a:rPr>
              <a:t>Rubrique "Pasta Tuesday"</a:t>
            </a:r>
          </a:p>
        </p:txBody>
      </p:sp>
      <p:sp>
        <p:nvSpPr>
          <p:cNvPr id="3" name="Espace réservé du contenu 2">
            <a:extLst>
              <a:ext uri="{FF2B5EF4-FFF2-40B4-BE49-F238E27FC236}">
                <a16:creationId xmlns:a16="http://schemas.microsoft.com/office/drawing/2014/main" id="{A6D304D9-D5C3-46EE-92B7-F421E75D5722}"/>
              </a:ext>
            </a:extLst>
          </p:cNvPr>
          <p:cNvSpPr>
            <a:spLocks noGrp="1"/>
          </p:cNvSpPr>
          <p:nvPr>
            <p:ph idx="1"/>
          </p:nvPr>
        </p:nvSpPr>
        <p:spPr>
          <a:noFill/>
        </p:spPr>
        <p:txBody>
          <a:bodyPr>
            <a:normAutofit/>
          </a:bodyPr>
          <a:lstStyle/>
          <a:p>
            <a:pPr marL="0" indent="0" algn="just">
              <a:buNone/>
            </a:pPr>
            <a:endParaRPr lang="fr-FR" sz="2200" dirty="0"/>
          </a:p>
          <a:p>
            <a:pPr marL="0" indent="0">
              <a:buNone/>
            </a:pPr>
            <a:r>
              <a:rPr lang="fr-FR" sz="2200" b="1" dirty="0"/>
              <a:t>Concept :</a:t>
            </a:r>
            <a:r>
              <a:rPr lang="fr-FR" sz="2200" dirty="0"/>
              <a:t> Une série de publications chaque mardi autour de la culture et des astuces liées aux pâtes.</a:t>
            </a:r>
          </a:p>
          <a:p>
            <a:pPr>
              <a:buFont typeface="Arial" panose="020B0604020202020204" pitchFamily="34" charset="0"/>
              <a:buChar char="•"/>
            </a:pPr>
            <a:r>
              <a:rPr lang="fr-FR" sz="2200" b="1" dirty="0"/>
              <a:t>Exemples de contenus :</a:t>
            </a:r>
            <a:endParaRPr lang="fr-FR" sz="2200" dirty="0"/>
          </a:p>
          <a:p>
            <a:pPr lvl="1">
              <a:buFont typeface="Wingdings" panose="05000000000000000000" pitchFamily="2" charset="2"/>
              <a:buChar char="Ø"/>
            </a:pPr>
            <a:r>
              <a:rPr lang="fr-FR" sz="2200" dirty="0"/>
              <a:t> </a:t>
            </a:r>
            <a:r>
              <a:rPr lang="fr-FR" sz="2200" dirty="0">
                <a:solidFill>
                  <a:srgbClr val="BE3C31"/>
                </a:solidFill>
              </a:rPr>
              <a:t>Astuces culinaires </a:t>
            </a:r>
            <a:r>
              <a:rPr lang="fr-FR" sz="2200" dirty="0"/>
              <a:t>: "Comment éviter que vos pâtes collent ?"</a:t>
            </a:r>
          </a:p>
          <a:p>
            <a:pPr lvl="1">
              <a:buFont typeface="Wingdings" panose="05000000000000000000" pitchFamily="2" charset="2"/>
              <a:buChar char="Ø"/>
            </a:pPr>
            <a:r>
              <a:rPr lang="fr-FR" sz="2200" dirty="0"/>
              <a:t> </a:t>
            </a:r>
            <a:r>
              <a:rPr lang="fr-FR" sz="2200" dirty="0">
                <a:solidFill>
                  <a:srgbClr val="BE3C31"/>
                </a:solidFill>
              </a:rPr>
              <a:t>Culture : </a:t>
            </a:r>
            <a:r>
              <a:rPr lang="fr-FR" sz="2200" dirty="0"/>
              <a:t>"Le saviez-vous ? Les pâtes datent de plus de 4000 ans !"</a:t>
            </a:r>
          </a:p>
          <a:p>
            <a:pPr lvl="1">
              <a:buFont typeface="Wingdings" panose="05000000000000000000" pitchFamily="2" charset="2"/>
              <a:buChar char="Ø"/>
            </a:pPr>
            <a:r>
              <a:rPr lang="fr-FR" sz="2200" dirty="0"/>
              <a:t> </a:t>
            </a:r>
            <a:r>
              <a:rPr lang="fr-FR" sz="2200" dirty="0">
                <a:solidFill>
                  <a:srgbClr val="BE3C31"/>
                </a:solidFill>
              </a:rPr>
              <a:t>Mini-défis : </a:t>
            </a:r>
            <a:r>
              <a:rPr lang="fr-FR" sz="2200" dirty="0"/>
              <a:t>"Combien de types de pâtes connaissez-vous ? Commentez ci-dessous !"</a:t>
            </a:r>
          </a:p>
          <a:p>
            <a:pPr>
              <a:buFont typeface="Arial" panose="020B0604020202020204" pitchFamily="34" charset="0"/>
              <a:buChar char="•"/>
            </a:pPr>
            <a:r>
              <a:rPr lang="fr-FR" sz="2200" b="1" dirty="0"/>
              <a:t>Format :</a:t>
            </a:r>
            <a:r>
              <a:rPr lang="fr-FR" sz="2200" dirty="0"/>
              <a:t> Carrousels ou vidéos explicatives légères.</a:t>
            </a:r>
          </a:p>
          <a:p>
            <a:pPr>
              <a:buFont typeface="Arial" panose="020B0604020202020204" pitchFamily="34" charset="0"/>
              <a:buChar char="•"/>
            </a:pPr>
            <a:r>
              <a:rPr lang="fr-FR" sz="2200" b="1" dirty="0"/>
              <a:t>Objectif :</a:t>
            </a:r>
            <a:r>
              <a:rPr lang="fr-FR" sz="2200" dirty="0"/>
              <a:t> Engager régulièrement la communauté avec des contenus variés et éducatifs.</a:t>
            </a:r>
          </a:p>
        </p:txBody>
      </p:sp>
      <p:pic>
        <p:nvPicPr>
          <p:cNvPr id="4" name="Picture 2" descr="La Pasta S.A.">
            <a:extLst>
              <a:ext uri="{FF2B5EF4-FFF2-40B4-BE49-F238E27FC236}">
                <a16:creationId xmlns:a16="http://schemas.microsoft.com/office/drawing/2014/main" id="{3261E6C2-A151-487B-902F-B510AFBE39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211" b="28897"/>
          <a:stretch/>
        </p:blipFill>
        <p:spPr bwMode="auto">
          <a:xfrm>
            <a:off x="10573089" y="6008704"/>
            <a:ext cx="1146471" cy="606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0879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605A9D-B65D-4F29-A123-E6B213BBEDAE}"/>
              </a:ext>
            </a:extLst>
          </p:cNvPr>
          <p:cNvSpPr>
            <a:spLocks noGrp="1"/>
          </p:cNvSpPr>
          <p:nvPr>
            <p:ph type="title"/>
          </p:nvPr>
        </p:nvSpPr>
        <p:spPr/>
        <p:txBody>
          <a:bodyPr/>
          <a:lstStyle/>
          <a:p>
            <a:r>
              <a:rPr lang="fr-FR" b="1" dirty="0">
                <a:solidFill>
                  <a:srgbClr val="BE3C31"/>
                </a:solidFill>
                <a:latin typeface="Arial Rounded MT Bold" panose="020F0704030504030204" pitchFamily="34" charset="0"/>
              </a:rPr>
              <a:t>Jeu "Devine la Recette"</a:t>
            </a:r>
          </a:p>
        </p:txBody>
      </p:sp>
      <p:sp>
        <p:nvSpPr>
          <p:cNvPr id="3" name="Espace réservé du contenu 2">
            <a:extLst>
              <a:ext uri="{FF2B5EF4-FFF2-40B4-BE49-F238E27FC236}">
                <a16:creationId xmlns:a16="http://schemas.microsoft.com/office/drawing/2014/main" id="{A6D304D9-D5C3-46EE-92B7-F421E75D5722}"/>
              </a:ext>
            </a:extLst>
          </p:cNvPr>
          <p:cNvSpPr>
            <a:spLocks noGrp="1"/>
          </p:cNvSpPr>
          <p:nvPr>
            <p:ph idx="1"/>
          </p:nvPr>
        </p:nvSpPr>
        <p:spPr>
          <a:noFill/>
        </p:spPr>
        <p:txBody>
          <a:bodyPr>
            <a:normAutofit/>
          </a:bodyPr>
          <a:lstStyle/>
          <a:p>
            <a:pPr marL="0" indent="0" algn="just">
              <a:buNone/>
            </a:pPr>
            <a:endParaRPr lang="fr-FR" sz="2200" dirty="0"/>
          </a:p>
          <a:p>
            <a:pPr marL="0" indent="0">
              <a:buNone/>
            </a:pPr>
            <a:r>
              <a:rPr lang="fr-FR" sz="2200" b="1" dirty="0"/>
              <a:t>Concept :</a:t>
            </a:r>
            <a:r>
              <a:rPr lang="fr-FR" sz="2200" dirty="0"/>
              <a:t> Publier une image mystère (par exemple, un plat de pâtes flouté ou une liste d’ingrédients partielle) et inviter les abonnés à deviner la recette ou les ingrédients manquants.</a:t>
            </a:r>
          </a:p>
          <a:p>
            <a:pPr>
              <a:buFont typeface="Arial" panose="020B0604020202020204" pitchFamily="34" charset="0"/>
              <a:buChar char="•"/>
            </a:pPr>
            <a:r>
              <a:rPr lang="fr-FR" sz="2200" b="1" dirty="0"/>
              <a:t>Mécanisme :</a:t>
            </a:r>
            <a:r>
              <a:rPr lang="fr-FR" sz="2200" dirty="0"/>
              <a:t> Les participants commentent leurs réponses, et un tirage au sort parmi les bonnes réponses désigne les gagnants.</a:t>
            </a:r>
          </a:p>
          <a:p>
            <a:pPr>
              <a:buFont typeface="Arial" panose="020B0604020202020204" pitchFamily="34" charset="0"/>
              <a:buChar char="•"/>
            </a:pPr>
            <a:r>
              <a:rPr lang="fr-FR" sz="2200" b="1" dirty="0"/>
              <a:t>Récompense :</a:t>
            </a:r>
            <a:r>
              <a:rPr lang="fr-FR" sz="2200" dirty="0"/>
              <a:t> Lots Pasta First ou publication de la recette gagnante avec crédit à l’abonné.</a:t>
            </a:r>
          </a:p>
          <a:p>
            <a:pPr>
              <a:buFont typeface="Arial" panose="020B0604020202020204" pitchFamily="34" charset="0"/>
              <a:buChar char="•"/>
            </a:pPr>
            <a:r>
              <a:rPr lang="fr-FR" sz="2200" b="1" dirty="0"/>
              <a:t>Objectif :</a:t>
            </a:r>
            <a:r>
              <a:rPr lang="fr-FR" sz="2200" dirty="0"/>
              <a:t> Stimuler la curiosité et l’engagement tout en inspirant des idées de recettes.</a:t>
            </a:r>
          </a:p>
        </p:txBody>
      </p:sp>
      <p:pic>
        <p:nvPicPr>
          <p:cNvPr id="4" name="Picture 2" descr="La Pasta S.A.">
            <a:extLst>
              <a:ext uri="{FF2B5EF4-FFF2-40B4-BE49-F238E27FC236}">
                <a16:creationId xmlns:a16="http://schemas.microsoft.com/office/drawing/2014/main" id="{3261E6C2-A151-487B-902F-B510AFBE39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211" b="28897"/>
          <a:stretch/>
        </p:blipFill>
        <p:spPr bwMode="auto">
          <a:xfrm>
            <a:off x="10573089" y="6008704"/>
            <a:ext cx="1146471" cy="606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7045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605A9D-B65D-4F29-A123-E6B213BBEDAE}"/>
              </a:ext>
            </a:extLst>
          </p:cNvPr>
          <p:cNvSpPr>
            <a:spLocks noGrp="1"/>
          </p:cNvSpPr>
          <p:nvPr>
            <p:ph type="title"/>
          </p:nvPr>
        </p:nvSpPr>
        <p:spPr/>
        <p:txBody>
          <a:bodyPr/>
          <a:lstStyle/>
          <a:p>
            <a:r>
              <a:rPr lang="fr-FR" b="1" dirty="0">
                <a:solidFill>
                  <a:srgbClr val="BE3C31"/>
                </a:solidFill>
                <a:latin typeface="Arial Rounded MT Bold" panose="020F0704030504030204" pitchFamily="34" charset="0"/>
              </a:rPr>
              <a:t>Série "La Pasta dans Tous Ses États"</a:t>
            </a:r>
          </a:p>
        </p:txBody>
      </p:sp>
      <p:sp>
        <p:nvSpPr>
          <p:cNvPr id="3" name="Espace réservé du contenu 2">
            <a:extLst>
              <a:ext uri="{FF2B5EF4-FFF2-40B4-BE49-F238E27FC236}">
                <a16:creationId xmlns:a16="http://schemas.microsoft.com/office/drawing/2014/main" id="{A6D304D9-D5C3-46EE-92B7-F421E75D5722}"/>
              </a:ext>
            </a:extLst>
          </p:cNvPr>
          <p:cNvSpPr>
            <a:spLocks noGrp="1"/>
          </p:cNvSpPr>
          <p:nvPr>
            <p:ph idx="1"/>
          </p:nvPr>
        </p:nvSpPr>
        <p:spPr>
          <a:noFill/>
        </p:spPr>
        <p:txBody>
          <a:bodyPr>
            <a:normAutofit/>
          </a:bodyPr>
          <a:lstStyle/>
          <a:p>
            <a:pPr marL="0" indent="0" algn="just">
              <a:buNone/>
            </a:pPr>
            <a:endParaRPr lang="fr-FR" sz="2200" dirty="0"/>
          </a:p>
          <a:p>
            <a:pPr marL="0" indent="0">
              <a:buNone/>
            </a:pPr>
            <a:r>
              <a:rPr lang="fr-FR" sz="2200" b="1" dirty="0"/>
              <a:t>Concept :</a:t>
            </a:r>
            <a:r>
              <a:rPr lang="fr-FR" sz="2200" dirty="0"/>
              <a:t> Une série où la marque invite les abonnés à partager leurs recettes locales et originales avec Pasta First, qu’il s’agisse d’une version camerounaise de spaghetti ou d’une fusion innovante.</a:t>
            </a:r>
          </a:p>
          <a:p>
            <a:pPr>
              <a:buFont typeface="Arial" panose="020B0604020202020204" pitchFamily="34" charset="0"/>
              <a:buChar char="•"/>
            </a:pPr>
            <a:r>
              <a:rPr lang="fr-FR" sz="2200" b="1" dirty="0"/>
              <a:t>Mécanisme :</a:t>
            </a:r>
            <a:endParaRPr lang="fr-FR" sz="2200" dirty="0"/>
          </a:p>
          <a:p>
            <a:pPr lvl="1">
              <a:buFont typeface="Wingdings" panose="05000000000000000000" pitchFamily="2" charset="2"/>
              <a:buChar char="Ø"/>
            </a:pPr>
            <a:r>
              <a:rPr lang="fr-FR" sz="2200" dirty="0"/>
              <a:t> Les participants soumettent leurs recettes en DM ou via un formulaire.</a:t>
            </a:r>
          </a:p>
          <a:p>
            <a:pPr lvl="1">
              <a:buFont typeface="Wingdings" panose="05000000000000000000" pitchFamily="2" charset="2"/>
              <a:buChar char="Ø"/>
            </a:pPr>
            <a:r>
              <a:rPr lang="fr-FR" sz="2200" dirty="0"/>
              <a:t> Chaque semaine, une recette est sélectionnée, testée, et mise en avant sur les pages Pasta First avec une vidéo ou un visuel dédié.</a:t>
            </a:r>
          </a:p>
          <a:p>
            <a:pPr>
              <a:buFont typeface="Arial" panose="020B0604020202020204" pitchFamily="34" charset="0"/>
              <a:buChar char="•"/>
            </a:pPr>
            <a:r>
              <a:rPr lang="fr-FR" sz="2200" b="1" dirty="0"/>
              <a:t>Objectif :</a:t>
            </a:r>
            <a:r>
              <a:rPr lang="fr-FR" sz="2200" dirty="0"/>
              <a:t> Valoriser la communauté, montrer la diversité d’utilisation du produit et renforcer le lien entre la marque et ses consommateurs.</a:t>
            </a:r>
          </a:p>
        </p:txBody>
      </p:sp>
      <p:pic>
        <p:nvPicPr>
          <p:cNvPr id="4" name="Picture 2" descr="La Pasta S.A.">
            <a:extLst>
              <a:ext uri="{FF2B5EF4-FFF2-40B4-BE49-F238E27FC236}">
                <a16:creationId xmlns:a16="http://schemas.microsoft.com/office/drawing/2014/main" id="{3261E6C2-A151-487B-902F-B510AFBE39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211" b="28897"/>
          <a:stretch/>
        </p:blipFill>
        <p:spPr bwMode="auto">
          <a:xfrm>
            <a:off x="10573089" y="6008704"/>
            <a:ext cx="1146471" cy="606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1819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BE3B3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7875301-EE4B-4D31-AB1B-1A31EE647405}"/>
              </a:ext>
            </a:extLst>
          </p:cNvPr>
          <p:cNvSpPr txBox="1"/>
          <p:nvPr/>
        </p:nvSpPr>
        <p:spPr>
          <a:xfrm>
            <a:off x="2111141" y="2497976"/>
            <a:ext cx="7969717" cy="1862048"/>
          </a:xfrm>
          <a:prstGeom prst="rect">
            <a:avLst/>
          </a:prstGeom>
          <a:noFill/>
        </p:spPr>
        <p:txBody>
          <a:bodyPr wrap="square" rtlCol="0">
            <a:spAutoFit/>
          </a:bodyPr>
          <a:lstStyle/>
          <a:p>
            <a:pPr algn="ctr"/>
            <a:r>
              <a:rPr lang="fr-FR" sz="11500" b="1" dirty="0">
                <a:solidFill>
                  <a:schemeClr val="bg1"/>
                </a:solidFill>
                <a:latin typeface="Arial Rounded MT Bold" panose="020F0704030504030204" pitchFamily="34" charset="0"/>
              </a:rPr>
              <a:t>MERCI</a:t>
            </a:r>
            <a:endParaRPr lang="fr-FR" b="1" dirty="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2460611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a Pasta S.A.">
            <a:extLst>
              <a:ext uri="{FF2B5EF4-FFF2-40B4-BE49-F238E27FC236}">
                <a16:creationId xmlns:a16="http://schemas.microsoft.com/office/drawing/2014/main" id="{106AAEC2-D56C-4761-91FF-5E97E56EDC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211" b="28897"/>
          <a:stretch/>
        </p:blipFill>
        <p:spPr bwMode="auto">
          <a:xfrm>
            <a:off x="11059058" y="6314414"/>
            <a:ext cx="1027729" cy="5435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1" y="0"/>
            <a:ext cx="2832100" cy="5397500"/>
          </a:xfrm>
          <a:prstGeom prst="rect">
            <a:avLst/>
          </a:prstGeom>
          <a:solidFill>
            <a:srgbClr val="BE3C3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B89B1F18-4F8E-4BB6-8CAD-DBF2319A848F}"/>
              </a:ext>
            </a:extLst>
          </p:cNvPr>
          <p:cNvSpPr txBox="1"/>
          <p:nvPr/>
        </p:nvSpPr>
        <p:spPr>
          <a:xfrm>
            <a:off x="177297" y="247442"/>
            <a:ext cx="7237696" cy="769441"/>
          </a:xfrm>
          <a:prstGeom prst="rect">
            <a:avLst/>
          </a:prstGeom>
          <a:noFill/>
        </p:spPr>
        <p:txBody>
          <a:bodyPr wrap="square" rtlCol="0">
            <a:spAutoFit/>
          </a:bodyPr>
          <a:lstStyle/>
          <a:p>
            <a:r>
              <a:rPr lang="fr-FR" sz="4400" b="1" dirty="0">
                <a:solidFill>
                  <a:srgbClr val="FFC000"/>
                </a:solidFill>
                <a:latin typeface="Arial Rounded MT Bold" panose="020F0704030504030204" pitchFamily="34" charset="0"/>
              </a:rPr>
              <a:t>Insights</a:t>
            </a:r>
          </a:p>
        </p:txBody>
      </p:sp>
      <p:sp>
        <p:nvSpPr>
          <p:cNvPr id="6" name="Rectangle 5"/>
          <p:cNvSpPr/>
          <p:nvPr/>
        </p:nvSpPr>
        <p:spPr>
          <a:xfrm>
            <a:off x="0" y="5937042"/>
            <a:ext cx="2832100" cy="482808"/>
          </a:xfrm>
          <a:prstGeom prst="rect">
            <a:avLst/>
          </a:prstGeom>
          <a:solidFill>
            <a:srgbClr val="BE3C3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192243" y="2293025"/>
            <a:ext cx="8775700" cy="3416320"/>
          </a:xfrm>
          <a:prstGeom prst="rect">
            <a:avLst/>
          </a:prstGeom>
        </p:spPr>
        <p:txBody>
          <a:bodyPr wrap="square">
            <a:spAutoFit/>
          </a:bodyPr>
          <a:lstStyle/>
          <a:p>
            <a:pPr algn="just"/>
            <a:r>
              <a:rPr lang="fr-FR" sz="2400" dirty="0">
                <a:latin typeface="Corbel" panose="020B0503020204020204" pitchFamily="34" charset="0"/>
              </a:rPr>
              <a:t>Au Cameroun, les pâtes alimentaires se sont imposées comme un aliment polyvalent, apprécié pour leur rapidité de préparation, leur accessibilité, et leur capacité à s'adapter à divers styles de cuisine</a:t>
            </a:r>
          </a:p>
          <a:p>
            <a:pPr algn="just"/>
            <a:endParaRPr lang="fr-FR" sz="2400" dirty="0">
              <a:latin typeface="Corbel" panose="020B0503020204020204" pitchFamily="34" charset="0"/>
            </a:endParaRPr>
          </a:p>
          <a:p>
            <a:pPr algn="just"/>
            <a:r>
              <a:rPr lang="fr-FR" sz="2400" dirty="0">
                <a:latin typeface="Corbel" panose="020B0503020204020204" pitchFamily="34" charset="0"/>
              </a:rPr>
              <a:t>Cependant, un constat persiste : beaucoup de consommateurs ne maîtrisent pas toujours les temps de cuisson ou les techniques pour obtenir des pâtes parfaitement al dente. Cela peut créer des expériences culinaires mitigées, où les pâtes sont parfois trop molles ou mal assaisonnées, impactant leur perception globale.</a:t>
            </a:r>
          </a:p>
        </p:txBody>
      </p:sp>
      <p:sp>
        <p:nvSpPr>
          <p:cNvPr id="2" name="Rectangle 1"/>
          <p:cNvSpPr/>
          <p:nvPr/>
        </p:nvSpPr>
        <p:spPr>
          <a:xfrm>
            <a:off x="3192243" y="1109322"/>
            <a:ext cx="8894544" cy="830997"/>
          </a:xfrm>
          <a:prstGeom prst="rect">
            <a:avLst/>
          </a:prstGeom>
        </p:spPr>
        <p:txBody>
          <a:bodyPr wrap="square">
            <a:spAutoFit/>
          </a:bodyPr>
          <a:lstStyle/>
          <a:p>
            <a:r>
              <a:rPr lang="fr-FR" sz="2400" i="1" dirty="0">
                <a:solidFill>
                  <a:srgbClr val="BE3C31"/>
                </a:solidFill>
                <a:latin typeface="Corbel" panose="020B0503020204020204" pitchFamily="34" charset="0"/>
              </a:rPr>
              <a:t>"Je veux des pâtes faciles à préparer, savoureuses et riches en nutrition, mais je ne sais pas toujours comment m’y prendre."</a:t>
            </a:r>
          </a:p>
        </p:txBody>
      </p:sp>
    </p:spTree>
    <p:extLst>
      <p:ext uri="{BB962C8B-B14F-4D97-AF65-F5344CB8AC3E}">
        <p14:creationId xmlns:p14="http://schemas.microsoft.com/office/powerpoint/2010/main" val="3756584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a Pasta S.A.">
            <a:extLst>
              <a:ext uri="{FF2B5EF4-FFF2-40B4-BE49-F238E27FC236}">
                <a16:creationId xmlns:a16="http://schemas.microsoft.com/office/drawing/2014/main" id="{106AAEC2-D56C-4761-91FF-5E97E56EDC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211" b="28897"/>
          <a:stretch/>
        </p:blipFill>
        <p:spPr bwMode="auto">
          <a:xfrm>
            <a:off x="11059058" y="6314414"/>
            <a:ext cx="1027729" cy="5435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1" y="0"/>
            <a:ext cx="2832100" cy="5397500"/>
          </a:xfrm>
          <a:prstGeom prst="rect">
            <a:avLst/>
          </a:prstGeom>
          <a:solidFill>
            <a:srgbClr val="BE3C3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B89B1F18-4F8E-4BB6-8CAD-DBF2319A848F}"/>
              </a:ext>
            </a:extLst>
          </p:cNvPr>
          <p:cNvSpPr txBox="1"/>
          <p:nvPr/>
        </p:nvSpPr>
        <p:spPr>
          <a:xfrm>
            <a:off x="177297" y="247442"/>
            <a:ext cx="7237696" cy="769441"/>
          </a:xfrm>
          <a:prstGeom prst="rect">
            <a:avLst/>
          </a:prstGeom>
          <a:noFill/>
        </p:spPr>
        <p:txBody>
          <a:bodyPr wrap="square" rtlCol="0">
            <a:spAutoFit/>
          </a:bodyPr>
          <a:lstStyle/>
          <a:p>
            <a:r>
              <a:rPr lang="fr-FR" sz="4400" b="1" dirty="0">
                <a:solidFill>
                  <a:srgbClr val="FFC000"/>
                </a:solidFill>
                <a:latin typeface="Arial Rounded MT Bold" panose="020F0704030504030204" pitchFamily="34" charset="0"/>
              </a:rPr>
              <a:t>Objectifs</a:t>
            </a:r>
          </a:p>
        </p:txBody>
      </p:sp>
      <p:sp>
        <p:nvSpPr>
          <p:cNvPr id="6" name="Rectangle 5"/>
          <p:cNvSpPr/>
          <p:nvPr/>
        </p:nvSpPr>
        <p:spPr>
          <a:xfrm>
            <a:off x="0" y="5937042"/>
            <a:ext cx="2832100" cy="482808"/>
          </a:xfrm>
          <a:prstGeom prst="rect">
            <a:avLst/>
          </a:prstGeom>
          <a:solidFill>
            <a:srgbClr val="BE3C3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027143" y="1264325"/>
            <a:ext cx="8775700" cy="4524315"/>
          </a:xfrm>
          <a:prstGeom prst="rect">
            <a:avLst/>
          </a:prstGeom>
        </p:spPr>
        <p:txBody>
          <a:bodyPr wrap="square">
            <a:spAutoFit/>
          </a:bodyPr>
          <a:lstStyle/>
          <a:p>
            <a:pPr algn="just"/>
            <a:r>
              <a:rPr lang="fr-FR" sz="2400" b="1" dirty="0">
                <a:latin typeface="Corbel" panose="020B0503020204020204" pitchFamily="34" charset="0"/>
              </a:rPr>
              <a:t>Objectifs de Communication :</a:t>
            </a:r>
          </a:p>
          <a:p>
            <a:pPr marL="342900" indent="-342900" algn="just">
              <a:buFont typeface="Wingdings" panose="05000000000000000000" pitchFamily="2" charset="2"/>
              <a:buChar char="ü"/>
            </a:pPr>
            <a:r>
              <a:rPr lang="fr-FR" sz="2400" dirty="0">
                <a:latin typeface="Corbel" panose="020B0503020204020204" pitchFamily="34" charset="0"/>
              </a:rPr>
              <a:t>Sensibiliser sur le mode de cuisson idéal de PASTA FIRST.</a:t>
            </a:r>
          </a:p>
          <a:p>
            <a:pPr marL="342900" indent="-342900" algn="just">
              <a:buFont typeface="Wingdings" panose="05000000000000000000" pitchFamily="2" charset="2"/>
              <a:buChar char="ü"/>
            </a:pPr>
            <a:r>
              <a:rPr lang="fr-FR" sz="2400" dirty="0">
                <a:latin typeface="Corbel" panose="020B0503020204020204" pitchFamily="34" charset="0"/>
              </a:rPr>
              <a:t>Renforcer la notoriété et la crédibilité de la marque.</a:t>
            </a:r>
          </a:p>
          <a:p>
            <a:pPr marL="342900" indent="-342900" algn="just">
              <a:buFont typeface="Wingdings" panose="05000000000000000000" pitchFamily="2" charset="2"/>
              <a:buChar char="ü"/>
            </a:pPr>
            <a:r>
              <a:rPr lang="fr-FR" sz="2400" dirty="0">
                <a:latin typeface="Corbel" panose="020B0503020204020204" pitchFamily="34" charset="0"/>
              </a:rPr>
              <a:t>Mettre en avant les valeurs nutritionnelles riches en protéines.</a:t>
            </a:r>
          </a:p>
          <a:p>
            <a:pPr marL="342900" indent="-342900" algn="just">
              <a:buFont typeface="Wingdings" panose="05000000000000000000" pitchFamily="2" charset="2"/>
              <a:buChar char="ü"/>
            </a:pPr>
            <a:r>
              <a:rPr lang="fr-FR" sz="2400" dirty="0">
                <a:latin typeface="Corbel" panose="020B0503020204020204" pitchFamily="34" charset="0"/>
              </a:rPr>
              <a:t>Engager et fidéliser la cible tout en recrutant de nouveaux consommateurs.</a:t>
            </a:r>
          </a:p>
          <a:p>
            <a:pPr algn="just"/>
            <a:endParaRPr lang="fr-FR" sz="2400" dirty="0">
              <a:latin typeface="Corbel" panose="020B0503020204020204" pitchFamily="34" charset="0"/>
            </a:endParaRPr>
          </a:p>
          <a:p>
            <a:pPr algn="just"/>
            <a:r>
              <a:rPr lang="fr-FR" sz="2400" b="1" dirty="0">
                <a:latin typeface="Corbel" panose="020B0503020204020204" pitchFamily="34" charset="0"/>
              </a:rPr>
              <a:t>Objectifs Business :</a:t>
            </a:r>
          </a:p>
          <a:p>
            <a:pPr marL="342900" indent="-342900" algn="just">
              <a:buFont typeface="Wingdings" panose="05000000000000000000" pitchFamily="2" charset="2"/>
              <a:buChar char="ü"/>
            </a:pPr>
            <a:r>
              <a:rPr lang="fr-FR" sz="2400" dirty="0">
                <a:latin typeface="Corbel" panose="020B0503020204020204" pitchFamily="34" charset="0"/>
              </a:rPr>
              <a:t>Augmenter les ventes de PASTA FIRST.</a:t>
            </a:r>
          </a:p>
          <a:p>
            <a:pPr marL="342900" indent="-342900" algn="just">
              <a:buFont typeface="Wingdings" panose="05000000000000000000" pitchFamily="2" charset="2"/>
              <a:buChar char="ü"/>
            </a:pPr>
            <a:r>
              <a:rPr lang="fr-FR" sz="2400" dirty="0">
                <a:latin typeface="Corbel" panose="020B0503020204020204" pitchFamily="34" charset="0"/>
              </a:rPr>
              <a:t>Accroître la distribution numérique et physique.</a:t>
            </a:r>
          </a:p>
          <a:p>
            <a:pPr marL="342900" indent="-342900" algn="just">
              <a:buFont typeface="Wingdings" panose="05000000000000000000" pitchFamily="2" charset="2"/>
              <a:buChar char="ü"/>
            </a:pPr>
            <a:r>
              <a:rPr lang="fr-FR" sz="2400" dirty="0">
                <a:latin typeface="Corbel" panose="020B0503020204020204" pitchFamily="34" charset="0"/>
              </a:rPr>
              <a:t>Positionner PASTA FIRST comme la référence incontournable des pâtes au Cameroun.</a:t>
            </a:r>
          </a:p>
        </p:txBody>
      </p:sp>
    </p:spTree>
    <p:extLst>
      <p:ext uri="{BB962C8B-B14F-4D97-AF65-F5344CB8AC3E}">
        <p14:creationId xmlns:p14="http://schemas.microsoft.com/office/powerpoint/2010/main" val="2625686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a Pasta S.A.">
            <a:extLst>
              <a:ext uri="{FF2B5EF4-FFF2-40B4-BE49-F238E27FC236}">
                <a16:creationId xmlns:a16="http://schemas.microsoft.com/office/drawing/2014/main" id="{106AAEC2-D56C-4761-91FF-5E97E56EDC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211" b="28897"/>
          <a:stretch/>
        </p:blipFill>
        <p:spPr bwMode="auto">
          <a:xfrm>
            <a:off x="11059058" y="6314414"/>
            <a:ext cx="1027729" cy="5435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1" y="0"/>
            <a:ext cx="2832100" cy="5397500"/>
          </a:xfrm>
          <a:prstGeom prst="rect">
            <a:avLst/>
          </a:prstGeom>
          <a:solidFill>
            <a:srgbClr val="BE3C3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B89B1F18-4F8E-4BB6-8CAD-DBF2319A848F}"/>
              </a:ext>
            </a:extLst>
          </p:cNvPr>
          <p:cNvSpPr txBox="1"/>
          <p:nvPr/>
        </p:nvSpPr>
        <p:spPr>
          <a:xfrm>
            <a:off x="177297" y="247442"/>
            <a:ext cx="7237696" cy="769441"/>
          </a:xfrm>
          <a:prstGeom prst="rect">
            <a:avLst/>
          </a:prstGeom>
          <a:noFill/>
        </p:spPr>
        <p:txBody>
          <a:bodyPr wrap="square" rtlCol="0">
            <a:spAutoFit/>
          </a:bodyPr>
          <a:lstStyle/>
          <a:p>
            <a:r>
              <a:rPr lang="fr-FR" sz="4400" b="1" dirty="0">
                <a:solidFill>
                  <a:srgbClr val="FFC000"/>
                </a:solidFill>
                <a:latin typeface="Arial Rounded MT Bold" panose="020F0704030504030204" pitchFamily="34" charset="0"/>
              </a:rPr>
              <a:t>Cibles</a:t>
            </a:r>
          </a:p>
        </p:txBody>
      </p:sp>
      <p:sp>
        <p:nvSpPr>
          <p:cNvPr id="6" name="Rectangle 5"/>
          <p:cNvSpPr/>
          <p:nvPr/>
        </p:nvSpPr>
        <p:spPr>
          <a:xfrm>
            <a:off x="0" y="5937042"/>
            <a:ext cx="2832100" cy="482808"/>
          </a:xfrm>
          <a:prstGeom prst="rect">
            <a:avLst/>
          </a:prstGeom>
          <a:solidFill>
            <a:srgbClr val="BE3C3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027143" y="1264325"/>
            <a:ext cx="8775700" cy="3539430"/>
          </a:xfrm>
          <a:prstGeom prst="rect">
            <a:avLst/>
          </a:prstGeom>
        </p:spPr>
        <p:txBody>
          <a:bodyPr wrap="square">
            <a:spAutoFit/>
          </a:bodyPr>
          <a:lstStyle/>
          <a:p>
            <a:pPr algn="just"/>
            <a:r>
              <a:rPr lang="fr-FR" sz="3200" b="1" dirty="0">
                <a:latin typeface="Corbel" panose="020B0503020204020204" pitchFamily="34" charset="0"/>
              </a:rPr>
              <a:t>Ménages</a:t>
            </a:r>
          </a:p>
          <a:p>
            <a:pPr marL="342900" indent="-342900" algn="just">
              <a:buFont typeface="Wingdings" panose="05000000000000000000" pitchFamily="2" charset="2"/>
              <a:buChar char="ü"/>
            </a:pPr>
            <a:r>
              <a:rPr lang="fr-FR" sz="3200" dirty="0">
                <a:latin typeface="Corbel" panose="020B0503020204020204" pitchFamily="34" charset="0"/>
              </a:rPr>
              <a:t>Parents (25-45 ans) soucieux de bien nourrir leur famille</a:t>
            </a:r>
          </a:p>
          <a:p>
            <a:pPr marL="342900" indent="-342900" algn="just">
              <a:buFont typeface="Wingdings" panose="05000000000000000000" pitchFamily="2" charset="2"/>
              <a:buChar char="ü"/>
            </a:pPr>
            <a:endParaRPr lang="fr-FR" sz="3200" dirty="0">
              <a:latin typeface="Corbel" panose="020B0503020204020204" pitchFamily="34" charset="0"/>
            </a:endParaRPr>
          </a:p>
          <a:p>
            <a:pPr algn="just"/>
            <a:r>
              <a:rPr lang="fr-FR" sz="3200" b="1" dirty="0">
                <a:latin typeface="Corbel" panose="020B0503020204020204" pitchFamily="34" charset="0"/>
              </a:rPr>
              <a:t>Grand public</a:t>
            </a:r>
          </a:p>
          <a:p>
            <a:pPr marL="342900" indent="-342900" algn="just">
              <a:buFont typeface="Wingdings" panose="05000000000000000000" pitchFamily="2" charset="2"/>
              <a:buChar char="ü"/>
            </a:pPr>
            <a:r>
              <a:rPr lang="fr-FR" sz="3200" dirty="0">
                <a:latin typeface="Corbel" panose="020B0503020204020204" pitchFamily="34" charset="0"/>
              </a:rPr>
              <a:t>Jeunes adultes (18-35 ans) adeptes de repas rapides et nutritifs</a:t>
            </a:r>
          </a:p>
        </p:txBody>
      </p:sp>
      <p:pic>
        <p:nvPicPr>
          <p:cNvPr id="2" name="Image 1"/>
          <p:cNvPicPr>
            <a:picLocks noChangeAspect="1"/>
          </p:cNvPicPr>
          <p:nvPr/>
        </p:nvPicPr>
        <p:blipFill>
          <a:blip r:embed="rId3"/>
          <a:stretch>
            <a:fillRect/>
          </a:stretch>
        </p:blipFill>
        <p:spPr>
          <a:xfrm>
            <a:off x="0" y="1753536"/>
            <a:ext cx="2832100" cy="1890427"/>
          </a:xfrm>
          <a:prstGeom prst="parallelogram">
            <a:avLst/>
          </a:prstGeom>
        </p:spPr>
      </p:pic>
    </p:spTree>
    <p:extLst>
      <p:ext uri="{BB962C8B-B14F-4D97-AF65-F5344CB8AC3E}">
        <p14:creationId xmlns:p14="http://schemas.microsoft.com/office/powerpoint/2010/main" val="2731878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a Pasta S.A.">
            <a:extLst>
              <a:ext uri="{FF2B5EF4-FFF2-40B4-BE49-F238E27FC236}">
                <a16:creationId xmlns:a16="http://schemas.microsoft.com/office/drawing/2014/main" id="{106AAEC2-D56C-4761-91FF-5E97E56EDC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211" b="28897"/>
          <a:stretch/>
        </p:blipFill>
        <p:spPr bwMode="auto">
          <a:xfrm>
            <a:off x="11059058" y="6314414"/>
            <a:ext cx="1027729" cy="5435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1" y="0"/>
            <a:ext cx="2832100" cy="5397500"/>
          </a:xfrm>
          <a:prstGeom prst="rect">
            <a:avLst/>
          </a:prstGeom>
          <a:solidFill>
            <a:srgbClr val="BE3C3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B89B1F18-4F8E-4BB6-8CAD-DBF2319A848F}"/>
              </a:ext>
            </a:extLst>
          </p:cNvPr>
          <p:cNvSpPr txBox="1"/>
          <p:nvPr/>
        </p:nvSpPr>
        <p:spPr>
          <a:xfrm>
            <a:off x="177297" y="247442"/>
            <a:ext cx="7237696" cy="1446550"/>
          </a:xfrm>
          <a:prstGeom prst="rect">
            <a:avLst/>
          </a:prstGeom>
          <a:noFill/>
        </p:spPr>
        <p:txBody>
          <a:bodyPr wrap="square" rtlCol="0">
            <a:spAutoFit/>
          </a:bodyPr>
          <a:lstStyle/>
          <a:p>
            <a:r>
              <a:rPr lang="fr-FR" sz="4400" b="1" dirty="0">
                <a:solidFill>
                  <a:srgbClr val="FFC000"/>
                </a:solidFill>
                <a:latin typeface="Arial Rounded MT Bold" panose="020F0704030504030204" pitchFamily="34" charset="0"/>
              </a:rPr>
              <a:t>Résultat</a:t>
            </a:r>
          </a:p>
          <a:p>
            <a:r>
              <a:rPr lang="fr-FR" sz="4400" b="1" dirty="0">
                <a:solidFill>
                  <a:srgbClr val="FFC000"/>
                </a:solidFill>
                <a:latin typeface="Arial Rounded MT Bold" panose="020F0704030504030204" pitchFamily="34" charset="0"/>
              </a:rPr>
              <a:t>Attendu</a:t>
            </a:r>
          </a:p>
        </p:txBody>
      </p:sp>
      <p:sp>
        <p:nvSpPr>
          <p:cNvPr id="6" name="Rectangle 5"/>
          <p:cNvSpPr/>
          <p:nvPr/>
        </p:nvSpPr>
        <p:spPr>
          <a:xfrm>
            <a:off x="0" y="5937042"/>
            <a:ext cx="2832100" cy="482808"/>
          </a:xfrm>
          <a:prstGeom prst="rect">
            <a:avLst/>
          </a:prstGeom>
          <a:solidFill>
            <a:srgbClr val="BE3C3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027143" y="520799"/>
            <a:ext cx="8775700" cy="5594352"/>
          </a:xfrm>
          <a:prstGeom prst="rect">
            <a:avLst/>
          </a:prstGeom>
        </p:spPr>
        <p:txBody>
          <a:bodyPr wrap="square">
            <a:spAutoFit/>
          </a:bodyPr>
          <a:lstStyle/>
          <a:p>
            <a:pPr algn="just"/>
            <a:r>
              <a:rPr lang="fr-FR" sz="5400" dirty="0">
                <a:latin typeface="Corbel" panose="020B0503020204020204" pitchFamily="34" charset="0"/>
              </a:rPr>
              <a:t>Avec cette campagne, </a:t>
            </a:r>
            <a:r>
              <a:rPr lang="fr-FR" sz="5400" b="1" dirty="0">
                <a:latin typeface="Corbel" panose="020B0503020204020204" pitchFamily="34" charset="0"/>
              </a:rPr>
              <a:t>PASTA FIRST</a:t>
            </a:r>
            <a:r>
              <a:rPr lang="fr-FR" sz="5400" dirty="0">
                <a:latin typeface="Corbel" panose="020B0503020204020204" pitchFamily="34" charset="0"/>
              </a:rPr>
              <a:t> deviendra synonyme de simplicité culinaire et de repas réussis. </a:t>
            </a:r>
          </a:p>
          <a:p>
            <a:pPr algn="just"/>
            <a:endParaRPr lang="fr-FR" sz="5400" dirty="0">
              <a:latin typeface="Corbel" panose="020B0503020204020204" pitchFamily="34" charset="0"/>
            </a:endParaRPr>
          </a:p>
          <a:p>
            <a:pPr lvl="0" algn="just">
              <a:lnSpc>
                <a:spcPct val="90000"/>
              </a:lnSpc>
              <a:spcBef>
                <a:spcPts val="1000"/>
              </a:spcBef>
            </a:pPr>
            <a:r>
              <a:rPr lang="fr-FR" sz="2200" dirty="0">
                <a:solidFill>
                  <a:prstClr val="black"/>
                </a:solidFill>
                <a:latin typeface="Corbel" panose="020B0503020204020204" pitchFamily="34" charset="0"/>
              </a:rPr>
              <a:t>À travers cette recommandation, nous proposons des concepts créatifs, des actions digitales </a:t>
            </a:r>
            <a:r>
              <a:rPr lang="fr-FR" sz="2200" dirty="0" err="1">
                <a:solidFill>
                  <a:prstClr val="black"/>
                </a:solidFill>
                <a:latin typeface="Corbel" panose="020B0503020204020204" pitchFamily="34" charset="0"/>
              </a:rPr>
              <a:t>impactantes</a:t>
            </a:r>
            <a:r>
              <a:rPr lang="fr-FR" sz="2200" dirty="0">
                <a:solidFill>
                  <a:prstClr val="black"/>
                </a:solidFill>
                <a:latin typeface="Corbel" panose="020B0503020204020204" pitchFamily="34" charset="0"/>
              </a:rPr>
              <a:t> et des collaborations stratégiques, avec un objectif clair : réconcilier nos consommateurs avec l’art de la cuisson parfaite et réaffirmer </a:t>
            </a:r>
            <a:r>
              <a:rPr lang="fr-FR" sz="2200" dirty="0" err="1">
                <a:solidFill>
                  <a:prstClr val="black"/>
                </a:solidFill>
                <a:latin typeface="Corbel" panose="020B0503020204020204" pitchFamily="34" charset="0"/>
              </a:rPr>
              <a:t>Pasta</a:t>
            </a:r>
            <a:r>
              <a:rPr lang="fr-FR" sz="2200" dirty="0">
                <a:solidFill>
                  <a:prstClr val="black"/>
                </a:solidFill>
                <a:latin typeface="Corbel" panose="020B0503020204020204" pitchFamily="34" charset="0"/>
              </a:rPr>
              <a:t> First comme une marque incontournable.</a:t>
            </a:r>
          </a:p>
        </p:txBody>
      </p:sp>
    </p:spTree>
    <p:extLst>
      <p:ext uri="{BB962C8B-B14F-4D97-AF65-F5344CB8AC3E}">
        <p14:creationId xmlns:p14="http://schemas.microsoft.com/office/powerpoint/2010/main" val="3252991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E3B3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7875301-EE4B-4D31-AB1B-1A31EE647405}"/>
              </a:ext>
            </a:extLst>
          </p:cNvPr>
          <p:cNvSpPr txBox="1"/>
          <p:nvPr/>
        </p:nvSpPr>
        <p:spPr>
          <a:xfrm>
            <a:off x="1412641" y="538827"/>
            <a:ext cx="8975959" cy="1569660"/>
          </a:xfrm>
          <a:prstGeom prst="rect">
            <a:avLst/>
          </a:prstGeom>
          <a:noFill/>
        </p:spPr>
        <p:txBody>
          <a:bodyPr wrap="square" rtlCol="0">
            <a:spAutoFit/>
          </a:bodyPr>
          <a:lstStyle/>
          <a:p>
            <a:pPr algn="ctr"/>
            <a:r>
              <a:rPr lang="fr-FR" sz="9600" b="1" i="1" dirty="0" err="1">
                <a:solidFill>
                  <a:schemeClr val="bg1"/>
                </a:solidFill>
                <a:latin typeface="Arial Rounded MT Bold" panose="020F0704030504030204" pitchFamily="34" charset="0"/>
              </a:rPr>
              <a:t>Reco</a:t>
            </a:r>
            <a:r>
              <a:rPr lang="fr-FR" sz="9600" b="1" i="1" dirty="0">
                <a:solidFill>
                  <a:schemeClr val="bg1"/>
                </a:solidFill>
                <a:latin typeface="Arial Rounded MT Bold" panose="020F0704030504030204" pitchFamily="34" charset="0"/>
              </a:rPr>
              <a:t> Agence</a:t>
            </a:r>
            <a:endParaRPr lang="fr-FR" sz="2000" b="1" i="1" dirty="0">
              <a:solidFill>
                <a:schemeClr val="bg1"/>
              </a:solidFill>
              <a:latin typeface="Arial Rounded MT Bold" panose="020F0704030504030204" pitchFamily="34" charset="0"/>
            </a:endParaRPr>
          </a:p>
        </p:txBody>
      </p:sp>
      <p:graphicFrame>
        <p:nvGraphicFramePr>
          <p:cNvPr id="3" name="Diagramme 2"/>
          <p:cNvGraphicFramePr/>
          <p:nvPr>
            <p:extLst>
              <p:ext uri="{D42A27DB-BD31-4B8C-83A1-F6EECF244321}">
                <p14:modId xmlns:p14="http://schemas.microsoft.com/office/powerpoint/2010/main" val="2376523294"/>
              </p:ext>
            </p:extLst>
          </p:nvPr>
        </p:nvGraphicFramePr>
        <p:xfrm>
          <a:off x="2032000" y="2108487"/>
          <a:ext cx="8128000" cy="40298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1295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a Pasta S.A.">
            <a:extLst>
              <a:ext uri="{FF2B5EF4-FFF2-40B4-BE49-F238E27FC236}">
                <a16:creationId xmlns:a16="http://schemas.microsoft.com/office/drawing/2014/main" id="{106AAEC2-D56C-4761-91FF-5E97E56EDC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211" b="28897"/>
          <a:stretch/>
        </p:blipFill>
        <p:spPr bwMode="auto">
          <a:xfrm>
            <a:off x="11059058" y="6314414"/>
            <a:ext cx="1027729" cy="5435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Image 2"/>
          <p:cNvPicPr>
            <a:picLocks noChangeAspect="1"/>
          </p:cNvPicPr>
          <p:nvPr/>
        </p:nvPicPr>
        <p:blipFill rotWithShape="1">
          <a:blip r:embed="rId3"/>
          <a:srcRect t="21892" b="46313"/>
          <a:stretch/>
        </p:blipFill>
        <p:spPr>
          <a:xfrm>
            <a:off x="0" y="0"/>
            <a:ext cx="12192000" cy="6873620"/>
          </a:xfrm>
          <a:prstGeom prst="rect">
            <a:avLst/>
          </a:prstGeom>
        </p:spPr>
      </p:pic>
      <p:sp>
        <p:nvSpPr>
          <p:cNvPr id="5" name="ZoneTexte 4">
            <a:extLst>
              <a:ext uri="{FF2B5EF4-FFF2-40B4-BE49-F238E27FC236}">
                <a16:creationId xmlns:a16="http://schemas.microsoft.com/office/drawing/2014/main" id="{B89B1F18-4F8E-4BB6-8CAD-DBF2319A848F}"/>
              </a:ext>
            </a:extLst>
          </p:cNvPr>
          <p:cNvSpPr txBox="1"/>
          <p:nvPr/>
        </p:nvSpPr>
        <p:spPr>
          <a:xfrm>
            <a:off x="4849091" y="82342"/>
            <a:ext cx="7237696" cy="3600986"/>
          </a:xfrm>
          <a:prstGeom prst="rect">
            <a:avLst/>
          </a:prstGeom>
          <a:noFill/>
        </p:spPr>
        <p:txBody>
          <a:bodyPr wrap="square" rtlCol="0">
            <a:spAutoFit/>
          </a:bodyPr>
          <a:lstStyle/>
          <a:p>
            <a:endParaRPr lang="fr-FR" sz="3600" dirty="0">
              <a:solidFill>
                <a:srgbClr val="FFC000"/>
              </a:solidFill>
              <a:latin typeface="Arial Rounded MT Bold" panose="020F0704030504030204" pitchFamily="34" charset="0"/>
            </a:endParaRPr>
          </a:p>
          <a:p>
            <a:r>
              <a:rPr lang="fr-FR" sz="9600" b="1" dirty="0">
                <a:solidFill>
                  <a:srgbClr val="FFC000"/>
                </a:solidFill>
                <a:latin typeface="Arial Rounded MT Bold" panose="020F0704030504030204" pitchFamily="34" charset="0"/>
              </a:rPr>
              <a:t>LE PLAISIR</a:t>
            </a:r>
          </a:p>
          <a:p>
            <a:r>
              <a:rPr lang="fr-FR" sz="9600" b="1" dirty="0">
                <a:solidFill>
                  <a:srgbClr val="FFC000"/>
                </a:solidFill>
                <a:latin typeface="Arial Rounded MT Bold" panose="020F0704030504030204" pitchFamily="34" charset="0"/>
              </a:rPr>
              <a:t>à POINT</a:t>
            </a:r>
          </a:p>
        </p:txBody>
      </p:sp>
      <p:sp>
        <p:nvSpPr>
          <p:cNvPr id="6" name="Vague 5"/>
          <p:cNvSpPr/>
          <p:nvPr/>
        </p:nvSpPr>
        <p:spPr>
          <a:xfrm>
            <a:off x="0" y="82342"/>
            <a:ext cx="1930400" cy="1930400"/>
          </a:xfrm>
          <a:prstGeom prst="wave">
            <a:avLst/>
          </a:prstGeom>
          <a:solidFill>
            <a:srgbClr val="BE3C3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latin typeface="Arial Rounded MT Bold" panose="020F0704030504030204" pitchFamily="34" charset="0"/>
              </a:rPr>
              <a:t>Concept 1</a:t>
            </a:r>
          </a:p>
        </p:txBody>
      </p:sp>
    </p:spTree>
    <p:extLst>
      <p:ext uri="{BB962C8B-B14F-4D97-AF65-F5344CB8AC3E}">
        <p14:creationId xmlns:p14="http://schemas.microsoft.com/office/powerpoint/2010/main" val="416297178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594</TotalTime>
  <Words>3040</Words>
  <Application>Microsoft Office PowerPoint</Application>
  <PresentationFormat>Grand écran</PresentationFormat>
  <Paragraphs>228</Paragraphs>
  <Slides>36</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36</vt:i4>
      </vt:variant>
    </vt:vector>
  </HeadingPairs>
  <TitlesOfParts>
    <vt:vector size="43" baseType="lpstr">
      <vt:lpstr>Arial</vt:lpstr>
      <vt:lpstr>Arial Rounded MT Bold</vt:lpstr>
      <vt:lpstr>Calibri</vt:lpstr>
      <vt:lpstr>Calibri Light</vt:lpstr>
      <vt:lpstr>Corbel</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incontournables, ceux qui font le buzz</vt:lpstr>
      <vt:lpstr>Les incontournables, ceux qui font le buzz</vt:lpstr>
      <vt:lpstr>Quelques profils</vt:lpstr>
      <vt:lpstr>Présentation PowerPoint</vt:lpstr>
      <vt:lpstr>Les gens du peuple, l’authenticité avant tout</vt:lpstr>
      <vt:lpstr>Les gens du peuple, l’authenticité avant tout</vt:lpstr>
      <vt:lpstr>Quelques profils</vt:lpstr>
      <vt:lpstr>Quelques profils</vt:lpstr>
      <vt:lpstr>Présentation PowerPoint</vt:lpstr>
      <vt:lpstr>Présentation PowerPoint</vt:lpstr>
      <vt:lpstr>Challenge ’’07 Minutes Chrono’’</vt:lpstr>
      <vt:lpstr>Rubrique "Pasta Tuesday"</vt:lpstr>
      <vt:lpstr>Jeu "Devine la Recette"</vt:lpstr>
      <vt:lpstr>Série "La Pasta dans Tous Ses États"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HP KS</dc:creator>
  <cp:lastModifiedBy>User</cp:lastModifiedBy>
  <cp:revision>80</cp:revision>
  <dcterms:created xsi:type="dcterms:W3CDTF">2025-01-10T12:34:46Z</dcterms:created>
  <dcterms:modified xsi:type="dcterms:W3CDTF">2025-01-13T15:34:48Z</dcterms:modified>
</cp:coreProperties>
</file>