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58"/>
  </p:notesMasterIdLst>
  <p:sldIdLst>
    <p:sldId id="257" r:id="rId3"/>
    <p:sldId id="258" r:id="rId4"/>
    <p:sldId id="259" r:id="rId5"/>
    <p:sldId id="260" r:id="rId6"/>
    <p:sldId id="261" r:id="rId7"/>
    <p:sldId id="264" r:id="rId8"/>
    <p:sldId id="263" r:id="rId9"/>
    <p:sldId id="336" r:id="rId10"/>
    <p:sldId id="337" r:id="rId11"/>
    <p:sldId id="338" r:id="rId12"/>
    <p:sldId id="339" r:id="rId13"/>
    <p:sldId id="266" r:id="rId14"/>
    <p:sldId id="265" r:id="rId15"/>
    <p:sldId id="340" r:id="rId16"/>
    <p:sldId id="286" r:id="rId17"/>
    <p:sldId id="341" r:id="rId18"/>
    <p:sldId id="269" r:id="rId19"/>
    <p:sldId id="287" r:id="rId20"/>
    <p:sldId id="288" r:id="rId21"/>
    <p:sldId id="289" r:id="rId22"/>
    <p:sldId id="290" r:id="rId23"/>
    <p:sldId id="274" r:id="rId24"/>
    <p:sldId id="292" r:id="rId25"/>
    <p:sldId id="293" r:id="rId26"/>
    <p:sldId id="344" r:id="rId27"/>
    <p:sldId id="343" r:id="rId28"/>
    <p:sldId id="275" r:id="rId29"/>
    <p:sldId id="346" r:id="rId30"/>
    <p:sldId id="316" r:id="rId31"/>
    <p:sldId id="363" r:id="rId32"/>
    <p:sldId id="294" r:id="rId33"/>
    <p:sldId id="345" r:id="rId34"/>
    <p:sldId id="364" r:id="rId35"/>
    <p:sldId id="365" r:id="rId36"/>
    <p:sldId id="352" r:id="rId37"/>
    <p:sldId id="349" r:id="rId38"/>
    <p:sldId id="350" r:id="rId39"/>
    <p:sldId id="367" r:id="rId40"/>
    <p:sldId id="366" r:id="rId41"/>
    <p:sldId id="326" r:id="rId42"/>
    <p:sldId id="317" r:id="rId43"/>
    <p:sldId id="320" r:id="rId44"/>
    <p:sldId id="324" r:id="rId45"/>
    <p:sldId id="322" r:id="rId46"/>
    <p:sldId id="353" r:id="rId47"/>
    <p:sldId id="325" r:id="rId48"/>
    <p:sldId id="354" r:id="rId49"/>
    <p:sldId id="355" r:id="rId50"/>
    <p:sldId id="359" r:id="rId51"/>
    <p:sldId id="361" r:id="rId52"/>
    <p:sldId id="356" r:id="rId53"/>
    <p:sldId id="357" r:id="rId54"/>
    <p:sldId id="351" r:id="rId55"/>
    <p:sldId id="362" r:id="rId56"/>
    <p:sldId id="262"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2D4A"/>
    <a:srgbClr val="5E5E5E"/>
    <a:srgbClr val="CCECFF"/>
    <a:srgbClr val="E15B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3792" autoAdjust="0"/>
  </p:normalViewPr>
  <p:slideViewPr>
    <p:cSldViewPr snapToGrid="0">
      <p:cViewPr varScale="1">
        <p:scale>
          <a:sx n="54" d="100"/>
          <a:sy n="54" d="100"/>
        </p:scale>
        <p:origin x="11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D0E39-4591-4AE1-AC7E-A0A6C55B54C8}" type="doc">
      <dgm:prSet loTypeId="urn:microsoft.com/office/officeart/2008/layout/BubblePictureList" loCatId="picture" qsTypeId="urn:microsoft.com/office/officeart/2005/8/quickstyle/simple1" qsCatId="simple" csTypeId="urn:microsoft.com/office/officeart/2005/8/colors/colorful5" csCatId="colorful" phldr="1"/>
      <dgm:spPr/>
    </dgm:pt>
    <dgm:pt modelId="{0B5FE013-CC18-412C-BA72-6DF6C5DF3C1A}">
      <dgm:prSet phldrT="[Texte]" custT="1"/>
      <dgm:spPr/>
      <dgm:t>
        <a:bodyPr/>
        <a:lstStyle/>
        <a:p>
          <a:pPr algn="just"/>
          <a:r>
            <a:rPr lang="fr-FR" sz="1200" b="1" dirty="0">
              <a:solidFill>
                <a:srgbClr val="C00000"/>
              </a:solidFill>
              <a:latin typeface="Trebuchet MS" panose="020B0603020202020204" pitchFamily="34" charset="0"/>
            </a:rPr>
            <a:t>Points de loisirs</a:t>
          </a:r>
        </a:p>
        <a:p>
          <a:pPr algn="just"/>
          <a:r>
            <a:rPr lang="fr-FR" sz="1000" dirty="0">
              <a:latin typeface="Trebuchet MS" panose="020B0603020202020204" pitchFamily="34" charset="0"/>
            </a:rPr>
            <a:t>- Partenariats avec les manèges pour activations de dégustations et expériences photos</a:t>
          </a:r>
        </a:p>
        <a:p>
          <a:pPr algn="just"/>
          <a:r>
            <a:rPr lang="fr-FR" sz="1000" dirty="0">
              <a:latin typeface="Trebuchet MS" panose="020B0603020202020204" pitchFamily="34" charset="0"/>
            </a:rPr>
            <a:t>- Roll </a:t>
          </a:r>
          <a:r>
            <a:rPr lang="fr-FR" sz="1000" dirty="0" err="1">
              <a:latin typeface="Trebuchet MS" panose="020B0603020202020204" pitchFamily="34" charset="0"/>
            </a:rPr>
            <a:t>Ups</a:t>
          </a:r>
          <a:r>
            <a:rPr lang="fr-FR" sz="1000" dirty="0">
              <a:latin typeface="Trebuchet MS" panose="020B0603020202020204" pitchFamily="34" charset="0"/>
            </a:rPr>
            <a:t>; Flyers; </a:t>
          </a:r>
        </a:p>
        <a:p>
          <a:pPr algn="just"/>
          <a:r>
            <a:rPr lang="fr-FR" sz="1000" dirty="0">
              <a:solidFill>
                <a:srgbClr val="E15B10"/>
              </a:solidFill>
              <a:latin typeface="Trebuchet MS" panose="020B0603020202020204" pitchFamily="34" charset="0"/>
            </a:rPr>
            <a:t>- Banderole avec message « On dit merci à qui? A Maman… »</a:t>
          </a:r>
        </a:p>
        <a:p>
          <a:pPr algn="just"/>
          <a:endParaRPr lang="fr-FR" sz="1000" dirty="0">
            <a:latin typeface="Trebuchet MS" panose="020B0603020202020204" pitchFamily="34" charset="0"/>
          </a:endParaRPr>
        </a:p>
      </dgm:t>
    </dgm:pt>
    <dgm:pt modelId="{C84D71BE-3A82-43F0-B34A-46330976DBEB}" type="parTrans" cxnId="{5C0733C7-0707-4459-9A95-DB7281D157B3}">
      <dgm:prSet/>
      <dgm:spPr/>
      <dgm:t>
        <a:bodyPr/>
        <a:lstStyle/>
        <a:p>
          <a:pPr algn="just"/>
          <a:endParaRPr lang="fr-FR" sz="2800">
            <a:latin typeface="Trebuchet MS" panose="020B0603020202020204" pitchFamily="34" charset="0"/>
          </a:endParaRPr>
        </a:p>
      </dgm:t>
    </dgm:pt>
    <dgm:pt modelId="{A755F26A-5947-4396-8588-2EC7A53B1E8E}" type="sibTrans" cxnId="{5C0733C7-0707-4459-9A95-DB7281D157B3}">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just"/>
          <a:endParaRPr lang="fr-FR" sz="2800">
            <a:latin typeface="Trebuchet MS" panose="020B0603020202020204" pitchFamily="34" charset="0"/>
          </a:endParaRPr>
        </a:p>
      </dgm:t>
    </dgm:pt>
    <dgm:pt modelId="{8845812E-6B75-46CC-9D70-3CE99803F410}">
      <dgm:prSet phldrT="[Texte]" custT="1"/>
      <dgm:spPr/>
      <dgm:t>
        <a:bodyPr/>
        <a:lstStyle/>
        <a:p>
          <a:pPr algn="just"/>
          <a:r>
            <a:rPr lang="fr-FR" sz="1100" b="1" dirty="0">
              <a:solidFill>
                <a:srgbClr val="C00000"/>
              </a:solidFill>
              <a:latin typeface="Trebuchet MS" panose="020B0603020202020204" pitchFamily="34" charset="0"/>
            </a:rPr>
            <a:t>Supermarchés; boutiques de shopping …ETC: </a:t>
          </a:r>
        </a:p>
        <a:p>
          <a:pPr algn="just"/>
          <a:r>
            <a:rPr lang="fr-FR" sz="1000" b="1" dirty="0">
              <a:solidFill>
                <a:schemeClr val="tx1"/>
              </a:solidFill>
              <a:latin typeface="Trebuchet MS" panose="020B0603020202020204" pitchFamily="34" charset="0"/>
            </a:rPr>
            <a:t>- Supermarchés &amp; Shopping: </a:t>
          </a:r>
          <a:r>
            <a:rPr lang="fr-FR" sz="1000" b="0" dirty="0">
              <a:solidFill>
                <a:srgbClr val="E15B10"/>
              </a:solidFill>
              <a:latin typeface="Trebuchet MS" panose="020B0603020202020204" pitchFamily="34" charset="0"/>
            </a:rPr>
            <a:t>«Depuis 03 générations; les mamans du monde entier choisissent toujours Phosphatine »</a:t>
          </a:r>
        </a:p>
        <a:p>
          <a:pPr algn="just"/>
          <a:r>
            <a:rPr lang="fr-FR" sz="1000" b="1" dirty="0">
              <a:solidFill>
                <a:schemeClr val="tx1"/>
              </a:solidFill>
              <a:latin typeface="Trebuchet MS" panose="020B0603020202020204" pitchFamily="34" charset="0"/>
            </a:rPr>
            <a:t>- Boutiques: </a:t>
          </a:r>
          <a:r>
            <a:rPr lang="fr-FR" sz="1000" b="0" dirty="0">
              <a:solidFill>
                <a:srgbClr val="E15B10"/>
              </a:solidFill>
              <a:latin typeface="Trebuchet MS" panose="020B0603020202020204" pitchFamily="34" charset="0"/>
            </a:rPr>
            <a:t>Posters «Depuis 03 générations; les mamans du monde entier choisissent toujours Phosphatine »</a:t>
          </a:r>
        </a:p>
        <a:p>
          <a:pPr algn="just"/>
          <a:r>
            <a:rPr lang="fr-FR" sz="1000" b="0" dirty="0">
              <a:solidFill>
                <a:srgbClr val="E15B10"/>
              </a:solidFill>
              <a:latin typeface="Trebuchet MS" panose="020B0603020202020204" pitchFamily="34" charset="0"/>
            </a:rPr>
            <a:t>- Têtes de Gondoles «Depuis 03 générations; les mamans du monde entier choisissent toujours Phosphatine »</a:t>
          </a:r>
        </a:p>
        <a:p>
          <a:pPr algn="just"/>
          <a:endParaRPr lang="fr-FR" sz="1000" b="0" dirty="0">
            <a:solidFill>
              <a:srgbClr val="E15B10"/>
            </a:solidFill>
            <a:latin typeface="Trebuchet MS" panose="020B0603020202020204" pitchFamily="34" charset="0"/>
          </a:endParaRPr>
        </a:p>
      </dgm:t>
    </dgm:pt>
    <dgm:pt modelId="{11900277-960E-4EE2-B502-190A84EF6F50}" type="parTrans" cxnId="{643E2EA7-829B-448E-8BB5-24DA188CC2CD}">
      <dgm:prSet/>
      <dgm:spPr/>
      <dgm:t>
        <a:bodyPr/>
        <a:lstStyle/>
        <a:p>
          <a:pPr algn="just"/>
          <a:endParaRPr lang="fr-FR" sz="2800">
            <a:latin typeface="Trebuchet MS" panose="020B0603020202020204" pitchFamily="34" charset="0"/>
          </a:endParaRPr>
        </a:p>
      </dgm:t>
    </dgm:pt>
    <dgm:pt modelId="{9CEEF0C9-AF30-4452-9EF5-C2AC10DD1AC0}" type="sibTrans" cxnId="{643E2EA7-829B-448E-8BB5-24DA188CC2CD}">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just"/>
          <a:endParaRPr lang="fr-FR" sz="2800">
            <a:latin typeface="Trebuchet MS" panose="020B0603020202020204" pitchFamily="34" charset="0"/>
          </a:endParaRPr>
        </a:p>
      </dgm:t>
    </dgm:pt>
    <dgm:pt modelId="{22395C88-A5F2-4E5D-8D6C-63DF8837E951}">
      <dgm:prSet phldrT="[Texte]" custT="1"/>
      <dgm:spPr/>
      <dgm:t>
        <a:bodyPr/>
        <a:lstStyle/>
        <a:p>
          <a:pPr algn="just"/>
          <a:r>
            <a:rPr lang="fr-FR" sz="1200" b="1" dirty="0">
              <a:solidFill>
                <a:srgbClr val="C00000"/>
              </a:solidFill>
              <a:latin typeface="Trebuchet MS" panose="020B0603020202020204" pitchFamily="34" charset="0"/>
            </a:rPr>
            <a:t>OOH </a:t>
          </a:r>
          <a:r>
            <a:rPr lang="fr-FR" sz="1200" b="1" dirty="0" err="1">
              <a:solidFill>
                <a:srgbClr val="C00000"/>
              </a:solidFill>
              <a:latin typeface="Trebuchet MS" panose="020B0603020202020204" pitchFamily="34" charset="0"/>
            </a:rPr>
            <a:t>Outdoor</a:t>
          </a:r>
          <a:r>
            <a:rPr lang="fr-FR" sz="1200" b="1" dirty="0">
              <a:solidFill>
                <a:srgbClr val="C00000"/>
              </a:solidFill>
              <a:latin typeface="Trebuchet MS" panose="020B0603020202020204" pitchFamily="34" charset="0"/>
            </a:rPr>
            <a:t>:</a:t>
          </a:r>
        </a:p>
        <a:p>
          <a:pPr algn="just"/>
          <a:r>
            <a:rPr lang="fr-FR" sz="1000" b="1" dirty="0">
              <a:latin typeface="Trebuchet MS" panose="020B0603020202020204" pitchFamily="34" charset="0"/>
            </a:rPr>
            <a:t>- </a:t>
          </a:r>
          <a:r>
            <a:rPr lang="fr-FR" sz="1000" dirty="0">
              <a:latin typeface="Trebuchet MS" panose="020B0603020202020204" pitchFamily="34" charset="0"/>
            </a:rPr>
            <a:t>Panneaux </a:t>
          </a:r>
          <a:r>
            <a:rPr lang="fr-FR" sz="1000" dirty="0" err="1">
              <a:latin typeface="Trebuchet MS" panose="020B0603020202020204" pitchFamily="34" charset="0"/>
            </a:rPr>
            <a:t>Proxis</a:t>
          </a:r>
          <a:r>
            <a:rPr lang="fr-FR" sz="1000" dirty="0">
              <a:latin typeface="Trebuchet MS" panose="020B0603020202020204" pitchFamily="34" charset="0"/>
            </a:rPr>
            <a:t>; Axes lourds; Marchés …ETC.</a:t>
          </a:r>
        </a:p>
        <a:p>
          <a:pPr algn="just"/>
          <a:r>
            <a:rPr lang="fr-FR" sz="1000" dirty="0">
              <a:solidFill>
                <a:srgbClr val="E15B10"/>
              </a:solidFill>
              <a:latin typeface="Trebuchet MS" panose="020B0603020202020204" pitchFamily="34" charset="0"/>
            </a:rPr>
            <a:t>Messages: </a:t>
          </a:r>
        </a:p>
        <a:p>
          <a:pPr algn="just"/>
          <a:r>
            <a:rPr lang="fr-FR" sz="1000" dirty="0">
              <a:solidFill>
                <a:srgbClr val="E15B10"/>
              </a:solidFill>
              <a:latin typeface="Trebuchet MS" panose="020B0603020202020204" pitchFamily="34" charset="0"/>
            </a:rPr>
            <a:t>« Hier; Aujourd’hui et demain; fer et vitamine depuis plus de 03 Générations »</a:t>
          </a:r>
        </a:p>
        <a:p>
          <a:pPr algn="just"/>
          <a:r>
            <a:rPr lang="fr-FR" sz="1000" dirty="0">
              <a:solidFill>
                <a:srgbClr val="E15B10"/>
              </a:solidFill>
              <a:latin typeface="Trebuchet MS" panose="020B0603020202020204" pitchFamily="34" charset="0"/>
            </a:rPr>
            <a:t>« La tradition de bien nourrir »</a:t>
          </a:r>
        </a:p>
      </dgm:t>
    </dgm:pt>
    <dgm:pt modelId="{77C8D76D-E984-492C-8E43-CDB87375CF1C}" type="parTrans" cxnId="{349795C8-B9AF-4C9F-B7D4-0D997B995855}">
      <dgm:prSet/>
      <dgm:spPr/>
      <dgm:t>
        <a:bodyPr/>
        <a:lstStyle/>
        <a:p>
          <a:pPr algn="just"/>
          <a:endParaRPr lang="fr-FR" sz="2800">
            <a:latin typeface="Trebuchet MS" panose="020B0603020202020204" pitchFamily="34" charset="0"/>
          </a:endParaRPr>
        </a:p>
      </dgm:t>
    </dgm:pt>
    <dgm:pt modelId="{8D3A4728-9EE5-48AF-A831-ADEB14406EFC}" type="sibTrans" cxnId="{349795C8-B9AF-4C9F-B7D4-0D997B995855}">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just"/>
          <a:endParaRPr lang="fr-FR" sz="2800">
            <a:latin typeface="Trebuchet MS" panose="020B0603020202020204" pitchFamily="34" charset="0"/>
          </a:endParaRPr>
        </a:p>
      </dgm:t>
    </dgm:pt>
    <dgm:pt modelId="{3AD8636F-AD70-4826-89A6-8DB2C375B76F}" type="pres">
      <dgm:prSet presAssocID="{01ED0E39-4591-4AE1-AC7E-A0A6C55B54C8}" presName="Name0" presStyleCnt="0">
        <dgm:presLayoutVars>
          <dgm:chMax val="8"/>
          <dgm:chPref val="8"/>
          <dgm:dir/>
        </dgm:presLayoutVars>
      </dgm:prSet>
      <dgm:spPr/>
    </dgm:pt>
    <dgm:pt modelId="{0F62BA05-0632-49A0-820D-A9A00F483473}" type="pres">
      <dgm:prSet presAssocID="{0B5FE013-CC18-412C-BA72-6DF6C5DF3C1A}" presName="parent_text_1" presStyleLbl="revTx" presStyleIdx="0" presStyleCnt="3">
        <dgm:presLayoutVars>
          <dgm:chMax val="0"/>
          <dgm:chPref val="0"/>
          <dgm:bulletEnabled val="1"/>
        </dgm:presLayoutVars>
      </dgm:prSet>
      <dgm:spPr/>
    </dgm:pt>
    <dgm:pt modelId="{A45F2B20-A8CD-4E26-8124-7E52AB64BAEF}" type="pres">
      <dgm:prSet presAssocID="{0B5FE013-CC18-412C-BA72-6DF6C5DF3C1A}" presName="image_accent_1" presStyleCnt="0"/>
      <dgm:spPr/>
    </dgm:pt>
    <dgm:pt modelId="{CF49D9D8-93A1-4254-84B3-9E6E7539079B}" type="pres">
      <dgm:prSet presAssocID="{0B5FE013-CC18-412C-BA72-6DF6C5DF3C1A}" presName="imageAccentRepeatNode" presStyleLbl="alignNode1" presStyleIdx="0" presStyleCnt="6"/>
      <dgm:spPr/>
    </dgm:pt>
    <dgm:pt modelId="{152FD23C-63B2-423B-A290-7A77ABF38CE0}" type="pres">
      <dgm:prSet presAssocID="{0B5FE013-CC18-412C-BA72-6DF6C5DF3C1A}" presName="accent_1" presStyleLbl="alignNode1" presStyleIdx="1" presStyleCnt="6"/>
      <dgm:spPr/>
    </dgm:pt>
    <dgm:pt modelId="{42F329DD-43A6-47DF-860F-8BE85E38F89D}" type="pres">
      <dgm:prSet presAssocID="{A755F26A-5947-4396-8588-2EC7A53B1E8E}" presName="image_1" presStyleCnt="0"/>
      <dgm:spPr/>
    </dgm:pt>
    <dgm:pt modelId="{CE279D51-1FF8-4116-B7BB-4819DFE6E50C}" type="pres">
      <dgm:prSet presAssocID="{A755F26A-5947-4396-8588-2EC7A53B1E8E}" presName="imageRepeatNode" presStyleLbl="fgImgPlace1" presStyleIdx="0" presStyleCnt="3"/>
      <dgm:spPr/>
    </dgm:pt>
    <dgm:pt modelId="{11376ECF-52C1-4DB2-80E1-DB9E6FB3E474}" type="pres">
      <dgm:prSet presAssocID="{8845812E-6B75-46CC-9D70-3CE99803F410}" presName="parent_text_2" presStyleLbl="revTx" presStyleIdx="1" presStyleCnt="3">
        <dgm:presLayoutVars>
          <dgm:chMax val="0"/>
          <dgm:chPref val="0"/>
          <dgm:bulletEnabled val="1"/>
        </dgm:presLayoutVars>
      </dgm:prSet>
      <dgm:spPr/>
    </dgm:pt>
    <dgm:pt modelId="{DC81FF96-1919-4D27-BF03-D576A756FEC6}" type="pres">
      <dgm:prSet presAssocID="{8845812E-6B75-46CC-9D70-3CE99803F410}" presName="image_accent_2" presStyleCnt="0"/>
      <dgm:spPr/>
    </dgm:pt>
    <dgm:pt modelId="{8FA1FE7D-D677-41E1-95A0-BBA4DB8BB0EB}" type="pres">
      <dgm:prSet presAssocID="{8845812E-6B75-46CC-9D70-3CE99803F410}" presName="imageAccentRepeatNode" presStyleLbl="alignNode1" presStyleIdx="2" presStyleCnt="6"/>
      <dgm:spPr/>
    </dgm:pt>
    <dgm:pt modelId="{83F6F883-5B9B-4606-BCCD-A25ACBA6CCE3}" type="pres">
      <dgm:prSet presAssocID="{9CEEF0C9-AF30-4452-9EF5-C2AC10DD1AC0}" presName="image_2" presStyleCnt="0"/>
      <dgm:spPr/>
    </dgm:pt>
    <dgm:pt modelId="{3AD30813-CB6F-4C6D-9716-48E580B642A4}" type="pres">
      <dgm:prSet presAssocID="{9CEEF0C9-AF30-4452-9EF5-C2AC10DD1AC0}" presName="imageRepeatNode" presStyleLbl="fgImgPlace1" presStyleIdx="1" presStyleCnt="3"/>
      <dgm:spPr/>
    </dgm:pt>
    <dgm:pt modelId="{184B6DF8-2104-4DDA-B923-019F08BAA746}" type="pres">
      <dgm:prSet presAssocID="{22395C88-A5F2-4E5D-8D6C-63DF8837E951}" presName="image_accent_3" presStyleCnt="0"/>
      <dgm:spPr/>
    </dgm:pt>
    <dgm:pt modelId="{EEAEFC60-8AD5-4AD7-B638-A252F33A9E01}" type="pres">
      <dgm:prSet presAssocID="{22395C88-A5F2-4E5D-8D6C-63DF8837E951}" presName="imageAccentRepeatNode" presStyleLbl="alignNode1" presStyleIdx="3" presStyleCnt="6"/>
      <dgm:spPr/>
    </dgm:pt>
    <dgm:pt modelId="{C3A601FD-38C6-4901-920A-E868506F2024}" type="pres">
      <dgm:prSet presAssocID="{22395C88-A5F2-4E5D-8D6C-63DF8837E951}" presName="parent_text_3" presStyleLbl="revTx" presStyleIdx="2" presStyleCnt="3">
        <dgm:presLayoutVars>
          <dgm:chMax val="0"/>
          <dgm:chPref val="0"/>
          <dgm:bulletEnabled val="1"/>
        </dgm:presLayoutVars>
      </dgm:prSet>
      <dgm:spPr/>
    </dgm:pt>
    <dgm:pt modelId="{BFF12DF5-18E2-45C3-B307-7E81A051C945}" type="pres">
      <dgm:prSet presAssocID="{22395C88-A5F2-4E5D-8D6C-63DF8837E951}" presName="accent_2" presStyleLbl="alignNode1" presStyleIdx="4" presStyleCnt="6"/>
      <dgm:spPr/>
    </dgm:pt>
    <dgm:pt modelId="{F4B9B643-C9B4-4DE5-A2CA-4A98FFA525DD}" type="pres">
      <dgm:prSet presAssocID="{22395C88-A5F2-4E5D-8D6C-63DF8837E951}" presName="accent_3" presStyleLbl="alignNode1" presStyleIdx="5" presStyleCnt="6"/>
      <dgm:spPr/>
    </dgm:pt>
    <dgm:pt modelId="{95D74659-A62C-4300-8195-CDCBDFE49171}" type="pres">
      <dgm:prSet presAssocID="{8D3A4728-9EE5-48AF-A831-ADEB14406EFC}" presName="image_3" presStyleCnt="0"/>
      <dgm:spPr/>
    </dgm:pt>
    <dgm:pt modelId="{860745A9-2F47-42D4-908A-3B06EF638494}" type="pres">
      <dgm:prSet presAssocID="{8D3A4728-9EE5-48AF-A831-ADEB14406EFC}" presName="imageRepeatNode" presStyleLbl="fgImgPlace1" presStyleIdx="2" presStyleCnt="3"/>
      <dgm:spPr/>
    </dgm:pt>
  </dgm:ptLst>
  <dgm:cxnLst>
    <dgm:cxn modelId="{6AA5EF04-3216-48C5-B7F1-82B66884C6EC}" type="presOf" srcId="{8845812E-6B75-46CC-9D70-3CE99803F410}" destId="{11376ECF-52C1-4DB2-80E1-DB9E6FB3E474}" srcOrd="0" destOrd="0" presId="urn:microsoft.com/office/officeart/2008/layout/BubblePictureList"/>
    <dgm:cxn modelId="{3EDC7472-B438-411E-A07C-CA70E0494A4C}" type="presOf" srcId="{22395C88-A5F2-4E5D-8D6C-63DF8837E951}" destId="{C3A601FD-38C6-4901-920A-E868506F2024}" srcOrd="0" destOrd="0" presId="urn:microsoft.com/office/officeart/2008/layout/BubblePictureList"/>
    <dgm:cxn modelId="{701A418C-A782-4E4F-A1B3-9723B40D2DD4}" type="presOf" srcId="{A755F26A-5947-4396-8588-2EC7A53B1E8E}" destId="{CE279D51-1FF8-4116-B7BB-4819DFE6E50C}" srcOrd="0" destOrd="0" presId="urn:microsoft.com/office/officeart/2008/layout/BubblePictureList"/>
    <dgm:cxn modelId="{2C4247A2-8600-4EFA-BAB2-EFC8C2C98B69}" type="presOf" srcId="{9CEEF0C9-AF30-4452-9EF5-C2AC10DD1AC0}" destId="{3AD30813-CB6F-4C6D-9716-48E580B642A4}" srcOrd="0" destOrd="0" presId="urn:microsoft.com/office/officeart/2008/layout/BubblePictureList"/>
    <dgm:cxn modelId="{643E2EA7-829B-448E-8BB5-24DA188CC2CD}" srcId="{01ED0E39-4591-4AE1-AC7E-A0A6C55B54C8}" destId="{8845812E-6B75-46CC-9D70-3CE99803F410}" srcOrd="1" destOrd="0" parTransId="{11900277-960E-4EE2-B502-190A84EF6F50}" sibTransId="{9CEEF0C9-AF30-4452-9EF5-C2AC10DD1AC0}"/>
    <dgm:cxn modelId="{A03A74B1-A9D5-40B5-9C36-0FA8C8B960E2}" type="presOf" srcId="{01ED0E39-4591-4AE1-AC7E-A0A6C55B54C8}" destId="{3AD8636F-AD70-4826-89A6-8DB2C375B76F}" srcOrd="0" destOrd="0" presId="urn:microsoft.com/office/officeart/2008/layout/BubblePictureList"/>
    <dgm:cxn modelId="{5C0733C7-0707-4459-9A95-DB7281D157B3}" srcId="{01ED0E39-4591-4AE1-AC7E-A0A6C55B54C8}" destId="{0B5FE013-CC18-412C-BA72-6DF6C5DF3C1A}" srcOrd="0" destOrd="0" parTransId="{C84D71BE-3A82-43F0-B34A-46330976DBEB}" sibTransId="{A755F26A-5947-4396-8588-2EC7A53B1E8E}"/>
    <dgm:cxn modelId="{349795C8-B9AF-4C9F-B7D4-0D997B995855}" srcId="{01ED0E39-4591-4AE1-AC7E-A0A6C55B54C8}" destId="{22395C88-A5F2-4E5D-8D6C-63DF8837E951}" srcOrd="2" destOrd="0" parTransId="{77C8D76D-E984-492C-8E43-CDB87375CF1C}" sibTransId="{8D3A4728-9EE5-48AF-A831-ADEB14406EFC}"/>
    <dgm:cxn modelId="{5D717FE0-6506-49E1-846A-067E4D99D2D4}" type="presOf" srcId="{0B5FE013-CC18-412C-BA72-6DF6C5DF3C1A}" destId="{0F62BA05-0632-49A0-820D-A9A00F483473}" srcOrd="0" destOrd="0" presId="urn:microsoft.com/office/officeart/2008/layout/BubblePictureList"/>
    <dgm:cxn modelId="{45FCDEF4-90A6-4339-A018-A7783F02AB8E}" type="presOf" srcId="{8D3A4728-9EE5-48AF-A831-ADEB14406EFC}" destId="{860745A9-2F47-42D4-908A-3B06EF638494}" srcOrd="0" destOrd="0" presId="urn:microsoft.com/office/officeart/2008/layout/BubblePictureList"/>
    <dgm:cxn modelId="{D43D579B-3B64-46AD-B76C-6E8AEA471247}" type="presParOf" srcId="{3AD8636F-AD70-4826-89A6-8DB2C375B76F}" destId="{0F62BA05-0632-49A0-820D-A9A00F483473}" srcOrd="0" destOrd="0" presId="urn:microsoft.com/office/officeart/2008/layout/BubblePictureList"/>
    <dgm:cxn modelId="{15660DC4-0D79-42E8-89EF-60820E8CE314}" type="presParOf" srcId="{3AD8636F-AD70-4826-89A6-8DB2C375B76F}" destId="{A45F2B20-A8CD-4E26-8124-7E52AB64BAEF}" srcOrd="1" destOrd="0" presId="urn:microsoft.com/office/officeart/2008/layout/BubblePictureList"/>
    <dgm:cxn modelId="{89070DDB-525F-40C4-A7D5-735A1FB04287}" type="presParOf" srcId="{A45F2B20-A8CD-4E26-8124-7E52AB64BAEF}" destId="{CF49D9D8-93A1-4254-84B3-9E6E7539079B}" srcOrd="0" destOrd="0" presId="urn:microsoft.com/office/officeart/2008/layout/BubblePictureList"/>
    <dgm:cxn modelId="{D60BEA41-FA39-44F3-8ADE-856F5417B81D}" type="presParOf" srcId="{3AD8636F-AD70-4826-89A6-8DB2C375B76F}" destId="{152FD23C-63B2-423B-A290-7A77ABF38CE0}" srcOrd="2" destOrd="0" presId="urn:microsoft.com/office/officeart/2008/layout/BubblePictureList"/>
    <dgm:cxn modelId="{0E806536-388B-4019-B392-A759D7B0FC9E}" type="presParOf" srcId="{3AD8636F-AD70-4826-89A6-8DB2C375B76F}" destId="{42F329DD-43A6-47DF-860F-8BE85E38F89D}" srcOrd="3" destOrd="0" presId="urn:microsoft.com/office/officeart/2008/layout/BubblePictureList"/>
    <dgm:cxn modelId="{4058FFC5-1073-4782-88D0-067490057AE5}" type="presParOf" srcId="{42F329DD-43A6-47DF-860F-8BE85E38F89D}" destId="{CE279D51-1FF8-4116-B7BB-4819DFE6E50C}" srcOrd="0" destOrd="0" presId="urn:microsoft.com/office/officeart/2008/layout/BubblePictureList"/>
    <dgm:cxn modelId="{A059DADE-C0EF-41A1-8027-DE53F59189B8}" type="presParOf" srcId="{3AD8636F-AD70-4826-89A6-8DB2C375B76F}" destId="{11376ECF-52C1-4DB2-80E1-DB9E6FB3E474}" srcOrd="4" destOrd="0" presId="urn:microsoft.com/office/officeart/2008/layout/BubblePictureList"/>
    <dgm:cxn modelId="{F67B041A-0609-436A-838D-430100A2D379}" type="presParOf" srcId="{3AD8636F-AD70-4826-89A6-8DB2C375B76F}" destId="{DC81FF96-1919-4D27-BF03-D576A756FEC6}" srcOrd="5" destOrd="0" presId="urn:microsoft.com/office/officeart/2008/layout/BubblePictureList"/>
    <dgm:cxn modelId="{A3A128B0-FA6D-4FD9-B012-D23381B021F1}" type="presParOf" srcId="{DC81FF96-1919-4D27-BF03-D576A756FEC6}" destId="{8FA1FE7D-D677-41E1-95A0-BBA4DB8BB0EB}" srcOrd="0" destOrd="0" presId="urn:microsoft.com/office/officeart/2008/layout/BubblePictureList"/>
    <dgm:cxn modelId="{8950BA4F-2C74-42A5-8AAE-CE5269C18A4E}" type="presParOf" srcId="{3AD8636F-AD70-4826-89A6-8DB2C375B76F}" destId="{83F6F883-5B9B-4606-BCCD-A25ACBA6CCE3}" srcOrd="6" destOrd="0" presId="urn:microsoft.com/office/officeart/2008/layout/BubblePictureList"/>
    <dgm:cxn modelId="{15D80644-F725-42C0-9005-652447A3F045}" type="presParOf" srcId="{83F6F883-5B9B-4606-BCCD-A25ACBA6CCE3}" destId="{3AD30813-CB6F-4C6D-9716-48E580B642A4}" srcOrd="0" destOrd="0" presId="urn:microsoft.com/office/officeart/2008/layout/BubblePictureList"/>
    <dgm:cxn modelId="{1690BCD3-AA7E-4370-8278-51D38059EEBC}" type="presParOf" srcId="{3AD8636F-AD70-4826-89A6-8DB2C375B76F}" destId="{184B6DF8-2104-4DDA-B923-019F08BAA746}" srcOrd="7" destOrd="0" presId="urn:microsoft.com/office/officeart/2008/layout/BubblePictureList"/>
    <dgm:cxn modelId="{D2862F1D-1774-432D-9160-13F4643FE7F7}" type="presParOf" srcId="{184B6DF8-2104-4DDA-B923-019F08BAA746}" destId="{EEAEFC60-8AD5-4AD7-B638-A252F33A9E01}" srcOrd="0" destOrd="0" presId="urn:microsoft.com/office/officeart/2008/layout/BubblePictureList"/>
    <dgm:cxn modelId="{02A4C194-AD54-4B18-A9DB-53632F99CFF2}" type="presParOf" srcId="{3AD8636F-AD70-4826-89A6-8DB2C375B76F}" destId="{C3A601FD-38C6-4901-920A-E868506F2024}" srcOrd="8" destOrd="0" presId="urn:microsoft.com/office/officeart/2008/layout/BubblePictureList"/>
    <dgm:cxn modelId="{09C75342-E141-47EB-8287-E835160C446B}" type="presParOf" srcId="{3AD8636F-AD70-4826-89A6-8DB2C375B76F}" destId="{BFF12DF5-18E2-45C3-B307-7E81A051C945}" srcOrd="9" destOrd="0" presId="urn:microsoft.com/office/officeart/2008/layout/BubblePictureList"/>
    <dgm:cxn modelId="{CE171D23-6A86-4C99-A9BD-11CA1F1321FF}" type="presParOf" srcId="{3AD8636F-AD70-4826-89A6-8DB2C375B76F}" destId="{F4B9B643-C9B4-4DE5-A2CA-4A98FFA525DD}" srcOrd="10" destOrd="0" presId="urn:microsoft.com/office/officeart/2008/layout/BubblePictureList"/>
    <dgm:cxn modelId="{FDF919FC-42FF-49CB-8837-714A6A571061}" type="presParOf" srcId="{3AD8636F-AD70-4826-89A6-8DB2C375B76F}" destId="{95D74659-A62C-4300-8195-CDCBDFE49171}" srcOrd="11" destOrd="0" presId="urn:microsoft.com/office/officeart/2008/layout/BubblePictureList"/>
    <dgm:cxn modelId="{9FA8CB77-9196-4E97-8043-A6B107B039DC}" type="presParOf" srcId="{95D74659-A62C-4300-8195-CDCBDFE49171}" destId="{860745A9-2F47-42D4-908A-3B06EF638494}" srcOrd="0" destOrd="0" presId="urn:microsoft.com/office/officeart/2008/layout/Bubble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83E2B0-D520-4117-BFBC-9B3850F4DE90}" type="doc">
      <dgm:prSet loTypeId="urn:microsoft.com/office/officeart/2005/8/layout/pyramid4" loCatId="relationship" qsTypeId="urn:microsoft.com/office/officeart/2005/8/quickstyle/simple1" qsCatId="simple" csTypeId="urn:microsoft.com/office/officeart/2005/8/colors/colorful4" csCatId="colorful" phldr="1"/>
      <dgm:spPr/>
      <dgm:t>
        <a:bodyPr/>
        <a:lstStyle/>
        <a:p>
          <a:endParaRPr lang="fr-FR"/>
        </a:p>
      </dgm:t>
    </dgm:pt>
    <dgm:pt modelId="{DBF28980-9C2B-4613-B378-F345FF5318A1}">
      <dgm:prSet phldrT="[Texte]"/>
      <dgm:spPr/>
      <dgm:t>
        <a:bodyPr/>
        <a:lstStyle/>
        <a:p>
          <a:r>
            <a:rPr lang="fr-FR" b="1" dirty="0">
              <a:solidFill>
                <a:schemeClr val="tx1">
                  <a:lumMod val="50000"/>
                </a:schemeClr>
              </a:solidFill>
            </a:rPr>
            <a:t>Principale </a:t>
          </a:r>
        </a:p>
        <a:p>
          <a:r>
            <a:rPr lang="fr-FR" dirty="0">
              <a:solidFill>
                <a:schemeClr val="tx1">
                  <a:lumMod val="50000"/>
                </a:schemeClr>
              </a:solidFill>
            </a:rPr>
            <a:t>Les mamans , les grands-mères , les ménages</a:t>
          </a:r>
        </a:p>
      </dgm:t>
    </dgm:pt>
    <dgm:pt modelId="{09F56463-A038-4725-B5A2-2D894B91F6BD}" type="parTrans" cxnId="{76D7D6A7-E361-4449-874A-960F5737737A}">
      <dgm:prSet/>
      <dgm:spPr/>
      <dgm:t>
        <a:bodyPr/>
        <a:lstStyle/>
        <a:p>
          <a:endParaRPr lang="fr-FR"/>
        </a:p>
      </dgm:t>
    </dgm:pt>
    <dgm:pt modelId="{AD1A9CC8-4CF7-410C-A9CC-3E76EF4186C4}" type="sibTrans" cxnId="{76D7D6A7-E361-4449-874A-960F5737737A}">
      <dgm:prSet/>
      <dgm:spPr/>
      <dgm:t>
        <a:bodyPr/>
        <a:lstStyle/>
        <a:p>
          <a:endParaRPr lang="fr-FR"/>
        </a:p>
      </dgm:t>
    </dgm:pt>
    <dgm:pt modelId="{30C373B6-0EAF-4081-BFD4-489E4F240AA2}">
      <dgm:prSet phldrT="[Texte]"/>
      <dgm:spPr/>
      <dgm:t>
        <a:bodyPr/>
        <a:lstStyle/>
        <a:p>
          <a:r>
            <a:rPr lang="fr-FR" b="1" dirty="0">
              <a:solidFill>
                <a:schemeClr val="tx1">
                  <a:lumMod val="50000"/>
                </a:schemeClr>
              </a:solidFill>
            </a:rPr>
            <a:t>Cœur</a:t>
          </a:r>
        </a:p>
        <a:p>
          <a:r>
            <a:rPr lang="fr-FR" dirty="0">
              <a:solidFill>
                <a:schemeClr val="tx1">
                  <a:lumMod val="50000"/>
                </a:schemeClr>
              </a:solidFill>
            </a:rPr>
            <a:t>Les mamans appartenant à la génération Z ( Nées entre 1997 – 2000 )  </a:t>
          </a:r>
        </a:p>
      </dgm:t>
    </dgm:pt>
    <dgm:pt modelId="{9C146B58-052B-4AD7-9410-A8F4EFDB9415}" type="parTrans" cxnId="{023167C7-05F0-4A4B-8FB7-19E32B326829}">
      <dgm:prSet/>
      <dgm:spPr/>
      <dgm:t>
        <a:bodyPr/>
        <a:lstStyle/>
        <a:p>
          <a:endParaRPr lang="fr-FR"/>
        </a:p>
      </dgm:t>
    </dgm:pt>
    <dgm:pt modelId="{55681BB1-B41A-4385-85B2-2DA420C90B94}" type="sibTrans" cxnId="{023167C7-05F0-4A4B-8FB7-19E32B326829}">
      <dgm:prSet/>
      <dgm:spPr/>
      <dgm:t>
        <a:bodyPr/>
        <a:lstStyle/>
        <a:p>
          <a:endParaRPr lang="fr-FR"/>
        </a:p>
      </dgm:t>
    </dgm:pt>
    <dgm:pt modelId="{1121BFC0-7D13-457A-80E5-F034F0DE0304}">
      <dgm:prSet phldrT="[Texte]" custT="1"/>
      <dgm:spPr/>
      <dgm:t>
        <a:bodyPr/>
        <a:lstStyle/>
        <a:p>
          <a:r>
            <a:rPr lang="fr-FR" sz="2400" b="1" dirty="0"/>
            <a:t>Cibles</a:t>
          </a:r>
        </a:p>
      </dgm:t>
    </dgm:pt>
    <dgm:pt modelId="{079B2C96-D091-4353-8F6C-523A40FC535A}" type="parTrans" cxnId="{2C121022-204C-4539-894F-EB8BC5629223}">
      <dgm:prSet/>
      <dgm:spPr/>
      <dgm:t>
        <a:bodyPr/>
        <a:lstStyle/>
        <a:p>
          <a:endParaRPr lang="fr-FR"/>
        </a:p>
      </dgm:t>
    </dgm:pt>
    <dgm:pt modelId="{F945041D-0C45-4E6F-8F89-4ADE71A80FAC}" type="sibTrans" cxnId="{2C121022-204C-4539-894F-EB8BC5629223}">
      <dgm:prSet/>
      <dgm:spPr/>
      <dgm:t>
        <a:bodyPr/>
        <a:lstStyle/>
        <a:p>
          <a:endParaRPr lang="fr-FR"/>
        </a:p>
      </dgm:t>
    </dgm:pt>
    <dgm:pt modelId="{02B4E6E8-8F46-4BA3-9265-BE14A65357AA}">
      <dgm:prSet phldrT="[Texte]"/>
      <dgm:spPr/>
      <dgm:t>
        <a:bodyPr/>
        <a:lstStyle/>
        <a:p>
          <a:r>
            <a:rPr lang="fr-FR" b="1" dirty="0">
              <a:solidFill>
                <a:schemeClr val="tx1">
                  <a:lumMod val="50000"/>
                </a:schemeClr>
              </a:solidFill>
            </a:rPr>
            <a:t>Secondaire</a:t>
          </a:r>
        </a:p>
        <a:p>
          <a:r>
            <a:rPr lang="fr-FR" dirty="0">
              <a:solidFill>
                <a:schemeClr val="tx1">
                  <a:lumMod val="50000"/>
                </a:schemeClr>
              </a:solidFill>
            </a:rPr>
            <a:t>- Les établissements hospitaliers</a:t>
          </a:r>
        </a:p>
        <a:p>
          <a:r>
            <a:rPr lang="fr-FR" dirty="0">
              <a:solidFill>
                <a:schemeClr val="tx1">
                  <a:lumMod val="50000"/>
                </a:schemeClr>
              </a:solidFill>
            </a:rPr>
            <a:t>- Les pédiatres , les nutritionnistes</a:t>
          </a:r>
        </a:p>
        <a:p>
          <a:r>
            <a:rPr lang="fr-FR" dirty="0">
              <a:solidFill>
                <a:schemeClr val="tx1">
                  <a:lumMod val="50000"/>
                </a:schemeClr>
              </a:solidFill>
            </a:rPr>
            <a:t>Les pharmacies</a:t>
          </a:r>
        </a:p>
        <a:p>
          <a:r>
            <a:rPr lang="fr-FR" dirty="0">
              <a:solidFill>
                <a:schemeClr val="tx1">
                  <a:lumMod val="50000"/>
                </a:schemeClr>
              </a:solidFill>
            </a:rPr>
            <a:t>Les influenceurs , les médias  </a:t>
          </a:r>
        </a:p>
        <a:p>
          <a:endParaRPr lang="fr-FR" dirty="0">
            <a:solidFill>
              <a:schemeClr val="tx1">
                <a:lumMod val="50000"/>
              </a:schemeClr>
            </a:solidFill>
          </a:endParaRPr>
        </a:p>
      </dgm:t>
    </dgm:pt>
    <dgm:pt modelId="{E8F8681F-5915-4240-BD6A-61B1991F457F}" type="parTrans" cxnId="{122C2EC4-1588-4077-A737-E1AE2B6C732E}">
      <dgm:prSet/>
      <dgm:spPr/>
      <dgm:t>
        <a:bodyPr/>
        <a:lstStyle/>
        <a:p>
          <a:endParaRPr lang="fr-FR"/>
        </a:p>
      </dgm:t>
    </dgm:pt>
    <dgm:pt modelId="{DB8DFA05-D277-4B67-95FE-F7DCABFF0771}" type="sibTrans" cxnId="{122C2EC4-1588-4077-A737-E1AE2B6C732E}">
      <dgm:prSet/>
      <dgm:spPr/>
      <dgm:t>
        <a:bodyPr/>
        <a:lstStyle/>
        <a:p>
          <a:endParaRPr lang="fr-FR"/>
        </a:p>
      </dgm:t>
    </dgm:pt>
    <dgm:pt modelId="{3D1C8E49-DBB9-48D4-A27B-876BD3FFC8CE}" type="pres">
      <dgm:prSet presAssocID="{2683E2B0-D520-4117-BFBC-9B3850F4DE90}" presName="compositeShape" presStyleCnt="0">
        <dgm:presLayoutVars>
          <dgm:chMax val="9"/>
          <dgm:dir/>
          <dgm:resizeHandles val="exact"/>
        </dgm:presLayoutVars>
      </dgm:prSet>
      <dgm:spPr/>
    </dgm:pt>
    <dgm:pt modelId="{89A7BF68-F723-4832-80CD-FFEE0F4B4270}" type="pres">
      <dgm:prSet presAssocID="{2683E2B0-D520-4117-BFBC-9B3850F4DE90}" presName="triangle1" presStyleLbl="node1" presStyleIdx="0" presStyleCnt="4">
        <dgm:presLayoutVars>
          <dgm:bulletEnabled val="1"/>
        </dgm:presLayoutVars>
      </dgm:prSet>
      <dgm:spPr/>
    </dgm:pt>
    <dgm:pt modelId="{F6E04AF4-D203-40E7-BBB8-B18086E858F4}" type="pres">
      <dgm:prSet presAssocID="{2683E2B0-D520-4117-BFBC-9B3850F4DE90}" presName="triangle2" presStyleLbl="node1" presStyleIdx="1" presStyleCnt="4">
        <dgm:presLayoutVars>
          <dgm:bulletEnabled val="1"/>
        </dgm:presLayoutVars>
      </dgm:prSet>
      <dgm:spPr/>
    </dgm:pt>
    <dgm:pt modelId="{80D0A2D4-EB79-475A-B4D5-7F56B72D5C4F}" type="pres">
      <dgm:prSet presAssocID="{2683E2B0-D520-4117-BFBC-9B3850F4DE90}" presName="triangle3" presStyleLbl="node1" presStyleIdx="2" presStyleCnt="4">
        <dgm:presLayoutVars>
          <dgm:bulletEnabled val="1"/>
        </dgm:presLayoutVars>
      </dgm:prSet>
      <dgm:spPr/>
    </dgm:pt>
    <dgm:pt modelId="{FCF45139-ABE5-45AB-B987-B9A84E477B60}" type="pres">
      <dgm:prSet presAssocID="{2683E2B0-D520-4117-BFBC-9B3850F4DE90}" presName="triangle4" presStyleLbl="node1" presStyleIdx="3" presStyleCnt="4">
        <dgm:presLayoutVars>
          <dgm:bulletEnabled val="1"/>
        </dgm:presLayoutVars>
      </dgm:prSet>
      <dgm:spPr/>
    </dgm:pt>
  </dgm:ptLst>
  <dgm:cxnLst>
    <dgm:cxn modelId="{2C121022-204C-4539-894F-EB8BC5629223}" srcId="{2683E2B0-D520-4117-BFBC-9B3850F4DE90}" destId="{1121BFC0-7D13-457A-80E5-F034F0DE0304}" srcOrd="2" destOrd="0" parTransId="{079B2C96-D091-4353-8F6C-523A40FC535A}" sibTransId="{F945041D-0C45-4E6F-8F89-4ADE71A80FAC}"/>
    <dgm:cxn modelId="{6B46C148-4F38-4865-A9BF-F8E47387D273}" type="presOf" srcId="{DBF28980-9C2B-4613-B378-F345FF5318A1}" destId="{89A7BF68-F723-4832-80CD-FFEE0F4B4270}" srcOrd="0" destOrd="0" presId="urn:microsoft.com/office/officeart/2005/8/layout/pyramid4"/>
    <dgm:cxn modelId="{DA819450-2150-4126-9606-E1D6FBDC528A}" type="presOf" srcId="{1121BFC0-7D13-457A-80E5-F034F0DE0304}" destId="{80D0A2D4-EB79-475A-B4D5-7F56B72D5C4F}" srcOrd="0" destOrd="0" presId="urn:microsoft.com/office/officeart/2005/8/layout/pyramid4"/>
    <dgm:cxn modelId="{76D7D6A7-E361-4449-874A-960F5737737A}" srcId="{2683E2B0-D520-4117-BFBC-9B3850F4DE90}" destId="{DBF28980-9C2B-4613-B378-F345FF5318A1}" srcOrd="0" destOrd="0" parTransId="{09F56463-A038-4725-B5A2-2D894B91F6BD}" sibTransId="{AD1A9CC8-4CF7-410C-A9CC-3E76EF4186C4}"/>
    <dgm:cxn modelId="{3CEA31AD-C2E2-4676-806A-9864CC7EA7B7}" type="presOf" srcId="{2683E2B0-D520-4117-BFBC-9B3850F4DE90}" destId="{3D1C8E49-DBB9-48D4-A27B-876BD3FFC8CE}" srcOrd="0" destOrd="0" presId="urn:microsoft.com/office/officeart/2005/8/layout/pyramid4"/>
    <dgm:cxn modelId="{5D18ADB7-2A94-4F43-83DD-9947110EEB29}" type="presOf" srcId="{30C373B6-0EAF-4081-BFD4-489E4F240AA2}" destId="{F6E04AF4-D203-40E7-BBB8-B18086E858F4}" srcOrd="0" destOrd="0" presId="urn:microsoft.com/office/officeart/2005/8/layout/pyramid4"/>
    <dgm:cxn modelId="{122C2EC4-1588-4077-A737-E1AE2B6C732E}" srcId="{2683E2B0-D520-4117-BFBC-9B3850F4DE90}" destId="{02B4E6E8-8F46-4BA3-9265-BE14A65357AA}" srcOrd="3" destOrd="0" parTransId="{E8F8681F-5915-4240-BD6A-61B1991F457F}" sibTransId="{DB8DFA05-D277-4B67-95FE-F7DCABFF0771}"/>
    <dgm:cxn modelId="{023167C7-05F0-4A4B-8FB7-19E32B326829}" srcId="{2683E2B0-D520-4117-BFBC-9B3850F4DE90}" destId="{30C373B6-0EAF-4081-BFD4-489E4F240AA2}" srcOrd="1" destOrd="0" parTransId="{9C146B58-052B-4AD7-9410-A8F4EFDB9415}" sibTransId="{55681BB1-B41A-4385-85B2-2DA420C90B94}"/>
    <dgm:cxn modelId="{890476E8-7A06-40E8-9C67-D83E01256AA4}" type="presOf" srcId="{02B4E6E8-8F46-4BA3-9265-BE14A65357AA}" destId="{FCF45139-ABE5-45AB-B987-B9A84E477B60}" srcOrd="0" destOrd="0" presId="urn:microsoft.com/office/officeart/2005/8/layout/pyramid4"/>
    <dgm:cxn modelId="{1C4BC049-818F-499C-B4FC-7823FCE52149}" type="presParOf" srcId="{3D1C8E49-DBB9-48D4-A27B-876BD3FFC8CE}" destId="{89A7BF68-F723-4832-80CD-FFEE0F4B4270}" srcOrd="0" destOrd="0" presId="urn:microsoft.com/office/officeart/2005/8/layout/pyramid4"/>
    <dgm:cxn modelId="{4F0888E7-84CC-4661-849D-00FA005D4709}" type="presParOf" srcId="{3D1C8E49-DBB9-48D4-A27B-876BD3FFC8CE}" destId="{F6E04AF4-D203-40E7-BBB8-B18086E858F4}" srcOrd="1" destOrd="0" presId="urn:microsoft.com/office/officeart/2005/8/layout/pyramid4"/>
    <dgm:cxn modelId="{8D91AC66-96DB-41EC-91FE-9A9139518094}" type="presParOf" srcId="{3D1C8E49-DBB9-48D4-A27B-876BD3FFC8CE}" destId="{80D0A2D4-EB79-475A-B4D5-7F56B72D5C4F}" srcOrd="2" destOrd="0" presId="urn:microsoft.com/office/officeart/2005/8/layout/pyramid4"/>
    <dgm:cxn modelId="{B6C7D1CC-43AD-444A-B623-25B5CC475368}" type="presParOf" srcId="{3D1C8E49-DBB9-48D4-A27B-876BD3FFC8CE}" destId="{FCF45139-ABE5-45AB-B987-B9A84E477B60}"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AE198B-AFCD-4D87-A5D8-130D844AEDD3}" type="doc">
      <dgm:prSet loTypeId="urn:microsoft.com/office/officeart/2005/8/layout/bProcess2" loCatId="process" qsTypeId="urn:microsoft.com/office/officeart/2005/8/quickstyle/simple1" qsCatId="simple" csTypeId="urn:microsoft.com/office/officeart/2005/8/colors/colorful4" csCatId="colorful" phldr="1"/>
      <dgm:spPr/>
      <dgm:t>
        <a:bodyPr/>
        <a:lstStyle/>
        <a:p>
          <a:endParaRPr lang="fr-FR"/>
        </a:p>
      </dgm:t>
    </dgm:pt>
    <dgm:pt modelId="{09E9348A-3A3D-4575-8E42-F981DCA70234}">
      <dgm:prSet/>
      <dgm:spPr>
        <a:solidFill>
          <a:schemeClr val="tx1">
            <a:lumMod val="40000"/>
            <a:lumOff val="60000"/>
          </a:schemeClr>
        </a:solidFill>
      </dgm:spPr>
      <dgm:t>
        <a:bodyPr/>
        <a:lstStyle/>
        <a:p>
          <a:r>
            <a:rPr lang="fr-FR" b="0" i="0" baseline="0"/>
            <a:t>Réseaux sociaux</a:t>
          </a:r>
          <a:endParaRPr lang="fr-FR"/>
        </a:p>
      </dgm:t>
    </dgm:pt>
    <dgm:pt modelId="{F4CB9875-EFCA-4B64-938D-4F1D6B8BC64A}" type="parTrans" cxnId="{E9BE12D8-E8A7-4708-AA4C-E578BDFF2AFD}">
      <dgm:prSet/>
      <dgm:spPr/>
      <dgm:t>
        <a:bodyPr/>
        <a:lstStyle/>
        <a:p>
          <a:endParaRPr lang="fr-FR"/>
        </a:p>
      </dgm:t>
    </dgm:pt>
    <dgm:pt modelId="{B09D35AD-F124-47C1-BB77-A24AF1A713AF}" type="sibTrans" cxnId="{E9BE12D8-E8A7-4708-AA4C-E578BDFF2AFD}">
      <dgm:prSet/>
      <dgm:spPr/>
      <dgm:t>
        <a:bodyPr/>
        <a:lstStyle/>
        <a:p>
          <a:endParaRPr lang="fr-FR"/>
        </a:p>
      </dgm:t>
    </dgm:pt>
    <dgm:pt modelId="{C82CD6C6-F00F-405C-8892-15F62F63F9A3}">
      <dgm:prSet/>
      <dgm:spPr/>
      <dgm:t>
        <a:bodyPr/>
        <a:lstStyle/>
        <a:p>
          <a:r>
            <a:rPr lang="fr-FR"/>
            <a:t>Co-Branding </a:t>
          </a:r>
        </a:p>
      </dgm:t>
    </dgm:pt>
    <dgm:pt modelId="{98F3E85A-2BD7-457B-89C4-47EBB76AEBEA}" type="parTrans" cxnId="{5FA44D15-B907-43DB-8A25-90089125FD6A}">
      <dgm:prSet/>
      <dgm:spPr/>
      <dgm:t>
        <a:bodyPr/>
        <a:lstStyle/>
        <a:p>
          <a:endParaRPr lang="fr-FR"/>
        </a:p>
      </dgm:t>
    </dgm:pt>
    <dgm:pt modelId="{A0BC2160-DB0C-4AF6-ABE2-5083A89B88FC}" type="sibTrans" cxnId="{5FA44D15-B907-43DB-8A25-90089125FD6A}">
      <dgm:prSet/>
      <dgm:spPr/>
      <dgm:t>
        <a:bodyPr/>
        <a:lstStyle/>
        <a:p>
          <a:endParaRPr lang="fr-FR"/>
        </a:p>
      </dgm:t>
    </dgm:pt>
    <dgm:pt modelId="{D1AAE13A-349F-4E38-9E7D-D981DFE07487}">
      <dgm:prSet/>
      <dgm:spPr/>
      <dgm:t>
        <a:bodyPr/>
        <a:lstStyle/>
        <a:p>
          <a:r>
            <a:rPr lang="fr-FR" b="0" i="0" baseline="0"/>
            <a:t>Campagne d’influence</a:t>
          </a:r>
          <a:endParaRPr lang="fr-FR"/>
        </a:p>
      </dgm:t>
    </dgm:pt>
    <dgm:pt modelId="{00DF8CB8-EE2A-4BD0-A02E-15144D3F4B0E}" type="parTrans" cxnId="{DD86FA9F-4455-4AF2-BEAE-4EEFB71F22D6}">
      <dgm:prSet/>
      <dgm:spPr/>
      <dgm:t>
        <a:bodyPr/>
        <a:lstStyle/>
        <a:p>
          <a:endParaRPr lang="fr-FR"/>
        </a:p>
      </dgm:t>
    </dgm:pt>
    <dgm:pt modelId="{B5E44DF1-54F2-4442-BF27-B48E6D085BBD}" type="sibTrans" cxnId="{DD86FA9F-4455-4AF2-BEAE-4EEFB71F22D6}">
      <dgm:prSet/>
      <dgm:spPr/>
      <dgm:t>
        <a:bodyPr/>
        <a:lstStyle/>
        <a:p>
          <a:endParaRPr lang="fr-FR"/>
        </a:p>
      </dgm:t>
    </dgm:pt>
    <dgm:pt modelId="{B8974F97-CA77-41D7-B3DC-1BE4B94D8409}" type="pres">
      <dgm:prSet presAssocID="{39AE198B-AFCD-4D87-A5D8-130D844AEDD3}" presName="diagram" presStyleCnt="0">
        <dgm:presLayoutVars>
          <dgm:dir/>
          <dgm:resizeHandles/>
        </dgm:presLayoutVars>
      </dgm:prSet>
      <dgm:spPr/>
    </dgm:pt>
    <dgm:pt modelId="{B0E9CC40-0CCA-489B-94FE-832C1738C693}" type="pres">
      <dgm:prSet presAssocID="{09E9348A-3A3D-4575-8E42-F981DCA70234}" presName="firstNode" presStyleLbl="node1" presStyleIdx="0" presStyleCnt="3">
        <dgm:presLayoutVars>
          <dgm:bulletEnabled val="1"/>
        </dgm:presLayoutVars>
      </dgm:prSet>
      <dgm:spPr/>
    </dgm:pt>
    <dgm:pt modelId="{8443B5E6-AB75-4F86-AD1E-8B55655C9BC5}" type="pres">
      <dgm:prSet presAssocID="{B09D35AD-F124-47C1-BB77-A24AF1A713AF}" presName="sibTrans" presStyleLbl="sibTrans2D1" presStyleIdx="0" presStyleCnt="2"/>
      <dgm:spPr/>
    </dgm:pt>
    <dgm:pt modelId="{138F6441-A59C-4462-83A9-BB7B8FF0E128}" type="pres">
      <dgm:prSet presAssocID="{C82CD6C6-F00F-405C-8892-15F62F63F9A3}" presName="middleNode" presStyleCnt="0"/>
      <dgm:spPr/>
    </dgm:pt>
    <dgm:pt modelId="{F21A76A2-433C-4B22-9CFA-AA2C3CB5FEF5}" type="pres">
      <dgm:prSet presAssocID="{C82CD6C6-F00F-405C-8892-15F62F63F9A3}" presName="padding" presStyleLbl="node1" presStyleIdx="0" presStyleCnt="3"/>
      <dgm:spPr/>
    </dgm:pt>
    <dgm:pt modelId="{23E73F7C-3D45-40FE-A516-EA1272A74C00}" type="pres">
      <dgm:prSet presAssocID="{C82CD6C6-F00F-405C-8892-15F62F63F9A3}" presName="shape" presStyleLbl="node1" presStyleIdx="1" presStyleCnt="3">
        <dgm:presLayoutVars>
          <dgm:bulletEnabled val="1"/>
        </dgm:presLayoutVars>
      </dgm:prSet>
      <dgm:spPr/>
    </dgm:pt>
    <dgm:pt modelId="{6C8159E9-908C-46BC-B0D4-BDFCC637C2EB}" type="pres">
      <dgm:prSet presAssocID="{A0BC2160-DB0C-4AF6-ABE2-5083A89B88FC}" presName="sibTrans" presStyleLbl="sibTrans2D1" presStyleIdx="1" presStyleCnt="2"/>
      <dgm:spPr/>
    </dgm:pt>
    <dgm:pt modelId="{91CD3A44-0A9E-4837-A597-5E8293E18E02}" type="pres">
      <dgm:prSet presAssocID="{D1AAE13A-349F-4E38-9E7D-D981DFE07487}" presName="lastNode" presStyleLbl="node1" presStyleIdx="2" presStyleCnt="3">
        <dgm:presLayoutVars>
          <dgm:bulletEnabled val="1"/>
        </dgm:presLayoutVars>
      </dgm:prSet>
      <dgm:spPr/>
    </dgm:pt>
  </dgm:ptLst>
  <dgm:cxnLst>
    <dgm:cxn modelId="{5FA44D15-B907-43DB-8A25-90089125FD6A}" srcId="{39AE198B-AFCD-4D87-A5D8-130D844AEDD3}" destId="{C82CD6C6-F00F-405C-8892-15F62F63F9A3}" srcOrd="1" destOrd="0" parTransId="{98F3E85A-2BD7-457B-89C4-47EBB76AEBEA}" sibTransId="{A0BC2160-DB0C-4AF6-ABE2-5083A89B88FC}"/>
    <dgm:cxn modelId="{6DF52516-9F37-4EFA-9784-0A7826CD8D09}" type="presOf" srcId="{09E9348A-3A3D-4575-8E42-F981DCA70234}" destId="{B0E9CC40-0CCA-489B-94FE-832C1738C693}" srcOrd="0" destOrd="0" presId="urn:microsoft.com/office/officeart/2005/8/layout/bProcess2"/>
    <dgm:cxn modelId="{4579494D-22B8-4A56-985D-D264AF940825}" type="presOf" srcId="{A0BC2160-DB0C-4AF6-ABE2-5083A89B88FC}" destId="{6C8159E9-908C-46BC-B0D4-BDFCC637C2EB}" srcOrd="0" destOrd="0" presId="urn:microsoft.com/office/officeart/2005/8/layout/bProcess2"/>
    <dgm:cxn modelId="{97FFF775-C5D9-4E82-BAC8-CE331E416153}" type="presOf" srcId="{C82CD6C6-F00F-405C-8892-15F62F63F9A3}" destId="{23E73F7C-3D45-40FE-A516-EA1272A74C00}" srcOrd="0" destOrd="0" presId="urn:microsoft.com/office/officeart/2005/8/layout/bProcess2"/>
    <dgm:cxn modelId="{AEF3FA7B-33F1-44B7-B188-2128D9EB342E}" type="presOf" srcId="{39AE198B-AFCD-4D87-A5D8-130D844AEDD3}" destId="{B8974F97-CA77-41D7-B3DC-1BE4B94D8409}" srcOrd="0" destOrd="0" presId="urn:microsoft.com/office/officeart/2005/8/layout/bProcess2"/>
    <dgm:cxn modelId="{6C7AC998-15CE-43DB-A073-F20E99DC1EF8}" type="presOf" srcId="{B09D35AD-F124-47C1-BB77-A24AF1A713AF}" destId="{8443B5E6-AB75-4F86-AD1E-8B55655C9BC5}" srcOrd="0" destOrd="0" presId="urn:microsoft.com/office/officeart/2005/8/layout/bProcess2"/>
    <dgm:cxn modelId="{DD86FA9F-4455-4AF2-BEAE-4EEFB71F22D6}" srcId="{39AE198B-AFCD-4D87-A5D8-130D844AEDD3}" destId="{D1AAE13A-349F-4E38-9E7D-D981DFE07487}" srcOrd="2" destOrd="0" parTransId="{00DF8CB8-EE2A-4BD0-A02E-15144D3F4B0E}" sibTransId="{B5E44DF1-54F2-4442-BF27-B48E6D085BBD}"/>
    <dgm:cxn modelId="{F97570CF-AB3D-44D2-B5EB-54853E38CE82}" type="presOf" srcId="{D1AAE13A-349F-4E38-9E7D-D981DFE07487}" destId="{91CD3A44-0A9E-4837-A597-5E8293E18E02}" srcOrd="0" destOrd="0" presId="urn:microsoft.com/office/officeart/2005/8/layout/bProcess2"/>
    <dgm:cxn modelId="{E9BE12D8-E8A7-4708-AA4C-E578BDFF2AFD}" srcId="{39AE198B-AFCD-4D87-A5D8-130D844AEDD3}" destId="{09E9348A-3A3D-4575-8E42-F981DCA70234}" srcOrd="0" destOrd="0" parTransId="{F4CB9875-EFCA-4B64-938D-4F1D6B8BC64A}" sibTransId="{B09D35AD-F124-47C1-BB77-A24AF1A713AF}"/>
    <dgm:cxn modelId="{F9539A45-EB57-4A2F-9BE8-CA94770BD181}" type="presParOf" srcId="{B8974F97-CA77-41D7-B3DC-1BE4B94D8409}" destId="{B0E9CC40-0CCA-489B-94FE-832C1738C693}" srcOrd="0" destOrd="0" presId="urn:microsoft.com/office/officeart/2005/8/layout/bProcess2"/>
    <dgm:cxn modelId="{344E2CB7-E3B3-49B3-93A4-98BDC9980E68}" type="presParOf" srcId="{B8974F97-CA77-41D7-B3DC-1BE4B94D8409}" destId="{8443B5E6-AB75-4F86-AD1E-8B55655C9BC5}" srcOrd="1" destOrd="0" presId="urn:microsoft.com/office/officeart/2005/8/layout/bProcess2"/>
    <dgm:cxn modelId="{3A36AAE5-42BC-457C-A608-DD429E88A6CC}" type="presParOf" srcId="{B8974F97-CA77-41D7-B3DC-1BE4B94D8409}" destId="{138F6441-A59C-4462-83A9-BB7B8FF0E128}" srcOrd="2" destOrd="0" presId="urn:microsoft.com/office/officeart/2005/8/layout/bProcess2"/>
    <dgm:cxn modelId="{43359737-8D9B-41D7-8975-58A683C409C1}" type="presParOf" srcId="{138F6441-A59C-4462-83A9-BB7B8FF0E128}" destId="{F21A76A2-433C-4B22-9CFA-AA2C3CB5FEF5}" srcOrd="0" destOrd="0" presId="urn:microsoft.com/office/officeart/2005/8/layout/bProcess2"/>
    <dgm:cxn modelId="{A36AA44C-6E56-4296-8579-A92109A123C2}" type="presParOf" srcId="{138F6441-A59C-4462-83A9-BB7B8FF0E128}" destId="{23E73F7C-3D45-40FE-A516-EA1272A74C00}" srcOrd="1" destOrd="0" presId="urn:microsoft.com/office/officeart/2005/8/layout/bProcess2"/>
    <dgm:cxn modelId="{DB19D829-F171-4AC3-8ACD-784ABD6A6B31}" type="presParOf" srcId="{B8974F97-CA77-41D7-B3DC-1BE4B94D8409}" destId="{6C8159E9-908C-46BC-B0D4-BDFCC637C2EB}" srcOrd="3" destOrd="0" presId="urn:microsoft.com/office/officeart/2005/8/layout/bProcess2"/>
    <dgm:cxn modelId="{6EA68FB0-C095-4D3B-9D47-D259450B7B0E}" type="presParOf" srcId="{B8974F97-CA77-41D7-B3DC-1BE4B94D8409}" destId="{91CD3A44-0A9E-4837-A597-5E8293E18E02}" srcOrd="4" destOrd="0" presId="urn:microsoft.com/office/officeart/2005/8/layout/b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3CA730-62AD-4CF7-8871-1C71693C9690}" type="doc">
      <dgm:prSet loTypeId="urn:microsoft.com/office/officeart/2005/8/layout/matrix3" loCatId="matrix" qsTypeId="urn:microsoft.com/office/officeart/2005/8/quickstyle/simple1" qsCatId="simple" csTypeId="urn:microsoft.com/office/officeart/2005/8/colors/accent1_1" csCatId="accent1"/>
      <dgm:spPr/>
      <dgm:t>
        <a:bodyPr/>
        <a:lstStyle/>
        <a:p>
          <a:endParaRPr lang="fr-FR"/>
        </a:p>
      </dgm:t>
    </dgm:pt>
    <dgm:pt modelId="{355032BD-08BD-47D2-B117-7CAF140DC4D3}">
      <dgm:prSet/>
      <dgm:spPr/>
      <dgm:t>
        <a:bodyPr/>
        <a:lstStyle/>
        <a:p>
          <a:r>
            <a:rPr lang="fr-FR" b="0" i="0" baseline="0"/>
            <a:t>La musique</a:t>
          </a:r>
          <a:endParaRPr lang="fr-FR"/>
        </a:p>
      </dgm:t>
    </dgm:pt>
    <dgm:pt modelId="{A055B376-314E-435C-A552-4A7B92D3CCD4}" type="parTrans" cxnId="{38227285-733B-4DB2-810D-64D11D921B0F}">
      <dgm:prSet/>
      <dgm:spPr/>
      <dgm:t>
        <a:bodyPr/>
        <a:lstStyle/>
        <a:p>
          <a:endParaRPr lang="fr-FR"/>
        </a:p>
      </dgm:t>
    </dgm:pt>
    <dgm:pt modelId="{E6654EC7-D728-494A-85A1-E145F9BE168B}" type="sibTrans" cxnId="{38227285-733B-4DB2-810D-64D11D921B0F}">
      <dgm:prSet/>
      <dgm:spPr/>
      <dgm:t>
        <a:bodyPr/>
        <a:lstStyle/>
        <a:p>
          <a:endParaRPr lang="fr-FR"/>
        </a:p>
      </dgm:t>
    </dgm:pt>
    <dgm:pt modelId="{51194A2F-8686-42C5-B726-93418A619188}">
      <dgm:prSet/>
      <dgm:spPr/>
      <dgm:t>
        <a:bodyPr/>
        <a:lstStyle/>
        <a:p>
          <a:r>
            <a:rPr lang="fr-FR" b="0" i="0" baseline="0"/>
            <a:t>Les contenus vidéos ( Challenge , partage d’astuces , recettes , cinéma, fais divers…)</a:t>
          </a:r>
          <a:endParaRPr lang="fr-FR"/>
        </a:p>
      </dgm:t>
    </dgm:pt>
    <dgm:pt modelId="{405A2556-2752-47E8-838B-84BE398F7C6A}" type="parTrans" cxnId="{7B98F4F3-09DA-4664-84B1-C4F0E98874E0}">
      <dgm:prSet/>
      <dgm:spPr/>
      <dgm:t>
        <a:bodyPr/>
        <a:lstStyle/>
        <a:p>
          <a:endParaRPr lang="fr-FR"/>
        </a:p>
      </dgm:t>
    </dgm:pt>
    <dgm:pt modelId="{486AD349-F7A1-49A8-A001-6960C5CA64CD}" type="sibTrans" cxnId="{7B98F4F3-09DA-4664-84B1-C4F0E98874E0}">
      <dgm:prSet/>
      <dgm:spPr/>
      <dgm:t>
        <a:bodyPr/>
        <a:lstStyle/>
        <a:p>
          <a:endParaRPr lang="fr-FR"/>
        </a:p>
      </dgm:t>
    </dgm:pt>
    <dgm:pt modelId="{81D18BD6-4393-41F8-927F-BC96768B6628}">
      <dgm:prSet/>
      <dgm:spPr/>
      <dgm:t>
        <a:bodyPr/>
        <a:lstStyle/>
        <a:p>
          <a:r>
            <a:rPr lang="fr-FR" b="0" i="0" baseline="0"/>
            <a:t>Le sport , le bien-être ( Yoga , méditation , Beauté , Fitness)</a:t>
          </a:r>
          <a:endParaRPr lang="fr-FR"/>
        </a:p>
      </dgm:t>
    </dgm:pt>
    <dgm:pt modelId="{8F8A688E-826D-4A32-BC32-CB9B1639D122}" type="parTrans" cxnId="{70223164-6C06-44D6-85A7-1D9361EFAD94}">
      <dgm:prSet/>
      <dgm:spPr/>
      <dgm:t>
        <a:bodyPr/>
        <a:lstStyle/>
        <a:p>
          <a:endParaRPr lang="fr-FR"/>
        </a:p>
      </dgm:t>
    </dgm:pt>
    <dgm:pt modelId="{094A0E92-12B7-4263-A3C2-AC7A07AADBF5}" type="sibTrans" cxnId="{70223164-6C06-44D6-85A7-1D9361EFAD94}">
      <dgm:prSet/>
      <dgm:spPr/>
      <dgm:t>
        <a:bodyPr/>
        <a:lstStyle/>
        <a:p>
          <a:endParaRPr lang="fr-FR"/>
        </a:p>
      </dgm:t>
    </dgm:pt>
    <dgm:pt modelId="{EF2848C3-BA5F-4889-9497-816B46ADEA94}">
      <dgm:prSet/>
      <dgm:spPr/>
      <dgm:t>
        <a:bodyPr/>
        <a:lstStyle/>
        <a:p>
          <a:r>
            <a:rPr lang="fr-FR" b="0" i="0" baseline="0"/>
            <a:t>Le streaming</a:t>
          </a:r>
          <a:endParaRPr lang="fr-FR"/>
        </a:p>
      </dgm:t>
    </dgm:pt>
    <dgm:pt modelId="{986F0D1C-8BFC-47EB-B669-A3EEE6140578}" type="parTrans" cxnId="{DF378167-4F46-460F-8609-F0B7C1EE7CA8}">
      <dgm:prSet/>
      <dgm:spPr/>
      <dgm:t>
        <a:bodyPr/>
        <a:lstStyle/>
        <a:p>
          <a:endParaRPr lang="fr-FR"/>
        </a:p>
      </dgm:t>
    </dgm:pt>
    <dgm:pt modelId="{578B9858-8680-4FA2-AD52-A80FD06259FE}" type="sibTrans" cxnId="{DF378167-4F46-460F-8609-F0B7C1EE7CA8}">
      <dgm:prSet/>
      <dgm:spPr/>
      <dgm:t>
        <a:bodyPr/>
        <a:lstStyle/>
        <a:p>
          <a:endParaRPr lang="fr-FR"/>
        </a:p>
      </dgm:t>
    </dgm:pt>
    <dgm:pt modelId="{F86EC3C0-DD87-481E-AC1F-4633BB1B9AAE}" type="pres">
      <dgm:prSet presAssocID="{9D3CA730-62AD-4CF7-8871-1C71693C9690}" presName="matrix" presStyleCnt="0">
        <dgm:presLayoutVars>
          <dgm:chMax val="1"/>
          <dgm:dir/>
          <dgm:resizeHandles val="exact"/>
        </dgm:presLayoutVars>
      </dgm:prSet>
      <dgm:spPr/>
    </dgm:pt>
    <dgm:pt modelId="{7A4CFA0C-0FC3-4EC4-B15A-92BBD470DD1C}" type="pres">
      <dgm:prSet presAssocID="{9D3CA730-62AD-4CF7-8871-1C71693C9690}" presName="diamond" presStyleLbl="bgShp" presStyleIdx="0" presStyleCnt="1"/>
      <dgm:spPr>
        <a:solidFill>
          <a:schemeClr val="accent5">
            <a:lumMod val="20000"/>
            <a:lumOff val="80000"/>
          </a:schemeClr>
        </a:solidFill>
      </dgm:spPr>
    </dgm:pt>
    <dgm:pt modelId="{FEB10F70-F852-4861-ACD1-3B843338485C}" type="pres">
      <dgm:prSet presAssocID="{9D3CA730-62AD-4CF7-8871-1C71693C9690}" presName="quad1" presStyleLbl="node1" presStyleIdx="0" presStyleCnt="4">
        <dgm:presLayoutVars>
          <dgm:chMax val="0"/>
          <dgm:chPref val="0"/>
          <dgm:bulletEnabled val="1"/>
        </dgm:presLayoutVars>
      </dgm:prSet>
      <dgm:spPr/>
    </dgm:pt>
    <dgm:pt modelId="{4A99CC4F-6EC8-41FF-AC93-BC63DE79AE3B}" type="pres">
      <dgm:prSet presAssocID="{9D3CA730-62AD-4CF7-8871-1C71693C9690}" presName="quad2" presStyleLbl="node1" presStyleIdx="1" presStyleCnt="4">
        <dgm:presLayoutVars>
          <dgm:chMax val="0"/>
          <dgm:chPref val="0"/>
          <dgm:bulletEnabled val="1"/>
        </dgm:presLayoutVars>
      </dgm:prSet>
      <dgm:spPr/>
    </dgm:pt>
    <dgm:pt modelId="{18BE1FC2-7B32-4680-AC73-123CE512C0B9}" type="pres">
      <dgm:prSet presAssocID="{9D3CA730-62AD-4CF7-8871-1C71693C9690}" presName="quad3" presStyleLbl="node1" presStyleIdx="2" presStyleCnt="4">
        <dgm:presLayoutVars>
          <dgm:chMax val="0"/>
          <dgm:chPref val="0"/>
          <dgm:bulletEnabled val="1"/>
        </dgm:presLayoutVars>
      </dgm:prSet>
      <dgm:spPr/>
    </dgm:pt>
    <dgm:pt modelId="{208C8F44-CA29-4210-A9EB-872BD2A22C8D}" type="pres">
      <dgm:prSet presAssocID="{9D3CA730-62AD-4CF7-8871-1C71693C9690}" presName="quad4" presStyleLbl="node1" presStyleIdx="3" presStyleCnt="4">
        <dgm:presLayoutVars>
          <dgm:chMax val="0"/>
          <dgm:chPref val="0"/>
          <dgm:bulletEnabled val="1"/>
        </dgm:presLayoutVars>
      </dgm:prSet>
      <dgm:spPr/>
    </dgm:pt>
  </dgm:ptLst>
  <dgm:cxnLst>
    <dgm:cxn modelId="{0472DC28-43D5-4758-A211-76E583E8E671}" type="presOf" srcId="{81D18BD6-4393-41F8-927F-BC96768B6628}" destId="{18BE1FC2-7B32-4680-AC73-123CE512C0B9}" srcOrd="0" destOrd="0" presId="urn:microsoft.com/office/officeart/2005/8/layout/matrix3"/>
    <dgm:cxn modelId="{2E1B2B5C-20F7-4C08-A526-0A30F85386BD}" type="presOf" srcId="{355032BD-08BD-47D2-B117-7CAF140DC4D3}" destId="{FEB10F70-F852-4861-ACD1-3B843338485C}" srcOrd="0" destOrd="0" presId="urn:microsoft.com/office/officeart/2005/8/layout/matrix3"/>
    <dgm:cxn modelId="{70223164-6C06-44D6-85A7-1D9361EFAD94}" srcId="{9D3CA730-62AD-4CF7-8871-1C71693C9690}" destId="{81D18BD6-4393-41F8-927F-BC96768B6628}" srcOrd="2" destOrd="0" parTransId="{8F8A688E-826D-4A32-BC32-CB9B1639D122}" sibTransId="{094A0E92-12B7-4263-A3C2-AC7A07AADBF5}"/>
    <dgm:cxn modelId="{DF378167-4F46-460F-8609-F0B7C1EE7CA8}" srcId="{9D3CA730-62AD-4CF7-8871-1C71693C9690}" destId="{EF2848C3-BA5F-4889-9497-816B46ADEA94}" srcOrd="3" destOrd="0" parTransId="{986F0D1C-8BFC-47EB-B669-A3EEE6140578}" sibTransId="{578B9858-8680-4FA2-AD52-A80FD06259FE}"/>
    <dgm:cxn modelId="{38227285-733B-4DB2-810D-64D11D921B0F}" srcId="{9D3CA730-62AD-4CF7-8871-1C71693C9690}" destId="{355032BD-08BD-47D2-B117-7CAF140DC4D3}" srcOrd="0" destOrd="0" parTransId="{A055B376-314E-435C-A552-4A7B92D3CCD4}" sibTransId="{E6654EC7-D728-494A-85A1-E145F9BE168B}"/>
    <dgm:cxn modelId="{52A29891-54F8-4F76-BD08-EE21689801B4}" type="presOf" srcId="{9D3CA730-62AD-4CF7-8871-1C71693C9690}" destId="{F86EC3C0-DD87-481E-AC1F-4633BB1B9AAE}" srcOrd="0" destOrd="0" presId="urn:microsoft.com/office/officeart/2005/8/layout/matrix3"/>
    <dgm:cxn modelId="{8BE698B7-8FC2-4340-A8ED-6ECC3727908F}" type="presOf" srcId="{51194A2F-8686-42C5-B726-93418A619188}" destId="{4A99CC4F-6EC8-41FF-AC93-BC63DE79AE3B}" srcOrd="0" destOrd="0" presId="urn:microsoft.com/office/officeart/2005/8/layout/matrix3"/>
    <dgm:cxn modelId="{3E422FC6-4428-4572-8ED3-8100A77B9277}" type="presOf" srcId="{EF2848C3-BA5F-4889-9497-816B46ADEA94}" destId="{208C8F44-CA29-4210-A9EB-872BD2A22C8D}" srcOrd="0" destOrd="0" presId="urn:microsoft.com/office/officeart/2005/8/layout/matrix3"/>
    <dgm:cxn modelId="{7B98F4F3-09DA-4664-84B1-C4F0E98874E0}" srcId="{9D3CA730-62AD-4CF7-8871-1C71693C9690}" destId="{51194A2F-8686-42C5-B726-93418A619188}" srcOrd="1" destOrd="0" parTransId="{405A2556-2752-47E8-838B-84BE398F7C6A}" sibTransId="{486AD349-F7A1-49A8-A001-6960C5CA64CD}"/>
    <dgm:cxn modelId="{357B65C1-1D99-4CD6-82B7-32C91A4F41C9}" type="presParOf" srcId="{F86EC3C0-DD87-481E-AC1F-4633BB1B9AAE}" destId="{7A4CFA0C-0FC3-4EC4-B15A-92BBD470DD1C}" srcOrd="0" destOrd="0" presId="urn:microsoft.com/office/officeart/2005/8/layout/matrix3"/>
    <dgm:cxn modelId="{71F4BC81-8405-4F53-84F0-832C787A4675}" type="presParOf" srcId="{F86EC3C0-DD87-481E-AC1F-4633BB1B9AAE}" destId="{FEB10F70-F852-4861-ACD1-3B843338485C}" srcOrd="1" destOrd="0" presId="urn:microsoft.com/office/officeart/2005/8/layout/matrix3"/>
    <dgm:cxn modelId="{522A9DF8-4992-43FB-85AD-CC702B9C72DA}" type="presParOf" srcId="{F86EC3C0-DD87-481E-AC1F-4633BB1B9AAE}" destId="{4A99CC4F-6EC8-41FF-AC93-BC63DE79AE3B}" srcOrd="2" destOrd="0" presId="urn:microsoft.com/office/officeart/2005/8/layout/matrix3"/>
    <dgm:cxn modelId="{A17434EC-FBB1-42D0-8A91-5F8C68C39481}" type="presParOf" srcId="{F86EC3C0-DD87-481E-AC1F-4633BB1B9AAE}" destId="{18BE1FC2-7B32-4680-AC73-123CE512C0B9}" srcOrd="3" destOrd="0" presId="urn:microsoft.com/office/officeart/2005/8/layout/matrix3"/>
    <dgm:cxn modelId="{AEAB9962-588E-475D-9D72-0947E6980908}" type="presParOf" srcId="{F86EC3C0-DD87-481E-AC1F-4633BB1B9AAE}" destId="{208C8F44-CA29-4210-A9EB-872BD2A22C8D}"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9D9D8-93A1-4254-84B3-9E6E7539079B}">
      <dsp:nvSpPr>
        <dsp:cNvPr id="0" name=""/>
        <dsp:cNvSpPr/>
      </dsp:nvSpPr>
      <dsp:spPr>
        <a:xfrm>
          <a:off x="2330701" y="2262481"/>
          <a:ext cx="2356292" cy="2356681"/>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2FD23C-63B2-423B-A290-7A77ABF38CE0}">
      <dsp:nvSpPr>
        <dsp:cNvPr id="0" name=""/>
        <dsp:cNvSpPr/>
      </dsp:nvSpPr>
      <dsp:spPr>
        <a:xfrm>
          <a:off x="3833649" y="526991"/>
          <a:ext cx="699801" cy="699352"/>
        </a:xfrm>
        <a:prstGeom prst="donut">
          <a:avLst>
            <a:gd name="adj" fmla="val 7460"/>
          </a:avLst>
        </a:prstGeom>
        <a:solidFill>
          <a:schemeClr val="accent5">
            <a:hueOff val="-1986775"/>
            <a:satOff val="7962"/>
            <a:lumOff val="1726"/>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279D51-1FF8-4116-B7BB-4819DFE6E50C}">
      <dsp:nvSpPr>
        <dsp:cNvPr id="0" name=""/>
        <dsp:cNvSpPr/>
      </dsp:nvSpPr>
      <dsp:spPr>
        <a:xfrm>
          <a:off x="2421252" y="2352918"/>
          <a:ext cx="2176174" cy="2175807"/>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A1FE7D-D677-41E1-95A0-BBA4DB8BB0EB}">
      <dsp:nvSpPr>
        <dsp:cNvPr id="0" name=""/>
        <dsp:cNvSpPr/>
      </dsp:nvSpPr>
      <dsp:spPr>
        <a:xfrm>
          <a:off x="4858253" y="2707709"/>
          <a:ext cx="1233263" cy="1232971"/>
        </a:xfrm>
        <a:prstGeom prst="ellipse">
          <a:avLst/>
        </a:prstGeom>
        <a:solidFill>
          <a:schemeClr val="accent5">
            <a:hueOff val="-3973551"/>
            <a:satOff val="15924"/>
            <a:lumOff val="3451"/>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D30813-CB6F-4C6D-9716-48E580B642A4}">
      <dsp:nvSpPr>
        <dsp:cNvPr id="0" name=""/>
        <dsp:cNvSpPr/>
      </dsp:nvSpPr>
      <dsp:spPr>
        <a:xfrm>
          <a:off x="4931087" y="2780550"/>
          <a:ext cx="1087595" cy="1087699"/>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AEFC60-8AD5-4AD7-B638-A252F33A9E01}">
      <dsp:nvSpPr>
        <dsp:cNvPr id="0" name=""/>
        <dsp:cNvSpPr/>
      </dsp:nvSpPr>
      <dsp:spPr>
        <a:xfrm>
          <a:off x="4375971" y="967309"/>
          <a:ext cx="1580703" cy="1581214"/>
        </a:xfrm>
        <a:prstGeom prst="ellipse">
          <a:avLst/>
        </a:prstGeom>
        <a:solidFill>
          <a:schemeClr val="accent5">
            <a:hueOff val="-5960326"/>
            <a:satOff val="23887"/>
            <a:lumOff val="5177"/>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F12DF5-18E2-45C3-B307-7E81A051C945}">
      <dsp:nvSpPr>
        <dsp:cNvPr id="0" name=""/>
        <dsp:cNvSpPr/>
      </dsp:nvSpPr>
      <dsp:spPr>
        <a:xfrm>
          <a:off x="5697817" y="578962"/>
          <a:ext cx="517714" cy="518068"/>
        </a:xfrm>
        <a:prstGeom prst="donut">
          <a:avLst>
            <a:gd name="adj" fmla="val 7460"/>
          </a:avLst>
        </a:prstGeom>
        <a:solidFill>
          <a:schemeClr val="accent5">
            <a:hueOff val="-7947101"/>
            <a:satOff val="31849"/>
            <a:lumOff val="6902"/>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9B643-C9B4-4DE5-A2CA-4A98FFA525DD}">
      <dsp:nvSpPr>
        <dsp:cNvPr id="0" name=""/>
        <dsp:cNvSpPr/>
      </dsp:nvSpPr>
      <dsp:spPr>
        <a:xfrm>
          <a:off x="6216516" y="3946000"/>
          <a:ext cx="388778" cy="388347"/>
        </a:xfrm>
        <a:prstGeom prst="donut">
          <a:avLst>
            <a:gd name="adj" fmla="val 7460"/>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745A9-2F47-42D4-908A-3B06EF638494}">
      <dsp:nvSpPr>
        <dsp:cNvPr id="0" name=""/>
        <dsp:cNvSpPr/>
      </dsp:nvSpPr>
      <dsp:spPr>
        <a:xfrm>
          <a:off x="4459632" y="1050789"/>
          <a:ext cx="1414365" cy="1414254"/>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62BA05-0632-49A0-820D-A9A00F483473}">
      <dsp:nvSpPr>
        <dsp:cNvPr id="0" name=""/>
        <dsp:cNvSpPr/>
      </dsp:nvSpPr>
      <dsp:spPr>
        <a:xfrm>
          <a:off x="0" y="1050789"/>
          <a:ext cx="3497036" cy="113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 numCol="1" spcCol="1270" anchor="b" anchorCtr="0">
          <a:noAutofit/>
        </a:bodyPr>
        <a:lstStyle/>
        <a:p>
          <a:pPr marL="0" lvl="0" indent="0" algn="just" defTabSz="533400">
            <a:lnSpc>
              <a:spcPct val="90000"/>
            </a:lnSpc>
            <a:spcBef>
              <a:spcPct val="0"/>
            </a:spcBef>
            <a:spcAft>
              <a:spcPct val="35000"/>
            </a:spcAft>
            <a:buNone/>
          </a:pPr>
          <a:r>
            <a:rPr lang="fr-FR" sz="1200" b="1" kern="1200" dirty="0">
              <a:solidFill>
                <a:srgbClr val="C00000"/>
              </a:solidFill>
              <a:latin typeface="Trebuchet MS" panose="020B0603020202020204" pitchFamily="34" charset="0"/>
            </a:rPr>
            <a:t>Points de loisirs</a:t>
          </a:r>
        </a:p>
        <a:p>
          <a:pPr marL="0" lvl="0" indent="0" algn="just" defTabSz="533400">
            <a:lnSpc>
              <a:spcPct val="90000"/>
            </a:lnSpc>
            <a:spcBef>
              <a:spcPct val="0"/>
            </a:spcBef>
            <a:spcAft>
              <a:spcPct val="35000"/>
            </a:spcAft>
            <a:buNone/>
          </a:pPr>
          <a:r>
            <a:rPr lang="fr-FR" sz="1000" kern="1200" dirty="0">
              <a:latin typeface="Trebuchet MS" panose="020B0603020202020204" pitchFamily="34" charset="0"/>
            </a:rPr>
            <a:t>- Partenariats avec les manèges pour activations de dégustations et expériences photos</a:t>
          </a:r>
        </a:p>
        <a:p>
          <a:pPr marL="0" lvl="0" indent="0" algn="just" defTabSz="533400">
            <a:lnSpc>
              <a:spcPct val="90000"/>
            </a:lnSpc>
            <a:spcBef>
              <a:spcPct val="0"/>
            </a:spcBef>
            <a:spcAft>
              <a:spcPct val="35000"/>
            </a:spcAft>
            <a:buNone/>
          </a:pPr>
          <a:r>
            <a:rPr lang="fr-FR" sz="1000" kern="1200" dirty="0">
              <a:latin typeface="Trebuchet MS" panose="020B0603020202020204" pitchFamily="34" charset="0"/>
            </a:rPr>
            <a:t>- Roll </a:t>
          </a:r>
          <a:r>
            <a:rPr lang="fr-FR" sz="1000" kern="1200" dirty="0" err="1">
              <a:latin typeface="Trebuchet MS" panose="020B0603020202020204" pitchFamily="34" charset="0"/>
            </a:rPr>
            <a:t>Ups</a:t>
          </a:r>
          <a:r>
            <a:rPr lang="fr-FR" sz="1000" kern="1200" dirty="0">
              <a:latin typeface="Trebuchet MS" panose="020B0603020202020204" pitchFamily="34" charset="0"/>
            </a:rPr>
            <a:t>; Flyers; </a:t>
          </a:r>
        </a:p>
        <a:p>
          <a:pPr marL="0" lvl="0" indent="0" algn="just" defTabSz="533400">
            <a:lnSpc>
              <a:spcPct val="90000"/>
            </a:lnSpc>
            <a:spcBef>
              <a:spcPct val="0"/>
            </a:spcBef>
            <a:spcAft>
              <a:spcPct val="35000"/>
            </a:spcAft>
            <a:buNone/>
          </a:pPr>
          <a:r>
            <a:rPr lang="fr-FR" sz="1000" kern="1200" dirty="0">
              <a:solidFill>
                <a:srgbClr val="E15B10"/>
              </a:solidFill>
              <a:latin typeface="Trebuchet MS" panose="020B0603020202020204" pitchFamily="34" charset="0"/>
            </a:rPr>
            <a:t>- Banderole avec message « On dit merci à qui? A Maman… »</a:t>
          </a:r>
        </a:p>
        <a:p>
          <a:pPr marL="0" lvl="0" indent="0" algn="just" defTabSz="533400">
            <a:lnSpc>
              <a:spcPct val="90000"/>
            </a:lnSpc>
            <a:spcBef>
              <a:spcPct val="0"/>
            </a:spcBef>
            <a:spcAft>
              <a:spcPct val="35000"/>
            </a:spcAft>
            <a:buNone/>
          </a:pPr>
          <a:endParaRPr lang="fr-FR" sz="1000" kern="1200" dirty="0">
            <a:latin typeface="Trebuchet MS" panose="020B0603020202020204" pitchFamily="34" charset="0"/>
          </a:endParaRPr>
        </a:p>
      </dsp:txBody>
      <dsp:txXfrm>
        <a:off x="0" y="1050789"/>
        <a:ext cx="3497036" cy="1135577"/>
      </dsp:txXfrm>
    </dsp:sp>
    <dsp:sp modelId="{11376ECF-52C1-4DB2-80E1-DB9E6FB3E474}">
      <dsp:nvSpPr>
        <dsp:cNvPr id="0" name=""/>
        <dsp:cNvSpPr/>
      </dsp:nvSpPr>
      <dsp:spPr>
        <a:xfrm>
          <a:off x="6345453" y="2780550"/>
          <a:ext cx="3497036" cy="1087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just" defTabSz="488950">
            <a:lnSpc>
              <a:spcPct val="90000"/>
            </a:lnSpc>
            <a:spcBef>
              <a:spcPct val="0"/>
            </a:spcBef>
            <a:spcAft>
              <a:spcPct val="35000"/>
            </a:spcAft>
            <a:buNone/>
          </a:pPr>
          <a:r>
            <a:rPr lang="fr-FR" sz="1100" b="1" kern="1200" dirty="0">
              <a:solidFill>
                <a:srgbClr val="C00000"/>
              </a:solidFill>
              <a:latin typeface="Trebuchet MS" panose="020B0603020202020204" pitchFamily="34" charset="0"/>
            </a:rPr>
            <a:t>Supermarchés; boutiques de shopping …ETC: </a:t>
          </a:r>
        </a:p>
        <a:p>
          <a:pPr marL="0" lvl="0" indent="0" algn="just" defTabSz="488950">
            <a:lnSpc>
              <a:spcPct val="90000"/>
            </a:lnSpc>
            <a:spcBef>
              <a:spcPct val="0"/>
            </a:spcBef>
            <a:spcAft>
              <a:spcPct val="35000"/>
            </a:spcAft>
            <a:buNone/>
          </a:pPr>
          <a:r>
            <a:rPr lang="fr-FR" sz="1000" b="1" kern="1200" dirty="0">
              <a:solidFill>
                <a:schemeClr val="tx1"/>
              </a:solidFill>
              <a:latin typeface="Trebuchet MS" panose="020B0603020202020204" pitchFamily="34" charset="0"/>
            </a:rPr>
            <a:t>- Supermarchés &amp; Shopping: </a:t>
          </a:r>
          <a:r>
            <a:rPr lang="fr-FR" sz="1000" b="0" kern="1200" dirty="0">
              <a:solidFill>
                <a:srgbClr val="E15B10"/>
              </a:solidFill>
              <a:latin typeface="Trebuchet MS" panose="020B0603020202020204" pitchFamily="34" charset="0"/>
            </a:rPr>
            <a:t>«Depuis 03 générations; les mamans du monde entier choisissent toujours Phosphatine »</a:t>
          </a:r>
        </a:p>
        <a:p>
          <a:pPr marL="0" lvl="0" indent="0" algn="just" defTabSz="488950">
            <a:lnSpc>
              <a:spcPct val="90000"/>
            </a:lnSpc>
            <a:spcBef>
              <a:spcPct val="0"/>
            </a:spcBef>
            <a:spcAft>
              <a:spcPct val="35000"/>
            </a:spcAft>
            <a:buNone/>
          </a:pPr>
          <a:r>
            <a:rPr lang="fr-FR" sz="1000" b="1" kern="1200" dirty="0">
              <a:solidFill>
                <a:schemeClr val="tx1"/>
              </a:solidFill>
              <a:latin typeface="Trebuchet MS" panose="020B0603020202020204" pitchFamily="34" charset="0"/>
            </a:rPr>
            <a:t>- Boutiques: </a:t>
          </a:r>
          <a:r>
            <a:rPr lang="fr-FR" sz="1000" b="0" kern="1200" dirty="0">
              <a:solidFill>
                <a:srgbClr val="E15B10"/>
              </a:solidFill>
              <a:latin typeface="Trebuchet MS" panose="020B0603020202020204" pitchFamily="34" charset="0"/>
            </a:rPr>
            <a:t>Posters «Depuis 03 générations; les mamans du monde entier choisissent toujours Phosphatine »</a:t>
          </a:r>
        </a:p>
        <a:p>
          <a:pPr marL="0" lvl="0" indent="0" algn="just" defTabSz="488950">
            <a:lnSpc>
              <a:spcPct val="90000"/>
            </a:lnSpc>
            <a:spcBef>
              <a:spcPct val="0"/>
            </a:spcBef>
            <a:spcAft>
              <a:spcPct val="35000"/>
            </a:spcAft>
            <a:buNone/>
          </a:pPr>
          <a:r>
            <a:rPr lang="fr-FR" sz="1000" b="0" kern="1200" dirty="0">
              <a:solidFill>
                <a:srgbClr val="E15B10"/>
              </a:solidFill>
              <a:latin typeface="Trebuchet MS" panose="020B0603020202020204" pitchFamily="34" charset="0"/>
            </a:rPr>
            <a:t>- Têtes de Gondoles «Depuis 03 générations; les mamans du monde entier choisissent toujours Phosphatine »</a:t>
          </a:r>
        </a:p>
        <a:p>
          <a:pPr marL="0" lvl="0" indent="0" algn="just" defTabSz="488950">
            <a:lnSpc>
              <a:spcPct val="90000"/>
            </a:lnSpc>
            <a:spcBef>
              <a:spcPct val="0"/>
            </a:spcBef>
            <a:spcAft>
              <a:spcPct val="35000"/>
            </a:spcAft>
            <a:buNone/>
          </a:pPr>
          <a:endParaRPr lang="fr-FR" sz="1000" b="0" kern="1200" dirty="0">
            <a:solidFill>
              <a:srgbClr val="E15B10"/>
            </a:solidFill>
            <a:latin typeface="Trebuchet MS" panose="020B0603020202020204" pitchFamily="34" charset="0"/>
          </a:endParaRPr>
        </a:p>
      </dsp:txBody>
      <dsp:txXfrm>
        <a:off x="6345453" y="2780550"/>
        <a:ext cx="3497036" cy="1087699"/>
      </dsp:txXfrm>
    </dsp:sp>
    <dsp:sp modelId="{C3A601FD-38C6-4901-920A-E868506F2024}">
      <dsp:nvSpPr>
        <dsp:cNvPr id="0" name=""/>
        <dsp:cNvSpPr/>
      </dsp:nvSpPr>
      <dsp:spPr>
        <a:xfrm>
          <a:off x="6216516" y="1050789"/>
          <a:ext cx="3497036" cy="141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just" defTabSz="533400">
            <a:lnSpc>
              <a:spcPct val="90000"/>
            </a:lnSpc>
            <a:spcBef>
              <a:spcPct val="0"/>
            </a:spcBef>
            <a:spcAft>
              <a:spcPct val="35000"/>
            </a:spcAft>
            <a:buNone/>
          </a:pPr>
          <a:r>
            <a:rPr lang="fr-FR" sz="1200" b="1" kern="1200" dirty="0">
              <a:solidFill>
                <a:srgbClr val="C00000"/>
              </a:solidFill>
              <a:latin typeface="Trebuchet MS" panose="020B0603020202020204" pitchFamily="34" charset="0"/>
            </a:rPr>
            <a:t>OOH </a:t>
          </a:r>
          <a:r>
            <a:rPr lang="fr-FR" sz="1200" b="1" kern="1200" dirty="0" err="1">
              <a:solidFill>
                <a:srgbClr val="C00000"/>
              </a:solidFill>
              <a:latin typeface="Trebuchet MS" panose="020B0603020202020204" pitchFamily="34" charset="0"/>
            </a:rPr>
            <a:t>Outdoor</a:t>
          </a:r>
          <a:r>
            <a:rPr lang="fr-FR" sz="1200" b="1" kern="1200" dirty="0">
              <a:solidFill>
                <a:srgbClr val="C00000"/>
              </a:solidFill>
              <a:latin typeface="Trebuchet MS" panose="020B0603020202020204" pitchFamily="34" charset="0"/>
            </a:rPr>
            <a:t>:</a:t>
          </a:r>
        </a:p>
        <a:p>
          <a:pPr marL="0" lvl="0" indent="0" algn="just" defTabSz="533400">
            <a:lnSpc>
              <a:spcPct val="90000"/>
            </a:lnSpc>
            <a:spcBef>
              <a:spcPct val="0"/>
            </a:spcBef>
            <a:spcAft>
              <a:spcPct val="35000"/>
            </a:spcAft>
            <a:buNone/>
          </a:pPr>
          <a:r>
            <a:rPr lang="fr-FR" sz="1000" b="1" kern="1200" dirty="0">
              <a:latin typeface="Trebuchet MS" panose="020B0603020202020204" pitchFamily="34" charset="0"/>
            </a:rPr>
            <a:t>- </a:t>
          </a:r>
          <a:r>
            <a:rPr lang="fr-FR" sz="1000" kern="1200" dirty="0">
              <a:latin typeface="Trebuchet MS" panose="020B0603020202020204" pitchFamily="34" charset="0"/>
            </a:rPr>
            <a:t>Panneaux </a:t>
          </a:r>
          <a:r>
            <a:rPr lang="fr-FR" sz="1000" kern="1200" dirty="0" err="1">
              <a:latin typeface="Trebuchet MS" panose="020B0603020202020204" pitchFamily="34" charset="0"/>
            </a:rPr>
            <a:t>Proxis</a:t>
          </a:r>
          <a:r>
            <a:rPr lang="fr-FR" sz="1000" kern="1200" dirty="0">
              <a:latin typeface="Trebuchet MS" panose="020B0603020202020204" pitchFamily="34" charset="0"/>
            </a:rPr>
            <a:t>; Axes lourds; Marchés …ETC.</a:t>
          </a:r>
        </a:p>
        <a:p>
          <a:pPr marL="0" lvl="0" indent="0" algn="just" defTabSz="533400">
            <a:lnSpc>
              <a:spcPct val="90000"/>
            </a:lnSpc>
            <a:spcBef>
              <a:spcPct val="0"/>
            </a:spcBef>
            <a:spcAft>
              <a:spcPct val="35000"/>
            </a:spcAft>
            <a:buNone/>
          </a:pPr>
          <a:r>
            <a:rPr lang="fr-FR" sz="1000" kern="1200" dirty="0">
              <a:solidFill>
                <a:srgbClr val="E15B10"/>
              </a:solidFill>
              <a:latin typeface="Trebuchet MS" panose="020B0603020202020204" pitchFamily="34" charset="0"/>
            </a:rPr>
            <a:t>Messages: </a:t>
          </a:r>
        </a:p>
        <a:p>
          <a:pPr marL="0" lvl="0" indent="0" algn="just" defTabSz="533400">
            <a:lnSpc>
              <a:spcPct val="90000"/>
            </a:lnSpc>
            <a:spcBef>
              <a:spcPct val="0"/>
            </a:spcBef>
            <a:spcAft>
              <a:spcPct val="35000"/>
            </a:spcAft>
            <a:buNone/>
          </a:pPr>
          <a:r>
            <a:rPr lang="fr-FR" sz="1000" kern="1200" dirty="0">
              <a:solidFill>
                <a:srgbClr val="E15B10"/>
              </a:solidFill>
              <a:latin typeface="Trebuchet MS" panose="020B0603020202020204" pitchFamily="34" charset="0"/>
            </a:rPr>
            <a:t>« Hier; Aujourd’hui et demain; fer et vitamine depuis plus de 03 Générations »</a:t>
          </a:r>
        </a:p>
        <a:p>
          <a:pPr marL="0" lvl="0" indent="0" algn="just" defTabSz="533400">
            <a:lnSpc>
              <a:spcPct val="90000"/>
            </a:lnSpc>
            <a:spcBef>
              <a:spcPct val="0"/>
            </a:spcBef>
            <a:spcAft>
              <a:spcPct val="35000"/>
            </a:spcAft>
            <a:buNone/>
          </a:pPr>
          <a:r>
            <a:rPr lang="fr-FR" sz="1000" kern="1200" dirty="0">
              <a:solidFill>
                <a:srgbClr val="E15B10"/>
              </a:solidFill>
              <a:latin typeface="Trebuchet MS" panose="020B0603020202020204" pitchFamily="34" charset="0"/>
            </a:rPr>
            <a:t>« La tradition de bien nourrir »</a:t>
          </a:r>
        </a:p>
      </dsp:txBody>
      <dsp:txXfrm>
        <a:off x="6216516" y="1050789"/>
        <a:ext cx="3497036" cy="1414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7BF68-F723-4832-80CD-FFEE0F4B4270}">
      <dsp:nvSpPr>
        <dsp:cNvPr id="0" name=""/>
        <dsp:cNvSpPr/>
      </dsp:nvSpPr>
      <dsp:spPr>
        <a:xfrm>
          <a:off x="2696337" y="0"/>
          <a:ext cx="3137730" cy="3137730"/>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tx1">
                  <a:lumMod val="50000"/>
                </a:schemeClr>
              </a:solidFill>
            </a:rPr>
            <a:t>Principale </a:t>
          </a:r>
        </a:p>
        <a:p>
          <a:pPr marL="0" lvl="0" indent="0" algn="ctr" defTabSz="444500">
            <a:lnSpc>
              <a:spcPct val="90000"/>
            </a:lnSpc>
            <a:spcBef>
              <a:spcPct val="0"/>
            </a:spcBef>
            <a:spcAft>
              <a:spcPct val="35000"/>
            </a:spcAft>
            <a:buNone/>
          </a:pPr>
          <a:r>
            <a:rPr lang="fr-FR" sz="1000" kern="1200" dirty="0">
              <a:solidFill>
                <a:schemeClr val="tx1">
                  <a:lumMod val="50000"/>
                </a:schemeClr>
              </a:solidFill>
            </a:rPr>
            <a:t>Les mamans , les grands-mères , les ménages</a:t>
          </a:r>
        </a:p>
      </dsp:txBody>
      <dsp:txXfrm>
        <a:off x="3480770" y="1568865"/>
        <a:ext cx="1568865" cy="1568865"/>
      </dsp:txXfrm>
    </dsp:sp>
    <dsp:sp modelId="{F6E04AF4-D203-40E7-BBB8-B18086E858F4}">
      <dsp:nvSpPr>
        <dsp:cNvPr id="0" name=""/>
        <dsp:cNvSpPr/>
      </dsp:nvSpPr>
      <dsp:spPr>
        <a:xfrm>
          <a:off x="1127472" y="3137730"/>
          <a:ext cx="3137730" cy="3137730"/>
        </a:xfrm>
        <a:prstGeom prst="triangle">
          <a:avLst/>
        </a:prstGeom>
        <a:solidFill>
          <a:schemeClr val="accent4">
            <a:hueOff val="-828411"/>
            <a:satOff val="0"/>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tx1">
                  <a:lumMod val="50000"/>
                </a:schemeClr>
              </a:solidFill>
            </a:rPr>
            <a:t>Cœur</a:t>
          </a:r>
        </a:p>
        <a:p>
          <a:pPr marL="0" lvl="0" indent="0" algn="ctr" defTabSz="444500">
            <a:lnSpc>
              <a:spcPct val="90000"/>
            </a:lnSpc>
            <a:spcBef>
              <a:spcPct val="0"/>
            </a:spcBef>
            <a:spcAft>
              <a:spcPct val="35000"/>
            </a:spcAft>
            <a:buNone/>
          </a:pPr>
          <a:r>
            <a:rPr lang="fr-FR" sz="1000" kern="1200" dirty="0">
              <a:solidFill>
                <a:schemeClr val="tx1">
                  <a:lumMod val="50000"/>
                </a:schemeClr>
              </a:solidFill>
            </a:rPr>
            <a:t>Les mamans appartenant à la génération Z ( Nées entre 1997 – 2000 )  </a:t>
          </a:r>
        </a:p>
      </dsp:txBody>
      <dsp:txXfrm>
        <a:off x="1911905" y="4706595"/>
        <a:ext cx="1568865" cy="1568865"/>
      </dsp:txXfrm>
    </dsp:sp>
    <dsp:sp modelId="{80D0A2D4-EB79-475A-B4D5-7F56B72D5C4F}">
      <dsp:nvSpPr>
        <dsp:cNvPr id="0" name=""/>
        <dsp:cNvSpPr/>
      </dsp:nvSpPr>
      <dsp:spPr>
        <a:xfrm rot="10800000">
          <a:off x="2696337" y="3137730"/>
          <a:ext cx="3137730" cy="3137730"/>
        </a:xfrm>
        <a:prstGeom prst="triangle">
          <a:avLst/>
        </a:prstGeom>
        <a:solidFill>
          <a:schemeClr val="accent4">
            <a:hueOff val="-1656823"/>
            <a:satOff val="0"/>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t>Cibles</a:t>
          </a:r>
        </a:p>
      </dsp:txBody>
      <dsp:txXfrm rot="10800000">
        <a:off x="3480769" y="3137730"/>
        <a:ext cx="1568865" cy="1568865"/>
      </dsp:txXfrm>
    </dsp:sp>
    <dsp:sp modelId="{FCF45139-ABE5-45AB-B987-B9A84E477B60}">
      <dsp:nvSpPr>
        <dsp:cNvPr id="0" name=""/>
        <dsp:cNvSpPr/>
      </dsp:nvSpPr>
      <dsp:spPr>
        <a:xfrm>
          <a:off x="4265202" y="3137730"/>
          <a:ext cx="3137730" cy="3137730"/>
        </a:xfrm>
        <a:prstGeom prst="triangle">
          <a:avLst/>
        </a:prstGeom>
        <a:solidFill>
          <a:schemeClr val="accent4">
            <a:hueOff val="-2485234"/>
            <a:satOff val="0"/>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tx1">
                  <a:lumMod val="50000"/>
                </a:schemeClr>
              </a:solidFill>
            </a:rPr>
            <a:t>Secondaire</a:t>
          </a:r>
        </a:p>
        <a:p>
          <a:pPr marL="0" lvl="0" indent="0" algn="ctr" defTabSz="444500">
            <a:lnSpc>
              <a:spcPct val="90000"/>
            </a:lnSpc>
            <a:spcBef>
              <a:spcPct val="0"/>
            </a:spcBef>
            <a:spcAft>
              <a:spcPct val="35000"/>
            </a:spcAft>
            <a:buNone/>
          </a:pPr>
          <a:r>
            <a:rPr lang="fr-FR" sz="1000" kern="1200" dirty="0">
              <a:solidFill>
                <a:schemeClr val="tx1">
                  <a:lumMod val="50000"/>
                </a:schemeClr>
              </a:solidFill>
            </a:rPr>
            <a:t>- Les établissements hospitaliers</a:t>
          </a:r>
        </a:p>
        <a:p>
          <a:pPr marL="0" lvl="0" indent="0" algn="ctr" defTabSz="444500">
            <a:lnSpc>
              <a:spcPct val="90000"/>
            </a:lnSpc>
            <a:spcBef>
              <a:spcPct val="0"/>
            </a:spcBef>
            <a:spcAft>
              <a:spcPct val="35000"/>
            </a:spcAft>
            <a:buNone/>
          </a:pPr>
          <a:r>
            <a:rPr lang="fr-FR" sz="1000" kern="1200" dirty="0">
              <a:solidFill>
                <a:schemeClr val="tx1">
                  <a:lumMod val="50000"/>
                </a:schemeClr>
              </a:solidFill>
            </a:rPr>
            <a:t>- Les pédiatres , les nutritionnistes</a:t>
          </a:r>
        </a:p>
        <a:p>
          <a:pPr marL="0" lvl="0" indent="0" algn="ctr" defTabSz="444500">
            <a:lnSpc>
              <a:spcPct val="90000"/>
            </a:lnSpc>
            <a:spcBef>
              <a:spcPct val="0"/>
            </a:spcBef>
            <a:spcAft>
              <a:spcPct val="35000"/>
            </a:spcAft>
            <a:buNone/>
          </a:pPr>
          <a:r>
            <a:rPr lang="fr-FR" sz="1000" kern="1200" dirty="0">
              <a:solidFill>
                <a:schemeClr val="tx1">
                  <a:lumMod val="50000"/>
                </a:schemeClr>
              </a:solidFill>
            </a:rPr>
            <a:t>Les pharmacies</a:t>
          </a:r>
        </a:p>
        <a:p>
          <a:pPr marL="0" lvl="0" indent="0" algn="ctr" defTabSz="444500">
            <a:lnSpc>
              <a:spcPct val="90000"/>
            </a:lnSpc>
            <a:spcBef>
              <a:spcPct val="0"/>
            </a:spcBef>
            <a:spcAft>
              <a:spcPct val="35000"/>
            </a:spcAft>
            <a:buNone/>
          </a:pPr>
          <a:r>
            <a:rPr lang="fr-FR" sz="1000" kern="1200" dirty="0">
              <a:solidFill>
                <a:schemeClr val="tx1">
                  <a:lumMod val="50000"/>
                </a:schemeClr>
              </a:solidFill>
            </a:rPr>
            <a:t>Les influenceurs , les médias  </a:t>
          </a:r>
        </a:p>
        <a:p>
          <a:pPr marL="0" lvl="0" indent="0" algn="ctr" defTabSz="444500">
            <a:lnSpc>
              <a:spcPct val="90000"/>
            </a:lnSpc>
            <a:spcBef>
              <a:spcPct val="0"/>
            </a:spcBef>
            <a:spcAft>
              <a:spcPct val="35000"/>
            </a:spcAft>
            <a:buNone/>
          </a:pPr>
          <a:endParaRPr lang="fr-FR" sz="1000" kern="1200" dirty="0">
            <a:solidFill>
              <a:schemeClr val="tx1">
                <a:lumMod val="50000"/>
              </a:schemeClr>
            </a:solidFill>
          </a:endParaRPr>
        </a:p>
      </dsp:txBody>
      <dsp:txXfrm>
        <a:off x="5049635" y="4706595"/>
        <a:ext cx="1568865" cy="15688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9CC40-0CCA-489B-94FE-832C1738C693}">
      <dsp:nvSpPr>
        <dsp:cNvPr id="0" name=""/>
        <dsp:cNvSpPr/>
      </dsp:nvSpPr>
      <dsp:spPr>
        <a:xfrm>
          <a:off x="795360" y="642"/>
          <a:ext cx="1967344" cy="1967344"/>
        </a:xfrm>
        <a:prstGeom prst="ellipse">
          <a:avLst/>
        </a:prstGeom>
        <a:solidFill>
          <a:schemeClr val="tx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b="0" i="0" kern="1200" baseline="0"/>
            <a:t>Réseaux sociaux</a:t>
          </a:r>
          <a:endParaRPr lang="fr-FR" sz="2100" kern="1200"/>
        </a:p>
      </dsp:txBody>
      <dsp:txXfrm>
        <a:off x="1083471" y="288753"/>
        <a:ext cx="1391122" cy="1391122"/>
      </dsp:txXfrm>
    </dsp:sp>
    <dsp:sp modelId="{8443B5E6-AB75-4F86-AD1E-8B55655C9BC5}">
      <dsp:nvSpPr>
        <dsp:cNvPr id="0" name=""/>
        <dsp:cNvSpPr/>
      </dsp:nvSpPr>
      <dsp:spPr>
        <a:xfrm rot="10800000">
          <a:off x="1434747" y="2222020"/>
          <a:ext cx="688570" cy="538550"/>
        </a:xfrm>
        <a:prstGeom prst="triangl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E73F7C-3D45-40FE-A516-EA1272A74C00}">
      <dsp:nvSpPr>
        <dsp:cNvPr id="0" name=""/>
        <dsp:cNvSpPr/>
      </dsp:nvSpPr>
      <dsp:spPr>
        <a:xfrm>
          <a:off x="1122923" y="2984120"/>
          <a:ext cx="1312219" cy="1312219"/>
        </a:xfrm>
        <a:prstGeom prst="ellipse">
          <a:avLst/>
        </a:prstGeom>
        <a:solidFill>
          <a:schemeClr val="accent4">
            <a:hueOff val="-1242617"/>
            <a:satOff val="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a:t>Co-Branding </a:t>
          </a:r>
        </a:p>
      </dsp:txBody>
      <dsp:txXfrm>
        <a:off x="1315093" y="3176290"/>
        <a:ext cx="927879" cy="927879"/>
      </dsp:txXfrm>
    </dsp:sp>
    <dsp:sp modelId="{6C8159E9-908C-46BC-B0D4-BDFCC637C2EB}">
      <dsp:nvSpPr>
        <dsp:cNvPr id="0" name=""/>
        <dsp:cNvSpPr/>
      </dsp:nvSpPr>
      <dsp:spPr>
        <a:xfrm rot="5400000">
          <a:off x="2761716" y="3370954"/>
          <a:ext cx="688570" cy="538550"/>
        </a:xfrm>
        <a:prstGeom prst="triangle">
          <a:avLst/>
        </a:prstGeom>
        <a:solidFill>
          <a:schemeClr val="accent4">
            <a:hueOff val="-2485234"/>
            <a:satOff val="0"/>
            <a:lumOff val="54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CD3A44-0A9E-4837-A597-5E8293E18E02}">
      <dsp:nvSpPr>
        <dsp:cNvPr id="0" name=""/>
        <dsp:cNvSpPr/>
      </dsp:nvSpPr>
      <dsp:spPr>
        <a:xfrm>
          <a:off x="3746377" y="2656557"/>
          <a:ext cx="1967344" cy="1967344"/>
        </a:xfrm>
        <a:prstGeom prst="ellipse">
          <a:avLst/>
        </a:prstGeom>
        <a:solidFill>
          <a:schemeClr val="accent4">
            <a:hueOff val="-2485234"/>
            <a:satOff val="0"/>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fr-FR" sz="2100" b="0" i="0" kern="1200" baseline="0"/>
            <a:t>Campagne d’influence</a:t>
          </a:r>
          <a:endParaRPr lang="fr-FR" sz="2100" kern="1200"/>
        </a:p>
      </dsp:txBody>
      <dsp:txXfrm>
        <a:off x="4034488" y="2944668"/>
        <a:ext cx="1391122" cy="1391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CFA0C-0FC3-4EC4-B15A-92BBD470DD1C}">
      <dsp:nvSpPr>
        <dsp:cNvPr id="0" name=""/>
        <dsp:cNvSpPr/>
      </dsp:nvSpPr>
      <dsp:spPr>
        <a:xfrm>
          <a:off x="486443" y="0"/>
          <a:ext cx="5186468" cy="5186468"/>
        </a:xfrm>
        <a:prstGeom prst="diamond">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FEB10F70-F852-4861-ACD1-3B843338485C}">
      <dsp:nvSpPr>
        <dsp:cNvPr id="0" name=""/>
        <dsp:cNvSpPr/>
      </dsp:nvSpPr>
      <dsp:spPr>
        <a:xfrm>
          <a:off x="979158" y="492714"/>
          <a:ext cx="2022722" cy="202272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baseline="0"/>
            <a:t>La musique</a:t>
          </a:r>
          <a:endParaRPr lang="fr-FR" sz="1600" kern="1200"/>
        </a:p>
      </dsp:txBody>
      <dsp:txXfrm>
        <a:off x="1077899" y="591455"/>
        <a:ext cx="1825240" cy="1825240"/>
      </dsp:txXfrm>
    </dsp:sp>
    <dsp:sp modelId="{4A99CC4F-6EC8-41FF-AC93-BC63DE79AE3B}">
      <dsp:nvSpPr>
        <dsp:cNvPr id="0" name=""/>
        <dsp:cNvSpPr/>
      </dsp:nvSpPr>
      <dsp:spPr>
        <a:xfrm>
          <a:off x="3157475" y="492714"/>
          <a:ext cx="2022722" cy="202272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baseline="0"/>
            <a:t>Les contenus vidéos ( Challenge , partage d’astuces , recettes , cinéma, fais divers…)</a:t>
          </a:r>
          <a:endParaRPr lang="fr-FR" sz="1600" kern="1200"/>
        </a:p>
      </dsp:txBody>
      <dsp:txXfrm>
        <a:off x="3256216" y="591455"/>
        <a:ext cx="1825240" cy="1825240"/>
      </dsp:txXfrm>
    </dsp:sp>
    <dsp:sp modelId="{18BE1FC2-7B32-4680-AC73-123CE512C0B9}">
      <dsp:nvSpPr>
        <dsp:cNvPr id="0" name=""/>
        <dsp:cNvSpPr/>
      </dsp:nvSpPr>
      <dsp:spPr>
        <a:xfrm>
          <a:off x="979158" y="2671031"/>
          <a:ext cx="2022722" cy="202272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baseline="0"/>
            <a:t>Le sport , le bien-être ( Yoga , méditation , Beauté , Fitness)</a:t>
          </a:r>
          <a:endParaRPr lang="fr-FR" sz="1600" kern="1200"/>
        </a:p>
      </dsp:txBody>
      <dsp:txXfrm>
        <a:off x="1077899" y="2769772"/>
        <a:ext cx="1825240" cy="1825240"/>
      </dsp:txXfrm>
    </dsp:sp>
    <dsp:sp modelId="{208C8F44-CA29-4210-A9EB-872BD2A22C8D}">
      <dsp:nvSpPr>
        <dsp:cNvPr id="0" name=""/>
        <dsp:cNvSpPr/>
      </dsp:nvSpPr>
      <dsp:spPr>
        <a:xfrm>
          <a:off x="3157475" y="2671031"/>
          <a:ext cx="2022722" cy="202272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baseline="0"/>
            <a:t>Le streaming</a:t>
          </a:r>
          <a:endParaRPr lang="fr-FR" sz="1600" kern="1200"/>
        </a:p>
      </dsp:txBody>
      <dsp:txXfrm>
        <a:off x="3256216" y="2769772"/>
        <a:ext cx="1825240" cy="1825240"/>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394EC-1CD7-472F-B5B0-161B6E363CF2}" type="datetimeFigureOut">
              <a:rPr lang="fr-FR" smtClean="0"/>
              <a:t>28/02/2023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EB22C-F890-4BEB-B8CB-9A5870BC7DCF}" type="slidenum">
              <a:rPr lang="fr-FR" smtClean="0"/>
              <a:t>‹N°›</a:t>
            </a:fld>
            <a:endParaRPr lang="fr-FR"/>
          </a:p>
        </p:txBody>
      </p:sp>
    </p:spTree>
    <p:extLst>
      <p:ext uri="{BB962C8B-B14F-4D97-AF65-F5344CB8AC3E}">
        <p14:creationId xmlns:p14="http://schemas.microsoft.com/office/powerpoint/2010/main" val="65879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9EB22C-F890-4BEB-B8CB-9A5870BC7DCF}" type="slidenum">
              <a:rPr lang="fr-FR" smtClean="0"/>
              <a:t>43</a:t>
            </a:fld>
            <a:endParaRPr lang="fr-FR"/>
          </a:p>
        </p:txBody>
      </p:sp>
    </p:spTree>
    <p:extLst>
      <p:ext uri="{BB962C8B-B14F-4D97-AF65-F5344CB8AC3E}">
        <p14:creationId xmlns:p14="http://schemas.microsoft.com/office/powerpoint/2010/main" val="93465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9EB22C-F890-4BEB-B8CB-9A5870BC7DCF}" type="slidenum">
              <a:rPr lang="fr-FR" smtClean="0"/>
              <a:t>46</a:t>
            </a:fld>
            <a:endParaRPr lang="fr-FR"/>
          </a:p>
        </p:txBody>
      </p:sp>
    </p:spTree>
    <p:extLst>
      <p:ext uri="{BB962C8B-B14F-4D97-AF65-F5344CB8AC3E}">
        <p14:creationId xmlns:p14="http://schemas.microsoft.com/office/powerpoint/2010/main" val="190226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9EB22C-F890-4BEB-B8CB-9A5870BC7DCF}" type="slidenum">
              <a:rPr lang="fr-FR" smtClean="0"/>
              <a:t>47</a:t>
            </a:fld>
            <a:endParaRPr lang="fr-FR"/>
          </a:p>
        </p:txBody>
      </p:sp>
    </p:spTree>
    <p:extLst>
      <p:ext uri="{BB962C8B-B14F-4D97-AF65-F5344CB8AC3E}">
        <p14:creationId xmlns:p14="http://schemas.microsoft.com/office/powerpoint/2010/main" val="54509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9EB22C-F890-4BEB-B8CB-9A5870BC7DCF}" type="slidenum">
              <a:rPr lang="fr-FR" smtClean="0"/>
              <a:t>48</a:t>
            </a:fld>
            <a:endParaRPr lang="fr-FR"/>
          </a:p>
        </p:txBody>
      </p:sp>
    </p:spTree>
    <p:extLst>
      <p:ext uri="{BB962C8B-B14F-4D97-AF65-F5344CB8AC3E}">
        <p14:creationId xmlns:p14="http://schemas.microsoft.com/office/powerpoint/2010/main" val="1606587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EB22C-F890-4BEB-B8CB-9A5870BC7DC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4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EB22C-F890-4BEB-B8CB-9A5870BC7DC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83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9EB22C-F890-4BEB-B8CB-9A5870BC7DCF}" type="slidenum">
              <a:rPr lang="fr-FR" smtClean="0"/>
              <a:t>51</a:t>
            </a:fld>
            <a:endParaRPr lang="fr-FR"/>
          </a:p>
        </p:txBody>
      </p:sp>
    </p:spTree>
    <p:extLst>
      <p:ext uri="{BB962C8B-B14F-4D97-AF65-F5344CB8AC3E}">
        <p14:creationId xmlns:p14="http://schemas.microsoft.com/office/powerpoint/2010/main" val="202632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C9EB22C-F890-4BEB-B8CB-9A5870BC7DCF}" type="slidenum">
              <a:rPr lang="fr-FR" smtClean="0"/>
              <a:t>52</a:t>
            </a:fld>
            <a:endParaRPr lang="fr-FR"/>
          </a:p>
        </p:txBody>
      </p:sp>
    </p:spTree>
    <p:extLst>
      <p:ext uri="{BB962C8B-B14F-4D97-AF65-F5344CB8AC3E}">
        <p14:creationId xmlns:p14="http://schemas.microsoft.com/office/powerpoint/2010/main" val="280874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12" name="Titre de la présentation"/>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Titre de la présentation</a:t>
            </a:r>
          </a:p>
        </p:txBody>
      </p:sp>
      <p:sp>
        <p:nvSpPr>
          <p:cNvPr id="13" name="Texte niveau 1…"/>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02110242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63042839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706122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Texte niveau 1…"/>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0486568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3683288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327622131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91681534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12193905" cy="6858000"/>
          </a:xfrm>
          <a:custGeom>
            <a:avLst/>
            <a:gdLst/>
            <a:ahLst/>
            <a:cxnLst/>
            <a:rect l="l" t="t" r="r" b="b"/>
            <a:pathLst>
              <a:path w="12193905" h="6858000">
                <a:moveTo>
                  <a:pt x="12193524" y="0"/>
                </a:moveTo>
                <a:lnTo>
                  <a:pt x="0" y="0"/>
                </a:lnTo>
                <a:lnTo>
                  <a:pt x="0" y="6858000"/>
                </a:lnTo>
                <a:lnTo>
                  <a:pt x="12193524" y="6858000"/>
                </a:lnTo>
                <a:lnTo>
                  <a:pt x="12193524" y="0"/>
                </a:lnTo>
                <a:close/>
              </a:path>
            </a:pathLst>
          </a:custGeom>
          <a:solidFill>
            <a:srgbClr val="001F5F"/>
          </a:solidFill>
        </p:spPr>
        <p:txBody>
          <a:bodyPr wrap="square" lIns="0" tIns="0" rIns="0" bIns="0" rtlCol="0"/>
          <a:lstStyle/>
          <a:p>
            <a:pPr algn="l" defTabSz="914400" hangingPunct="1"/>
            <a:endParaRPr sz="1800" kern="1200">
              <a:solidFill>
                <a:prstClr val="black"/>
              </a:solidFill>
            </a:endParaRPr>
          </a:p>
        </p:txBody>
      </p:sp>
      <p:sp>
        <p:nvSpPr>
          <p:cNvPr id="17" name="bg object 17"/>
          <p:cNvSpPr/>
          <p:nvPr/>
        </p:nvSpPr>
        <p:spPr>
          <a:xfrm>
            <a:off x="6272784" y="2043683"/>
            <a:ext cx="91440" cy="4531360"/>
          </a:xfrm>
          <a:custGeom>
            <a:avLst/>
            <a:gdLst/>
            <a:ahLst/>
            <a:cxnLst/>
            <a:rect l="l" t="t" r="r" b="b"/>
            <a:pathLst>
              <a:path w="91439" h="4531359">
                <a:moveTo>
                  <a:pt x="45719" y="0"/>
                </a:moveTo>
                <a:lnTo>
                  <a:pt x="35905" y="52249"/>
                </a:lnTo>
                <a:lnTo>
                  <a:pt x="32786" y="91796"/>
                </a:lnTo>
                <a:lnTo>
                  <a:pt x="29757" y="141725"/>
                </a:lnTo>
                <a:lnTo>
                  <a:pt x="26827" y="201628"/>
                </a:lnTo>
                <a:lnTo>
                  <a:pt x="22634" y="309287"/>
                </a:lnTo>
                <a:lnTo>
                  <a:pt x="18708" y="437083"/>
                </a:lnTo>
                <a:lnTo>
                  <a:pt x="13938" y="636413"/>
                </a:lnTo>
                <a:lnTo>
                  <a:pt x="9759" y="865812"/>
                </a:lnTo>
                <a:lnTo>
                  <a:pt x="6237" y="1122002"/>
                </a:lnTo>
                <a:lnTo>
                  <a:pt x="2857" y="1474927"/>
                </a:lnTo>
                <a:lnTo>
                  <a:pt x="735" y="1858201"/>
                </a:lnTo>
                <a:lnTo>
                  <a:pt x="0" y="2265426"/>
                </a:lnTo>
                <a:lnTo>
                  <a:pt x="735" y="2672650"/>
                </a:lnTo>
                <a:lnTo>
                  <a:pt x="2857" y="3055924"/>
                </a:lnTo>
                <a:lnTo>
                  <a:pt x="6237" y="3408849"/>
                </a:lnTo>
                <a:lnTo>
                  <a:pt x="9759" y="3665039"/>
                </a:lnTo>
                <a:lnTo>
                  <a:pt x="13938" y="3894438"/>
                </a:lnTo>
                <a:lnTo>
                  <a:pt x="18708" y="4093768"/>
                </a:lnTo>
                <a:lnTo>
                  <a:pt x="22634" y="4221564"/>
                </a:lnTo>
                <a:lnTo>
                  <a:pt x="26827" y="4329223"/>
                </a:lnTo>
                <a:lnTo>
                  <a:pt x="29757" y="4389126"/>
                </a:lnTo>
                <a:lnTo>
                  <a:pt x="32786" y="4439055"/>
                </a:lnTo>
                <a:lnTo>
                  <a:pt x="35905" y="4478602"/>
                </a:lnTo>
                <a:lnTo>
                  <a:pt x="40734" y="4517559"/>
                </a:lnTo>
                <a:lnTo>
                  <a:pt x="45719" y="4530852"/>
                </a:lnTo>
                <a:lnTo>
                  <a:pt x="47397" y="4529357"/>
                </a:lnTo>
                <a:lnTo>
                  <a:pt x="55534" y="4478602"/>
                </a:lnTo>
                <a:lnTo>
                  <a:pt x="58653" y="4439055"/>
                </a:lnTo>
                <a:lnTo>
                  <a:pt x="61682" y="4389126"/>
                </a:lnTo>
                <a:lnTo>
                  <a:pt x="64612" y="4329223"/>
                </a:lnTo>
                <a:lnTo>
                  <a:pt x="68805" y="4221564"/>
                </a:lnTo>
                <a:lnTo>
                  <a:pt x="72731" y="4093768"/>
                </a:lnTo>
                <a:lnTo>
                  <a:pt x="77501" y="3894438"/>
                </a:lnTo>
                <a:lnTo>
                  <a:pt x="81680" y="3665039"/>
                </a:lnTo>
                <a:lnTo>
                  <a:pt x="85202" y="3408849"/>
                </a:lnTo>
                <a:lnTo>
                  <a:pt x="88582" y="3055924"/>
                </a:lnTo>
                <a:lnTo>
                  <a:pt x="90704" y="2672650"/>
                </a:lnTo>
                <a:lnTo>
                  <a:pt x="91439" y="2265426"/>
                </a:lnTo>
                <a:lnTo>
                  <a:pt x="90704" y="1858201"/>
                </a:lnTo>
                <a:lnTo>
                  <a:pt x="88582" y="1474927"/>
                </a:lnTo>
                <a:lnTo>
                  <a:pt x="85202" y="1122002"/>
                </a:lnTo>
                <a:lnTo>
                  <a:pt x="81680" y="865812"/>
                </a:lnTo>
                <a:lnTo>
                  <a:pt x="77501" y="636413"/>
                </a:lnTo>
                <a:lnTo>
                  <a:pt x="72731" y="437083"/>
                </a:lnTo>
                <a:lnTo>
                  <a:pt x="68805" y="309287"/>
                </a:lnTo>
                <a:lnTo>
                  <a:pt x="64612" y="201628"/>
                </a:lnTo>
                <a:lnTo>
                  <a:pt x="61682" y="141725"/>
                </a:lnTo>
                <a:lnTo>
                  <a:pt x="58653" y="91796"/>
                </a:lnTo>
                <a:lnTo>
                  <a:pt x="55534" y="52249"/>
                </a:lnTo>
                <a:lnTo>
                  <a:pt x="50705" y="13292"/>
                </a:lnTo>
                <a:lnTo>
                  <a:pt x="45719" y="0"/>
                </a:lnTo>
                <a:close/>
              </a:path>
            </a:pathLst>
          </a:custGeom>
          <a:solidFill>
            <a:srgbClr val="FFFFFF"/>
          </a:solidFill>
        </p:spPr>
        <p:txBody>
          <a:bodyPr wrap="square" lIns="0" tIns="0" rIns="0" bIns="0" rtlCol="0"/>
          <a:lstStyle/>
          <a:p>
            <a:pPr algn="l" defTabSz="914400" hangingPunct="1"/>
            <a:endParaRPr sz="1800" kern="1200">
              <a:solidFill>
                <a:prstClr val="black"/>
              </a:solidFill>
            </a:endParaRPr>
          </a:p>
        </p:txBody>
      </p:sp>
      <p:sp>
        <p:nvSpPr>
          <p:cNvPr id="18" name="bg object 18"/>
          <p:cNvSpPr/>
          <p:nvPr/>
        </p:nvSpPr>
        <p:spPr>
          <a:xfrm>
            <a:off x="1" y="996696"/>
            <a:ext cx="5573395" cy="585470"/>
          </a:xfrm>
          <a:custGeom>
            <a:avLst/>
            <a:gdLst/>
            <a:ahLst/>
            <a:cxnLst/>
            <a:rect l="l" t="t" r="r" b="b"/>
            <a:pathLst>
              <a:path w="5573395" h="585469">
                <a:moveTo>
                  <a:pt x="5573268" y="0"/>
                </a:moveTo>
                <a:lnTo>
                  <a:pt x="0" y="0"/>
                </a:lnTo>
                <a:lnTo>
                  <a:pt x="0" y="585215"/>
                </a:lnTo>
                <a:lnTo>
                  <a:pt x="5573268" y="585215"/>
                </a:lnTo>
                <a:lnTo>
                  <a:pt x="5573268" y="0"/>
                </a:lnTo>
                <a:close/>
              </a:path>
            </a:pathLst>
          </a:custGeom>
          <a:solidFill>
            <a:srgbClr val="FFFFFF"/>
          </a:solidFill>
        </p:spPr>
        <p:txBody>
          <a:bodyPr wrap="square" lIns="0" tIns="0" rIns="0" bIns="0" rtlCol="0"/>
          <a:lstStyle/>
          <a:p>
            <a:pPr algn="l" defTabSz="914400" hangingPunct="1"/>
            <a:endParaRPr sz="1800" kern="1200">
              <a:solidFill>
                <a:prstClr val="black"/>
              </a:solidFill>
            </a:endParaRPr>
          </a:p>
        </p:txBody>
      </p:sp>
      <p:sp>
        <p:nvSpPr>
          <p:cNvPr id="2" name="Holder 2"/>
          <p:cNvSpPr>
            <a:spLocks noGrp="1"/>
          </p:cNvSpPr>
          <p:nvPr>
            <p:ph type="ctrTitle"/>
          </p:nvPr>
        </p:nvSpPr>
        <p:spPr>
          <a:xfrm>
            <a:off x="0" y="1261872"/>
            <a:ext cx="4371340" cy="73866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68604" y="3482553"/>
            <a:ext cx="1146114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917" y="6377940"/>
            <a:ext cx="28056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2/28/2023</a:t>
            </a:fld>
            <a:endParaRPr lang="en-US">
              <a:solidFill>
                <a:prstClr val="black">
                  <a:tint val="75000"/>
                </a:prstClr>
              </a:solidFill>
            </a:endParaRPr>
          </a:p>
        </p:txBody>
      </p:sp>
      <p:sp>
        <p:nvSpPr>
          <p:cNvPr id="6" name="Holder 6"/>
          <p:cNvSpPr>
            <a:spLocks noGrp="1"/>
          </p:cNvSpPr>
          <p:nvPr>
            <p:ph type="sldNum" sz="quarter" idx="7"/>
          </p:nvPr>
        </p:nvSpPr>
        <p:spPr>
          <a:xfrm>
            <a:off x="8782812" y="6377940"/>
            <a:ext cx="28056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84023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42467" y="1176681"/>
            <a:ext cx="4656455" cy="738664"/>
          </a:xfrm>
        </p:spPr>
        <p:txBody>
          <a:bodyPr lIns="0" tIns="0" rIns="0" bIns="0"/>
          <a:lstStyle>
            <a:lvl1pPr>
              <a:defRPr sz="4800" b="1" i="0">
                <a:solidFill>
                  <a:srgbClr val="C55A1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917" y="6377940"/>
            <a:ext cx="28056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2/28/2023</a:t>
            </a:fld>
            <a:endParaRPr lang="en-US">
              <a:solidFill>
                <a:prstClr val="black">
                  <a:tint val="75000"/>
                </a:prstClr>
              </a:solidFill>
            </a:endParaRPr>
          </a:p>
        </p:txBody>
      </p:sp>
      <p:sp>
        <p:nvSpPr>
          <p:cNvPr id="6" name="Holder 6"/>
          <p:cNvSpPr>
            <a:spLocks noGrp="1"/>
          </p:cNvSpPr>
          <p:nvPr>
            <p:ph type="sldNum" sz="quarter" idx="7"/>
          </p:nvPr>
        </p:nvSpPr>
        <p:spPr>
          <a:xfrm>
            <a:off x="8782812" y="6377940"/>
            <a:ext cx="28056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890591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42467" y="1176681"/>
            <a:ext cx="4656455" cy="738664"/>
          </a:xfrm>
        </p:spPr>
        <p:txBody>
          <a:bodyPr lIns="0" tIns="0" rIns="0" bIns="0"/>
          <a:lstStyle>
            <a:lvl1pPr>
              <a:defRPr sz="4800" b="1" i="0">
                <a:solidFill>
                  <a:srgbClr val="C55A11"/>
                </a:solidFill>
                <a:latin typeface="Arial"/>
                <a:cs typeface="Arial"/>
              </a:defRPr>
            </a:lvl1pPr>
          </a:lstStyle>
          <a:p>
            <a:endParaRPr/>
          </a:p>
        </p:txBody>
      </p:sp>
      <p:sp>
        <p:nvSpPr>
          <p:cNvPr id="3" name="Holder 3"/>
          <p:cNvSpPr>
            <a:spLocks noGrp="1"/>
          </p:cNvSpPr>
          <p:nvPr>
            <p:ph sz="half" idx="2"/>
          </p:nvPr>
        </p:nvSpPr>
        <p:spPr>
          <a:xfrm>
            <a:off x="609917" y="1577340"/>
            <a:ext cx="530628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7439" y="6377940"/>
            <a:ext cx="3903472"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917" y="6377940"/>
            <a:ext cx="28056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2/28/2023</a:t>
            </a:fld>
            <a:endParaRPr lang="en-US">
              <a:solidFill>
                <a:prstClr val="black">
                  <a:tint val="75000"/>
                </a:prstClr>
              </a:solidFill>
            </a:endParaRPr>
          </a:p>
        </p:txBody>
      </p:sp>
      <p:sp>
        <p:nvSpPr>
          <p:cNvPr id="7" name="Holder 7"/>
          <p:cNvSpPr>
            <a:spLocks noGrp="1"/>
          </p:cNvSpPr>
          <p:nvPr>
            <p:ph type="sldNum" sz="quarter" idx="7"/>
          </p:nvPr>
        </p:nvSpPr>
        <p:spPr>
          <a:xfrm>
            <a:off x="8782812" y="6377940"/>
            <a:ext cx="28056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31210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42467" y="1176681"/>
            <a:ext cx="4656455" cy="738664"/>
          </a:xfrm>
        </p:spPr>
        <p:txBody>
          <a:bodyPr lIns="0" tIns="0" rIns="0" bIns="0"/>
          <a:lstStyle>
            <a:lvl1pPr>
              <a:defRPr sz="4800" b="1" i="0">
                <a:solidFill>
                  <a:srgbClr val="C55A11"/>
                </a:solidFill>
                <a:latin typeface="Arial"/>
                <a:cs typeface="Arial"/>
              </a:defRPr>
            </a:lvl1pPr>
          </a:lstStyle>
          <a:p>
            <a:endParaRPr/>
          </a:p>
        </p:txBody>
      </p:sp>
      <p:sp>
        <p:nvSpPr>
          <p:cNvPr id="3" name="Holder 3"/>
          <p:cNvSpPr>
            <a:spLocks noGrp="1"/>
          </p:cNvSpPr>
          <p:nvPr>
            <p:ph type="ftr" sz="quarter" idx="5"/>
          </p:nvPr>
        </p:nvSpPr>
        <p:spPr>
          <a:xfrm>
            <a:off x="4147439" y="6377940"/>
            <a:ext cx="3903472"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609917" y="6377940"/>
            <a:ext cx="28056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2/28/2023</a:t>
            </a:fld>
            <a:endParaRPr lang="en-US">
              <a:solidFill>
                <a:prstClr val="black">
                  <a:tint val="75000"/>
                </a:prstClr>
              </a:solidFill>
            </a:endParaRPr>
          </a:p>
        </p:txBody>
      </p:sp>
      <p:sp>
        <p:nvSpPr>
          <p:cNvPr id="5" name="Holder 5"/>
          <p:cNvSpPr>
            <a:spLocks noGrp="1"/>
          </p:cNvSpPr>
          <p:nvPr>
            <p:ph type="sldNum" sz="quarter" idx="7"/>
          </p:nvPr>
        </p:nvSpPr>
        <p:spPr>
          <a:xfrm>
            <a:off x="8782812" y="6377940"/>
            <a:ext cx="28056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302118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Titre de la présentation</a:t>
            </a:r>
          </a:p>
        </p:txBody>
      </p:sp>
      <p:sp>
        <p:nvSpPr>
          <p:cNvPr id="23" name="Auteur et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et date</a:t>
            </a:r>
          </a:p>
        </p:txBody>
      </p:sp>
      <p:sp>
        <p:nvSpPr>
          <p:cNvPr id="24" name="Texte niveau 1…"/>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9635868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7439" y="6377940"/>
            <a:ext cx="3903472"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917" y="6377940"/>
            <a:ext cx="28056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2/28/2023</a:t>
            </a:fld>
            <a:endParaRPr lang="en-US">
              <a:solidFill>
                <a:prstClr val="black">
                  <a:tint val="75000"/>
                </a:prstClr>
              </a:solidFill>
            </a:endParaRPr>
          </a:p>
        </p:txBody>
      </p:sp>
      <p:sp>
        <p:nvSpPr>
          <p:cNvPr id="4" name="Holder 4"/>
          <p:cNvSpPr>
            <a:spLocks noGrp="1"/>
          </p:cNvSpPr>
          <p:nvPr>
            <p:ph type="sldNum" sz="quarter" idx="7"/>
          </p:nvPr>
        </p:nvSpPr>
        <p:spPr>
          <a:xfrm>
            <a:off x="8782812" y="6377940"/>
            <a:ext cx="28056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58451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603250" y="635000"/>
            <a:ext cx="4889500" cy="2941137"/>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6000750" y="6488825"/>
            <a:ext cx="309380"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36938012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5042457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3272013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61" name="Texte niveau 1…"/>
          <p:cNvSpPr txBox="1">
            <a:spLocks noGrp="1"/>
          </p:cNvSpPr>
          <p:nvPr>
            <p:ph type="body" sz="half" idx="1" hasCustomPrompt="1"/>
          </p:nvPr>
        </p:nvSpPr>
        <p:spPr>
          <a:xfrm>
            <a:off x="603250" y="2124252"/>
            <a:ext cx="4889500" cy="4128315"/>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603250" y="539750"/>
            <a:ext cx="4889500" cy="71755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61733370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6000750" y="6488825"/>
            <a:ext cx="309380"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50948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603250" y="539750"/>
            <a:ext cx="10985500" cy="717475"/>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9638840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603250" y="539750"/>
            <a:ext cx="10985500" cy="71755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75116853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6000750" y="6486708"/>
            <a:ext cx="309380"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‹N°›</a:t>
            </a:fld>
            <a:endParaRPr/>
          </a:p>
        </p:txBody>
      </p:sp>
    </p:spTree>
    <p:extLst>
      <p:ext uri="{BB962C8B-B14F-4D97-AF65-F5344CB8AC3E}">
        <p14:creationId xmlns:p14="http://schemas.microsoft.com/office/powerpoint/2010/main" val="607483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12193905" cy="6858000"/>
          </a:xfrm>
          <a:custGeom>
            <a:avLst/>
            <a:gdLst/>
            <a:ahLst/>
            <a:cxnLst/>
            <a:rect l="l" t="t" r="r" b="b"/>
            <a:pathLst>
              <a:path w="12193905" h="6858000">
                <a:moveTo>
                  <a:pt x="12193524" y="0"/>
                </a:moveTo>
                <a:lnTo>
                  <a:pt x="0" y="0"/>
                </a:lnTo>
                <a:lnTo>
                  <a:pt x="0" y="6858000"/>
                </a:lnTo>
                <a:lnTo>
                  <a:pt x="12193524" y="6858000"/>
                </a:lnTo>
                <a:lnTo>
                  <a:pt x="12193524" y="0"/>
                </a:lnTo>
                <a:close/>
              </a:path>
            </a:pathLst>
          </a:custGeom>
          <a:solidFill>
            <a:srgbClr val="001F5F"/>
          </a:solidFill>
        </p:spPr>
        <p:txBody>
          <a:bodyPr wrap="square" lIns="0" tIns="0" rIns="0" bIns="0" rtlCol="0"/>
          <a:lstStyle/>
          <a:p>
            <a:pPr algn="l" defTabSz="914400" hangingPunct="1"/>
            <a:endParaRPr sz="1800" kern="1200">
              <a:solidFill>
                <a:prstClr val="black"/>
              </a:solidFill>
            </a:endParaRPr>
          </a:p>
        </p:txBody>
      </p:sp>
      <p:sp>
        <p:nvSpPr>
          <p:cNvPr id="2" name="Holder 2"/>
          <p:cNvSpPr>
            <a:spLocks noGrp="1"/>
          </p:cNvSpPr>
          <p:nvPr>
            <p:ph type="title"/>
          </p:nvPr>
        </p:nvSpPr>
        <p:spPr>
          <a:xfrm>
            <a:off x="1242467" y="1176681"/>
            <a:ext cx="4656455" cy="738664"/>
          </a:xfrm>
          <a:prstGeom prst="rect">
            <a:avLst/>
          </a:prstGeom>
        </p:spPr>
        <p:txBody>
          <a:bodyPr wrap="square" lIns="0" tIns="0" rIns="0" bIns="0">
            <a:spAutoFit/>
          </a:bodyPr>
          <a:lstStyle>
            <a:lvl1pPr>
              <a:defRPr sz="4800" b="1" i="0">
                <a:solidFill>
                  <a:srgbClr val="C55A11"/>
                </a:solidFill>
                <a:latin typeface="Arial"/>
                <a:cs typeface="Arial"/>
              </a:defRPr>
            </a:lvl1pPr>
          </a:lstStyle>
          <a:p>
            <a:endParaRPr/>
          </a:p>
        </p:txBody>
      </p:sp>
      <p:sp>
        <p:nvSpPr>
          <p:cNvPr id="3" name="Holder 3"/>
          <p:cNvSpPr>
            <a:spLocks noGrp="1"/>
          </p:cNvSpPr>
          <p:nvPr>
            <p:ph type="body" idx="1"/>
          </p:nvPr>
        </p:nvSpPr>
        <p:spPr>
          <a:xfrm>
            <a:off x="664033" y="1794636"/>
            <a:ext cx="1090485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276999"/>
          </a:xfrm>
          <a:prstGeom prst="rect">
            <a:avLst/>
          </a:prstGeom>
        </p:spPr>
        <p:txBody>
          <a:bodyPr wrap="square" lIns="0" tIns="0" rIns="0" bIns="0">
            <a:spAutoFit/>
          </a:bodyPr>
          <a:lstStyle>
            <a:lvl1pPr algn="ctr">
              <a:defRPr>
                <a:solidFill>
                  <a:schemeClr val="tx1">
                    <a:tint val="75000"/>
                  </a:schemeClr>
                </a:solidFill>
              </a:defRPr>
            </a:lvl1pPr>
          </a:lstStyle>
          <a:p>
            <a:endParaRPr lang="fr-FR">
              <a:solidFill>
                <a:prstClr val="black">
                  <a:tint val="75000"/>
                </a:prstClr>
              </a:solidFill>
            </a:endParaRPr>
          </a:p>
        </p:txBody>
      </p:sp>
      <p:sp>
        <p:nvSpPr>
          <p:cNvPr id="5" name="Holder 5"/>
          <p:cNvSpPr>
            <a:spLocks noGrp="1"/>
          </p:cNvSpPr>
          <p:nvPr>
            <p:ph type="dt" sz="half" idx="6"/>
          </p:nvPr>
        </p:nvSpPr>
        <p:spPr>
          <a:xfrm>
            <a:off x="609917" y="6377940"/>
            <a:ext cx="28056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2/28/2023</a:t>
            </a:fld>
            <a:endParaRPr lang="en-US">
              <a:solidFill>
                <a:prstClr val="black">
                  <a:tint val="75000"/>
                </a:prstClr>
              </a:solidFill>
            </a:endParaRPr>
          </a:p>
        </p:txBody>
      </p:sp>
      <p:sp>
        <p:nvSpPr>
          <p:cNvPr id="6" name="Holder 6"/>
          <p:cNvSpPr>
            <a:spLocks noGrp="1"/>
          </p:cNvSpPr>
          <p:nvPr>
            <p:ph type="sldNum" sz="quarter" idx="7"/>
          </p:nvPr>
        </p:nvSpPr>
        <p:spPr>
          <a:xfrm>
            <a:off x="8782812" y="6377940"/>
            <a:ext cx="28056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552127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image" Target="../media/image52.png"/><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7.png"/><Relationship Id="rId9" Type="http://schemas.microsoft.com/office/2007/relationships/diagramDrawing" Target="../diagrams/drawing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1.png"/><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www.facebook.com/NIDOMums/"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p:cNvSpPr/>
          <p:nvPr/>
        </p:nvSpPr>
        <p:spPr>
          <a:xfrm>
            <a:off x="-2816" y="-5742"/>
            <a:ext cx="12197632" cy="6869484"/>
          </a:xfrm>
          <a:prstGeom prst="rect">
            <a:avLst/>
          </a:prstGeom>
          <a:solidFill>
            <a:srgbClr val="0000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52" name="Titre de la présentation"/>
          <p:cNvSpPr txBox="1">
            <a:spLocks noGrp="1"/>
          </p:cNvSpPr>
          <p:nvPr>
            <p:ph type="ctrTitle"/>
          </p:nvPr>
        </p:nvSpPr>
        <p:spPr>
          <a:xfrm>
            <a:off x="603248" y="1287496"/>
            <a:ext cx="9264652" cy="2324101"/>
          </a:xfrm>
          <a:prstGeom prst="rect">
            <a:avLst/>
          </a:prstGeom>
        </p:spPr>
        <p:txBody>
          <a:bodyPr>
            <a:normAutofit/>
          </a:bodyPr>
          <a:lstStyle/>
          <a:p>
            <a:pPr>
              <a:defRPr b="0">
                <a:solidFill>
                  <a:srgbClr val="FFFFFF"/>
                </a:solidFill>
                <a:latin typeface="Montserrat Bold"/>
                <a:ea typeface="Montserrat Bold"/>
                <a:cs typeface="Montserrat Bold"/>
                <a:sym typeface="Montserrat Bold"/>
              </a:defRPr>
            </a:pPr>
            <a:r>
              <a:rPr lang="fr-CM" sz="6950" dirty="0"/>
              <a:t>Phosphatine</a:t>
            </a:r>
            <a:endParaRPr sz="6950" dirty="0"/>
          </a:p>
        </p:txBody>
      </p:sp>
      <p:sp>
        <p:nvSpPr>
          <p:cNvPr id="153" name="Descriptif de la présentation"/>
          <p:cNvSpPr txBox="1">
            <a:spLocks noGrp="1"/>
          </p:cNvSpPr>
          <p:nvPr>
            <p:ph type="subTitle" sz="quarter" idx="1"/>
          </p:nvPr>
        </p:nvSpPr>
        <p:spPr>
          <a:xfrm>
            <a:off x="600860" y="3429000"/>
            <a:ext cx="7172630" cy="952501"/>
          </a:xfrm>
          <a:prstGeom prst="rect">
            <a:avLst/>
          </a:prstGeom>
        </p:spPr>
        <p:txBody>
          <a:bodyPr/>
          <a:lstStyle>
            <a:lvl1pPr>
              <a:defRPr sz="4800" b="0">
                <a:solidFill>
                  <a:srgbClr val="E15B0F"/>
                </a:solidFill>
                <a:latin typeface="Montserrat Bold"/>
                <a:ea typeface="Montserrat Bold"/>
                <a:cs typeface="Montserrat Bold"/>
                <a:sym typeface="Montserrat Bold"/>
              </a:defRPr>
            </a:lvl1pPr>
          </a:lstStyle>
          <a:p>
            <a:r>
              <a:rPr lang="fr-CM" dirty="0">
                <a:solidFill>
                  <a:srgbClr val="E92D4A"/>
                </a:solidFill>
              </a:rPr>
              <a:t>Fête des mères</a:t>
            </a:r>
            <a:endParaRPr dirty="0">
              <a:solidFill>
                <a:srgbClr val="E92D4A"/>
              </a:solidFill>
            </a:endParaRPr>
          </a:p>
        </p:txBody>
      </p:sp>
      <p:pic>
        <p:nvPicPr>
          <p:cNvPr id="15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6027" y="3630661"/>
            <a:ext cx="4716401" cy="3246819"/>
          </a:xfrm>
          <a:prstGeom prst="rect">
            <a:avLst/>
          </a:prstGeom>
          <a:ln w="12700">
            <a:miter lim="400000"/>
          </a:ln>
        </p:spPr>
      </p:pic>
      <p:pic>
        <p:nvPicPr>
          <p:cNvPr id="15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125" y="5600777"/>
            <a:ext cx="1818781" cy="51713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pic>
        <p:nvPicPr>
          <p:cNvPr id="9" name="Image 8">
            <a:extLst>
              <a:ext uri="{FF2B5EF4-FFF2-40B4-BE49-F238E27FC236}">
                <a16:creationId xmlns:a16="http://schemas.microsoft.com/office/drawing/2014/main" id="{213D2D52-E55A-DF3F-25A1-B9EAD1B806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1603" y="415636"/>
            <a:ext cx="6346486" cy="5627096"/>
          </a:xfrm>
          <a:prstGeom prst="rect">
            <a:avLst/>
          </a:prstGeom>
        </p:spPr>
      </p:pic>
      <p:sp>
        <p:nvSpPr>
          <p:cNvPr id="2" name="Diapo 4">
            <a:extLst>
              <a:ext uri="{FF2B5EF4-FFF2-40B4-BE49-F238E27FC236}">
                <a16:creationId xmlns:a16="http://schemas.microsoft.com/office/drawing/2014/main" id="{1905630D-810F-A5BA-273C-08CAC3D7B358}"/>
              </a:ext>
            </a:extLst>
          </p:cNvPr>
          <p:cNvSpPr txBox="1">
            <a:spLocks/>
          </p:cNvSpPr>
          <p:nvPr/>
        </p:nvSpPr>
        <p:spPr>
          <a:xfrm>
            <a:off x="237445" y="438243"/>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Benchmark</a:t>
            </a:r>
          </a:p>
        </p:txBody>
      </p:sp>
      <p:sp>
        <p:nvSpPr>
          <p:cNvPr id="3" name="Rectangle 2">
            <a:extLst>
              <a:ext uri="{FF2B5EF4-FFF2-40B4-BE49-F238E27FC236}">
                <a16:creationId xmlns:a16="http://schemas.microsoft.com/office/drawing/2014/main" id="{9FF0D856-2038-88F7-0A72-C72E0239EABE}"/>
              </a:ext>
            </a:extLst>
          </p:cNvPr>
          <p:cNvSpPr/>
          <p:nvPr/>
        </p:nvSpPr>
        <p:spPr>
          <a:xfrm>
            <a:off x="345871" y="208255"/>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BC18370D-B471-5D24-8149-314BA84A99BF}"/>
              </a:ext>
            </a:extLst>
          </p:cNvPr>
          <p:cNvSpPr/>
          <p:nvPr/>
        </p:nvSpPr>
        <p:spPr>
          <a:xfrm>
            <a:off x="345871" y="1078496"/>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B24F1418-F1D2-AECA-AEF0-7BABB9114934}"/>
              </a:ext>
            </a:extLst>
          </p:cNvPr>
          <p:cNvSpPr/>
          <p:nvPr/>
        </p:nvSpPr>
        <p:spPr>
          <a:xfrm>
            <a:off x="345871" y="2876406"/>
            <a:ext cx="4774019" cy="2308324"/>
          </a:xfrm>
          <a:prstGeom prst="rect">
            <a:avLst/>
          </a:prstGeom>
        </p:spPr>
        <p:txBody>
          <a:bodyPr wrap="square">
            <a:spAutoFit/>
          </a:bodyPr>
          <a:lstStyle/>
          <a:p>
            <a:pPr algn="just"/>
            <a:r>
              <a:rPr lang="fr-FR" sz="1600" kern="0" dirty="0">
                <a:latin typeface="Montserrat" panose="00000500000000000000" pitchFamily="2" charset="0"/>
              </a:rPr>
              <a:t>La marque </a:t>
            </a:r>
            <a:r>
              <a:rPr lang="fr-FR" sz="1600" kern="0" dirty="0" err="1">
                <a:latin typeface="Montserrat" panose="00000500000000000000" pitchFamily="2" charset="0"/>
              </a:rPr>
              <a:t>Blédina</a:t>
            </a:r>
            <a:r>
              <a:rPr lang="fr-FR" sz="1600" kern="0" dirty="0">
                <a:latin typeface="Montserrat" panose="00000500000000000000" pitchFamily="2" charset="0"/>
              </a:rPr>
              <a:t> de Danone a opté pour un discours orienté émotion lors de ses récentes campagnes (respectivement 2020 dans la zone Afrique Centrale et 2022 en France) en mettant en avant la relation de complicité entre mère et enfant.</a:t>
            </a:r>
          </a:p>
          <a:p>
            <a:pPr algn="just"/>
            <a:endParaRPr lang="fr-FR" sz="1600" kern="0" dirty="0">
              <a:latin typeface="Montserrat" panose="00000500000000000000" pitchFamily="2" charset="0"/>
            </a:endParaRPr>
          </a:p>
          <a:p>
            <a:pPr marL="285750" indent="-285750" algn="just">
              <a:buFontTx/>
              <a:buChar char="-"/>
            </a:pPr>
            <a:r>
              <a:rPr lang="fr-FR" sz="1600" b="1" kern="0" dirty="0">
                <a:latin typeface="Montserrat" panose="00000500000000000000" pitchFamily="2" charset="0"/>
              </a:rPr>
              <a:t>« Une maman, ça protège contre tout »</a:t>
            </a:r>
          </a:p>
          <a:p>
            <a:pPr marL="285750" indent="-285750" algn="just">
              <a:buFontTx/>
              <a:buChar char="-"/>
            </a:pPr>
            <a:r>
              <a:rPr lang="fr-FR" sz="1600" b="1" kern="0" dirty="0">
                <a:latin typeface="Montserrat" panose="00000500000000000000" pitchFamily="2" charset="0"/>
              </a:rPr>
              <a:t>« Ma maman est belle à croquer »</a:t>
            </a:r>
          </a:p>
        </p:txBody>
      </p:sp>
      <p:pic>
        <p:nvPicPr>
          <p:cNvPr id="8" name="Picture 4" descr="Peut être une image de texte qui dit ’blédina’">
            <a:extLst>
              <a:ext uri="{FF2B5EF4-FFF2-40B4-BE49-F238E27FC236}">
                <a16:creationId xmlns:a16="http://schemas.microsoft.com/office/drawing/2014/main" id="{A7049C91-9CCC-1581-D4D9-93E15C27CC3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6720" y="1482691"/>
            <a:ext cx="1292452" cy="129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908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2" name="Diapo 4">
            <a:extLst>
              <a:ext uri="{FF2B5EF4-FFF2-40B4-BE49-F238E27FC236}">
                <a16:creationId xmlns:a16="http://schemas.microsoft.com/office/drawing/2014/main" id="{1905630D-810F-A5BA-273C-08CAC3D7B358}"/>
              </a:ext>
            </a:extLst>
          </p:cNvPr>
          <p:cNvSpPr txBox="1">
            <a:spLocks/>
          </p:cNvSpPr>
          <p:nvPr/>
        </p:nvSpPr>
        <p:spPr>
          <a:xfrm>
            <a:off x="75523" y="296114"/>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Constat</a:t>
            </a:r>
          </a:p>
        </p:txBody>
      </p:sp>
      <p:sp>
        <p:nvSpPr>
          <p:cNvPr id="3" name="Rectangle 2">
            <a:extLst>
              <a:ext uri="{FF2B5EF4-FFF2-40B4-BE49-F238E27FC236}">
                <a16:creationId xmlns:a16="http://schemas.microsoft.com/office/drawing/2014/main" id="{9FF0D856-2038-88F7-0A72-C72E0239EABE}"/>
              </a:ext>
            </a:extLst>
          </p:cNvPr>
          <p:cNvSpPr/>
          <p:nvPr/>
        </p:nvSpPr>
        <p:spPr>
          <a:xfrm>
            <a:off x="183949" y="127770"/>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BC18370D-B471-5D24-8149-314BA84A99BF}"/>
              </a:ext>
            </a:extLst>
          </p:cNvPr>
          <p:cNvSpPr/>
          <p:nvPr/>
        </p:nvSpPr>
        <p:spPr>
          <a:xfrm>
            <a:off x="183949" y="998011"/>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5" name="Image 4">
            <a:extLst>
              <a:ext uri="{FF2B5EF4-FFF2-40B4-BE49-F238E27FC236}">
                <a16:creationId xmlns:a16="http://schemas.microsoft.com/office/drawing/2014/main" id="{0685C2BF-0871-AB43-B6F1-42BD90C192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0873" y="945492"/>
            <a:ext cx="5096698" cy="5133277"/>
          </a:xfrm>
          <a:prstGeom prst="rect">
            <a:avLst/>
          </a:prstGeom>
          <a:ln>
            <a:noFill/>
          </a:ln>
          <a:effectLst>
            <a:softEdge rad="112500"/>
          </a:effectLst>
        </p:spPr>
      </p:pic>
      <p:grpSp>
        <p:nvGrpSpPr>
          <p:cNvPr id="7" name="Groupe 6">
            <a:extLst>
              <a:ext uri="{FF2B5EF4-FFF2-40B4-BE49-F238E27FC236}">
                <a16:creationId xmlns:a16="http://schemas.microsoft.com/office/drawing/2014/main" id="{6D8196E1-C090-DA16-432E-D6F26C54F84A}"/>
              </a:ext>
            </a:extLst>
          </p:cNvPr>
          <p:cNvGrpSpPr/>
          <p:nvPr/>
        </p:nvGrpSpPr>
        <p:grpSpPr>
          <a:xfrm>
            <a:off x="75523" y="1548615"/>
            <a:ext cx="5485605" cy="3023989"/>
            <a:chOff x="3687514" y="1027596"/>
            <a:chExt cx="2683972" cy="1219172"/>
          </a:xfrm>
        </p:grpSpPr>
        <p:sp>
          <p:nvSpPr>
            <p:cNvPr id="10" name="Rectangle 9">
              <a:extLst>
                <a:ext uri="{FF2B5EF4-FFF2-40B4-BE49-F238E27FC236}">
                  <a16:creationId xmlns:a16="http://schemas.microsoft.com/office/drawing/2014/main" id="{6E191697-B8EF-CE44-C53C-9F52D1FECB4F}"/>
                </a:ext>
              </a:extLst>
            </p:cNvPr>
            <p:cNvSpPr/>
            <p:nvPr/>
          </p:nvSpPr>
          <p:spPr>
            <a:xfrm>
              <a:off x="3687514" y="1348061"/>
              <a:ext cx="2573880" cy="8987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ZoneTexte 10">
              <a:extLst>
                <a:ext uri="{FF2B5EF4-FFF2-40B4-BE49-F238E27FC236}">
                  <a16:creationId xmlns:a16="http://schemas.microsoft.com/office/drawing/2014/main" id="{A0026C81-FB89-FA0A-56A3-396A065F9BB8}"/>
                </a:ext>
              </a:extLst>
            </p:cNvPr>
            <p:cNvSpPr txBox="1"/>
            <p:nvPr/>
          </p:nvSpPr>
          <p:spPr>
            <a:xfrm>
              <a:off x="3797606" y="1027596"/>
              <a:ext cx="2573880" cy="8474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lvl="0" algn="just" defTabSz="622300">
                <a:spcBef>
                  <a:spcPct val="0"/>
                </a:spcBef>
                <a:spcAft>
                  <a:spcPct val="35000"/>
                </a:spcAft>
              </a:pPr>
              <a:r>
                <a:rPr lang="fr-FR" sz="1600" kern="0" dirty="0">
                  <a:solidFill>
                    <a:schemeClr val="tx1"/>
                  </a:solidFill>
                  <a:latin typeface="Montserrat" panose="00000500000000000000" pitchFamily="2" charset="0"/>
                </a:rPr>
                <a:t>Les publicités des marques </a:t>
              </a:r>
              <a:r>
                <a:rPr lang="fr-FR" sz="1600" b="1" kern="0" dirty="0" err="1">
                  <a:solidFill>
                    <a:schemeClr val="tx1"/>
                  </a:solidFill>
                  <a:latin typeface="Montserrat" panose="00000500000000000000" pitchFamily="2" charset="0"/>
                </a:rPr>
                <a:t>blédina</a:t>
              </a:r>
              <a:r>
                <a:rPr lang="fr-FR" sz="1600" b="1" kern="0" dirty="0">
                  <a:solidFill>
                    <a:schemeClr val="tx1"/>
                  </a:solidFill>
                  <a:latin typeface="Montserrat" panose="00000500000000000000" pitchFamily="2" charset="0"/>
                </a:rPr>
                <a:t>, </a:t>
              </a:r>
              <a:r>
                <a:rPr lang="fr-FR" sz="1600" b="1" kern="0" dirty="0" err="1">
                  <a:solidFill>
                    <a:schemeClr val="tx1"/>
                  </a:solidFill>
                  <a:latin typeface="Montserrat" panose="00000500000000000000" pitchFamily="2" charset="0"/>
                </a:rPr>
                <a:t>Cérélac</a:t>
              </a:r>
              <a:r>
                <a:rPr lang="fr-FR" sz="1600" b="1" kern="0" dirty="0">
                  <a:solidFill>
                    <a:schemeClr val="tx1"/>
                  </a:solidFill>
                  <a:latin typeface="Montserrat" panose="00000500000000000000" pitchFamily="2" charset="0"/>
                </a:rPr>
                <a:t> et </a:t>
              </a:r>
              <a:r>
                <a:rPr lang="fr-FR" sz="1600" b="1" kern="0" dirty="0" err="1">
                  <a:solidFill>
                    <a:schemeClr val="tx1"/>
                  </a:solidFill>
                  <a:latin typeface="Montserrat" panose="00000500000000000000" pitchFamily="2" charset="0"/>
                </a:rPr>
                <a:t>Nido</a:t>
              </a:r>
              <a:r>
                <a:rPr lang="fr-FR" sz="1600" b="1" kern="0" dirty="0">
                  <a:solidFill>
                    <a:schemeClr val="tx1"/>
                  </a:solidFill>
                  <a:latin typeface="Montserrat" panose="00000500000000000000" pitchFamily="2" charset="0"/>
                </a:rPr>
                <a:t> </a:t>
              </a:r>
              <a:r>
                <a:rPr lang="fr-FR" sz="1600" kern="0" dirty="0">
                  <a:solidFill>
                    <a:schemeClr val="tx1"/>
                  </a:solidFill>
                  <a:latin typeface="Montserrat" panose="00000500000000000000" pitchFamily="2" charset="0"/>
                </a:rPr>
                <a:t>exploitent des </a:t>
              </a:r>
              <a:r>
                <a:rPr lang="fr-FR" sz="1600" b="1" kern="0" dirty="0">
                  <a:solidFill>
                    <a:schemeClr val="tx1"/>
                  </a:solidFill>
                  <a:latin typeface="Montserrat" panose="00000500000000000000" pitchFamily="2" charset="0"/>
                </a:rPr>
                <a:t>émotions telles que l'amour maternel, la fierté de la maternité et le désir de donner le meilleur à son enfant</a:t>
              </a:r>
              <a:r>
                <a:rPr lang="fr-FR" sz="1600" kern="0" dirty="0">
                  <a:solidFill>
                    <a:schemeClr val="tx1"/>
                  </a:solidFill>
                  <a:latin typeface="Montserrat" panose="00000500000000000000" pitchFamily="2" charset="0"/>
                </a:rPr>
                <a:t>. </a:t>
              </a:r>
            </a:p>
            <a:p>
              <a:pPr lvl="0" algn="just" defTabSz="622300">
                <a:spcBef>
                  <a:spcPct val="0"/>
                </a:spcBef>
                <a:spcAft>
                  <a:spcPct val="35000"/>
                </a:spcAft>
              </a:pPr>
              <a:endParaRPr lang="fr-FR" sz="1600" kern="0" dirty="0">
                <a:solidFill>
                  <a:schemeClr val="tx1"/>
                </a:solidFill>
                <a:latin typeface="Montserrat" panose="00000500000000000000" pitchFamily="2" charset="0"/>
              </a:endParaRPr>
            </a:p>
            <a:p>
              <a:pPr lvl="0" algn="just" defTabSz="622300">
                <a:spcBef>
                  <a:spcPct val="0"/>
                </a:spcBef>
                <a:spcAft>
                  <a:spcPct val="35000"/>
                </a:spcAft>
              </a:pPr>
              <a:r>
                <a:rPr lang="fr-FR" sz="1600" kern="0" dirty="0">
                  <a:solidFill>
                    <a:schemeClr val="tx1"/>
                  </a:solidFill>
                  <a:latin typeface="Montserrat" panose="00000500000000000000" pitchFamily="2" charset="0"/>
                </a:rPr>
                <a:t>Les images utilisées peuvent également renforcer ces émotions en montrant des bébés souriants et en bonne santé, des mères heureuses et épanouies, ainsi que des </a:t>
              </a:r>
              <a:r>
                <a:rPr lang="fr-FR" sz="1600" b="1" kern="0" dirty="0">
                  <a:solidFill>
                    <a:schemeClr val="tx1"/>
                  </a:solidFill>
                  <a:latin typeface="Montserrat" panose="00000500000000000000" pitchFamily="2" charset="0"/>
                </a:rPr>
                <a:t>scènes de tendresse et de complicité entre la mère et son bébé</a:t>
              </a:r>
            </a:p>
            <a:p>
              <a:pPr lvl="0" algn="just" defTabSz="622300">
                <a:spcBef>
                  <a:spcPct val="0"/>
                </a:spcBef>
                <a:spcAft>
                  <a:spcPct val="35000"/>
                </a:spcAft>
              </a:pPr>
              <a:r>
                <a:rPr lang="fr-FR" sz="2800" b="1" kern="0" dirty="0">
                  <a:solidFill>
                    <a:srgbClr val="C00000"/>
                  </a:solidFill>
                  <a:latin typeface="Montserrat" panose="00000500000000000000" pitchFamily="2" charset="0"/>
                </a:rPr>
                <a:t>Bref…Tout se limite à la mère et son bébé…</a:t>
              </a:r>
            </a:p>
          </p:txBody>
        </p:sp>
      </p:grpSp>
    </p:spTree>
    <p:extLst>
      <p:ext uri="{BB962C8B-B14F-4D97-AF65-F5344CB8AC3E}">
        <p14:creationId xmlns:p14="http://schemas.microsoft.com/office/powerpoint/2010/main" val="30636918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3987684" y="2651002"/>
            <a:ext cx="450515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8000" dirty="0"/>
              <a:t>Attitude</a:t>
            </a:r>
            <a:endParaRPr sz="80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spTree>
    <p:extLst>
      <p:ext uri="{BB962C8B-B14F-4D97-AF65-F5344CB8AC3E}">
        <p14:creationId xmlns:p14="http://schemas.microsoft.com/office/powerpoint/2010/main" val="16120524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2" name="object 2">
            <a:extLst>
              <a:ext uri="{FF2B5EF4-FFF2-40B4-BE49-F238E27FC236}">
                <a16:creationId xmlns:a16="http://schemas.microsoft.com/office/drawing/2014/main" id="{2DE6E9A5-57D4-984B-E2FD-F9477E938365}"/>
              </a:ext>
            </a:extLst>
          </p:cNvPr>
          <p:cNvSpPr txBox="1"/>
          <p:nvPr/>
        </p:nvSpPr>
        <p:spPr>
          <a:xfrm>
            <a:off x="189525" y="2368866"/>
            <a:ext cx="6453197" cy="2060179"/>
          </a:xfrm>
          <a:prstGeom prst="rect">
            <a:avLst/>
          </a:prstGeom>
        </p:spPr>
        <p:txBody>
          <a:bodyPr vert="horz" wrap="square" lIns="0" tIns="24130" rIns="0" bIns="0" rtlCol="0">
            <a:spAutoFit/>
          </a:bodyPr>
          <a:lstStyle/>
          <a:p>
            <a:pPr marL="482600" indent="-457200" algn="just" defTabSz="1828800">
              <a:lnSpc>
                <a:spcPct val="150000"/>
              </a:lnSpc>
              <a:spcBef>
                <a:spcPts val="930"/>
              </a:spcBef>
              <a:buFont typeface="Arial" panose="020B0604020202020204" pitchFamily="34" charset="0"/>
              <a:buChar char="•"/>
            </a:pPr>
            <a:r>
              <a:rPr lang="fr-FR" sz="1600" kern="0" dirty="0">
                <a:solidFill>
                  <a:prstClr val="black"/>
                </a:solidFill>
                <a:latin typeface="Montserrat Bold"/>
                <a:ea typeface="Montserrat Bold"/>
                <a:cs typeface="Montserrat Bold"/>
                <a:sym typeface="Helvetica Neue"/>
              </a:rPr>
              <a:t>Femmes âgées de 18 - 25 ans (Génération Z), </a:t>
            </a:r>
          </a:p>
          <a:p>
            <a:pPr marL="482600" indent="-457200" algn="just" defTabSz="1828800">
              <a:lnSpc>
                <a:spcPct val="150000"/>
              </a:lnSpc>
              <a:spcBef>
                <a:spcPts val="930"/>
              </a:spcBef>
              <a:buFont typeface="Arial" panose="020B0604020202020204" pitchFamily="34" charset="0"/>
              <a:buChar char="•"/>
            </a:pPr>
            <a:r>
              <a:rPr lang="fr-FR" sz="1600" kern="0" dirty="0">
                <a:solidFill>
                  <a:prstClr val="black"/>
                </a:solidFill>
                <a:latin typeface="Montserrat Bold"/>
                <a:ea typeface="Montserrat Bold"/>
                <a:cs typeface="Montserrat Bold"/>
                <a:sym typeface="Helvetica Neue"/>
              </a:rPr>
              <a:t>Mère d’enfant, mariées ou non, CSP A+, A- et B+ </a:t>
            </a:r>
          </a:p>
          <a:p>
            <a:pPr marL="482600" indent="-457200" algn="just" defTabSz="1828800">
              <a:lnSpc>
                <a:spcPct val="150000"/>
              </a:lnSpc>
              <a:spcBef>
                <a:spcPts val="930"/>
              </a:spcBef>
              <a:buFont typeface="Arial" panose="020B0604020202020204" pitchFamily="34" charset="0"/>
              <a:buChar char="•"/>
            </a:pPr>
            <a:r>
              <a:rPr lang="fr-FR" sz="1600" kern="0" dirty="0">
                <a:solidFill>
                  <a:prstClr val="black"/>
                </a:solidFill>
                <a:latin typeface="Montserrat Bold"/>
                <a:ea typeface="Montserrat Bold"/>
                <a:cs typeface="Montserrat Bold"/>
                <a:sym typeface="Helvetica Neue"/>
              </a:rPr>
              <a:t>Il s’agit de jeunes mamans. Convaincues que la croissance et le bien-être de leurs enfants dépend de leur nutrition dès le bas âge</a:t>
            </a:r>
          </a:p>
        </p:txBody>
      </p:sp>
      <p:sp>
        <p:nvSpPr>
          <p:cNvPr id="3" name="Diapo 4">
            <a:extLst>
              <a:ext uri="{FF2B5EF4-FFF2-40B4-BE49-F238E27FC236}">
                <a16:creationId xmlns:a16="http://schemas.microsoft.com/office/drawing/2014/main" id="{A86F434F-A1C8-41C3-E6C2-675367951506}"/>
              </a:ext>
            </a:extLst>
          </p:cNvPr>
          <p:cNvSpPr txBox="1">
            <a:spLocks/>
          </p:cNvSpPr>
          <p:nvPr/>
        </p:nvSpPr>
        <p:spPr>
          <a:xfrm>
            <a:off x="189525" y="415563"/>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Cœur de </a:t>
            </a:r>
            <a:r>
              <a:rPr kumimoji="0" lang="fr-CM" sz="4400" b="1" i="0" u="none" strike="noStrike" kern="0" cap="none" spc="-132" normalizeH="0" baseline="0" noProof="0" dirty="0" err="1">
                <a:ln>
                  <a:noFill/>
                </a:ln>
                <a:solidFill>
                  <a:srgbClr val="E92D4A"/>
                </a:solidFill>
                <a:effectLst/>
                <a:uLnTx/>
                <a:uFillTx/>
                <a:latin typeface="Montserrat Bold"/>
                <a:sym typeface="Montserrat Bold"/>
              </a:rPr>
              <a:t>cible_Profile</a:t>
            </a:r>
            <a:endParaRPr kumimoji="0" lang="fr-CM" sz="4400" b="1" i="0" u="none" strike="noStrike" kern="0" cap="none" spc="-132" normalizeH="0" baseline="0" noProof="0" dirty="0">
              <a:ln>
                <a:noFill/>
              </a:ln>
              <a:solidFill>
                <a:srgbClr val="E92D4A"/>
              </a:solidFill>
              <a:effectLst/>
              <a:uLnTx/>
              <a:uFillTx/>
              <a:latin typeface="Montserrat Bold"/>
              <a:sym typeface="Montserrat Bold"/>
            </a:endParaRPr>
          </a:p>
        </p:txBody>
      </p:sp>
      <p:sp>
        <p:nvSpPr>
          <p:cNvPr id="4" name="Rectangle 3">
            <a:extLst>
              <a:ext uri="{FF2B5EF4-FFF2-40B4-BE49-F238E27FC236}">
                <a16:creationId xmlns:a16="http://schemas.microsoft.com/office/drawing/2014/main" id="{F31A3990-9B57-779D-98EA-971FD900FFEA}"/>
              </a:ext>
            </a:extLst>
          </p:cNvPr>
          <p:cNvSpPr/>
          <p:nvPr/>
        </p:nvSpPr>
        <p:spPr>
          <a:xfrm>
            <a:off x="297951" y="185575"/>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7C94C658-17CC-508B-C268-19036F5AEEF5}"/>
              </a:ext>
            </a:extLst>
          </p:cNvPr>
          <p:cNvSpPr/>
          <p:nvPr/>
        </p:nvSpPr>
        <p:spPr>
          <a:xfrm>
            <a:off x="297951" y="1055816"/>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 5">
            <a:extLst>
              <a:ext uri="{FF2B5EF4-FFF2-40B4-BE49-F238E27FC236}">
                <a16:creationId xmlns:a16="http://schemas.microsoft.com/office/drawing/2014/main" id="{250F2DCB-E27E-E8D9-48B7-F46534D45155}"/>
              </a:ext>
            </a:extLst>
          </p:cNvPr>
          <p:cNvPicPr>
            <a:picLocks noChangeAspect="1"/>
          </p:cNvPicPr>
          <p:nvPr/>
        </p:nvPicPr>
        <p:blipFill>
          <a:blip r:embed="rId3"/>
          <a:stretch>
            <a:fillRect/>
          </a:stretch>
        </p:blipFill>
        <p:spPr>
          <a:xfrm>
            <a:off x="7613151" y="7227"/>
            <a:ext cx="4578849" cy="6868274"/>
          </a:xfrm>
          <a:prstGeom prst="rect">
            <a:avLst/>
          </a:prstGeom>
        </p:spPr>
      </p:pic>
    </p:spTree>
    <p:extLst>
      <p:ext uri="{BB962C8B-B14F-4D97-AF65-F5344CB8AC3E}">
        <p14:creationId xmlns:p14="http://schemas.microsoft.com/office/powerpoint/2010/main" val="22978312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2" name="object 2">
            <a:extLst>
              <a:ext uri="{FF2B5EF4-FFF2-40B4-BE49-F238E27FC236}">
                <a16:creationId xmlns:a16="http://schemas.microsoft.com/office/drawing/2014/main" id="{2DE6E9A5-57D4-984B-E2FD-F9477E938365}"/>
              </a:ext>
            </a:extLst>
          </p:cNvPr>
          <p:cNvSpPr txBox="1"/>
          <p:nvPr/>
        </p:nvSpPr>
        <p:spPr>
          <a:xfrm>
            <a:off x="339047" y="1556543"/>
            <a:ext cx="6453197" cy="3399007"/>
          </a:xfrm>
          <a:prstGeom prst="rect">
            <a:avLst/>
          </a:prstGeom>
        </p:spPr>
        <p:txBody>
          <a:bodyPr vert="horz" wrap="square" lIns="0" tIns="24130" rIns="0" bIns="0" rtlCol="0">
            <a:spAutoFit/>
          </a:bodyPr>
          <a:lstStyle/>
          <a:p>
            <a:pPr marL="482600" indent="-457200" algn="just" defTabSz="1828800">
              <a:lnSpc>
                <a:spcPct val="150000"/>
              </a:lnSpc>
              <a:spcBef>
                <a:spcPts val="930"/>
              </a:spcBef>
              <a:buFont typeface="Arial" panose="020B0604020202020204" pitchFamily="34" charset="0"/>
              <a:buChar char="•"/>
            </a:pPr>
            <a:r>
              <a:rPr lang="fr-FR" sz="1600" kern="0" dirty="0">
                <a:solidFill>
                  <a:srgbClr val="C00000"/>
                </a:solidFill>
                <a:latin typeface="Montserrat Bold"/>
                <a:ea typeface="Montserrat Bold"/>
                <a:cs typeface="Montserrat Bold"/>
                <a:sym typeface="Helvetica Neue"/>
              </a:rPr>
              <a:t>Leurs principaux reflexes : </a:t>
            </a:r>
            <a:r>
              <a:rPr lang="fr-FR" sz="1600" kern="0" dirty="0">
                <a:solidFill>
                  <a:prstClr val="black"/>
                </a:solidFill>
                <a:latin typeface="Montserrat Bold"/>
                <a:ea typeface="Montserrat Bold"/>
                <a:cs typeface="Montserrat Bold"/>
                <a:sym typeface="Helvetica Neue"/>
              </a:rPr>
              <a:t>Rechercher des </a:t>
            </a:r>
            <a:r>
              <a:rPr lang="fr-FR" sz="1600" kern="0" dirty="0" err="1">
                <a:solidFill>
                  <a:prstClr val="black"/>
                </a:solidFill>
                <a:latin typeface="Montserrat Bold"/>
                <a:ea typeface="Montserrat Bold"/>
                <a:cs typeface="Montserrat Bold"/>
                <a:sym typeface="Helvetica Neue"/>
              </a:rPr>
              <a:t>tips</a:t>
            </a:r>
            <a:r>
              <a:rPr lang="fr-FR" sz="1600" kern="0" dirty="0">
                <a:solidFill>
                  <a:prstClr val="black"/>
                </a:solidFill>
                <a:latin typeface="Montserrat Bold"/>
                <a:ea typeface="Montserrat Bold"/>
                <a:cs typeface="Montserrat Bold"/>
                <a:sym typeface="Helvetica Neue"/>
              </a:rPr>
              <a:t> et astuces pour mieux prendre soin de leurs enfants ; Prendre soin de leur famille ; Veiller à la santé et au bien-être de ses enfants.</a:t>
            </a:r>
          </a:p>
          <a:p>
            <a:pPr marL="482600" indent="-457200" algn="just" defTabSz="1828800">
              <a:lnSpc>
                <a:spcPct val="150000"/>
              </a:lnSpc>
              <a:spcBef>
                <a:spcPts val="930"/>
              </a:spcBef>
              <a:buFont typeface="Arial" panose="020B0604020202020204" pitchFamily="34" charset="0"/>
              <a:buChar char="•"/>
            </a:pPr>
            <a:r>
              <a:rPr lang="fr-FR" sz="1600" kern="0" dirty="0">
                <a:solidFill>
                  <a:srgbClr val="C00000"/>
                </a:solidFill>
                <a:latin typeface="Montserrat Bold"/>
                <a:ea typeface="Montserrat Bold"/>
                <a:cs typeface="Montserrat Bold"/>
                <a:sym typeface="Helvetica Neue"/>
              </a:rPr>
              <a:t>Leurs craintes et aspirations : </a:t>
            </a:r>
          </a:p>
          <a:p>
            <a:pPr marL="482600" indent="-457200" algn="just" defTabSz="1828800">
              <a:lnSpc>
                <a:spcPct val="150000"/>
              </a:lnSpc>
              <a:spcBef>
                <a:spcPts val="930"/>
              </a:spcBef>
              <a:buFont typeface="Courier New" panose="02070309020205020404" pitchFamily="49" charset="0"/>
              <a:buChar char="o"/>
            </a:pPr>
            <a:r>
              <a:rPr lang="fr-FR" sz="1600" kern="0" dirty="0">
                <a:solidFill>
                  <a:prstClr val="black"/>
                </a:solidFill>
                <a:latin typeface="Montserrat Bold"/>
                <a:ea typeface="Montserrat Bold"/>
                <a:cs typeface="Montserrat Bold"/>
                <a:sym typeface="Helvetica Neue"/>
              </a:rPr>
              <a:t>La peur d’acheter des produits contre façonnés</a:t>
            </a:r>
          </a:p>
          <a:p>
            <a:pPr marL="482600" indent="-457200" algn="just" defTabSz="1828800">
              <a:lnSpc>
                <a:spcPct val="150000"/>
              </a:lnSpc>
              <a:spcBef>
                <a:spcPts val="930"/>
              </a:spcBef>
              <a:buFont typeface="Courier New" panose="02070309020205020404" pitchFamily="49" charset="0"/>
              <a:buChar char="o"/>
            </a:pPr>
            <a:r>
              <a:rPr lang="fr-FR" sz="1600" kern="0" dirty="0">
                <a:solidFill>
                  <a:prstClr val="black"/>
                </a:solidFill>
                <a:latin typeface="Montserrat Bold"/>
                <a:ea typeface="Montserrat Bold"/>
                <a:cs typeface="Montserrat Bold"/>
                <a:sym typeface="Helvetica Neue"/>
              </a:rPr>
              <a:t>Les mauvaises recommandations de l’entourage</a:t>
            </a:r>
          </a:p>
          <a:p>
            <a:pPr marL="482600" indent="-457200" algn="just" defTabSz="1828800">
              <a:lnSpc>
                <a:spcPct val="150000"/>
              </a:lnSpc>
              <a:spcBef>
                <a:spcPts val="930"/>
              </a:spcBef>
              <a:buFont typeface="Courier New" panose="02070309020205020404" pitchFamily="49" charset="0"/>
              <a:buChar char="o"/>
            </a:pPr>
            <a:r>
              <a:rPr lang="fr-FR" sz="1600" kern="0" dirty="0">
                <a:solidFill>
                  <a:prstClr val="black"/>
                </a:solidFill>
                <a:latin typeface="Montserrat Bold"/>
                <a:ea typeface="Montserrat Bold"/>
                <a:cs typeface="Montserrat Bold"/>
                <a:sym typeface="Helvetica Neue"/>
              </a:rPr>
              <a:t>L’augmentation du prix des produits pour enfants</a:t>
            </a:r>
          </a:p>
        </p:txBody>
      </p:sp>
      <p:sp>
        <p:nvSpPr>
          <p:cNvPr id="3" name="Diapo 4">
            <a:extLst>
              <a:ext uri="{FF2B5EF4-FFF2-40B4-BE49-F238E27FC236}">
                <a16:creationId xmlns:a16="http://schemas.microsoft.com/office/drawing/2014/main" id="{A86F434F-A1C8-41C3-E6C2-675367951506}"/>
              </a:ext>
            </a:extLst>
          </p:cNvPr>
          <p:cNvSpPr txBox="1">
            <a:spLocks/>
          </p:cNvSpPr>
          <p:nvPr/>
        </p:nvSpPr>
        <p:spPr>
          <a:xfrm>
            <a:off x="168976" y="323096"/>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Cœur de </a:t>
            </a:r>
            <a:r>
              <a:rPr kumimoji="0" lang="fr-CM" sz="4400" b="1" i="0" u="none" strike="noStrike" kern="0" cap="none" spc="-132" normalizeH="0" baseline="0" noProof="0" dirty="0" err="1">
                <a:ln>
                  <a:noFill/>
                </a:ln>
                <a:solidFill>
                  <a:srgbClr val="E92D4A"/>
                </a:solidFill>
                <a:effectLst/>
                <a:uLnTx/>
                <a:uFillTx/>
                <a:latin typeface="Montserrat Bold"/>
                <a:sym typeface="Montserrat Bold"/>
              </a:rPr>
              <a:t>cible_Live</a:t>
            </a:r>
            <a:r>
              <a:rPr kumimoji="0" lang="fr-CM" sz="4400" b="1" i="0" u="none" strike="noStrike" kern="0" cap="none" spc="-132" normalizeH="0" baseline="0" noProof="0" dirty="0">
                <a:ln>
                  <a:noFill/>
                </a:ln>
                <a:solidFill>
                  <a:srgbClr val="E92D4A"/>
                </a:solidFill>
                <a:effectLst/>
                <a:uLnTx/>
                <a:uFillTx/>
                <a:latin typeface="Montserrat Bold"/>
                <a:sym typeface="Montserrat Bold"/>
              </a:rPr>
              <a:t> style</a:t>
            </a:r>
          </a:p>
        </p:txBody>
      </p:sp>
      <p:sp>
        <p:nvSpPr>
          <p:cNvPr id="4" name="Rectangle 3">
            <a:extLst>
              <a:ext uri="{FF2B5EF4-FFF2-40B4-BE49-F238E27FC236}">
                <a16:creationId xmlns:a16="http://schemas.microsoft.com/office/drawing/2014/main" id="{F31A3990-9B57-779D-98EA-971FD900FFEA}"/>
              </a:ext>
            </a:extLst>
          </p:cNvPr>
          <p:cNvSpPr/>
          <p:nvPr/>
        </p:nvSpPr>
        <p:spPr>
          <a:xfrm>
            <a:off x="277402" y="93108"/>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7C94C658-17CC-508B-C268-19036F5AEEF5}"/>
              </a:ext>
            </a:extLst>
          </p:cNvPr>
          <p:cNvSpPr/>
          <p:nvPr/>
        </p:nvSpPr>
        <p:spPr>
          <a:xfrm>
            <a:off x="277402" y="963349"/>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 name="Image 6">
            <a:extLst>
              <a:ext uri="{FF2B5EF4-FFF2-40B4-BE49-F238E27FC236}">
                <a16:creationId xmlns:a16="http://schemas.microsoft.com/office/drawing/2014/main" id="{A21D04F0-E820-C820-2ABD-3D29166E85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703"/>
          <a:stretch/>
        </p:blipFill>
        <p:spPr>
          <a:xfrm>
            <a:off x="7000813" y="0"/>
            <a:ext cx="5191188" cy="6875501"/>
          </a:xfrm>
          <a:prstGeom prst="rect">
            <a:avLst/>
          </a:prstGeom>
        </p:spPr>
      </p:pic>
    </p:spTree>
    <p:extLst>
      <p:ext uri="{BB962C8B-B14F-4D97-AF65-F5344CB8AC3E}">
        <p14:creationId xmlns:p14="http://schemas.microsoft.com/office/powerpoint/2010/main" val="201192934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7" name="ZoneTexte 6">
            <a:extLst>
              <a:ext uri="{FF2B5EF4-FFF2-40B4-BE49-F238E27FC236}">
                <a16:creationId xmlns:a16="http://schemas.microsoft.com/office/drawing/2014/main" id="{F32499CF-A864-53C6-4259-629043B0F463}"/>
              </a:ext>
            </a:extLst>
          </p:cNvPr>
          <p:cNvSpPr txBox="1"/>
          <p:nvPr/>
        </p:nvSpPr>
        <p:spPr>
          <a:xfrm>
            <a:off x="5817923" y="1443818"/>
            <a:ext cx="6128534" cy="1527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82600" marR="0" lvl="0" indent="-45720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Pour elles, Phosphatine est la marque par excellence pour procurer au bébé une croissance optimale. </a:t>
            </a:r>
            <a:r>
              <a:rPr kumimoji="0" lang="fr-FR" sz="1600" b="0" i="0" u="none" strike="noStrike" kern="0" cap="none" spc="0" normalizeH="0" baseline="0" noProof="0" dirty="0">
                <a:ln>
                  <a:noFill/>
                </a:ln>
                <a:solidFill>
                  <a:srgbClr val="C00000"/>
                </a:solidFill>
                <a:effectLst/>
                <a:uLnTx/>
                <a:uFillTx/>
                <a:latin typeface="Montserrat Bold"/>
                <a:ea typeface="Montserrat Bold"/>
                <a:cs typeface="Montserrat Bold"/>
                <a:sym typeface="Helvetica Neue"/>
              </a:rPr>
              <a:t>Elles considèrent Phosphatine comme une prescription médicale pour l’enfant.</a:t>
            </a:r>
          </a:p>
        </p:txBody>
      </p:sp>
      <p:grpSp>
        <p:nvGrpSpPr>
          <p:cNvPr id="11" name="Groupe 10">
            <a:extLst>
              <a:ext uri="{FF2B5EF4-FFF2-40B4-BE49-F238E27FC236}">
                <a16:creationId xmlns:a16="http://schemas.microsoft.com/office/drawing/2014/main" id="{8853E5D0-3E03-205C-8936-D895D1B200F4}"/>
              </a:ext>
            </a:extLst>
          </p:cNvPr>
          <p:cNvGrpSpPr/>
          <p:nvPr/>
        </p:nvGrpSpPr>
        <p:grpSpPr>
          <a:xfrm>
            <a:off x="6374078" y="2971800"/>
            <a:ext cx="5829300" cy="3886200"/>
            <a:chOff x="6374078" y="2971800"/>
            <a:chExt cx="5829300" cy="3886200"/>
          </a:xfrm>
        </p:grpSpPr>
        <p:pic>
          <p:nvPicPr>
            <p:cNvPr id="8" name="Image 7">
              <a:extLst>
                <a:ext uri="{FF2B5EF4-FFF2-40B4-BE49-F238E27FC236}">
                  <a16:creationId xmlns:a16="http://schemas.microsoft.com/office/drawing/2014/main" id="{68327CEC-B481-94FF-7EB3-562CCA058E6B}"/>
                </a:ext>
              </a:extLst>
            </p:cNvPr>
            <p:cNvPicPr>
              <a:picLocks noChangeAspect="1"/>
            </p:cNvPicPr>
            <p:nvPr/>
          </p:nvPicPr>
          <p:blipFill>
            <a:blip r:embed="rId4"/>
            <a:stretch>
              <a:fillRect/>
            </a:stretch>
          </p:blipFill>
          <p:spPr>
            <a:xfrm>
              <a:off x="6374078" y="2971800"/>
              <a:ext cx="5829300" cy="3886200"/>
            </a:xfrm>
            <a:prstGeom prst="rect">
              <a:avLst/>
            </a:prstGeom>
          </p:spPr>
        </p:pic>
        <p:pic>
          <p:nvPicPr>
            <p:cNvPr id="10" name="Image 9">
              <a:extLst>
                <a:ext uri="{FF2B5EF4-FFF2-40B4-BE49-F238E27FC236}">
                  <a16:creationId xmlns:a16="http://schemas.microsoft.com/office/drawing/2014/main" id="{083197C2-14C1-78F9-76B5-1DA624A515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71736" y="4478958"/>
              <a:ext cx="1728394" cy="1841381"/>
            </a:xfrm>
            <a:prstGeom prst="rect">
              <a:avLst/>
            </a:prstGeom>
          </p:spPr>
        </p:pic>
      </p:grpSp>
      <p:sp>
        <p:nvSpPr>
          <p:cNvPr id="12" name="Diapo 4">
            <a:extLst>
              <a:ext uri="{FF2B5EF4-FFF2-40B4-BE49-F238E27FC236}">
                <a16:creationId xmlns:a16="http://schemas.microsoft.com/office/drawing/2014/main" id="{05150BE6-17A5-35C5-0979-3B8EAC920B85}"/>
              </a:ext>
            </a:extLst>
          </p:cNvPr>
          <p:cNvSpPr txBox="1">
            <a:spLocks/>
          </p:cNvSpPr>
          <p:nvPr/>
        </p:nvSpPr>
        <p:spPr>
          <a:xfrm>
            <a:off x="97805" y="2654894"/>
            <a:ext cx="5742089"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3200" b="1" i="0" u="none" strike="noStrike" kern="0" cap="none" spc="-132" normalizeH="0" baseline="0" noProof="0" dirty="0">
                <a:ln>
                  <a:noFill/>
                </a:ln>
                <a:solidFill>
                  <a:srgbClr val="E92D4A"/>
                </a:solidFill>
                <a:effectLst/>
                <a:uLnTx/>
                <a:uFillTx/>
                <a:latin typeface="Montserrat Bold"/>
                <a:sym typeface="Montserrat Bold"/>
              </a:rPr>
              <a:t>Ce qu’elles pensent du produit</a:t>
            </a:r>
          </a:p>
        </p:txBody>
      </p:sp>
      <p:sp>
        <p:nvSpPr>
          <p:cNvPr id="13" name="Rectangle 12">
            <a:extLst>
              <a:ext uri="{FF2B5EF4-FFF2-40B4-BE49-F238E27FC236}">
                <a16:creationId xmlns:a16="http://schemas.microsoft.com/office/drawing/2014/main" id="{AE5C2801-F4D7-23B8-27AA-756A6E2ED1F4}"/>
              </a:ext>
            </a:extLst>
          </p:cNvPr>
          <p:cNvSpPr/>
          <p:nvPr/>
        </p:nvSpPr>
        <p:spPr>
          <a:xfrm>
            <a:off x="206231" y="2304157"/>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8D1F6AFB-4B20-EC3D-D884-1C8A06F0A933}"/>
              </a:ext>
            </a:extLst>
          </p:cNvPr>
          <p:cNvSpPr/>
          <p:nvPr/>
        </p:nvSpPr>
        <p:spPr>
          <a:xfrm>
            <a:off x="206231" y="3266864"/>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5456914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2" name="object 2">
            <a:extLst>
              <a:ext uri="{FF2B5EF4-FFF2-40B4-BE49-F238E27FC236}">
                <a16:creationId xmlns:a16="http://schemas.microsoft.com/office/drawing/2014/main" id="{2DE6E9A5-57D4-984B-E2FD-F9477E938365}"/>
              </a:ext>
            </a:extLst>
          </p:cNvPr>
          <p:cNvSpPr txBox="1"/>
          <p:nvPr/>
        </p:nvSpPr>
        <p:spPr>
          <a:xfrm>
            <a:off x="353911" y="1903170"/>
            <a:ext cx="6453197" cy="2914259"/>
          </a:xfrm>
          <a:prstGeom prst="rect">
            <a:avLst/>
          </a:prstGeom>
        </p:spPr>
        <p:txBody>
          <a:bodyPr vert="horz" wrap="square" lIns="0" tIns="24130" rIns="0" bIns="0" rtlCol="0">
            <a:spAutoFit/>
          </a:bodyPr>
          <a:lstStyle/>
          <a:p>
            <a:pPr marL="482600" marR="0" lvl="0" indent="-45720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Enfants jusqu’à 36 mois d’âge ;</a:t>
            </a:r>
          </a:p>
          <a:p>
            <a:pPr marL="482600" marR="0" lvl="0" indent="-45720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Femmes âgées de 45 ans et plus ;</a:t>
            </a:r>
          </a:p>
          <a:p>
            <a:pPr marL="482600" marR="0" lvl="0" indent="-45720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Grand-Mère, CSP A+, A- et B+ ; </a:t>
            </a:r>
          </a:p>
          <a:p>
            <a:pPr marL="482600" marR="0" lvl="0" indent="-45720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16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Tandis que les enfants aiment la tendresse de leur grand-mère et son côté protecteur, elles s’assurent de </a:t>
            </a:r>
            <a:r>
              <a:rPr kumimoji="0" lang="fr-FR" sz="1600" b="0" i="0" u="none" strike="noStrike" kern="0" cap="none" spc="0" normalizeH="0" baseline="0" noProof="0" dirty="0">
                <a:ln>
                  <a:noFill/>
                </a:ln>
                <a:solidFill>
                  <a:srgbClr val="C00000"/>
                </a:solidFill>
                <a:effectLst/>
                <a:uLnTx/>
                <a:uFillTx/>
                <a:latin typeface="Montserrat Bold"/>
                <a:ea typeface="Montserrat Bold"/>
                <a:cs typeface="Montserrat Bold"/>
                <a:sym typeface="Helvetica Neue"/>
              </a:rPr>
              <a:t>RECOMMANDER</a:t>
            </a:r>
            <a:r>
              <a:rPr kumimoji="0" lang="fr-FR" sz="16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 pour leurs petits enfants des astuces « magiques » pour leur croissance et leur bien être.</a:t>
            </a:r>
          </a:p>
        </p:txBody>
      </p:sp>
      <p:sp>
        <p:nvSpPr>
          <p:cNvPr id="3" name="Diapo 4">
            <a:extLst>
              <a:ext uri="{FF2B5EF4-FFF2-40B4-BE49-F238E27FC236}">
                <a16:creationId xmlns:a16="http://schemas.microsoft.com/office/drawing/2014/main" id="{A86F434F-A1C8-41C3-E6C2-675367951506}"/>
              </a:ext>
            </a:extLst>
          </p:cNvPr>
          <p:cNvSpPr txBox="1">
            <a:spLocks/>
          </p:cNvSpPr>
          <p:nvPr/>
        </p:nvSpPr>
        <p:spPr>
          <a:xfrm>
            <a:off x="245485" y="552687"/>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Cibles secondaires</a:t>
            </a:r>
          </a:p>
        </p:txBody>
      </p:sp>
      <p:sp>
        <p:nvSpPr>
          <p:cNvPr id="4" name="Rectangle 3">
            <a:extLst>
              <a:ext uri="{FF2B5EF4-FFF2-40B4-BE49-F238E27FC236}">
                <a16:creationId xmlns:a16="http://schemas.microsoft.com/office/drawing/2014/main" id="{F31A3990-9B57-779D-98EA-971FD900FFEA}"/>
              </a:ext>
            </a:extLst>
          </p:cNvPr>
          <p:cNvSpPr/>
          <p:nvPr/>
        </p:nvSpPr>
        <p:spPr>
          <a:xfrm>
            <a:off x="353911" y="38434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7C94C658-17CC-508B-C268-19036F5AEEF5}"/>
              </a:ext>
            </a:extLst>
          </p:cNvPr>
          <p:cNvSpPr/>
          <p:nvPr/>
        </p:nvSpPr>
        <p:spPr>
          <a:xfrm>
            <a:off x="353911" y="1162118"/>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7" name="Image 6">
            <a:extLst>
              <a:ext uri="{FF2B5EF4-FFF2-40B4-BE49-F238E27FC236}">
                <a16:creationId xmlns:a16="http://schemas.microsoft.com/office/drawing/2014/main" id="{F39D8FAB-27CF-432E-CB9D-A8EF941AFE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388" b="6399"/>
          <a:stretch/>
        </p:blipFill>
        <p:spPr>
          <a:xfrm>
            <a:off x="7387119" y="2361"/>
            <a:ext cx="4804881" cy="6885034"/>
          </a:xfrm>
          <a:prstGeom prst="rect">
            <a:avLst/>
          </a:prstGeom>
        </p:spPr>
      </p:pic>
    </p:spTree>
    <p:extLst>
      <p:ext uri="{BB962C8B-B14F-4D97-AF65-F5344CB8AC3E}">
        <p14:creationId xmlns:p14="http://schemas.microsoft.com/office/powerpoint/2010/main" val="23628431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3254259" y="2717677"/>
            <a:ext cx="6966066"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6000" dirty="0"/>
              <a:t>Points de contact</a:t>
            </a:r>
            <a:endParaRPr sz="60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spTree>
    <p:extLst>
      <p:ext uri="{BB962C8B-B14F-4D97-AF65-F5344CB8AC3E}">
        <p14:creationId xmlns:p14="http://schemas.microsoft.com/office/powerpoint/2010/main" val="1517961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76DA98D-4FF3-4B21-498E-779A426E51D9}"/>
              </a:ext>
            </a:extLst>
          </p:cNvPr>
          <p:cNvSpPr txBox="1"/>
          <p:nvPr/>
        </p:nvSpPr>
        <p:spPr>
          <a:xfrm>
            <a:off x="1817430" y="1569094"/>
            <a:ext cx="8910469" cy="301365"/>
          </a:xfrm>
          <a:prstGeom prst="rect">
            <a:avLst/>
          </a:prstGeom>
        </p:spPr>
        <p:txBody>
          <a:bodyPr vert="horz" wrap="square" lIns="0" tIns="24130" rIns="0" bIns="0" rtlCol="0">
            <a:spAutoFit/>
          </a:bodyPr>
          <a:lstStyle/>
          <a:p>
            <a:pPr marL="25400" marR="0" lvl="0" indent="0" algn="ctr" defTabSz="1828800" rtl="0" eaLnBrk="1" fontAlgn="auto" latinLnBrk="0" hangingPunct="1">
              <a:lnSpc>
                <a:spcPct val="100000"/>
              </a:lnSpc>
              <a:spcBef>
                <a:spcPts val="93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Il s’agit ici de ressortir les médias de consommation de la cible</a:t>
            </a:r>
            <a:endParaRPr kumimoji="0" lang="fr-FR" sz="1800" b="0" i="0" u="none" strike="noStrike" kern="0" cap="none" spc="0" normalizeH="0" baseline="0" noProof="0" dirty="0">
              <a:ln>
                <a:noFill/>
              </a:ln>
              <a:solidFill>
                <a:srgbClr val="FFD932">
                  <a:lumMod val="50000"/>
                </a:srgbClr>
              </a:solidFill>
              <a:effectLst/>
              <a:uLnTx/>
              <a:uFillTx/>
              <a:latin typeface="Montserrat Bold"/>
              <a:ea typeface="Montserrat Bold"/>
              <a:cs typeface="Montserrat Bold"/>
              <a:sym typeface="Helvetica Neue"/>
            </a:endParaRPr>
          </a:p>
        </p:txBody>
      </p:sp>
      <p:pic>
        <p:nvPicPr>
          <p:cNvPr id="7" name="Google Shape;400;p16">
            <a:extLst>
              <a:ext uri="{FF2B5EF4-FFF2-40B4-BE49-F238E27FC236}">
                <a16:creationId xmlns:a16="http://schemas.microsoft.com/office/drawing/2014/main" id="{4D93B8E7-8AC2-1633-86BF-9362C00A6792}"/>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81883" y="2119197"/>
            <a:ext cx="940045" cy="1003335"/>
          </a:xfrm>
          <a:prstGeom prst="rect">
            <a:avLst/>
          </a:prstGeom>
          <a:noFill/>
          <a:ln>
            <a:noFill/>
          </a:ln>
        </p:spPr>
      </p:pic>
      <p:pic>
        <p:nvPicPr>
          <p:cNvPr id="8" name="Google Shape;390;p16">
            <a:extLst>
              <a:ext uri="{FF2B5EF4-FFF2-40B4-BE49-F238E27FC236}">
                <a16:creationId xmlns:a16="http://schemas.microsoft.com/office/drawing/2014/main" id="{62DE370D-C3A1-7FC9-60AC-E7F480F11512}"/>
              </a:ext>
            </a:extLst>
          </p:cNvPr>
          <p:cNvPicPr preferRelativeResize="0"/>
          <p:nvPr/>
        </p:nvPicPr>
        <p:blipFill rotWithShape="1">
          <a:blip r:embed="rId3">
            <a:alphaModFix/>
          </a:blip>
          <a:srcRect/>
          <a:stretch/>
        </p:blipFill>
        <p:spPr>
          <a:xfrm>
            <a:off x="8871144" y="2281769"/>
            <a:ext cx="860807" cy="932417"/>
          </a:xfrm>
          <a:prstGeom prst="rect">
            <a:avLst/>
          </a:prstGeom>
          <a:noFill/>
          <a:ln>
            <a:noFill/>
          </a:ln>
        </p:spPr>
      </p:pic>
      <p:pic>
        <p:nvPicPr>
          <p:cNvPr id="11" name="Google Shape;398;p16">
            <a:extLst>
              <a:ext uri="{FF2B5EF4-FFF2-40B4-BE49-F238E27FC236}">
                <a16:creationId xmlns:a16="http://schemas.microsoft.com/office/drawing/2014/main" id="{16EC6C22-97D2-887F-584F-9F33A4C0423C}"/>
              </a:ext>
            </a:extLst>
          </p:cNvPr>
          <p:cNvPicPr preferRelativeResize="0"/>
          <p:nvPr/>
        </p:nvPicPr>
        <p:blipFill rotWithShape="1">
          <a:blip r:embed="rId4">
            <a:alphaModFix/>
          </a:blip>
          <a:srcRect/>
          <a:stretch/>
        </p:blipFill>
        <p:spPr>
          <a:xfrm>
            <a:off x="8871144" y="4313272"/>
            <a:ext cx="940044" cy="1067532"/>
          </a:xfrm>
          <a:prstGeom prst="rect">
            <a:avLst/>
          </a:prstGeom>
          <a:noFill/>
          <a:ln>
            <a:noFill/>
          </a:ln>
        </p:spPr>
      </p:pic>
      <p:sp>
        <p:nvSpPr>
          <p:cNvPr id="19" name="ZoneTexte 18">
            <a:extLst>
              <a:ext uri="{FF2B5EF4-FFF2-40B4-BE49-F238E27FC236}">
                <a16:creationId xmlns:a16="http://schemas.microsoft.com/office/drawing/2014/main" id="{0C9C23CF-81AC-C84D-F677-B1B03BA6F0B6}"/>
              </a:ext>
            </a:extLst>
          </p:cNvPr>
          <p:cNvSpPr txBox="1"/>
          <p:nvPr/>
        </p:nvSpPr>
        <p:spPr>
          <a:xfrm>
            <a:off x="567942" y="3184965"/>
            <a:ext cx="3880835" cy="5770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A4A4A"/>
                </a:solidFill>
                <a:effectLst/>
                <a:uLnTx/>
                <a:uFillTx/>
                <a:latin typeface="Open Sans" panose="020B0604020202020204" pitchFamily="34" charset="0"/>
                <a:ea typeface="+mn-ea"/>
                <a:cs typeface="+mn-cs"/>
              </a:rPr>
              <a:t>La télédiffusion est pertinente pour les ménagères ; </a:t>
            </a:r>
            <a:r>
              <a:rPr kumimoji="0" lang="fr-FR" sz="1050" i="0" u="none" strike="noStrike" kern="1200" cap="none" spc="0" normalizeH="0" baseline="0" noProof="0" dirty="0">
                <a:ln>
                  <a:noFill/>
                </a:ln>
                <a:solidFill>
                  <a:srgbClr val="4A4A4A"/>
                </a:solidFill>
                <a:effectLst/>
                <a:uLnTx/>
                <a:uFillTx/>
                <a:latin typeface="Open Sans" panose="020B0604020202020204" pitchFamily="34" charset="0"/>
                <a:ea typeface="+mn-ea"/>
                <a:cs typeface="+mn-cs"/>
              </a:rPr>
              <a:t>en particulier autour des séries télévisées et programmes ludiques ou de faits de société.</a:t>
            </a:r>
            <a:endParaRPr kumimoji="0" lang="fr-FR" sz="1400" i="0" u="none" strike="noStrike" kern="1200" cap="none" spc="0" normalizeH="0" baseline="0" noProof="0" dirty="0">
              <a:ln>
                <a:noFill/>
              </a:ln>
              <a:solidFill>
                <a:srgbClr val="5E5E5E"/>
              </a:solidFill>
              <a:effectLst/>
              <a:uLnTx/>
              <a:uFillTx/>
              <a:latin typeface="Helvetica Neue"/>
            </a:endParaRPr>
          </a:p>
        </p:txBody>
      </p:sp>
      <p:sp>
        <p:nvSpPr>
          <p:cNvPr id="21" name="ZoneTexte 20">
            <a:extLst>
              <a:ext uri="{FF2B5EF4-FFF2-40B4-BE49-F238E27FC236}">
                <a16:creationId xmlns:a16="http://schemas.microsoft.com/office/drawing/2014/main" id="{AB79AAF1-9C80-27E5-3B69-9391103DEFC6}"/>
              </a:ext>
            </a:extLst>
          </p:cNvPr>
          <p:cNvSpPr txBox="1"/>
          <p:nvPr/>
        </p:nvSpPr>
        <p:spPr>
          <a:xfrm>
            <a:off x="8814171" y="3214186"/>
            <a:ext cx="2809887" cy="90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4A4A4A"/>
                </a:solidFill>
                <a:effectLst/>
                <a:uLnTx/>
                <a:uFillTx/>
                <a:latin typeface="Open Sans" panose="020B0604020202020204" pitchFamily="34" charset="0"/>
                <a:ea typeface="+mn-ea"/>
                <a:cs typeface="+mn-cs"/>
              </a:rPr>
              <a:t>La radio est présente et pertinente surtout en matinée et dès 17h (sur le chemin du travail/maison en taxi/Véhicule personnel) avec </a:t>
            </a:r>
            <a:r>
              <a:rPr kumimoji="0" lang="fr-FR" sz="1050" b="1" i="0" u="none" strike="noStrike" kern="1200" cap="none" spc="0" normalizeH="0" baseline="0" noProof="0" dirty="0">
                <a:ln>
                  <a:noFill/>
                </a:ln>
                <a:solidFill>
                  <a:srgbClr val="4A4A4A"/>
                </a:solidFill>
                <a:effectLst/>
                <a:uLnTx/>
                <a:uFillTx/>
                <a:latin typeface="Open Sans" panose="020B0604020202020204" pitchFamily="34" charset="0"/>
                <a:ea typeface="+mn-ea"/>
                <a:cs typeface="+mn-cs"/>
              </a:rPr>
              <a:t>des programmes de chroniques et de musique. </a:t>
            </a:r>
            <a:endParaRPr kumimoji="0" lang="fr-FR" sz="1400" b="1" i="0" u="none" strike="noStrike" kern="1200" cap="none" spc="0" normalizeH="0" baseline="0" noProof="0" dirty="0">
              <a:ln>
                <a:noFill/>
              </a:ln>
              <a:solidFill>
                <a:srgbClr val="5E5E5E"/>
              </a:solidFill>
              <a:effectLst/>
              <a:uLnTx/>
              <a:uFillTx/>
              <a:latin typeface="Helvetica Neue"/>
            </a:endParaRPr>
          </a:p>
        </p:txBody>
      </p:sp>
      <p:sp>
        <p:nvSpPr>
          <p:cNvPr id="22" name="ZoneTexte 21">
            <a:extLst>
              <a:ext uri="{FF2B5EF4-FFF2-40B4-BE49-F238E27FC236}">
                <a16:creationId xmlns:a16="http://schemas.microsoft.com/office/drawing/2014/main" id="{2E5D1F87-EAB6-A513-F83B-D77DC6EFB115}"/>
              </a:ext>
            </a:extLst>
          </p:cNvPr>
          <p:cNvSpPr txBox="1"/>
          <p:nvPr/>
        </p:nvSpPr>
        <p:spPr>
          <a:xfrm>
            <a:off x="8871143" y="5380804"/>
            <a:ext cx="2752915" cy="90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4A4A4A"/>
                </a:solidFill>
                <a:effectLst/>
                <a:uLnTx/>
                <a:uFillTx/>
                <a:latin typeface="Open Sans" panose="020B0604020202020204" pitchFamily="34" charset="0"/>
              </a:rPr>
              <a:t>Des </a:t>
            </a:r>
            <a:r>
              <a:rPr kumimoji="0" lang="fr-FR" sz="1050" b="1" i="0" u="none" strike="noStrike" kern="1200" cap="none" spc="0" normalizeH="0" baseline="0" noProof="0" dirty="0">
                <a:ln>
                  <a:noFill/>
                </a:ln>
                <a:solidFill>
                  <a:srgbClr val="4A4A4A"/>
                </a:solidFill>
                <a:effectLst/>
                <a:uLnTx/>
                <a:uFillTx/>
                <a:latin typeface="Open Sans" panose="020B0604020202020204" pitchFamily="34" charset="0"/>
              </a:rPr>
              <a:t>réseaux d’affichages </a:t>
            </a:r>
            <a:r>
              <a:rPr kumimoji="0" lang="fr-FR" sz="1050" b="0" i="0" u="none" strike="noStrike" kern="1200" cap="none" spc="0" normalizeH="0" baseline="0" noProof="0" dirty="0">
                <a:ln>
                  <a:noFill/>
                </a:ln>
                <a:solidFill>
                  <a:srgbClr val="4A4A4A"/>
                </a:solidFill>
                <a:effectLst/>
                <a:uLnTx/>
                <a:uFillTx/>
                <a:latin typeface="Open Sans" panose="020B0604020202020204" pitchFamily="34" charset="0"/>
              </a:rPr>
              <a:t>pratiquement similaires avec une très </a:t>
            </a:r>
            <a:r>
              <a:rPr kumimoji="0" lang="fr-FR" sz="1050" b="1" i="0" u="none" strike="noStrike" kern="1200" cap="none" spc="0" normalizeH="0" baseline="0" noProof="0" dirty="0">
                <a:ln>
                  <a:noFill/>
                </a:ln>
                <a:solidFill>
                  <a:srgbClr val="4A4A4A"/>
                </a:solidFill>
                <a:effectLst/>
                <a:uLnTx/>
                <a:uFillTx/>
                <a:latin typeface="Open Sans" panose="020B0604020202020204" pitchFamily="34" charset="0"/>
              </a:rPr>
              <a:t>bonne couverture en milieu urbain.</a:t>
            </a:r>
            <a:r>
              <a:rPr kumimoji="0" lang="fr-FR" sz="1050" b="0" i="0" u="none" strike="noStrike" kern="1200" cap="none" spc="0" normalizeH="0" baseline="0" noProof="0" dirty="0">
                <a:ln>
                  <a:noFill/>
                </a:ln>
                <a:solidFill>
                  <a:srgbClr val="4A4A4A"/>
                </a:solidFill>
                <a:effectLst/>
                <a:uLnTx/>
                <a:uFillTx/>
                <a:latin typeface="Open Sans" panose="020B0604020202020204" pitchFamily="34" charset="0"/>
              </a:rPr>
              <a:t> La population cible étant très mobile, c’est un point de contact pertinent.</a:t>
            </a:r>
          </a:p>
        </p:txBody>
      </p:sp>
      <p:pic>
        <p:nvPicPr>
          <p:cNvPr id="23" name="Image 22">
            <a:extLst>
              <a:ext uri="{FF2B5EF4-FFF2-40B4-BE49-F238E27FC236}">
                <a16:creationId xmlns:a16="http://schemas.microsoft.com/office/drawing/2014/main" id="{242433C1-C39A-819D-B9A9-E1BE51D92C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0430" y="4157392"/>
            <a:ext cx="1329280" cy="1223412"/>
          </a:xfrm>
          <a:prstGeom prst="rect">
            <a:avLst/>
          </a:prstGeom>
        </p:spPr>
      </p:pic>
      <p:sp>
        <p:nvSpPr>
          <p:cNvPr id="24" name="ZoneTexte 23">
            <a:extLst>
              <a:ext uri="{FF2B5EF4-FFF2-40B4-BE49-F238E27FC236}">
                <a16:creationId xmlns:a16="http://schemas.microsoft.com/office/drawing/2014/main" id="{0B6A88E0-EC0A-062B-7F99-5B757D7CAFE9}"/>
              </a:ext>
            </a:extLst>
          </p:cNvPr>
          <p:cNvSpPr txBox="1"/>
          <p:nvPr/>
        </p:nvSpPr>
        <p:spPr>
          <a:xfrm>
            <a:off x="567940" y="5432030"/>
            <a:ext cx="3880837" cy="12234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A4A4A"/>
                </a:solidFill>
                <a:effectLst/>
                <a:uLnTx/>
                <a:uFillTx/>
                <a:latin typeface="Open Sans" panose="020B0604020202020204" pitchFamily="34" charset="0"/>
              </a:rPr>
              <a:t>La pénétration du digital fait évoluer les tendances de consommation de ce médias. </a:t>
            </a:r>
            <a:r>
              <a:rPr kumimoji="0" lang="fr-FR" sz="1050" i="0" u="none" strike="noStrike" kern="1200" cap="none" spc="0" normalizeH="0" baseline="0" noProof="0" dirty="0">
                <a:ln>
                  <a:noFill/>
                </a:ln>
                <a:solidFill>
                  <a:srgbClr val="4A4A4A"/>
                </a:solidFill>
                <a:effectLst/>
                <a:uLnTx/>
                <a:uFillTx/>
                <a:latin typeface="Open Sans" panose="020B0604020202020204" pitchFamily="34" charset="0"/>
              </a:rPr>
              <a:t>Friands des options de mises à jour, les </a:t>
            </a:r>
            <a:r>
              <a:rPr lang="fr-FR" sz="1050" dirty="0">
                <a:solidFill>
                  <a:srgbClr val="4A4A4A"/>
                </a:solidFill>
                <a:latin typeface="Open Sans" panose="020B0604020202020204" pitchFamily="34" charset="0"/>
              </a:rPr>
              <a:t>femmes s’y retrouvent à longueur de journée afin de ne rien rater des fais divers ; Buzz et groupes de conseils</a:t>
            </a:r>
            <a:r>
              <a:rPr kumimoji="0" lang="fr-FR" sz="1050" b="0" i="0" u="none" strike="noStrike" kern="1200" cap="none" spc="0" normalizeH="0" baseline="0" noProof="0" dirty="0">
                <a:ln>
                  <a:noFill/>
                </a:ln>
                <a:solidFill>
                  <a:srgbClr val="4A4A4A"/>
                </a:solidFill>
                <a:effectLst/>
                <a:uLnTx/>
                <a:uFillTx/>
                <a:latin typeface="Open Sans" panose="020B0604020202020204" pitchFamily="34" charset="0"/>
              </a:rPr>
              <a:t>. Elles sont fidèles aux moteurs de recherches aussi afin de réunir le maximum d’astuces possibles pour gagner la bataille du bien être de la famille.</a:t>
            </a:r>
          </a:p>
        </p:txBody>
      </p:sp>
      <p:pic>
        <p:nvPicPr>
          <p:cNvPr id="5" name="Image 4">
            <a:extLst>
              <a:ext uri="{FF2B5EF4-FFF2-40B4-BE49-F238E27FC236}">
                <a16:creationId xmlns:a16="http://schemas.microsoft.com/office/drawing/2014/main" id="{190CF9BA-7E64-A1E9-D420-488807B06A1B}"/>
              </a:ext>
            </a:extLst>
          </p:cNvPr>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5035069" y="2560565"/>
            <a:ext cx="2621507" cy="2871465"/>
          </a:xfrm>
          <a:prstGeom prst="rect">
            <a:avLst/>
          </a:prstGeom>
        </p:spPr>
      </p:pic>
      <p:sp>
        <p:nvSpPr>
          <p:cNvPr id="12" name="ZoneTexte 11">
            <a:extLst>
              <a:ext uri="{FF2B5EF4-FFF2-40B4-BE49-F238E27FC236}">
                <a16:creationId xmlns:a16="http://schemas.microsoft.com/office/drawing/2014/main" id="{ABB722F5-A07A-3422-A8C6-566B8F0EB6F2}"/>
              </a:ext>
            </a:extLst>
          </p:cNvPr>
          <p:cNvSpPr txBox="1"/>
          <p:nvPr/>
        </p:nvSpPr>
        <p:spPr>
          <a:xfrm>
            <a:off x="5035069" y="5432030"/>
            <a:ext cx="3060967" cy="900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A4A4A"/>
                </a:solidFill>
                <a:effectLst/>
                <a:uLnTx/>
                <a:uFillTx/>
                <a:latin typeface="Open Sans" panose="020B0604020202020204" pitchFamily="34" charset="0"/>
              </a:rPr>
              <a:t>Les PDV (Supermarchés) </a:t>
            </a:r>
            <a:r>
              <a:rPr kumimoji="0" lang="fr-FR" sz="1050" b="0" i="0" u="none" strike="noStrike" kern="1200" cap="none" spc="0" normalizeH="0" baseline="0" noProof="0" dirty="0">
                <a:ln>
                  <a:noFill/>
                </a:ln>
                <a:solidFill>
                  <a:srgbClr val="4A4A4A"/>
                </a:solidFill>
                <a:effectLst/>
                <a:uLnTx/>
                <a:uFillTx/>
                <a:latin typeface="Open Sans" panose="020B0604020202020204" pitchFamily="34" charset="0"/>
              </a:rPr>
              <a:t>peuvent aussi être considérés comme des supports, car de plus en plus, des </a:t>
            </a:r>
            <a:r>
              <a:rPr kumimoji="0" lang="fr-FR" sz="1050" b="1" i="0" u="none" strike="noStrike" kern="1200" cap="none" spc="0" normalizeH="0" baseline="0" noProof="0" dirty="0">
                <a:ln>
                  <a:noFill/>
                </a:ln>
                <a:solidFill>
                  <a:srgbClr val="4A4A4A"/>
                </a:solidFill>
                <a:effectLst/>
                <a:uLnTx/>
                <a:uFillTx/>
                <a:latin typeface="Open Sans" panose="020B0604020202020204" pitchFamily="34" charset="0"/>
              </a:rPr>
              <a:t>dispositifs vidéos y sont installés pour diffusion de contenus publicitaires.</a:t>
            </a:r>
          </a:p>
        </p:txBody>
      </p:sp>
      <p:sp>
        <p:nvSpPr>
          <p:cNvPr id="13" name="Diapo 4">
            <a:extLst>
              <a:ext uri="{FF2B5EF4-FFF2-40B4-BE49-F238E27FC236}">
                <a16:creationId xmlns:a16="http://schemas.microsoft.com/office/drawing/2014/main" id="{7087DDBC-0C98-7CF4-74A7-77867AB65262}"/>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Médias de consommation</a:t>
            </a:r>
          </a:p>
        </p:txBody>
      </p:sp>
      <p:sp>
        <p:nvSpPr>
          <p:cNvPr id="16" name="Rectangle 15">
            <a:extLst>
              <a:ext uri="{FF2B5EF4-FFF2-40B4-BE49-F238E27FC236}">
                <a16:creationId xmlns:a16="http://schemas.microsoft.com/office/drawing/2014/main" id="{D0D11DFD-A8CC-047F-12C5-9C89B0B5B3E6}"/>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6B38DB92-918D-0E51-C9C1-56D5CE5DDBC8}"/>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583382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3254259" y="2717677"/>
            <a:ext cx="6966066"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6000" dirty="0"/>
              <a:t>Nos Missions</a:t>
            </a:r>
            <a:endParaRPr sz="60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spTree>
    <p:extLst>
      <p:ext uri="{BB962C8B-B14F-4D97-AF65-F5344CB8AC3E}">
        <p14:creationId xmlns:p14="http://schemas.microsoft.com/office/powerpoint/2010/main" val="35740168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a1f0250d-e64f-4960-a1e9-3ef867da388c-GettyImages-1215758851.jpeg" descr="a1f0250d-e64f-4960-a1e9-3ef867da388c-GettyImages-1215758851.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2816" y="-5742"/>
            <a:ext cx="6050736" cy="6869484"/>
          </a:xfrm>
          <a:prstGeom prst="rect">
            <a:avLst/>
          </a:prstGeom>
          <a:ln w="12700">
            <a:miter lim="400000"/>
          </a:ln>
        </p:spPr>
      </p:pic>
      <p:sp>
        <p:nvSpPr>
          <p:cNvPr id="158" name="Rectangle"/>
          <p:cNvSpPr/>
          <p:nvPr/>
        </p:nvSpPr>
        <p:spPr>
          <a:xfrm>
            <a:off x="-2827" y="-5742"/>
            <a:ext cx="6050736" cy="6869484"/>
          </a:xfrm>
          <a:prstGeom prst="rect">
            <a:avLst/>
          </a:prstGeom>
          <a:solidFill>
            <a:srgbClr val="000000">
              <a:alpha val="31578"/>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59" name="Diapo 1"/>
          <p:cNvSpPr txBox="1">
            <a:spLocks noGrp="1"/>
          </p:cNvSpPr>
          <p:nvPr>
            <p:ph type="ctrTitle"/>
          </p:nvPr>
        </p:nvSpPr>
        <p:spPr>
          <a:xfrm>
            <a:off x="7221682" y="403905"/>
            <a:ext cx="3323411" cy="1083950"/>
          </a:xfrm>
          <a:prstGeom prst="rect">
            <a:avLst/>
          </a:prstGeom>
        </p:spPr>
        <p:txBody>
          <a:bodyPr>
            <a:noAutofit/>
          </a:bodyPr>
          <a:lstStyle>
            <a:lvl1pPr algn="ctr">
              <a:defRPr sz="10100" b="0" spc="-202">
                <a:solidFill>
                  <a:srgbClr val="E15B0F"/>
                </a:solidFill>
                <a:latin typeface="Montserrat Bold"/>
                <a:ea typeface="Montserrat Bold"/>
                <a:cs typeface="Montserrat Bold"/>
                <a:sym typeface="Montserrat Bold"/>
              </a:defRPr>
            </a:lvl1pPr>
          </a:lstStyle>
          <a:p>
            <a:r>
              <a:rPr lang="fr-CM" sz="4800" dirty="0">
                <a:solidFill>
                  <a:srgbClr val="E92D4A"/>
                </a:solidFill>
              </a:rPr>
              <a:t>sommaire</a:t>
            </a:r>
            <a:endParaRPr sz="4800" dirty="0">
              <a:solidFill>
                <a:srgbClr val="E92D4A"/>
              </a:solidFill>
            </a:endParaRPr>
          </a:p>
        </p:txBody>
      </p:sp>
      <p:pic>
        <p:nvPicPr>
          <p:cNvPr id="16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076" y="5830595"/>
            <a:ext cx="1745669" cy="496349"/>
          </a:xfrm>
          <a:prstGeom prst="rect">
            <a:avLst/>
          </a:prstGeom>
          <a:ln w="12700">
            <a:miter lim="400000"/>
          </a:ln>
        </p:spPr>
      </p:pic>
      <p:pic>
        <p:nvPicPr>
          <p:cNvPr id="162"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sp>
        <p:nvSpPr>
          <p:cNvPr id="10" name="ZoneTexte 9"/>
          <p:cNvSpPr txBox="1"/>
          <p:nvPr/>
        </p:nvSpPr>
        <p:spPr>
          <a:xfrm>
            <a:off x="9964032" y="2218008"/>
            <a:ext cx="1792478" cy="830997"/>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D5D5D5">
                    <a:lumMod val="10000"/>
                  </a:srgbClr>
                </a:solidFill>
                <a:effectLst/>
                <a:uLnTx/>
                <a:uFillTx/>
                <a:latin typeface="Bradley Hand ITC" panose="03070402050302030203" pitchFamily="66" charset="0"/>
                <a:sym typeface="Helvetica Neue"/>
              </a:rPr>
              <a:t>p</a:t>
            </a:r>
            <a:r>
              <a:rPr kumimoji="0" lang="fr-FR" sz="3600" b="1" i="0" u="none" strike="noStrike" kern="1200" cap="none" spc="0" normalizeH="0" baseline="0" noProof="0" dirty="0">
                <a:ln>
                  <a:noFill/>
                </a:ln>
                <a:solidFill>
                  <a:srgbClr val="D5D5D5">
                    <a:lumMod val="10000"/>
                  </a:srgbClr>
                </a:solidFill>
                <a:effectLst/>
                <a:uLnTx/>
                <a:uFillTx/>
                <a:latin typeface="Bradley Hand ITC" panose="03070402050302030203" pitchFamily="66" charset="0"/>
                <a:sym typeface="Helvetica Neue"/>
              </a:rPr>
              <a:t>roposal</a:t>
            </a:r>
            <a:endParaRPr kumimoji="0" lang="fr-FR" sz="2700" b="1" i="0" u="none" strike="noStrike" kern="1200" cap="none" spc="0" normalizeH="0" baseline="0" noProof="0" dirty="0">
              <a:ln>
                <a:noFill/>
              </a:ln>
              <a:solidFill>
                <a:srgbClr val="D5D5D5">
                  <a:lumMod val="10000"/>
                </a:srgbClr>
              </a:solidFill>
              <a:effectLst/>
              <a:uLnTx/>
              <a:uFillTx/>
              <a:latin typeface="Bradley Hand ITC" panose="03070402050302030203" pitchFamily="66" charset="0"/>
              <a:sym typeface="Helvetica Neue"/>
            </a:endParaRPr>
          </a:p>
        </p:txBody>
      </p:sp>
      <p:grpSp>
        <p:nvGrpSpPr>
          <p:cNvPr id="2" name="Groupe 1"/>
          <p:cNvGrpSpPr/>
          <p:nvPr/>
        </p:nvGrpSpPr>
        <p:grpSpPr>
          <a:xfrm>
            <a:off x="6405212" y="2331979"/>
            <a:ext cx="5614951" cy="2218403"/>
            <a:chOff x="12887437" y="3240778"/>
            <a:chExt cx="11229901" cy="4436806"/>
          </a:xfrm>
        </p:grpSpPr>
        <p:sp>
          <p:nvSpPr>
            <p:cNvPr id="8" name="ZoneTexte 7"/>
            <p:cNvSpPr txBox="1"/>
            <p:nvPr/>
          </p:nvSpPr>
          <p:spPr>
            <a:xfrm>
              <a:off x="12966121" y="3240778"/>
              <a:ext cx="3879910" cy="1661994"/>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D5D5D5">
                      <a:lumMod val="10000"/>
                    </a:srgbClr>
                  </a:solidFill>
                  <a:effectLst/>
                  <a:uLnTx/>
                  <a:uFillTx/>
                  <a:latin typeface="Bradley Hand ITC" panose="03070402050302030203" pitchFamily="66" charset="0"/>
                  <a:sym typeface="Helvetica Neue"/>
                </a:rPr>
                <a:t>A</a:t>
              </a:r>
              <a:r>
                <a:rPr kumimoji="0" lang="fr-FR" sz="3600" b="1" i="0" u="none" strike="noStrike" kern="1200" cap="none" spc="0" normalizeH="0" baseline="0" noProof="0" dirty="0">
                  <a:ln>
                    <a:noFill/>
                  </a:ln>
                  <a:solidFill>
                    <a:srgbClr val="D5D5D5">
                      <a:lumMod val="10000"/>
                    </a:srgbClr>
                  </a:solidFill>
                  <a:effectLst/>
                  <a:uLnTx/>
                  <a:uFillTx/>
                  <a:latin typeface="Bradley Hand ITC" panose="03070402050302030203" pitchFamily="66" charset="0"/>
                  <a:sym typeface="Helvetica Neue"/>
                </a:rPr>
                <a:t>nalyse</a:t>
              </a:r>
            </a:p>
          </p:txBody>
        </p:sp>
        <p:sp>
          <p:nvSpPr>
            <p:cNvPr id="9" name="Rectangle 8"/>
            <p:cNvSpPr/>
            <p:nvPr/>
          </p:nvSpPr>
          <p:spPr>
            <a:xfrm>
              <a:off x="13019175" y="4600353"/>
              <a:ext cx="10644389" cy="2908811"/>
            </a:xfrm>
            <a:prstGeom prst="rect">
              <a:avLst/>
            </a:prstGeom>
            <a:solidFill>
              <a:srgbClr val="A5A5A5">
                <a:lumMod val="20000"/>
                <a:lumOff val="80000"/>
                <a:alpha val="45000"/>
              </a:srgbClr>
            </a:solidFill>
            <a:ln w="12700" cap="flat" cmpd="sng" algn="ctr">
              <a:noFill/>
              <a:prstDash val="solid"/>
              <a:miter lim="800000"/>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D5D5D5">
                    <a:lumMod val="10000"/>
                  </a:srgbClr>
                </a:solidFill>
                <a:effectLst/>
                <a:uLnTx/>
                <a:uFillTx/>
                <a:latin typeface="Calibri" panose="020F0502020204030204"/>
                <a:sym typeface="Helvetica Neue"/>
              </a:endParaRPr>
            </a:p>
          </p:txBody>
        </p:sp>
        <p:sp>
          <p:nvSpPr>
            <p:cNvPr id="11" name="ZoneTexte 10"/>
            <p:cNvSpPr txBox="1"/>
            <p:nvPr/>
          </p:nvSpPr>
          <p:spPr>
            <a:xfrm>
              <a:off x="12974117" y="4487332"/>
              <a:ext cx="3982502"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E</a:t>
              </a:r>
              <a:r>
                <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nvironnement</a:t>
              </a:r>
            </a:p>
          </p:txBody>
        </p:sp>
        <p:sp>
          <p:nvSpPr>
            <p:cNvPr id="12" name="ZoneTexte 11"/>
            <p:cNvSpPr txBox="1"/>
            <p:nvPr/>
          </p:nvSpPr>
          <p:spPr>
            <a:xfrm>
              <a:off x="12926021" y="5164232"/>
              <a:ext cx="2594300"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A</a:t>
              </a:r>
              <a:r>
                <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ttitudes</a:t>
              </a:r>
            </a:p>
          </p:txBody>
        </p:sp>
        <p:sp>
          <p:nvSpPr>
            <p:cNvPr id="13" name="ZoneTexte 12"/>
            <p:cNvSpPr txBox="1"/>
            <p:nvPr/>
          </p:nvSpPr>
          <p:spPr>
            <a:xfrm>
              <a:off x="12887437" y="5856788"/>
              <a:ext cx="4181274"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P</a:t>
              </a:r>
              <a:r>
                <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oint de contact</a:t>
              </a:r>
              <a:endParaRPr kumimoji="0" lang="fr-FR" sz="18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endParaRPr>
            </a:p>
          </p:txBody>
        </p:sp>
        <p:sp>
          <p:nvSpPr>
            <p:cNvPr id="14" name="ZoneTexte 13"/>
            <p:cNvSpPr txBox="1"/>
            <p:nvPr/>
          </p:nvSpPr>
          <p:spPr>
            <a:xfrm>
              <a:off x="12926843" y="6513672"/>
              <a:ext cx="2350644"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M</a:t>
              </a:r>
              <a:r>
                <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ission</a:t>
              </a:r>
            </a:p>
          </p:txBody>
        </p:sp>
        <p:sp>
          <p:nvSpPr>
            <p:cNvPr id="15" name="ZoneTexte 14"/>
            <p:cNvSpPr txBox="1"/>
            <p:nvPr/>
          </p:nvSpPr>
          <p:spPr>
            <a:xfrm>
              <a:off x="19789230" y="5154352"/>
              <a:ext cx="2491708"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CM"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B</a:t>
              </a:r>
              <a:r>
                <a:rPr kumimoji="0" lang="fr-CM"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ig</a:t>
              </a:r>
              <a:r>
                <a:rPr kumimoji="0" lang="fr-CM"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 I</a:t>
              </a:r>
              <a:r>
                <a:rPr kumimoji="0" lang="fr-CM"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dea</a:t>
              </a:r>
              <a:endPar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endParaRPr>
            </a:p>
          </p:txBody>
        </p:sp>
        <p:sp>
          <p:nvSpPr>
            <p:cNvPr id="16" name="ZoneTexte 15"/>
            <p:cNvSpPr txBox="1"/>
            <p:nvPr/>
          </p:nvSpPr>
          <p:spPr>
            <a:xfrm>
              <a:off x="19814392" y="6569588"/>
              <a:ext cx="3658694"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3000" b="1" dirty="0">
                  <a:solidFill>
                    <a:srgbClr val="D5D5D5">
                      <a:lumMod val="10000"/>
                    </a:srgbClr>
                  </a:solidFill>
                  <a:latin typeface="Tw Cen MT" panose="020B0602020104020603" pitchFamily="34" charset="0"/>
                  <a:sym typeface="Helvetica Neue"/>
                </a:rPr>
                <a:t>D</a:t>
              </a:r>
              <a:r>
                <a:rPr lang="fr-FR" sz="2200" b="1" dirty="0">
                  <a:solidFill>
                    <a:srgbClr val="D5D5D5">
                      <a:lumMod val="10000"/>
                    </a:srgbClr>
                  </a:solidFill>
                  <a:latin typeface="Tw Cen MT" panose="020B0602020104020603" pitchFamily="34" charset="0"/>
                  <a:sym typeface="Helvetica Neue"/>
                </a:rPr>
                <a:t>igital &amp; BTL </a:t>
              </a:r>
              <a:endPar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endParaRPr>
            </a:p>
          </p:txBody>
        </p:sp>
        <p:sp>
          <p:nvSpPr>
            <p:cNvPr id="19" name="ZoneTexte 18"/>
            <p:cNvSpPr txBox="1"/>
            <p:nvPr/>
          </p:nvSpPr>
          <p:spPr>
            <a:xfrm>
              <a:off x="19817444" y="4428072"/>
              <a:ext cx="1997982"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CM"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I</a:t>
              </a:r>
              <a:r>
                <a:rPr kumimoji="0" lang="fr-CM"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nsight</a:t>
              </a:r>
              <a:endPar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endParaRPr>
            </a:p>
          </p:txBody>
        </p:sp>
        <p:sp>
          <p:nvSpPr>
            <p:cNvPr id="3" name="ZoneTexte 2">
              <a:extLst>
                <a:ext uri="{FF2B5EF4-FFF2-40B4-BE49-F238E27FC236}">
                  <a16:creationId xmlns:a16="http://schemas.microsoft.com/office/drawing/2014/main" id="{DB1DD86C-639F-0930-D368-9DFF53D8112D}"/>
                </a:ext>
              </a:extLst>
            </p:cNvPr>
            <p:cNvSpPr txBox="1"/>
            <p:nvPr/>
          </p:nvSpPr>
          <p:spPr>
            <a:xfrm>
              <a:off x="19789230" y="5884276"/>
              <a:ext cx="4328108" cy="110799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CM"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P</a:t>
              </a:r>
              <a:r>
                <a:rPr kumimoji="0" lang="fr-CM"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istes</a:t>
              </a:r>
              <a:r>
                <a:rPr kumimoji="0" lang="fr-CM" sz="30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 C</a:t>
              </a:r>
              <a:r>
                <a:rPr kumimoji="0" lang="fr-CM"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rPr>
                <a:t>réatives</a:t>
              </a:r>
              <a:endParaRPr kumimoji="0" lang="fr-FR" sz="2200" b="1" i="0" u="none" strike="noStrike" kern="1200" cap="none" spc="0" normalizeH="0" baseline="0" noProof="0" dirty="0">
                <a:ln>
                  <a:noFill/>
                </a:ln>
                <a:solidFill>
                  <a:srgbClr val="D5D5D5">
                    <a:lumMod val="10000"/>
                  </a:srgbClr>
                </a:solidFill>
                <a:effectLst/>
                <a:uLnTx/>
                <a:uFillTx/>
                <a:latin typeface="Tw Cen MT" panose="020B0602020104020603" pitchFamily="34" charset="0"/>
                <a:sym typeface="Helvetica Neue"/>
              </a:endParaRP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object 2">
            <a:extLst>
              <a:ext uri="{FF2B5EF4-FFF2-40B4-BE49-F238E27FC236}">
                <a16:creationId xmlns:a16="http://schemas.microsoft.com/office/drawing/2014/main" id="{976DA98D-4FF3-4B21-498E-779A426E51D9}"/>
              </a:ext>
            </a:extLst>
          </p:cNvPr>
          <p:cNvSpPr txBox="1"/>
          <p:nvPr/>
        </p:nvSpPr>
        <p:spPr>
          <a:xfrm>
            <a:off x="243155" y="2387006"/>
            <a:ext cx="6351356" cy="1639551"/>
          </a:xfrm>
          <a:prstGeom prst="rect">
            <a:avLst/>
          </a:prstGeom>
        </p:spPr>
        <p:txBody>
          <a:bodyPr vert="horz" wrap="square" lIns="0" tIns="24130" rIns="0" bIns="0" rtlCol="0">
            <a:spAutoFit/>
          </a:bodyPr>
          <a:lstStyle/>
          <a:p>
            <a:pPr marL="25400" marR="0" lvl="0" indent="0" algn="just" defTabSz="1828800" rtl="0" eaLnBrk="1" fontAlgn="auto" latinLnBrk="0" hangingPunct="1">
              <a:lnSpc>
                <a:spcPct val="150000"/>
              </a:lnSpc>
              <a:spcBef>
                <a:spcPts val="93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Proposer un concept riche de sens ; orignal et simple à comprendre/véhiculer afin de renforcer le positionnement distinctif de Phosphatine au sein de la cible.</a:t>
            </a:r>
            <a:endParaRPr kumimoji="0" lang="fr-FR" sz="1800" b="0" i="0" u="none" strike="noStrike" kern="0" cap="none" spc="0" normalizeH="0" baseline="0" noProof="0" dirty="0">
              <a:ln>
                <a:noFill/>
              </a:ln>
              <a:solidFill>
                <a:srgbClr val="00B0F0"/>
              </a:solidFill>
              <a:effectLst/>
              <a:uLnTx/>
              <a:uFillTx/>
              <a:latin typeface="Montserrat Bold"/>
              <a:ea typeface="Montserrat Bold"/>
              <a:cs typeface="Montserrat Bold"/>
              <a:sym typeface="Helvetica Neue"/>
            </a:endParaRPr>
          </a:p>
        </p:txBody>
      </p:sp>
      <p:sp>
        <p:nvSpPr>
          <p:cNvPr id="5" name="Diapo 4">
            <a:extLst>
              <a:ext uri="{FF2B5EF4-FFF2-40B4-BE49-F238E27FC236}">
                <a16:creationId xmlns:a16="http://schemas.microsoft.com/office/drawing/2014/main" id="{40E9DA16-0856-BCB2-255F-B541309ADA16}"/>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Problématique</a:t>
            </a:r>
          </a:p>
        </p:txBody>
      </p:sp>
      <p:pic>
        <p:nvPicPr>
          <p:cNvPr id="10" name="Image 9">
            <a:extLst>
              <a:ext uri="{FF2B5EF4-FFF2-40B4-BE49-F238E27FC236}">
                <a16:creationId xmlns:a16="http://schemas.microsoft.com/office/drawing/2014/main" id="{AC120567-1CF5-84CB-3083-037D32CF6984}"/>
              </a:ext>
            </a:extLst>
          </p:cNvPr>
          <p:cNvPicPr>
            <a:picLocks noChangeAspect="1"/>
          </p:cNvPicPr>
          <p:nvPr/>
        </p:nvPicPr>
        <p:blipFill>
          <a:blip r:embed="rId4"/>
          <a:stretch>
            <a:fillRect/>
          </a:stretch>
        </p:blipFill>
        <p:spPr>
          <a:xfrm>
            <a:off x="5496674" y="2387006"/>
            <a:ext cx="6706704" cy="4471136"/>
          </a:xfrm>
          <a:prstGeom prst="rect">
            <a:avLst/>
          </a:prstGeom>
        </p:spPr>
      </p:pic>
      <p:sp>
        <p:nvSpPr>
          <p:cNvPr id="11" name="Rectangle 10">
            <a:extLst>
              <a:ext uri="{FF2B5EF4-FFF2-40B4-BE49-F238E27FC236}">
                <a16:creationId xmlns:a16="http://schemas.microsoft.com/office/drawing/2014/main" id="{39EEFC50-FA3E-853B-86B4-5E43E38F5D26}"/>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0FE5033D-519D-5338-7575-5923B92CA48B}"/>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4032358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object 2">
            <a:extLst>
              <a:ext uri="{FF2B5EF4-FFF2-40B4-BE49-F238E27FC236}">
                <a16:creationId xmlns:a16="http://schemas.microsoft.com/office/drawing/2014/main" id="{976DA98D-4FF3-4B21-498E-779A426E51D9}"/>
              </a:ext>
            </a:extLst>
          </p:cNvPr>
          <p:cNvSpPr txBox="1"/>
          <p:nvPr/>
        </p:nvSpPr>
        <p:spPr>
          <a:xfrm>
            <a:off x="535589" y="3811817"/>
            <a:ext cx="2941292" cy="1801455"/>
          </a:xfrm>
          <a:prstGeom prst="rect">
            <a:avLst/>
          </a:prstGeom>
        </p:spPr>
        <p:txBody>
          <a:bodyPr vert="horz" wrap="square" lIns="0" tIns="24130" rIns="0" bIns="0" rtlCol="0">
            <a:spAutoFit/>
          </a:bodyPr>
          <a:lstStyle/>
          <a:p>
            <a:pPr marL="25400" marR="0" lvl="0" indent="0" algn="ctr" defTabSz="1828800" rtl="0" eaLnBrk="1" fontAlgn="auto" latinLnBrk="0" hangingPunct="1">
              <a:lnSpc>
                <a:spcPct val="150000"/>
              </a:lnSpc>
              <a:spcBef>
                <a:spcPts val="930"/>
              </a:spcBef>
              <a:spcAft>
                <a:spcPts val="0"/>
              </a:spcAft>
              <a:buClrTx/>
              <a:buSzTx/>
              <a:buFontTx/>
              <a:buNone/>
              <a:tabLst/>
              <a:defRPr/>
            </a:pPr>
            <a:r>
              <a:rPr kumimoji="0" lang="fr-FR" sz="1800" b="0" i="1" u="sng" strike="noStrike" kern="0" cap="none" spc="0" normalizeH="0" baseline="0" noProof="0" dirty="0">
                <a:ln>
                  <a:noFill/>
                </a:ln>
                <a:solidFill>
                  <a:prstClr val="black"/>
                </a:solidFill>
                <a:effectLst/>
                <a:uLnTx/>
                <a:uFillTx/>
                <a:latin typeface="Montserrat Bold"/>
                <a:ea typeface="Montserrat Bold"/>
                <a:cs typeface="Montserrat Bold"/>
                <a:sym typeface="Helvetica Neue"/>
              </a:rPr>
              <a:t>Business</a:t>
            </a:r>
          </a:p>
          <a:p>
            <a:pPr marL="196850" marR="0" lvl="0" indent="-17145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Renforcer la relation avec la marque pour la fidéliser sur le long terme</a:t>
            </a:r>
          </a:p>
          <a:p>
            <a:pPr marL="196850" marR="0" lvl="0" indent="-17145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Booster la rotation du produit sur le marché</a:t>
            </a:r>
          </a:p>
          <a:p>
            <a:pPr marL="196850" marR="0" lvl="0" indent="-17145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Accélérer de 10 % les ventes de phosphatine au deuxième trimestre</a:t>
            </a:r>
          </a:p>
        </p:txBody>
      </p:sp>
      <p:pic>
        <p:nvPicPr>
          <p:cNvPr id="3" name="Image 2">
            <a:extLst>
              <a:ext uri="{FF2B5EF4-FFF2-40B4-BE49-F238E27FC236}">
                <a16:creationId xmlns:a16="http://schemas.microsoft.com/office/drawing/2014/main" id="{9B97B8CF-872F-FB71-24D1-9B9EA61C0E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613" y="1369701"/>
            <a:ext cx="2793659" cy="1802361"/>
          </a:xfrm>
          <a:prstGeom prst="rect">
            <a:avLst/>
          </a:prstGeom>
        </p:spPr>
      </p:pic>
      <p:pic>
        <p:nvPicPr>
          <p:cNvPr id="5" name="Image 4">
            <a:extLst>
              <a:ext uri="{FF2B5EF4-FFF2-40B4-BE49-F238E27FC236}">
                <a16:creationId xmlns:a16="http://schemas.microsoft.com/office/drawing/2014/main" id="{F0F3CE7A-E4A4-240F-BF32-9F2369B7DB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77383" y="1482551"/>
            <a:ext cx="3123821" cy="1802360"/>
          </a:xfrm>
          <a:prstGeom prst="rect">
            <a:avLst/>
          </a:prstGeom>
        </p:spPr>
      </p:pic>
      <p:pic>
        <p:nvPicPr>
          <p:cNvPr id="7" name="Image 6">
            <a:extLst>
              <a:ext uri="{FF2B5EF4-FFF2-40B4-BE49-F238E27FC236}">
                <a16:creationId xmlns:a16="http://schemas.microsoft.com/office/drawing/2014/main" id="{760567D6-287A-F34D-5EAE-E0C07181F9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24481" y="1569410"/>
            <a:ext cx="2499625" cy="1802361"/>
          </a:xfrm>
          <a:prstGeom prst="rect">
            <a:avLst/>
          </a:prstGeom>
        </p:spPr>
      </p:pic>
      <p:sp>
        <p:nvSpPr>
          <p:cNvPr id="8" name="object 2">
            <a:extLst>
              <a:ext uri="{FF2B5EF4-FFF2-40B4-BE49-F238E27FC236}">
                <a16:creationId xmlns:a16="http://schemas.microsoft.com/office/drawing/2014/main" id="{BF9FC39F-E0CF-7C8A-F18B-66CAB2B261B3}"/>
              </a:ext>
            </a:extLst>
          </p:cNvPr>
          <p:cNvSpPr txBox="1"/>
          <p:nvPr/>
        </p:nvSpPr>
        <p:spPr>
          <a:xfrm>
            <a:off x="5407671" y="3811817"/>
            <a:ext cx="2466974" cy="1893788"/>
          </a:xfrm>
          <a:prstGeom prst="rect">
            <a:avLst/>
          </a:prstGeom>
        </p:spPr>
        <p:txBody>
          <a:bodyPr vert="horz" wrap="square" lIns="0" tIns="24130" rIns="0" bIns="0" rtlCol="0">
            <a:spAutoFit/>
          </a:bodyPr>
          <a:lstStyle/>
          <a:p>
            <a:pPr marL="25400" marR="0" lvl="0" indent="0" algn="ctr" defTabSz="1828800" rtl="0" eaLnBrk="1" fontAlgn="auto" latinLnBrk="0" hangingPunct="1">
              <a:lnSpc>
                <a:spcPct val="150000"/>
              </a:lnSpc>
              <a:spcBef>
                <a:spcPts val="930"/>
              </a:spcBef>
              <a:spcAft>
                <a:spcPts val="0"/>
              </a:spcAft>
              <a:buClrTx/>
              <a:buSzTx/>
              <a:buFontTx/>
              <a:buNone/>
              <a:tabLst/>
              <a:defRPr/>
            </a:pPr>
            <a:r>
              <a:rPr kumimoji="0" lang="fr-FR" sz="1800" b="0" i="1" u="sng" strike="noStrike" kern="0" cap="none" spc="0" normalizeH="0" baseline="0" noProof="0" dirty="0">
                <a:ln>
                  <a:noFill/>
                </a:ln>
                <a:solidFill>
                  <a:prstClr val="black"/>
                </a:solidFill>
                <a:effectLst/>
                <a:uLnTx/>
                <a:uFillTx/>
                <a:latin typeface="Montserrat Bold"/>
                <a:ea typeface="Montserrat Bold"/>
                <a:cs typeface="Montserrat Bold"/>
                <a:sym typeface="Helvetica Neue"/>
              </a:rPr>
              <a:t>Marketing</a:t>
            </a:r>
          </a:p>
          <a:p>
            <a:pPr marL="196850" marR="0" lvl="0" indent="-17145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Favoriser consolidation du positionnement</a:t>
            </a:r>
            <a:r>
              <a:rPr lang="fr-FR" sz="900" kern="0" dirty="0">
                <a:solidFill>
                  <a:prstClr val="black"/>
                </a:solidFill>
                <a:latin typeface="Montserrat Bold"/>
                <a:ea typeface="Montserrat Bold"/>
                <a:cs typeface="Montserrat Bold"/>
                <a:sym typeface="Helvetica Neue"/>
              </a:rPr>
              <a:t>nt de Phosphatine</a:t>
            </a:r>
            <a:endPar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endParaRPr>
          </a:p>
          <a:p>
            <a:pPr marL="196850" marR="0" lvl="0" indent="-17145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Installer la marque sur le parcours client de façon tactique (messages dédiés; actions dédiées aux points de contacts …ETC?)</a:t>
            </a:r>
          </a:p>
        </p:txBody>
      </p:sp>
      <p:sp>
        <p:nvSpPr>
          <p:cNvPr id="10" name="object 2">
            <a:extLst>
              <a:ext uri="{FF2B5EF4-FFF2-40B4-BE49-F238E27FC236}">
                <a16:creationId xmlns:a16="http://schemas.microsoft.com/office/drawing/2014/main" id="{CA304498-2DFC-C5A2-3C92-B583BCF467B0}"/>
              </a:ext>
            </a:extLst>
          </p:cNvPr>
          <p:cNvSpPr txBox="1"/>
          <p:nvPr/>
        </p:nvSpPr>
        <p:spPr>
          <a:xfrm>
            <a:off x="9303403" y="3811817"/>
            <a:ext cx="2466974" cy="1686039"/>
          </a:xfrm>
          <a:prstGeom prst="rect">
            <a:avLst/>
          </a:prstGeom>
        </p:spPr>
        <p:txBody>
          <a:bodyPr vert="horz" wrap="square" lIns="0" tIns="24130" rIns="0" bIns="0" rtlCol="0">
            <a:spAutoFit/>
          </a:bodyPr>
          <a:lstStyle/>
          <a:p>
            <a:pPr marL="25400" marR="0" lvl="0" indent="0" algn="ctr" defTabSz="1828800" rtl="0" eaLnBrk="1" fontAlgn="auto" latinLnBrk="0" hangingPunct="1">
              <a:lnSpc>
                <a:spcPct val="150000"/>
              </a:lnSpc>
              <a:spcBef>
                <a:spcPts val="930"/>
              </a:spcBef>
              <a:spcAft>
                <a:spcPts val="0"/>
              </a:spcAft>
              <a:buClrTx/>
              <a:buSzTx/>
              <a:buFontTx/>
              <a:buNone/>
              <a:tabLst/>
              <a:defRPr/>
            </a:pPr>
            <a:r>
              <a:rPr kumimoji="0" lang="fr-FR" sz="1800" b="0" i="1" u="sng" strike="noStrike" kern="0" cap="none" spc="0" normalizeH="0" baseline="0" noProof="0" dirty="0">
                <a:ln>
                  <a:noFill/>
                </a:ln>
                <a:solidFill>
                  <a:prstClr val="black"/>
                </a:solidFill>
                <a:effectLst/>
                <a:uLnTx/>
                <a:uFillTx/>
                <a:latin typeface="Montserrat Bold"/>
                <a:ea typeface="Montserrat Bold"/>
                <a:cs typeface="Montserrat Bold"/>
                <a:sym typeface="Helvetica Neue"/>
              </a:rPr>
              <a:t>Communication</a:t>
            </a:r>
          </a:p>
          <a:p>
            <a:pPr marL="196850" marR="0" lvl="0" indent="-17145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Prendre la parole sur des canaux et des supports efficaces </a:t>
            </a:r>
          </a:p>
          <a:p>
            <a:pPr marL="196850" marR="0" lvl="0" indent="-171450" algn="just" defTabSz="1828800" rtl="0" eaLnBrk="1" fontAlgn="auto" latinLnBrk="0" hangingPunct="1">
              <a:lnSpc>
                <a:spcPct val="150000"/>
              </a:lnSpc>
              <a:spcBef>
                <a:spcPts val="930"/>
              </a:spcBef>
              <a:spcAft>
                <a:spcPts val="0"/>
              </a:spcAft>
              <a:buClrTx/>
              <a:buSzTx/>
              <a:buFont typeface="Arial" panose="020B0604020202020204" pitchFamily="34" charset="0"/>
              <a:buChar char="•"/>
              <a:tabLst/>
              <a:defRPr/>
            </a:pPr>
            <a:r>
              <a:rPr kumimoji="0" lang="fr-FR" sz="900" b="0" i="0" u="none" strike="noStrike" kern="0" cap="none" spc="0" normalizeH="0" baseline="0" noProof="0" dirty="0">
                <a:ln>
                  <a:noFill/>
                </a:ln>
                <a:solidFill>
                  <a:prstClr val="black"/>
                </a:solidFill>
                <a:effectLst/>
                <a:uLnTx/>
                <a:uFillTx/>
                <a:latin typeface="Montserrat Bold"/>
                <a:ea typeface="Montserrat Bold"/>
                <a:cs typeface="Montserrat Bold"/>
                <a:sym typeface="Helvetica Neue"/>
              </a:rPr>
              <a:t>Accroitre le capital émotionnel du cœur de cible avec la marque et les inciter  à l’adopter au quotidien</a:t>
            </a:r>
          </a:p>
        </p:txBody>
      </p:sp>
      <p:cxnSp>
        <p:nvCxnSpPr>
          <p:cNvPr id="12" name="Connecteur droit 11">
            <a:extLst>
              <a:ext uri="{FF2B5EF4-FFF2-40B4-BE49-F238E27FC236}">
                <a16:creationId xmlns:a16="http://schemas.microsoft.com/office/drawing/2014/main" id="{C04544C0-8957-C485-4FEA-A065A933D96D}"/>
              </a:ext>
            </a:extLst>
          </p:cNvPr>
          <p:cNvCxnSpPr/>
          <p:nvPr/>
        </p:nvCxnSpPr>
        <p:spPr>
          <a:xfrm>
            <a:off x="4546211" y="598940"/>
            <a:ext cx="0" cy="5756455"/>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13" name="Connecteur droit 12">
            <a:extLst>
              <a:ext uri="{FF2B5EF4-FFF2-40B4-BE49-F238E27FC236}">
                <a16:creationId xmlns:a16="http://schemas.microsoft.com/office/drawing/2014/main" id="{1111B59C-0A72-1907-8A36-5AEEF702A54C}"/>
              </a:ext>
            </a:extLst>
          </p:cNvPr>
          <p:cNvCxnSpPr/>
          <p:nvPr/>
        </p:nvCxnSpPr>
        <p:spPr>
          <a:xfrm>
            <a:off x="8677275" y="685799"/>
            <a:ext cx="0" cy="5756455"/>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11" name="Diapo 4">
            <a:extLst>
              <a:ext uri="{FF2B5EF4-FFF2-40B4-BE49-F238E27FC236}">
                <a16:creationId xmlns:a16="http://schemas.microsoft.com/office/drawing/2014/main" id="{C5BFED28-85B1-2999-7598-E8D3CBA15130}"/>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Objectifs</a:t>
            </a:r>
          </a:p>
        </p:txBody>
      </p:sp>
      <p:sp>
        <p:nvSpPr>
          <p:cNvPr id="16" name="Rectangle 15">
            <a:extLst>
              <a:ext uri="{FF2B5EF4-FFF2-40B4-BE49-F238E27FC236}">
                <a16:creationId xmlns:a16="http://schemas.microsoft.com/office/drawing/2014/main" id="{B30EB88A-96E9-560A-463A-459A29EF4FDB}"/>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E5BFC571-B9CD-3A38-0BD6-CF1E15DA941B}"/>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311464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33775" cy="6892626"/>
          </a:xfrm>
          <a:prstGeom prst="rect">
            <a:avLst/>
          </a:prstGeom>
          <a:ln w="12700">
            <a:miter lim="400000"/>
          </a:ln>
        </p:spPr>
      </p:pic>
      <p:sp>
        <p:nvSpPr>
          <p:cNvPr id="172" name="Diapo 3"/>
          <p:cNvSpPr txBox="1">
            <a:spLocks noGrp="1"/>
          </p:cNvSpPr>
          <p:nvPr>
            <p:ph type="ctrTitle"/>
          </p:nvPr>
        </p:nvSpPr>
        <p:spPr>
          <a:xfrm>
            <a:off x="2707790" y="1880806"/>
            <a:ext cx="697448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8800" dirty="0"/>
              <a:t>I</a:t>
            </a:r>
            <a:r>
              <a:rPr lang="fr-CM" sz="5400" dirty="0"/>
              <a:t>nsight</a:t>
            </a:r>
            <a:endParaRPr sz="54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cxnSp>
        <p:nvCxnSpPr>
          <p:cNvPr id="3" name="Connecteur droit 2">
            <a:extLst>
              <a:ext uri="{FF2B5EF4-FFF2-40B4-BE49-F238E27FC236}">
                <a16:creationId xmlns:a16="http://schemas.microsoft.com/office/drawing/2014/main" id="{B1317F12-8544-5A9D-22E3-A4B7091BED9F}"/>
              </a:ext>
            </a:extLst>
          </p:cNvPr>
          <p:cNvCxnSpPr/>
          <p:nvPr/>
        </p:nvCxnSpPr>
        <p:spPr>
          <a:xfrm>
            <a:off x="904875" y="2964756"/>
            <a:ext cx="1052512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 name="object 2">
            <a:extLst>
              <a:ext uri="{FF2B5EF4-FFF2-40B4-BE49-F238E27FC236}">
                <a16:creationId xmlns:a16="http://schemas.microsoft.com/office/drawing/2014/main" id="{45247E81-8EDA-DA43-1431-7B49BE77048C}"/>
              </a:ext>
            </a:extLst>
          </p:cNvPr>
          <p:cNvSpPr txBox="1"/>
          <p:nvPr/>
        </p:nvSpPr>
        <p:spPr>
          <a:xfrm>
            <a:off x="1768848" y="2979987"/>
            <a:ext cx="8690360" cy="2966838"/>
          </a:xfrm>
          <a:prstGeom prst="rect">
            <a:avLst/>
          </a:prstGeom>
        </p:spPr>
        <p:txBody>
          <a:bodyPr vert="horz" wrap="square" lIns="0" tIns="12065" rIns="0" bIns="0" rtlCol="0">
            <a:spAutoFit/>
          </a:bodyPr>
          <a:lstStyle/>
          <a:p>
            <a:pPr algn="ctr"/>
            <a:r>
              <a:rPr lang="fr-CM" sz="3200" kern="0" dirty="0">
                <a:solidFill>
                  <a:prstClr val="black"/>
                </a:solidFill>
                <a:latin typeface="Freestyle Script" panose="030804020302050B0404" pitchFamily="66" charset="0"/>
                <a:ea typeface="Montserrat Bold"/>
                <a:cs typeface="Montserrat Bold"/>
                <a:sym typeface="Helvetica Neue"/>
              </a:rPr>
              <a:t>03 générations déjà que Phosphatine fait ses preuves et s’adapte au fil du temps aux besoins des consommateurs.</a:t>
            </a:r>
          </a:p>
          <a:p>
            <a:pPr algn="ctr"/>
            <a:r>
              <a:rPr lang="fr-CM" sz="3200" kern="0" dirty="0">
                <a:solidFill>
                  <a:prstClr val="black"/>
                </a:solidFill>
                <a:latin typeface="Freestyle Script" panose="030804020302050B0404" pitchFamily="66" charset="0"/>
                <a:ea typeface="Montserrat Bold"/>
                <a:cs typeface="Montserrat Bold"/>
                <a:sym typeface="Helvetica Neue"/>
              </a:rPr>
              <a:t>Tout y concourt pour préserver la génération de demain et innover pour rester pérenne (aujourd’hui des variétés qui s’adaptent aux consommateurs, peut-être demain des parfums; des formats ou autres afin de continuer de gagner leur cœur). </a:t>
            </a:r>
            <a:r>
              <a:rPr lang="fr-CM" sz="3200" kern="0" dirty="0">
                <a:solidFill>
                  <a:prstClr val="white"/>
                </a:solidFill>
                <a:latin typeface="Freestyle Script" panose="030804020302050B0404" pitchFamily="66" charset="0"/>
                <a:ea typeface="Montserrat Bold"/>
                <a:cs typeface="Montserrat Bold"/>
                <a:sym typeface="Helvetica Neue"/>
              </a:rPr>
              <a:t>Phosphatine, c’est sûr !!!</a:t>
            </a:r>
            <a:endParaRPr lang="fr-CM" sz="3600" kern="0" dirty="0">
              <a:solidFill>
                <a:prstClr val="white"/>
              </a:solidFill>
              <a:latin typeface="Freestyle Script" panose="030804020302050B0404" pitchFamily="66" charset="0"/>
              <a:ea typeface="Montserrat Bold"/>
              <a:cs typeface="Montserrat Bold"/>
              <a:sym typeface="Helvetica Neue"/>
            </a:endParaRPr>
          </a:p>
        </p:txBody>
      </p:sp>
      <p:pic>
        <p:nvPicPr>
          <p:cNvPr id="5" name="Image 4">
            <a:extLst>
              <a:ext uri="{FF2B5EF4-FFF2-40B4-BE49-F238E27FC236}">
                <a16:creationId xmlns:a16="http://schemas.microsoft.com/office/drawing/2014/main" id="{8D2F6041-1192-6020-650E-2F10E0CF72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0832" y="260783"/>
            <a:ext cx="2538155" cy="2703973"/>
          </a:xfrm>
          <a:prstGeom prst="rect">
            <a:avLst/>
          </a:prstGeom>
        </p:spPr>
      </p:pic>
    </p:spTree>
    <p:extLst>
      <p:ext uri="{BB962C8B-B14F-4D97-AF65-F5344CB8AC3E}">
        <p14:creationId xmlns:p14="http://schemas.microsoft.com/office/powerpoint/2010/main" val="24237414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2707790" y="1880806"/>
            <a:ext cx="697448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8800" dirty="0"/>
              <a:t>L</a:t>
            </a:r>
            <a:r>
              <a:rPr lang="fr-CM" sz="5400" dirty="0"/>
              <a:t>a Grand-Mère</a:t>
            </a:r>
            <a:endParaRPr sz="54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cxnSp>
        <p:nvCxnSpPr>
          <p:cNvPr id="3" name="Connecteur droit 2">
            <a:extLst>
              <a:ext uri="{FF2B5EF4-FFF2-40B4-BE49-F238E27FC236}">
                <a16:creationId xmlns:a16="http://schemas.microsoft.com/office/drawing/2014/main" id="{B1317F12-8544-5A9D-22E3-A4B7091BED9F}"/>
              </a:ext>
            </a:extLst>
          </p:cNvPr>
          <p:cNvCxnSpPr/>
          <p:nvPr/>
        </p:nvCxnSpPr>
        <p:spPr>
          <a:xfrm>
            <a:off x="904875" y="2964756"/>
            <a:ext cx="1052512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 name="object 2">
            <a:extLst>
              <a:ext uri="{FF2B5EF4-FFF2-40B4-BE49-F238E27FC236}">
                <a16:creationId xmlns:a16="http://schemas.microsoft.com/office/drawing/2014/main" id="{C4987B60-5E37-0939-4683-099C566B87AB}"/>
              </a:ext>
            </a:extLst>
          </p:cNvPr>
          <p:cNvSpPr txBox="1"/>
          <p:nvPr/>
        </p:nvSpPr>
        <p:spPr>
          <a:xfrm>
            <a:off x="2302162" y="3018340"/>
            <a:ext cx="8091961" cy="3397725"/>
          </a:xfrm>
          <a:prstGeom prst="rect">
            <a:avLst/>
          </a:prstGeom>
        </p:spPr>
        <p:txBody>
          <a:bodyPr vert="horz" wrap="square" lIns="0" tIns="12065" rIns="0" bIns="0" rtlCol="0">
            <a:spAutoFit/>
          </a:bodyPr>
          <a:lstStyle/>
          <a:p>
            <a:pPr algn="ctr"/>
            <a:r>
              <a:rPr lang="fr-CM" sz="4400" kern="0" dirty="0">
                <a:solidFill>
                  <a:prstClr val="black"/>
                </a:solidFill>
                <a:latin typeface="Freestyle Script" panose="030804020302050B0404" pitchFamily="66" charset="0"/>
                <a:ea typeface="Montserrat Bold"/>
                <a:cs typeface="Montserrat Bold"/>
                <a:sym typeface="Helvetica Neue"/>
              </a:rPr>
              <a:t>Je m’appelle Jeanne je suis une grand-mère très heureuse, j’adore ma fille, et pour cette raison, je met mon expertise acquise depuis de longues années à la portée de ma fille à propos des merveilles de phosphatine</a:t>
            </a:r>
            <a:endParaRPr lang="fr-CM" sz="4800" b="1" kern="0" dirty="0">
              <a:solidFill>
                <a:prstClr val="white"/>
              </a:solidFill>
              <a:latin typeface="Freestyle Script" panose="030804020302050B0404" pitchFamily="66" charset="0"/>
              <a:ea typeface="Montserrat Bold"/>
              <a:cs typeface="Montserrat Bold"/>
              <a:sym typeface="Helvetica Neue"/>
            </a:endParaRPr>
          </a:p>
        </p:txBody>
      </p:sp>
      <p:pic>
        <p:nvPicPr>
          <p:cNvPr id="5" name="Image 4">
            <a:extLst>
              <a:ext uri="{FF2B5EF4-FFF2-40B4-BE49-F238E27FC236}">
                <a16:creationId xmlns:a16="http://schemas.microsoft.com/office/drawing/2014/main" id="{0B64BCD1-5245-F1E8-DD2D-493AA7084D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370" y="0"/>
            <a:ext cx="2977284" cy="4202130"/>
          </a:xfrm>
          <a:prstGeom prst="rect">
            <a:avLst/>
          </a:prstGeom>
        </p:spPr>
      </p:pic>
    </p:spTree>
    <p:extLst>
      <p:ext uri="{BB962C8B-B14F-4D97-AF65-F5344CB8AC3E}">
        <p14:creationId xmlns:p14="http://schemas.microsoft.com/office/powerpoint/2010/main" val="26585378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2707790" y="1613682"/>
            <a:ext cx="697448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8800" dirty="0"/>
              <a:t>L</a:t>
            </a:r>
            <a:r>
              <a:rPr lang="fr-CM" sz="6000" dirty="0"/>
              <a:t>a Mère</a:t>
            </a:r>
            <a:endParaRPr sz="54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9921" y="5250096"/>
            <a:ext cx="2361208" cy="1625474"/>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804" y="5811981"/>
            <a:ext cx="1764504" cy="501704"/>
          </a:xfrm>
          <a:prstGeom prst="rect">
            <a:avLst/>
          </a:prstGeom>
          <a:ln w="12700">
            <a:miter lim="400000"/>
          </a:ln>
        </p:spPr>
      </p:pic>
      <p:cxnSp>
        <p:nvCxnSpPr>
          <p:cNvPr id="3" name="Connecteur droit 2">
            <a:extLst>
              <a:ext uri="{FF2B5EF4-FFF2-40B4-BE49-F238E27FC236}">
                <a16:creationId xmlns:a16="http://schemas.microsoft.com/office/drawing/2014/main" id="{B1317F12-8544-5A9D-22E3-A4B7091BED9F}"/>
              </a:ext>
            </a:extLst>
          </p:cNvPr>
          <p:cNvCxnSpPr/>
          <p:nvPr/>
        </p:nvCxnSpPr>
        <p:spPr>
          <a:xfrm>
            <a:off x="904875" y="2697632"/>
            <a:ext cx="1052512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2" name="object 2">
            <a:extLst>
              <a:ext uri="{FF2B5EF4-FFF2-40B4-BE49-F238E27FC236}">
                <a16:creationId xmlns:a16="http://schemas.microsoft.com/office/drawing/2014/main" id="{40292383-BEC4-EFD4-8034-6BA89CEA4D1D}"/>
              </a:ext>
            </a:extLst>
          </p:cNvPr>
          <p:cNvSpPr txBox="1"/>
          <p:nvPr/>
        </p:nvSpPr>
        <p:spPr>
          <a:xfrm>
            <a:off x="1837563" y="2862133"/>
            <a:ext cx="7953376" cy="3523400"/>
          </a:xfrm>
          <a:prstGeom prst="rect">
            <a:avLst/>
          </a:prstGeom>
        </p:spPr>
        <p:txBody>
          <a:bodyPr vert="horz" wrap="square" lIns="0" tIns="12065" rIns="0" bIns="0" rtlCol="0">
            <a:spAutoFit/>
          </a:bodyPr>
          <a:lstStyle/>
          <a:p>
            <a:pPr marL="12700" algn="ctr">
              <a:spcBef>
                <a:spcPts val="465"/>
              </a:spcBef>
            </a:pPr>
            <a:r>
              <a:rPr lang="fr-CM" sz="3200" kern="0" dirty="0">
                <a:solidFill>
                  <a:prstClr val="black"/>
                </a:solidFill>
                <a:latin typeface="Freestyle Script" panose="030804020302050B0404" pitchFamily="66" charset="0"/>
                <a:ea typeface="Montserrat Bold"/>
                <a:cs typeface="Montserrat Bold"/>
                <a:sym typeface="Helvetica Neue"/>
              </a:rPr>
              <a:t>Moi c’est Lydienne, mère de deux charmants enfants, je vis au rythme de métro-boulot-kimono, toujours très occupée par mon travail; mes petites affaires; et autres opportunités permettant de subvenir aux besoins de la famille et des miens. </a:t>
            </a:r>
          </a:p>
          <a:p>
            <a:pPr marL="12700" algn="ctr">
              <a:spcBef>
                <a:spcPts val="465"/>
              </a:spcBef>
            </a:pPr>
            <a:r>
              <a:rPr lang="fr-CM" sz="3200" kern="0" dirty="0">
                <a:solidFill>
                  <a:prstClr val="black"/>
                </a:solidFill>
                <a:latin typeface="Freestyle Script" panose="030804020302050B0404" pitchFamily="66" charset="0"/>
                <a:ea typeface="Montserrat Bold"/>
                <a:cs typeface="Montserrat Bold"/>
                <a:sym typeface="Helvetica Neue"/>
              </a:rPr>
              <a:t>Heureusement, je bénéficie encore de la bienveillance de ma mère, car au-delà de tout, elle me conseille et m’aide à prendre soin des enfants, et Phosphatine joue un rôle capital pour mes </a:t>
            </a:r>
            <a:r>
              <a:rPr lang="fr-CM" sz="3200" kern="0" dirty="0" err="1">
                <a:solidFill>
                  <a:prstClr val="black"/>
                </a:solidFill>
                <a:latin typeface="Freestyle Script" panose="030804020302050B0404" pitchFamily="66" charset="0"/>
                <a:ea typeface="Montserrat Bold"/>
                <a:cs typeface="Montserrat Bold"/>
                <a:sym typeface="Helvetica Neue"/>
              </a:rPr>
              <a:t>boudchous</a:t>
            </a:r>
            <a:endParaRPr lang="fr-CM" sz="3600" b="1" kern="0" dirty="0">
              <a:solidFill>
                <a:prstClr val="white"/>
              </a:solidFill>
              <a:latin typeface="Freestyle Script" panose="030804020302050B0404" pitchFamily="66" charset="0"/>
              <a:ea typeface="Montserrat Bold"/>
              <a:cs typeface="Montserrat Bold"/>
              <a:sym typeface="Helvetica Neue"/>
            </a:endParaRPr>
          </a:p>
        </p:txBody>
      </p:sp>
      <p:pic>
        <p:nvPicPr>
          <p:cNvPr id="6" name="Image 5">
            <a:extLst>
              <a:ext uri="{FF2B5EF4-FFF2-40B4-BE49-F238E27FC236}">
                <a16:creationId xmlns:a16="http://schemas.microsoft.com/office/drawing/2014/main" id="{9ABEE119-4380-5F90-F175-17F254D7DE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26339" y="17442"/>
            <a:ext cx="2894790" cy="6858000"/>
          </a:xfrm>
          <a:prstGeom prst="rect">
            <a:avLst/>
          </a:prstGeom>
        </p:spPr>
      </p:pic>
    </p:spTree>
    <p:extLst>
      <p:ext uri="{BB962C8B-B14F-4D97-AF65-F5344CB8AC3E}">
        <p14:creationId xmlns:p14="http://schemas.microsoft.com/office/powerpoint/2010/main" val="100219256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2707790" y="1880806"/>
            <a:ext cx="697448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8800" dirty="0"/>
              <a:t>E</a:t>
            </a:r>
            <a:r>
              <a:rPr lang="fr-CM" sz="6000" dirty="0"/>
              <a:t>milie</a:t>
            </a:r>
            <a:endParaRPr sz="54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9921" y="5250096"/>
            <a:ext cx="2361208" cy="1625474"/>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804" y="5811981"/>
            <a:ext cx="1764504" cy="501704"/>
          </a:xfrm>
          <a:prstGeom prst="rect">
            <a:avLst/>
          </a:prstGeom>
          <a:ln w="12700">
            <a:miter lim="400000"/>
          </a:ln>
        </p:spPr>
      </p:pic>
      <p:cxnSp>
        <p:nvCxnSpPr>
          <p:cNvPr id="3" name="Connecteur droit 2">
            <a:extLst>
              <a:ext uri="{FF2B5EF4-FFF2-40B4-BE49-F238E27FC236}">
                <a16:creationId xmlns:a16="http://schemas.microsoft.com/office/drawing/2014/main" id="{B1317F12-8544-5A9D-22E3-A4B7091BED9F}"/>
              </a:ext>
            </a:extLst>
          </p:cNvPr>
          <p:cNvCxnSpPr/>
          <p:nvPr/>
        </p:nvCxnSpPr>
        <p:spPr>
          <a:xfrm>
            <a:off x="904875" y="2964756"/>
            <a:ext cx="1052512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
        <p:nvSpPr>
          <p:cNvPr id="4" name="object 2">
            <a:extLst>
              <a:ext uri="{FF2B5EF4-FFF2-40B4-BE49-F238E27FC236}">
                <a16:creationId xmlns:a16="http://schemas.microsoft.com/office/drawing/2014/main" id="{32340429-7CA8-CC89-9A1E-EBA7042C9310}"/>
              </a:ext>
            </a:extLst>
          </p:cNvPr>
          <p:cNvSpPr txBox="1"/>
          <p:nvPr/>
        </p:nvSpPr>
        <p:spPr>
          <a:xfrm>
            <a:off x="3252924" y="3365840"/>
            <a:ext cx="6937107" cy="2474395"/>
          </a:xfrm>
          <a:prstGeom prst="rect">
            <a:avLst/>
          </a:prstGeom>
        </p:spPr>
        <p:txBody>
          <a:bodyPr vert="horz" wrap="square" lIns="0" tIns="12065" rIns="0" bIns="0" rtlCol="0">
            <a:spAutoFit/>
          </a:bodyPr>
          <a:lstStyle/>
          <a:p>
            <a:pPr marL="12700" algn="ctr">
              <a:spcBef>
                <a:spcPts val="465"/>
              </a:spcBef>
            </a:pPr>
            <a:r>
              <a:rPr lang="fr-CM" sz="4000" kern="0" dirty="0">
                <a:solidFill>
                  <a:prstClr val="black"/>
                </a:solidFill>
                <a:latin typeface="Freestyle Script" panose="030804020302050B0404" pitchFamily="66" charset="0"/>
                <a:ea typeface="Montserrat Bold"/>
                <a:cs typeface="Montserrat Bold"/>
                <a:sym typeface="Helvetica Neue"/>
              </a:rPr>
              <a:t>Je suis Emilie, j’ai 02 ans, </a:t>
            </a:r>
            <a:r>
              <a:rPr lang="fr-CM" sz="4000" kern="0" dirty="0">
                <a:solidFill>
                  <a:prstClr val="white"/>
                </a:solidFill>
                <a:latin typeface="Freestyle Script" panose="030804020302050B0404" pitchFamily="66" charset="0"/>
                <a:ea typeface="Montserrat Bold"/>
                <a:cs typeface="Montserrat Bold"/>
                <a:sym typeface="Helvetica Neue"/>
              </a:rPr>
              <a:t>j’aime Phosphatine</a:t>
            </a:r>
            <a:r>
              <a:rPr lang="fr-CM" sz="4000" kern="0" dirty="0">
                <a:solidFill>
                  <a:prstClr val="black"/>
                </a:solidFill>
                <a:latin typeface="Freestyle Script" panose="030804020302050B0404" pitchFamily="66" charset="0"/>
                <a:ea typeface="Montserrat Bold"/>
                <a:cs typeface="Montserrat Bold"/>
                <a:sym typeface="Helvetica Neue"/>
              </a:rPr>
              <a:t>, c’est très bon…ma poupée s’appelle Barby, et </a:t>
            </a:r>
            <a:r>
              <a:rPr lang="fr-CM" sz="4000" kern="0" dirty="0">
                <a:solidFill>
                  <a:prstClr val="white"/>
                </a:solidFill>
                <a:latin typeface="Freestyle Script" panose="030804020302050B0404" pitchFamily="66" charset="0"/>
                <a:ea typeface="Montserrat Bold"/>
                <a:cs typeface="Montserrat Bold"/>
                <a:sym typeface="Helvetica Neue"/>
              </a:rPr>
              <a:t>Demain</a:t>
            </a:r>
            <a:r>
              <a:rPr lang="fr-CM" sz="4000" kern="0" dirty="0">
                <a:solidFill>
                  <a:prstClr val="black"/>
                </a:solidFill>
                <a:latin typeface="Freestyle Script" panose="030804020302050B0404" pitchFamily="66" charset="0"/>
                <a:ea typeface="Montserrat Bold"/>
                <a:cs typeface="Montserrat Bold"/>
                <a:sym typeface="Helvetica Neue"/>
              </a:rPr>
              <a:t> quand je serai grande comme maman, je donnerai Phosphatine aux plus petits que moi</a:t>
            </a:r>
            <a:endParaRPr lang="fr-CM" sz="4800" b="1" kern="0" dirty="0">
              <a:solidFill>
                <a:prstClr val="white"/>
              </a:solidFill>
              <a:latin typeface="Freestyle Script" panose="030804020302050B0404" pitchFamily="66" charset="0"/>
              <a:ea typeface="Montserrat Bold"/>
              <a:cs typeface="Montserrat Bold"/>
              <a:sym typeface="Helvetica Neue"/>
            </a:endParaRPr>
          </a:p>
        </p:txBody>
      </p:sp>
      <p:pic>
        <p:nvPicPr>
          <p:cNvPr id="5" name="Image 4">
            <a:extLst>
              <a:ext uri="{FF2B5EF4-FFF2-40B4-BE49-F238E27FC236}">
                <a16:creationId xmlns:a16="http://schemas.microsoft.com/office/drawing/2014/main" id="{7B3EB0E5-A306-36D4-BC85-38B03C34F4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59" y="172048"/>
            <a:ext cx="3148965" cy="3941762"/>
          </a:xfrm>
          <a:prstGeom prst="rect">
            <a:avLst/>
          </a:prstGeom>
        </p:spPr>
      </p:pic>
    </p:spTree>
    <p:extLst>
      <p:ext uri="{BB962C8B-B14F-4D97-AF65-F5344CB8AC3E}">
        <p14:creationId xmlns:p14="http://schemas.microsoft.com/office/powerpoint/2010/main" val="324649102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3683835" y="2074417"/>
            <a:ext cx="697448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8800" dirty="0"/>
              <a:t>E</a:t>
            </a:r>
            <a:r>
              <a:rPr lang="fr-CM" sz="6000" dirty="0"/>
              <a:t>t donc…</a:t>
            </a:r>
            <a:endParaRPr sz="36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59921" y="5250096"/>
            <a:ext cx="2361208" cy="1625474"/>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0804" y="5811981"/>
            <a:ext cx="1764504" cy="501704"/>
          </a:xfrm>
          <a:prstGeom prst="rect">
            <a:avLst/>
          </a:prstGeom>
          <a:ln w="12700">
            <a:miter lim="400000"/>
          </a:ln>
        </p:spPr>
      </p:pic>
      <p:cxnSp>
        <p:nvCxnSpPr>
          <p:cNvPr id="3" name="Connecteur droit 2">
            <a:extLst>
              <a:ext uri="{FF2B5EF4-FFF2-40B4-BE49-F238E27FC236}">
                <a16:creationId xmlns:a16="http://schemas.microsoft.com/office/drawing/2014/main" id="{B1317F12-8544-5A9D-22E3-A4B7091BED9F}"/>
              </a:ext>
            </a:extLst>
          </p:cNvPr>
          <p:cNvCxnSpPr/>
          <p:nvPr/>
        </p:nvCxnSpPr>
        <p:spPr>
          <a:xfrm>
            <a:off x="904875" y="2964756"/>
            <a:ext cx="10525125"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8" name="Image 7">
            <a:extLst>
              <a:ext uri="{FF2B5EF4-FFF2-40B4-BE49-F238E27FC236}">
                <a16:creationId xmlns:a16="http://schemas.microsoft.com/office/drawing/2014/main" id="{E4C57A8D-E82D-7AEC-5BFE-73B1479347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690" y="1135354"/>
            <a:ext cx="4301601" cy="3246773"/>
          </a:xfrm>
          <a:prstGeom prst="rect">
            <a:avLst/>
          </a:prstGeom>
        </p:spPr>
      </p:pic>
      <p:sp>
        <p:nvSpPr>
          <p:cNvPr id="9" name="object 2">
            <a:extLst>
              <a:ext uri="{FF2B5EF4-FFF2-40B4-BE49-F238E27FC236}">
                <a16:creationId xmlns:a16="http://schemas.microsoft.com/office/drawing/2014/main" id="{37119F89-76A2-4A73-6145-DF581463F4C8}"/>
              </a:ext>
            </a:extLst>
          </p:cNvPr>
          <p:cNvSpPr txBox="1"/>
          <p:nvPr/>
        </p:nvSpPr>
        <p:spPr>
          <a:xfrm>
            <a:off x="3261048" y="3789641"/>
            <a:ext cx="8261419" cy="689291"/>
          </a:xfrm>
          <a:prstGeom prst="rect">
            <a:avLst/>
          </a:prstGeom>
        </p:spPr>
        <p:txBody>
          <a:bodyPr vert="horz" wrap="square" lIns="0" tIns="12065" rIns="0" bIns="0" rtlCol="0">
            <a:spAutoFit/>
          </a:bodyPr>
          <a:lstStyle/>
          <a:p>
            <a:pPr marL="12700" algn="ctr">
              <a:spcBef>
                <a:spcPts val="465"/>
              </a:spcBef>
            </a:pPr>
            <a:r>
              <a:rPr lang="fr-CM" sz="4400" kern="0" dirty="0">
                <a:solidFill>
                  <a:prstClr val="black"/>
                </a:solidFill>
                <a:latin typeface="Freestyle Script" panose="030804020302050B0404" pitchFamily="66" charset="0"/>
                <a:ea typeface="Montserrat Bold"/>
                <a:cs typeface="Montserrat Bold"/>
                <a:sym typeface="Helvetica Neue"/>
              </a:rPr>
              <a:t>Une telle maitrise de la nutrition mérite d’être valorisée</a:t>
            </a:r>
            <a:endParaRPr lang="fr-CM" sz="4800" b="1" kern="0" dirty="0">
              <a:solidFill>
                <a:prstClr val="white"/>
              </a:solidFill>
              <a:latin typeface="Freestyle Script" panose="030804020302050B0404" pitchFamily="66" charset="0"/>
              <a:ea typeface="Montserrat Bold"/>
              <a:cs typeface="Montserrat Bold"/>
              <a:sym typeface="Helvetica Neue"/>
            </a:endParaRPr>
          </a:p>
        </p:txBody>
      </p:sp>
    </p:spTree>
    <p:extLst>
      <p:ext uri="{BB962C8B-B14F-4D97-AF65-F5344CB8AC3E}">
        <p14:creationId xmlns:p14="http://schemas.microsoft.com/office/powerpoint/2010/main" val="4203045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2764940" y="2480881"/>
            <a:ext cx="697448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5400" dirty="0"/>
              <a:t>Pistes Créatives</a:t>
            </a:r>
            <a:endParaRPr sz="54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spTree>
    <p:extLst>
      <p:ext uri="{BB962C8B-B14F-4D97-AF65-F5344CB8AC3E}">
        <p14:creationId xmlns:p14="http://schemas.microsoft.com/office/powerpoint/2010/main" val="401259851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353403D-B188-409B-AF58-9CB7471F3CE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07950" y="1228153"/>
            <a:ext cx="5395428" cy="4401693"/>
          </a:xfrm>
          <a:prstGeom prst="rect">
            <a:avLst/>
          </a:prstGeom>
        </p:spPr>
      </p:pic>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object 2">
            <a:extLst>
              <a:ext uri="{FF2B5EF4-FFF2-40B4-BE49-F238E27FC236}">
                <a16:creationId xmlns:a16="http://schemas.microsoft.com/office/drawing/2014/main" id="{976DA98D-4FF3-4B21-498E-779A426E51D9}"/>
              </a:ext>
            </a:extLst>
          </p:cNvPr>
          <p:cNvSpPr txBox="1"/>
          <p:nvPr/>
        </p:nvSpPr>
        <p:spPr>
          <a:xfrm>
            <a:off x="338484" y="2316913"/>
            <a:ext cx="4667249" cy="1378583"/>
          </a:xfrm>
          <a:prstGeom prst="rect">
            <a:avLst/>
          </a:prstGeom>
        </p:spPr>
        <p:txBody>
          <a:bodyPr vert="horz" wrap="square" lIns="0" tIns="24130" rIns="0" bIns="0" rtlCol="0">
            <a:spAutoFit/>
          </a:bodyPr>
          <a:lstStyle/>
          <a:p>
            <a:pPr marL="25400" marR="0" lvl="0" indent="0" algn="just" defTabSz="1828800" rtl="0" eaLnBrk="1" fontAlgn="auto" latinLnBrk="0" hangingPunct="1">
              <a:lnSpc>
                <a:spcPct val="100000"/>
              </a:lnSpc>
              <a:spcBef>
                <a:spcPts val="930"/>
              </a:spcBef>
              <a:spcAft>
                <a:spcPts val="0"/>
              </a:spcAft>
              <a:buClrTx/>
              <a:buSzTx/>
              <a:buFontTx/>
              <a:buNone/>
              <a:tabLst/>
              <a:defRPr/>
            </a:pPr>
            <a:r>
              <a:rPr kumimoji="0" lang="fr-FR" sz="4400" b="0" i="0" u="none" strike="noStrike" kern="0" cap="none" spc="0" normalizeH="0" baseline="0" noProof="0" dirty="0">
                <a:ln>
                  <a:noFill/>
                </a:ln>
                <a:solidFill>
                  <a:srgbClr val="00B0F0"/>
                </a:solidFill>
                <a:effectLst/>
                <a:uLnTx/>
                <a:uFillTx/>
                <a:latin typeface="Montserrat Bold"/>
                <a:ea typeface="Montserrat Bold"/>
                <a:cs typeface="Montserrat Bold"/>
                <a:sym typeface="Helvetica Neue"/>
              </a:rPr>
              <a:t>La tradition de bien nourrir</a:t>
            </a:r>
            <a:endParaRPr kumimoji="0" lang="fr-FR" sz="2400" b="0" i="0" u="none" strike="noStrike" kern="0" cap="none" spc="0" normalizeH="0" baseline="0" noProof="0" dirty="0">
              <a:ln>
                <a:noFill/>
              </a:ln>
              <a:solidFill>
                <a:srgbClr val="00B0F0"/>
              </a:solidFill>
              <a:effectLst/>
              <a:uLnTx/>
              <a:uFillTx/>
              <a:latin typeface="Montserrat Bold"/>
              <a:ea typeface="Montserrat Bold"/>
              <a:cs typeface="Montserrat Bold"/>
              <a:sym typeface="Helvetica Neue"/>
            </a:endParaRPr>
          </a:p>
        </p:txBody>
      </p:sp>
      <p:sp>
        <p:nvSpPr>
          <p:cNvPr id="3" name="Diapo 4">
            <a:extLst>
              <a:ext uri="{FF2B5EF4-FFF2-40B4-BE49-F238E27FC236}">
                <a16:creationId xmlns:a16="http://schemas.microsoft.com/office/drawing/2014/main" id="{07FF2FAA-0D95-B262-74E3-12A047B7A576}"/>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Piste 1</a:t>
            </a:r>
          </a:p>
        </p:txBody>
      </p:sp>
      <p:sp>
        <p:nvSpPr>
          <p:cNvPr id="2" name="Rectangle 1">
            <a:extLst>
              <a:ext uri="{FF2B5EF4-FFF2-40B4-BE49-F238E27FC236}">
                <a16:creationId xmlns:a16="http://schemas.microsoft.com/office/drawing/2014/main" id="{BF5F69B7-04B8-1C6F-783F-338C3F0AB69A}"/>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93C5E02A-6A77-65A1-A9F9-320E7678B141}"/>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9193562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23204D6C-F836-9270-34D8-DC53DE76C32E}"/>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Piste 1/Key Visual</a:t>
            </a:r>
          </a:p>
        </p:txBody>
      </p:sp>
      <p:sp>
        <p:nvSpPr>
          <p:cNvPr id="8" name="Rectangle 7">
            <a:extLst>
              <a:ext uri="{FF2B5EF4-FFF2-40B4-BE49-F238E27FC236}">
                <a16:creationId xmlns:a16="http://schemas.microsoft.com/office/drawing/2014/main" id="{C1EBA777-A33A-CF25-458B-9BC448BE97D6}"/>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E5998387-F136-8B3F-976B-CF2C180DC67B}"/>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4" name="Image 3">
            <a:extLst>
              <a:ext uri="{FF2B5EF4-FFF2-40B4-BE49-F238E27FC236}">
                <a16:creationId xmlns:a16="http://schemas.microsoft.com/office/drawing/2014/main" id="{FCF9736C-86EA-D376-9757-44B06D231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399" y="1358066"/>
            <a:ext cx="5779182" cy="4330775"/>
          </a:xfrm>
          <a:prstGeom prst="rect">
            <a:avLst/>
          </a:prstGeom>
        </p:spPr>
      </p:pic>
      <p:pic>
        <p:nvPicPr>
          <p:cNvPr id="6" name="Image 5">
            <a:extLst>
              <a:ext uri="{FF2B5EF4-FFF2-40B4-BE49-F238E27FC236}">
                <a16:creationId xmlns:a16="http://schemas.microsoft.com/office/drawing/2014/main" id="{6BED1333-EB38-233A-3C78-383FC5E0D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55" y="1358066"/>
            <a:ext cx="5779183" cy="4330775"/>
          </a:xfrm>
          <a:prstGeom prst="rect">
            <a:avLst/>
          </a:prstGeom>
        </p:spPr>
      </p:pic>
    </p:spTree>
    <p:extLst>
      <p:ext uri="{BB962C8B-B14F-4D97-AF65-F5344CB8AC3E}">
        <p14:creationId xmlns:p14="http://schemas.microsoft.com/office/powerpoint/2010/main" val="35980929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a1f0250d-e64f-4960-a1e9-3ef867da388c-GettyImages-1215758851.jpeg" descr="a1f0250d-e64f-4960-a1e9-3ef867da388c-GettyImages-1215758851.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16" y="-5742"/>
            <a:ext cx="12197632" cy="6869484"/>
          </a:xfrm>
          <a:prstGeom prst="rect">
            <a:avLst/>
          </a:prstGeom>
          <a:ln w="12700">
            <a:miter lim="400000"/>
          </a:ln>
        </p:spPr>
      </p:pic>
      <p:sp>
        <p:nvSpPr>
          <p:cNvPr id="165" name="Rectangle"/>
          <p:cNvSpPr/>
          <p:nvPr/>
        </p:nvSpPr>
        <p:spPr>
          <a:xfrm>
            <a:off x="-6780" y="-5742"/>
            <a:ext cx="12205560" cy="6869484"/>
          </a:xfrm>
          <a:prstGeom prst="rect">
            <a:avLst/>
          </a:prstGeom>
          <a:solidFill>
            <a:srgbClr val="000000">
              <a:alpha val="31578"/>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6" name="Diapo 2"/>
          <p:cNvSpPr txBox="1">
            <a:spLocks noGrp="1"/>
          </p:cNvSpPr>
          <p:nvPr>
            <p:ph type="ctrTitle"/>
          </p:nvPr>
        </p:nvSpPr>
        <p:spPr>
          <a:xfrm>
            <a:off x="2665787" y="1240598"/>
            <a:ext cx="5835190" cy="1083950"/>
          </a:xfrm>
          <a:prstGeom prst="rect">
            <a:avLst/>
          </a:prstGeom>
        </p:spPr>
        <p:txBody>
          <a:bodyPr>
            <a:noAutofit/>
          </a:bodyPr>
          <a:lstStyle>
            <a:lvl1pPr algn="ctr">
              <a:defRPr sz="10100" b="0" spc="-202">
                <a:solidFill>
                  <a:srgbClr val="FFFFFF"/>
                </a:solidFill>
                <a:latin typeface="Montserrat Bold"/>
                <a:ea typeface="Montserrat Bold"/>
                <a:cs typeface="Montserrat Bold"/>
                <a:sym typeface="Montserrat Bold"/>
              </a:defRPr>
            </a:lvl1pPr>
          </a:lstStyle>
          <a:p>
            <a:r>
              <a:rPr lang="fr-CM" sz="4400" dirty="0"/>
              <a:t>Un lien fort nous unis</a:t>
            </a:r>
            <a:endParaRPr sz="4400" dirty="0"/>
          </a:p>
        </p:txBody>
      </p:sp>
      <p:sp>
        <p:nvSpPr>
          <p:cNvPr id="167" name="ISPRIC est un établissement d'enseignement supérieur privé base à Bamako. Fondé en 1999, il est aujourd’hui une référence en matière d'enseignement supérieur privé en faveur des professionnels."/>
          <p:cNvSpPr txBox="1">
            <a:spLocks noGrp="1"/>
          </p:cNvSpPr>
          <p:nvPr>
            <p:ph type="subTitle" sz="half" idx="1"/>
          </p:nvPr>
        </p:nvSpPr>
        <p:spPr>
          <a:xfrm>
            <a:off x="1875195" y="2244267"/>
            <a:ext cx="7416374" cy="668159"/>
          </a:xfrm>
          <a:prstGeom prst="rect">
            <a:avLst/>
          </a:prstGeom>
        </p:spPr>
        <p:txBody>
          <a:bodyPr>
            <a:normAutofit/>
          </a:bodyPr>
          <a:lstStyle>
            <a:lvl1pPr algn="ctr" defTabSz="457200">
              <a:lnSpc>
                <a:spcPct val="110000"/>
              </a:lnSpc>
              <a:defRPr sz="5100" b="0">
                <a:solidFill>
                  <a:srgbClr val="FFFFFF"/>
                </a:solidFill>
                <a:latin typeface="Montserrat Bold"/>
                <a:ea typeface="Montserrat Bold"/>
                <a:cs typeface="Montserrat Bold"/>
                <a:sym typeface="Montserrat Bold"/>
              </a:defRPr>
            </a:lvl1pPr>
          </a:lstStyle>
          <a:p>
            <a:r>
              <a:rPr lang="fr-CM" sz="2800" dirty="0"/>
              <a:t>La passion d’être créatifs</a:t>
            </a:r>
            <a:endParaRPr sz="2800" dirty="0"/>
          </a:p>
        </p:txBody>
      </p:sp>
      <p:pic>
        <p:nvPicPr>
          <p:cNvPr id="16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69"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7076" y="5830595"/>
            <a:ext cx="1745669" cy="49634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23204D6C-F836-9270-34D8-DC53DE76C32E}"/>
              </a:ext>
            </a:extLst>
          </p:cNvPr>
          <p:cNvSpPr txBox="1">
            <a:spLocks/>
          </p:cNvSpPr>
          <p:nvPr/>
        </p:nvSpPr>
        <p:spPr>
          <a:xfrm>
            <a:off x="134729" y="412740"/>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Piste 1/Key Visual</a:t>
            </a:r>
          </a:p>
        </p:txBody>
      </p:sp>
      <p:sp>
        <p:nvSpPr>
          <p:cNvPr id="8" name="Rectangle 7">
            <a:extLst>
              <a:ext uri="{FF2B5EF4-FFF2-40B4-BE49-F238E27FC236}">
                <a16:creationId xmlns:a16="http://schemas.microsoft.com/office/drawing/2014/main" id="{C1EBA777-A33A-CF25-458B-9BC448BE97D6}"/>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E5998387-F136-8B3F-976B-CF2C180DC67B}"/>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4" name="Image 3">
            <a:extLst>
              <a:ext uri="{FF2B5EF4-FFF2-40B4-BE49-F238E27FC236}">
                <a16:creationId xmlns:a16="http://schemas.microsoft.com/office/drawing/2014/main" id="{2F0B771E-E9B6-C09B-A523-DDEA50238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29" y="1266754"/>
            <a:ext cx="5921683" cy="4437561"/>
          </a:xfrm>
          <a:prstGeom prst="rect">
            <a:avLst/>
          </a:prstGeom>
        </p:spPr>
      </p:pic>
      <p:pic>
        <p:nvPicPr>
          <p:cNvPr id="6" name="Image 5">
            <a:extLst>
              <a:ext uri="{FF2B5EF4-FFF2-40B4-BE49-F238E27FC236}">
                <a16:creationId xmlns:a16="http://schemas.microsoft.com/office/drawing/2014/main" id="{760D25FD-3093-408C-7DCD-4566E84EC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317" y="1266754"/>
            <a:ext cx="5921683" cy="4437561"/>
          </a:xfrm>
          <a:prstGeom prst="rect">
            <a:avLst/>
          </a:prstGeom>
        </p:spPr>
      </p:pic>
    </p:spTree>
    <p:extLst>
      <p:ext uri="{BB962C8B-B14F-4D97-AF65-F5344CB8AC3E}">
        <p14:creationId xmlns:p14="http://schemas.microsoft.com/office/powerpoint/2010/main" val="388889919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353403D-B188-409B-AF58-9CB7471F3CE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07950" y="1228153"/>
            <a:ext cx="5395428" cy="4401693"/>
          </a:xfrm>
          <a:prstGeom prst="rect">
            <a:avLst/>
          </a:prstGeom>
        </p:spPr>
      </p:pic>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object 2">
            <a:extLst>
              <a:ext uri="{FF2B5EF4-FFF2-40B4-BE49-F238E27FC236}">
                <a16:creationId xmlns:a16="http://schemas.microsoft.com/office/drawing/2014/main" id="{976DA98D-4FF3-4B21-498E-779A426E51D9}"/>
              </a:ext>
            </a:extLst>
          </p:cNvPr>
          <p:cNvSpPr txBox="1"/>
          <p:nvPr/>
        </p:nvSpPr>
        <p:spPr>
          <a:xfrm>
            <a:off x="256291" y="1587448"/>
            <a:ext cx="4667249" cy="2055691"/>
          </a:xfrm>
          <a:prstGeom prst="rect">
            <a:avLst/>
          </a:prstGeom>
        </p:spPr>
        <p:txBody>
          <a:bodyPr vert="horz" wrap="square" lIns="0" tIns="24130" rIns="0" bIns="0" rtlCol="0">
            <a:spAutoFit/>
          </a:bodyPr>
          <a:lstStyle/>
          <a:p>
            <a:pPr marL="25400" marR="0" lvl="0" indent="0" algn="just" defTabSz="1828800" rtl="0" eaLnBrk="1" fontAlgn="auto" latinLnBrk="0" hangingPunct="1">
              <a:lnSpc>
                <a:spcPct val="100000"/>
              </a:lnSpc>
              <a:spcBef>
                <a:spcPts val="930"/>
              </a:spcBef>
              <a:spcAft>
                <a:spcPts val="0"/>
              </a:spcAft>
              <a:buClrTx/>
              <a:buSzTx/>
              <a:buFontTx/>
              <a:buNone/>
              <a:tabLst/>
              <a:defRPr/>
            </a:pPr>
            <a:r>
              <a:rPr kumimoji="0" lang="fr-FR" sz="4400" b="0" i="0" u="none" strike="noStrike" kern="0" cap="none" spc="0" normalizeH="0" baseline="0" noProof="0" dirty="0">
                <a:ln>
                  <a:noFill/>
                </a:ln>
                <a:solidFill>
                  <a:srgbClr val="00B0F0"/>
                </a:solidFill>
                <a:effectLst/>
                <a:uLnTx/>
                <a:uFillTx/>
                <a:latin typeface="Montserrat Bold"/>
                <a:ea typeface="Montserrat Bold"/>
                <a:cs typeface="Montserrat Bold"/>
                <a:sym typeface="Helvetica Neue"/>
              </a:rPr>
              <a:t>Hier; Aujourd’hui &amp; Demain</a:t>
            </a:r>
            <a:endParaRPr kumimoji="0" lang="fr-FR" sz="2400" b="0" i="0" u="none" strike="noStrike" kern="0" cap="none" spc="0" normalizeH="0" baseline="0" noProof="0" dirty="0">
              <a:ln>
                <a:noFill/>
              </a:ln>
              <a:solidFill>
                <a:srgbClr val="00B0F0"/>
              </a:solidFill>
              <a:effectLst/>
              <a:uLnTx/>
              <a:uFillTx/>
              <a:latin typeface="Montserrat Bold"/>
              <a:ea typeface="Montserrat Bold"/>
              <a:cs typeface="Montserrat Bold"/>
              <a:sym typeface="Helvetica Neue"/>
            </a:endParaRPr>
          </a:p>
        </p:txBody>
      </p:sp>
      <p:sp>
        <p:nvSpPr>
          <p:cNvPr id="3" name="Diapo 4">
            <a:extLst>
              <a:ext uri="{FF2B5EF4-FFF2-40B4-BE49-F238E27FC236}">
                <a16:creationId xmlns:a16="http://schemas.microsoft.com/office/drawing/2014/main" id="{07FF2FAA-0D95-B262-74E3-12A047B7A576}"/>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Piste 2</a:t>
            </a:r>
          </a:p>
        </p:txBody>
      </p:sp>
      <p:sp>
        <p:nvSpPr>
          <p:cNvPr id="8" name="Rectangle 7">
            <a:extLst>
              <a:ext uri="{FF2B5EF4-FFF2-40B4-BE49-F238E27FC236}">
                <a16:creationId xmlns:a16="http://schemas.microsoft.com/office/drawing/2014/main" id="{42F09D9B-6820-084E-5B87-DEE994CB00E7}"/>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CBC2823E-5A51-8F83-AB2E-5E2C9F4D0CB5}"/>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02619538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23204D6C-F836-9270-34D8-DC53DE76C32E}"/>
              </a:ext>
            </a:extLst>
          </p:cNvPr>
          <p:cNvSpPr txBox="1">
            <a:spLocks/>
          </p:cNvSpPr>
          <p:nvPr/>
        </p:nvSpPr>
        <p:spPr>
          <a:xfrm>
            <a:off x="134729" y="412740"/>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Piste 2/Key Visual</a:t>
            </a:r>
          </a:p>
        </p:txBody>
      </p:sp>
      <p:sp>
        <p:nvSpPr>
          <p:cNvPr id="2" name="Rectangle 1">
            <a:extLst>
              <a:ext uri="{FF2B5EF4-FFF2-40B4-BE49-F238E27FC236}">
                <a16:creationId xmlns:a16="http://schemas.microsoft.com/office/drawing/2014/main" id="{8F843CBF-E3E0-919C-B5A7-805C031D5853}"/>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24AAEB87-6A1D-16CF-4DAC-9D84E18666A0}"/>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6" name="Image 5">
            <a:extLst>
              <a:ext uri="{FF2B5EF4-FFF2-40B4-BE49-F238E27FC236}">
                <a16:creationId xmlns:a16="http://schemas.microsoft.com/office/drawing/2014/main" id="{BFFF3429-77BA-71CE-F20A-3223C53ED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97901"/>
            <a:ext cx="5838556" cy="4375268"/>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A2CF4014-5BF8-5CA8-9C60-E88F594B1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29" y="1297901"/>
            <a:ext cx="5838556" cy="4375268"/>
          </a:xfrm>
          <a:prstGeom prst="rect">
            <a:avLst/>
          </a:prstGeom>
        </p:spPr>
      </p:pic>
    </p:spTree>
    <p:extLst>
      <p:ext uri="{BB962C8B-B14F-4D97-AF65-F5344CB8AC3E}">
        <p14:creationId xmlns:p14="http://schemas.microsoft.com/office/powerpoint/2010/main" val="301570743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23204D6C-F836-9270-34D8-DC53DE76C32E}"/>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Piste 2/Key Visual</a:t>
            </a:r>
          </a:p>
        </p:txBody>
      </p:sp>
      <p:sp>
        <p:nvSpPr>
          <p:cNvPr id="2" name="Rectangle 1">
            <a:extLst>
              <a:ext uri="{FF2B5EF4-FFF2-40B4-BE49-F238E27FC236}">
                <a16:creationId xmlns:a16="http://schemas.microsoft.com/office/drawing/2014/main" id="{8F843CBF-E3E0-919C-B5A7-805C031D5853}"/>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24AAEB87-6A1D-16CF-4DAC-9D84E18666A0}"/>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7" name="Image 6" descr="Une image contenant texte, personne&#10;&#10;Description générée automatiquement">
            <a:extLst>
              <a:ext uri="{FF2B5EF4-FFF2-40B4-BE49-F238E27FC236}">
                <a16:creationId xmlns:a16="http://schemas.microsoft.com/office/drawing/2014/main" id="{0CA9117E-A15B-9ACB-1825-85100C227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29" y="1337672"/>
            <a:ext cx="5886057" cy="4410864"/>
          </a:xfrm>
          <a:prstGeom prst="rect">
            <a:avLst/>
          </a:prstGeom>
        </p:spPr>
      </p:pic>
      <p:pic>
        <p:nvPicPr>
          <p:cNvPr id="10" name="Image 9">
            <a:extLst>
              <a:ext uri="{FF2B5EF4-FFF2-40B4-BE49-F238E27FC236}">
                <a16:creationId xmlns:a16="http://schemas.microsoft.com/office/drawing/2014/main" id="{9FA95D4D-0E9A-FDCE-F3B0-0FE8E2CC4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216" y="1337672"/>
            <a:ext cx="5886057" cy="4410864"/>
          </a:xfrm>
          <a:prstGeom prst="rect">
            <a:avLst/>
          </a:prstGeom>
        </p:spPr>
      </p:pic>
    </p:spTree>
    <p:extLst>
      <p:ext uri="{BB962C8B-B14F-4D97-AF65-F5344CB8AC3E}">
        <p14:creationId xmlns:p14="http://schemas.microsoft.com/office/powerpoint/2010/main" val="92499914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23204D6C-F836-9270-34D8-DC53DE76C32E}"/>
              </a:ext>
            </a:extLst>
          </p:cNvPr>
          <p:cNvSpPr txBox="1">
            <a:spLocks/>
          </p:cNvSpPr>
          <p:nvPr/>
        </p:nvSpPr>
        <p:spPr>
          <a:xfrm>
            <a:off x="134729" y="412740"/>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Piste 2/Key Visual</a:t>
            </a:r>
          </a:p>
        </p:txBody>
      </p:sp>
      <p:sp>
        <p:nvSpPr>
          <p:cNvPr id="2" name="Rectangle 1">
            <a:extLst>
              <a:ext uri="{FF2B5EF4-FFF2-40B4-BE49-F238E27FC236}">
                <a16:creationId xmlns:a16="http://schemas.microsoft.com/office/drawing/2014/main" id="{8F843CBF-E3E0-919C-B5A7-805C031D5853}"/>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24AAEB87-6A1D-16CF-4DAC-9D84E18666A0}"/>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6" name="Image 5" descr="Une image contenant texte&#10;&#10;Description générée automatiquement">
            <a:extLst>
              <a:ext uri="{FF2B5EF4-FFF2-40B4-BE49-F238E27FC236}">
                <a16:creationId xmlns:a16="http://schemas.microsoft.com/office/drawing/2014/main" id="{AFD95CB5-A1FE-BAE0-0DF6-DD1B27FAD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55" y="1308108"/>
            <a:ext cx="5660429" cy="4241784"/>
          </a:xfrm>
          <a:prstGeom prst="rect">
            <a:avLst/>
          </a:prstGeom>
        </p:spPr>
      </p:pic>
      <p:pic>
        <p:nvPicPr>
          <p:cNvPr id="9" name="Image 8">
            <a:extLst>
              <a:ext uri="{FF2B5EF4-FFF2-40B4-BE49-F238E27FC236}">
                <a16:creationId xmlns:a16="http://schemas.microsoft.com/office/drawing/2014/main" id="{910F01A0-377F-CED9-499D-CF80A37B5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08108"/>
            <a:ext cx="5742273" cy="4303116"/>
          </a:xfrm>
          <a:prstGeom prst="rect">
            <a:avLst/>
          </a:prstGeom>
        </p:spPr>
      </p:pic>
    </p:spTree>
    <p:extLst>
      <p:ext uri="{BB962C8B-B14F-4D97-AF65-F5344CB8AC3E}">
        <p14:creationId xmlns:p14="http://schemas.microsoft.com/office/powerpoint/2010/main" val="181221475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Calibri"/>
              <a:ea typeface="+mn-ea"/>
              <a:cs typeface="+mn-cs"/>
              <a:sym typeface="Helvetica Neue"/>
            </a:endParaRPr>
          </a:p>
        </p:txBody>
      </p:sp>
      <p:pic>
        <p:nvPicPr>
          <p:cNvPr id="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34942" y="5836527"/>
            <a:ext cx="1868435" cy="1121181"/>
          </a:xfrm>
          <a:prstGeom prst="rect">
            <a:avLst/>
          </a:prstGeom>
          <a:ln w="12700">
            <a:miter lim="400000"/>
          </a:ln>
        </p:spPr>
      </p:pic>
      <p:pic>
        <p:nvPicPr>
          <p:cNvPr id="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17" name="object 2"/>
          <p:cNvSpPr txBox="1"/>
          <p:nvPr/>
        </p:nvSpPr>
        <p:spPr>
          <a:xfrm>
            <a:off x="309937" y="1310644"/>
            <a:ext cx="11572126" cy="289182"/>
          </a:xfrm>
          <a:prstGeom prst="rect">
            <a:avLst/>
          </a:prstGeom>
        </p:spPr>
        <p:txBody>
          <a:bodyPr vert="horz" wrap="square" lIns="0" tIns="12065" rIns="0" bIns="0" rtlCol="0">
            <a:spAutoFit/>
          </a:bodyPr>
          <a:lstStyle/>
          <a:p>
            <a:pPr marL="12700" marR="0" lvl="0" indent="0" algn="ctr" defTabSz="914400" rtl="0" eaLnBrk="1" fontAlgn="auto" latinLnBrk="0" hangingPunct="1">
              <a:lnSpc>
                <a:spcPct val="100000"/>
              </a:lnSpc>
              <a:spcBef>
                <a:spcPts val="465"/>
              </a:spcBef>
              <a:spcAft>
                <a:spcPts val="0"/>
              </a:spcAft>
              <a:buClrTx/>
              <a:buSzTx/>
              <a:buFontTx/>
              <a:buNone/>
              <a:tabLst/>
              <a:defRPr/>
            </a:pPr>
            <a:r>
              <a:rPr kumimoji="0" lang="fr-FR" sz="1800" b="0"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Les messages à véhiculer sur chaque point de contact pertinent où il y’a des opportunités de prises de paroles</a:t>
            </a:r>
          </a:p>
        </p:txBody>
      </p:sp>
      <p:graphicFrame>
        <p:nvGraphicFramePr>
          <p:cNvPr id="14" name="Diagramme 13">
            <a:extLst>
              <a:ext uri="{FF2B5EF4-FFF2-40B4-BE49-F238E27FC236}">
                <a16:creationId xmlns:a16="http://schemas.microsoft.com/office/drawing/2014/main" id="{E38E33E6-8618-0B84-7349-1305C5AD6CDE}"/>
              </a:ext>
            </a:extLst>
          </p:cNvPr>
          <p:cNvGraphicFramePr/>
          <p:nvPr>
            <p:extLst>
              <p:ext uri="{D42A27DB-BD31-4B8C-83A1-F6EECF244321}">
                <p14:modId xmlns:p14="http://schemas.microsoft.com/office/powerpoint/2010/main" val="2550869269"/>
              </p:ext>
            </p:extLst>
          </p:nvPr>
        </p:nvGraphicFramePr>
        <p:xfrm>
          <a:off x="1308118" y="1583540"/>
          <a:ext cx="9842490" cy="51461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Diapo 4">
            <a:extLst>
              <a:ext uri="{FF2B5EF4-FFF2-40B4-BE49-F238E27FC236}">
                <a16:creationId xmlns:a16="http://schemas.microsoft.com/office/drawing/2014/main" id="{D1E3E858-E3EC-4CF7-97DF-0902460F00F8}"/>
              </a:ext>
            </a:extLst>
          </p:cNvPr>
          <p:cNvSpPr txBox="1">
            <a:spLocks/>
          </p:cNvSpPr>
          <p:nvPr/>
        </p:nvSpPr>
        <p:spPr>
          <a:xfrm>
            <a:off x="134729" y="412740"/>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Key contacts Médias</a:t>
            </a:r>
          </a:p>
        </p:txBody>
      </p:sp>
      <p:sp>
        <p:nvSpPr>
          <p:cNvPr id="2" name="Rectangle 1">
            <a:extLst>
              <a:ext uri="{FF2B5EF4-FFF2-40B4-BE49-F238E27FC236}">
                <a16:creationId xmlns:a16="http://schemas.microsoft.com/office/drawing/2014/main" id="{70CD3262-C8B4-F381-050A-37CE3C38ABB8}"/>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4F2D4FD0-B5D1-B57B-C1BE-E514B9D88BBA}"/>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09023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Diapo 4">
            <a:extLst>
              <a:ext uri="{FF2B5EF4-FFF2-40B4-BE49-F238E27FC236}">
                <a16:creationId xmlns:a16="http://schemas.microsoft.com/office/drawing/2014/main" id="{1892EA64-485D-5486-4821-44AF94288677}"/>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Déclinaisons</a:t>
            </a:r>
          </a:p>
        </p:txBody>
      </p:sp>
      <p:sp>
        <p:nvSpPr>
          <p:cNvPr id="2" name="Rectangle 1">
            <a:extLst>
              <a:ext uri="{FF2B5EF4-FFF2-40B4-BE49-F238E27FC236}">
                <a16:creationId xmlns:a16="http://schemas.microsoft.com/office/drawing/2014/main" id="{AF4915B9-878C-785E-AECC-28026704AC07}"/>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AD02E6D5-84A1-FDAC-E0EF-847D4F6F16DA}"/>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5" name="Image 4" descr="Une image contenant texte, personne&#10;&#10;Description générée automatiquement">
            <a:extLst>
              <a:ext uri="{FF2B5EF4-FFF2-40B4-BE49-F238E27FC236}">
                <a16:creationId xmlns:a16="http://schemas.microsoft.com/office/drawing/2014/main" id="{68873E0C-FE48-8AAD-4243-1AAF93BA8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096" y="347139"/>
            <a:ext cx="2779421" cy="6298969"/>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8A6822F3-079B-83A0-468C-C06FDCC27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495" y="406298"/>
            <a:ext cx="2779421" cy="6298969"/>
          </a:xfrm>
          <a:prstGeom prst="rect">
            <a:avLst/>
          </a:prstGeom>
        </p:spPr>
      </p:pic>
      <p:sp>
        <p:nvSpPr>
          <p:cNvPr id="9" name="ZoneTexte 8">
            <a:extLst>
              <a:ext uri="{FF2B5EF4-FFF2-40B4-BE49-F238E27FC236}">
                <a16:creationId xmlns:a16="http://schemas.microsoft.com/office/drawing/2014/main" id="{D8A301E6-FA00-7904-0A97-A9A894C1736D}"/>
              </a:ext>
            </a:extLst>
          </p:cNvPr>
          <p:cNvSpPr txBox="1"/>
          <p:nvPr/>
        </p:nvSpPr>
        <p:spPr>
          <a:xfrm>
            <a:off x="736270" y="2548801"/>
            <a:ext cx="153561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fr-FR" sz="2400" b="1" i="0" u="none" strike="noStrike" cap="none" spc="0" normalizeH="0" baseline="0" dirty="0">
                <a:ln>
                  <a:noFill/>
                </a:ln>
                <a:solidFill>
                  <a:srgbClr val="5E5E5E"/>
                </a:solidFill>
                <a:effectLst/>
                <a:uFillTx/>
                <a:latin typeface="+mn-lt"/>
                <a:ea typeface="+mn-ea"/>
                <a:cs typeface="+mn-cs"/>
                <a:sym typeface="Helvetica Neue"/>
              </a:rPr>
              <a:t>ROLL UP</a:t>
            </a:r>
            <a:endParaRPr kumimoji="0" lang="fr-CM" sz="2400" b="1"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6892000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Diapo 4">
            <a:extLst>
              <a:ext uri="{FF2B5EF4-FFF2-40B4-BE49-F238E27FC236}">
                <a16:creationId xmlns:a16="http://schemas.microsoft.com/office/drawing/2014/main" id="{1892EA64-485D-5486-4821-44AF94288677}"/>
              </a:ext>
            </a:extLst>
          </p:cNvPr>
          <p:cNvSpPr txBox="1">
            <a:spLocks/>
          </p:cNvSpPr>
          <p:nvPr/>
        </p:nvSpPr>
        <p:spPr>
          <a:xfrm>
            <a:off x="134729" y="412740"/>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Déclinaisons</a:t>
            </a:r>
          </a:p>
        </p:txBody>
      </p:sp>
      <p:sp>
        <p:nvSpPr>
          <p:cNvPr id="2" name="Rectangle 1">
            <a:extLst>
              <a:ext uri="{FF2B5EF4-FFF2-40B4-BE49-F238E27FC236}">
                <a16:creationId xmlns:a16="http://schemas.microsoft.com/office/drawing/2014/main" id="{611326E2-0113-4626-948D-1FADC85EC6E5}"/>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C2D04AE0-2FA4-0661-FEBD-83581C8DC201}"/>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5" name="Image 4" descr="Une image contenant texte, personne, intérieur&#10;&#10;Description générée automatiquement">
            <a:extLst>
              <a:ext uri="{FF2B5EF4-FFF2-40B4-BE49-F238E27FC236}">
                <a16:creationId xmlns:a16="http://schemas.microsoft.com/office/drawing/2014/main" id="{3BD5FA40-A2A6-AF90-87C1-6A8161F93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40" y="2059649"/>
            <a:ext cx="11372603" cy="2132363"/>
          </a:xfrm>
          <a:prstGeom prst="rect">
            <a:avLst/>
          </a:prstGeom>
        </p:spPr>
      </p:pic>
    </p:spTree>
    <p:extLst>
      <p:ext uri="{BB962C8B-B14F-4D97-AF65-F5344CB8AC3E}">
        <p14:creationId xmlns:p14="http://schemas.microsoft.com/office/powerpoint/2010/main" val="422170356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Diapo 4">
            <a:extLst>
              <a:ext uri="{FF2B5EF4-FFF2-40B4-BE49-F238E27FC236}">
                <a16:creationId xmlns:a16="http://schemas.microsoft.com/office/drawing/2014/main" id="{1892EA64-485D-5486-4821-44AF94288677}"/>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Déclinaisons</a:t>
            </a:r>
          </a:p>
        </p:txBody>
      </p:sp>
      <p:sp>
        <p:nvSpPr>
          <p:cNvPr id="2" name="Rectangle 1">
            <a:extLst>
              <a:ext uri="{FF2B5EF4-FFF2-40B4-BE49-F238E27FC236}">
                <a16:creationId xmlns:a16="http://schemas.microsoft.com/office/drawing/2014/main" id="{611326E2-0113-4626-948D-1FADC85EC6E5}"/>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C2D04AE0-2FA4-0661-FEBD-83581C8DC201}"/>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5" name="Image 4" descr="Une image contenant texte, personne&#10;&#10;Description générée automatiquement">
            <a:extLst>
              <a:ext uri="{FF2B5EF4-FFF2-40B4-BE49-F238E27FC236}">
                <a16:creationId xmlns:a16="http://schemas.microsoft.com/office/drawing/2014/main" id="{ECCD8F3A-47DB-87CF-2DBA-B15F876AE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905" y="549161"/>
            <a:ext cx="3924591" cy="5896099"/>
          </a:xfrm>
          <a:prstGeom prst="rect">
            <a:avLst/>
          </a:prstGeom>
        </p:spPr>
      </p:pic>
      <p:pic>
        <p:nvPicPr>
          <p:cNvPr id="8" name="Image 7" descr="Une image contenant texte, personne&#10;&#10;Description générée automatiquement">
            <a:extLst>
              <a:ext uri="{FF2B5EF4-FFF2-40B4-BE49-F238E27FC236}">
                <a16:creationId xmlns:a16="http://schemas.microsoft.com/office/drawing/2014/main" id="{46304A23-1756-0E28-57B1-19D645B9B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5576" y="549160"/>
            <a:ext cx="3924591" cy="5896099"/>
          </a:xfrm>
          <a:prstGeom prst="rect">
            <a:avLst/>
          </a:prstGeom>
        </p:spPr>
      </p:pic>
    </p:spTree>
    <p:extLst>
      <p:ext uri="{BB962C8B-B14F-4D97-AF65-F5344CB8AC3E}">
        <p14:creationId xmlns:p14="http://schemas.microsoft.com/office/powerpoint/2010/main" val="394274930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6" name="Diapo 4">
            <a:extLst>
              <a:ext uri="{FF2B5EF4-FFF2-40B4-BE49-F238E27FC236}">
                <a16:creationId xmlns:a16="http://schemas.microsoft.com/office/drawing/2014/main" id="{1892EA64-485D-5486-4821-44AF94288677}"/>
              </a:ext>
            </a:extLst>
          </p:cNvPr>
          <p:cNvSpPr txBox="1">
            <a:spLocks/>
          </p:cNvSpPr>
          <p:nvPr/>
        </p:nvSpPr>
        <p:spPr>
          <a:xfrm>
            <a:off x="134729" y="412740"/>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Déclinaisons</a:t>
            </a:r>
          </a:p>
        </p:txBody>
      </p:sp>
      <p:sp>
        <p:nvSpPr>
          <p:cNvPr id="2" name="Rectangle 1">
            <a:extLst>
              <a:ext uri="{FF2B5EF4-FFF2-40B4-BE49-F238E27FC236}">
                <a16:creationId xmlns:a16="http://schemas.microsoft.com/office/drawing/2014/main" id="{611326E2-0113-4626-948D-1FADC85EC6E5}"/>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C2D04AE0-2FA4-0661-FEBD-83581C8DC201}"/>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5" name="Image 4" descr="Une image contenant texte, extérieur, journal&#10;&#10;Description générée automatiquement">
            <a:extLst>
              <a:ext uri="{FF2B5EF4-FFF2-40B4-BE49-F238E27FC236}">
                <a16:creationId xmlns:a16="http://schemas.microsoft.com/office/drawing/2014/main" id="{60901C56-8C01-7F21-A335-5D7E15473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460" y="412740"/>
            <a:ext cx="6178318" cy="6201574"/>
          </a:xfrm>
          <a:prstGeom prst="rect">
            <a:avLst/>
          </a:prstGeom>
        </p:spPr>
      </p:pic>
    </p:spTree>
    <p:extLst>
      <p:ext uri="{BB962C8B-B14F-4D97-AF65-F5344CB8AC3E}">
        <p14:creationId xmlns:p14="http://schemas.microsoft.com/office/powerpoint/2010/main" val="11782803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3987684" y="2651002"/>
            <a:ext cx="450515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8000" dirty="0"/>
              <a:t>Analyse</a:t>
            </a:r>
            <a:endParaRPr sz="80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9" y="-17313"/>
            <a:ext cx="12233775" cy="6892626"/>
          </a:xfrm>
          <a:prstGeom prst="rect">
            <a:avLst/>
          </a:prstGeom>
          <a:ln w="12700">
            <a:miter lim="400000"/>
          </a:ln>
        </p:spPr>
      </p:pic>
      <p:sp>
        <p:nvSpPr>
          <p:cNvPr id="172" name="Diapo 3"/>
          <p:cNvSpPr txBox="1">
            <a:spLocks noGrp="1"/>
          </p:cNvSpPr>
          <p:nvPr>
            <p:ph type="ctrTitle"/>
          </p:nvPr>
        </p:nvSpPr>
        <p:spPr>
          <a:xfrm>
            <a:off x="2764940" y="2480881"/>
            <a:ext cx="6974483" cy="1083950"/>
          </a:xfrm>
          <a:prstGeom prst="rect">
            <a:avLst/>
          </a:prstGeom>
        </p:spPr>
        <p:txBody>
          <a:bodyPr>
            <a:noAutofit/>
          </a:bodyPr>
          <a:lstStyle>
            <a:lvl1pPr algn="ctr">
              <a:defRPr sz="10100" b="0" spc="-202">
                <a:solidFill>
                  <a:srgbClr val="CE6B26"/>
                </a:solidFill>
                <a:latin typeface="Montserrat Bold"/>
                <a:ea typeface="Montserrat Bold"/>
                <a:cs typeface="Montserrat Bold"/>
                <a:sym typeface="Montserrat Bold"/>
              </a:defRPr>
            </a:lvl1pPr>
          </a:lstStyle>
          <a:p>
            <a:r>
              <a:rPr lang="fr-CM" sz="5400" dirty="0"/>
              <a:t>Digital &amp; BTL</a:t>
            </a:r>
            <a:endParaRPr sz="5400" dirty="0"/>
          </a:p>
        </p:txBody>
      </p:sp>
      <p:pic>
        <p:nvPicPr>
          <p:cNvPr id="1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5915" y="4572699"/>
            <a:ext cx="3345214" cy="2302871"/>
          </a:xfrm>
          <a:prstGeom prst="rect">
            <a:avLst/>
          </a:prstGeom>
          <a:ln w="12700">
            <a:miter lim="400000"/>
          </a:ln>
        </p:spPr>
      </p:pic>
      <p:pic>
        <p:nvPicPr>
          <p:cNvPr id="1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58" y="5827917"/>
            <a:ext cx="1764504" cy="501704"/>
          </a:xfrm>
          <a:prstGeom prst="rect">
            <a:avLst/>
          </a:prstGeom>
          <a:ln w="12700">
            <a:miter lim="400000"/>
          </a:ln>
        </p:spPr>
      </p:pic>
    </p:spTree>
    <p:extLst>
      <p:ext uri="{BB962C8B-B14F-4D97-AF65-F5344CB8AC3E}">
        <p14:creationId xmlns:p14="http://schemas.microsoft.com/office/powerpoint/2010/main" val="225213043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0073" y="235135"/>
            <a:ext cx="1703941" cy="484484"/>
          </a:xfrm>
          <a:prstGeom prst="rect">
            <a:avLst/>
          </a:prstGeom>
          <a:ln w="12700">
            <a:miter lim="400000"/>
          </a:ln>
        </p:spPr>
      </p:pic>
      <p:sp>
        <p:nvSpPr>
          <p:cNvPr id="4" name="Diapo 4">
            <a:extLst>
              <a:ext uri="{FF2B5EF4-FFF2-40B4-BE49-F238E27FC236}">
                <a16:creationId xmlns:a16="http://schemas.microsoft.com/office/drawing/2014/main" id="{53BC3EE3-7C70-ED8F-9CEE-375819FEFA22}"/>
              </a:ext>
            </a:extLst>
          </p:cNvPr>
          <p:cNvSpPr txBox="1">
            <a:spLocks/>
          </p:cNvSpPr>
          <p:nvPr/>
        </p:nvSpPr>
        <p:spPr>
          <a:xfrm>
            <a:off x="128585" y="190637"/>
            <a:ext cx="9125215" cy="500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TACTIQUE MEDIA</a:t>
            </a:r>
          </a:p>
        </p:txBody>
      </p:sp>
      <p:sp>
        <p:nvSpPr>
          <p:cNvPr id="9" name="Rectangle 8">
            <a:extLst>
              <a:ext uri="{FF2B5EF4-FFF2-40B4-BE49-F238E27FC236}">
                <a16:creationId xmlns:a16="http://schemas.microsoft.com/office/drawing/2014/main" id="{FD8F97C2-D54D-772C-E83E-F4D658701FF9}"/>
              </a:ext>
            </a:extLst>
          </p:cNvPr>
          <p:cNvSpPr/>
          <p:nvPr/>
        </p:nvSpPr>
        <p:spPr>
          <a:xfrm>
            <a:off x="169682" y="712825"/>
            <a:ext cx="1990726" cy="117981"/>
          </a:xfrm>
          <a:prstGeom prst="rect">
            <a:avLst/>
          </a:prstGeom>
          <a:solidFill>
            <a:srgbClr val="E92D4A"/>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100" b="0" i="0" u="none" strike="noStrike" kern="120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grpSp>
        <p:nvGrpSpPr>
          <p:cNvPr id="40" name="Groupe 39">
            <a:extLst>
              <a:ext uri="{FF2B5EF4-FFF2-40B4-BE49-F238E27FC236}">
                <a16:creationId xmlns:a16="http://schemas.microsoft.com/office/drawing/2014/main" id="{6070B86B-9862-8737-B533-F816F8540ADC}"/>
              </a:ext>
            </a:extLst>
          </p:cNvPr>
          <p:cNvGrpSpPr/>
          <p:nvPr/>
        </p:nvGrpSpPr>
        <p:grpSpPr>
          <a:xfrm>
            <a:off x="968615" y="942115"/>
            <a:ext cx="10774425" cy="5597764"/>
            <a:chOff x="968615" y="942115"/>
            <a:chExt cx="10774425" cy="5597764"/>
          </a:xfrm>
        </p:grpSpPr>
        <p:cxnSp>
          <p:nvCxnSpPr>
            <p:cNvPr id="3" name="Google Shape;477;p23">
              <a:extLst>
                <a:ext uri="{FF2B5EF4-FFF2-40B4-BE49-F238E27FC236}">
                  <a16:creationId xmlns:a16="http://schemas.microsoft.com/office/drawing/2014/main" id="{912E26E4-9506-8988-C250-C32B888A9479}"/>
                </a:ext>
              </a:extLst>
            </p:cNvPr>
            <p:cNvCxnSpPr/>
            <p:nvPr/>
          </p:nvCxnSpPr>
          <p:spPr>
            <a:xfrm flipH="1">
              <a:off x="1119103" y="1402781"/>
              <a:ext cx="8947" cy="5089099"/>
            </a:xfrm>
            <a:prstGeom prst="straightConnector1">
              <a:avLst/>
            </a:prstGeom>
            <a:noFill/>
            <a:ln w="28575" cap="flat" cmpd="sng">
              <a:solidFill>
                <a:srgbClr val="595959"/>
              </a:solidFill>
              <a:prstDash val="dot"/>
              <a:round/>
              <a:headEnd type="none" w="sm" len="sm"/>
              <a:tailEnd type="none" w="sm" len="sm"/>
            </a:ln>
          </p:spPr>
        </p:cxnSp>
        <p:sp>
          <p:nvSpPr>
            <p:cNvPr id="6" name="Google Shape;479;p23">
              <a:extLst>
                <a:ext uri="{FF2B5EF4-FFF2-40B4-BE49-F238E27FC236}">
                  <a16:creationId xmlns:a16="http://schemas.microsoft.com/office/drawing/2014/main" id="{865A9086-2BDD-784E-6F07-2A78E564CA58}"/>
                </a:ext>
              </a:extLst>
            </p:cNvPr>
            <p:cNvSpPr/>
            <p:nvPr/>
          </p:nvSpPr>
          <p:spPr>
            <a:xfrm>
              <a:off x="1036048" y="2338580"/>
              <a:ext cx="172000" cy="172000"/>
            </a:xfrm>
            <a:prstGeom prst="ellipse">
              <a:avLst/>
            </a:prstGeom>
            <a:solidFill>
              <a:srgbClr val="FFFFFF"/>
            </a:solidFill>
            <a:ln w="19050" cap="flat" cmpd="sng">
              <a:solidFill>
                <a:srgbClr val="FAE6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sym typeface="Helvetica Neue"/>
              </a:endParaRPr>
            </a:p>
          </p:txBody>
        </p:sp>
        <p:sp>
          <p:nvSpPr>
            <p:cNvPr id="8" name="Google Shape;481;p23">
              <a:extLst>
                <a:ext uri="{FF2B5EF4-FFF2-40B4-BE49-F238E27FC236}">
                  <a16:creationId xmlns:a16="http://schemas.microsoft.com/office/drawing/2014/main" id="{C34766A4-CDA1-D8F4-0498-1EC559C29A78}"/>
                </a:ext>
              </a:extLst>
            </p:cNvPr>
            <p:cNvSpPr txBox="1"/>
            <p:nvPr/>
          </p:nvSpPr>
          <p:spPr>
            <a:xfrm>
              <a:off x="1162048" y="2131743"/>
              <a:ext cx="1630000" cy="332400"/>
            </a:xfrm>
            <a:prstGeom prst="rect">
              <a:avLst/>
            </a:prstGeom>
            <a:noFill/>
            <a:ln>
              <a:noFill/>
            </a:ln>
          </p:spPr>
          <p:txBody>
            <a:bodyPr spcFirstLastPara="1" wrap="square" lIns="121900" tIns="121900" rIns="121900" bIns="121900" anchor="t" anchorCtr="0">
              <a:noAutofit/>
            </a:bodyPr>
            <a:lstStyle/>
            <a:p>
              <a:pPr marL="0" marR="0" lvl="0" indent="0"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MISSIONS DE LA COM.</a:t>
              </a:r>
              <a:endParaRPr kumimoji="0" lang="en-GB" sz="1867"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0" name="Google Shape;482;p23">
              <a:extLst>
                <a:ext uri="{FF2B5EF4-FFF2-40B4-BE49-F238E27FC236}">
                  <a16:creationId xmlns:a16="http://schemas.microsoft.com/office/drawing/2014/main" id="{9C90B8D1-C94F-56C8-57A6-E01B4E56EA0B}"/>
                </a:ext>
              </a:extLst>
            </p:cNvPr>
            <p:cNvCxnSpPr/>
            <p:nvPr/>
          </p:nvCxnSpPr>
          <p:spPr>
            <a:xfrm>
              <a:off x="968615" y="942115"/>
              <a:ext cx="9580800" cy="16400"/>
            </a:xfrm>
            <a:prstGeom prst="straightConnector1">
              <a:avLst/>
            </a:prstGeom>
            <a:noFill/>
            <a:ln w="9525" cap="flat" cmpd="sng">
              <a:solidFill>
                <a:srgbClr val="595959"/>
              </a:solidFill>
              <a:prstDash val="solid"/>
              <a:round/>
              <a:headEnd type="none" w="sm" len="sm"/>
              <a:tailEnd type="none" w="sm" len="sm"/>
            </a:ln>
          </p:spPr>
        </p:cxnSp>
        <p:cxnSp>
          <p:nvCxnSpPr>
            <p:cNvPr id="11" name="Google Shape;483;p23">
              <a:extLst>
                <a:ext uri="{FF2B5EF4-FFF2-40B4-BE49-F238E27FC236}">
                  <a16:creationId xmlns:a16="http://schemas.microsoft.com/office/drawing/2014/main" id="{84FC5D29-D013-4AAB-2100-261E5FC77155}"/>
                </a:ext>
              </a:extLst>
            </p:cNvPr>
            <p:cNvCxnSpPr/>
            <p:nvPr/>
          </p:nvCxnSpPr>
          <p:spPr>
            <a:xfrm>
              <a:off x="1359448" y="1799165"/>
              <a:ext cx="9191200" cy="39200"/>
            </a:xfrm>
            <a:prstGeom prst="straightConnector1">
              <a:avLst/>
            </a:prstGeom>
            <a:noFill/>
            <a:ln w="9525" cap="flat" cmpd="sng">
              <a:solidFill>
                <a:srgbClr val="595959"/>
              </a:solidFill>
              <a:prstDash val="dash"/>
              <a:round/>
              <a:headEnd type="none" w="sm" len="sm"/>
              <a:tailEnd type="none" w="sm" len="sm"/>
            </a:ln>
          </p:spPr>
        </p:cxnSp>
        <p:cxnSp>
          <p:nvCxnSpPr>
            <p:cNvPr id="12" name="Google Shape;484;p23">
              <a:extLst>
                <a:ext uri="{FF2B5EF4-FFF2-40B4-BE49-F238E27FC236}">
                  <a16:creationId xmlns:a16="http://schemas.microsoft.com/office/drawing/2014/main" id="{258B3AD0-835A-625F-CC22-4ABF07E37383}"/>
                </a:ext>
              </a:extLst>
            </p:cNvPr>
            <p:cNvCxnSpPr/>
            <p:nvPr/>
          </p:nvCxnSpPr>
          <p:spPr>
            <a:xfrm>
              <a:off x="1235448" y="6491879"/>
              <a:ext cx="9163200" cy="48000"/>
            </a:xfrm>
            <a:prstGeom prst="straightConnector1">
              <a:avLst/>
            </a:prstGeom>
            <a:noFill/>
            <a:ln w="9525" cap="flat" cmpd="sng">
              <a:solidFill>
                <a:srgbClr val="595959"/>
              </a:solidFill>
              <a:prstDash val="dash"/>
              <a:round/>
              <a:headEnd type="none" w="sm" len="sm"/>
              <a:tailEnd type="none" w="sm" len="sm"/>
            </a:ln>
          </p:spPr>
        </p:cxnSp>
        <p:sp>
          <p:nvSpPr>
            <p:cNvPr id="20" name="Google Shape;492;p23">
              <a:extLst>
                <a:ext uri="{FF2B5EF4-FFF2-40B4-BE49-F238E27FC236}">
                  <a16:creationId xmlns:a16="http://schemas.microsoft.com/office/drawing/2014/main" id="{19E80673-FDBE-0F6C-7D23-C5ADE7E43182}"/>
                </a:ext>
              </a:extLst>
            </p:cNvPr>
            <p:cNvSpPr txBox="1"/>
            <p:nvPr/>
          </p:nvSpPr>
          <p:spPr>
            <a:xfrm>
              <a:off x="2385105" y="2693791"/>
              <a:ext cx="2279903" cy="2176251"/>
            </a:xfrm>
            <a:prstGeom prst="rect">
              <a:avLst/>
            </a:prstGeom>
            <a:noFill/>
            <a:ln>
              <a:noFill/>
            </a:ln>
          </p:spPr>
          <p:txBody>
            <a:bodyPr spcFirstLastPara="1" wrap="square" lIns="121900" tIns="121900" rIns="121900" bIns="121900" anchor="t" anchorCtr="0">
              <a:noAutofit/>
            </a:bodyPr>
            <a:lstStyle/>
            <a:p>
              <a:pPr marL="0" marR="0" lvl="0" indent="0" algn="ctr" defTabSz="914400" eaLnBrk="1" fontAlgn="auto" latinLnBrk="0" hangingPunct="1">
                <a:lnSpc>
                  <a:spcPct val="100000"/>
                </a:lnSpc>
                <a:spcBef>
                  <a:spcPts val="0"/>
                </a:spcBef>
                <a:spcAft>
                  <a:spcPts val="0"/>
                </a:spcAft>
                <a:buClr>
                  <a:srgbClr val="63656A"/>
                </a:buClr>
                <a:buSzPts val="300"/>
                <a:buFont typeface="Helvetica Neue"/>
                <a:buNone/>
                <a:tabLst/>
                <a:defRPr/>
              </a:pPr>
              <a:r>
                <a:rPr kumimoji="0" lang="en-GB" sz="1600" b="0" i="0" u="none" strike="noStrike" kern="0" cap="none" spc="0" normalizeH="0" baseline="0" noProof="0" dirty="0">
                  <a:ln>
                    <a:noFill/>
                  </a:ln>
                  <a:solidFill>
                    <a:srgbClr val="63656A"/>
                  </a:solidFill>
                  <a:effectLst/>
                  <a:uLnTx/>
                  <a:uFillTx/>
                  <a:sym typeface="Helvetica Neue"/>
                </a:rPr>
                <a:t>Il sera question de passer un message d’appel (phase de teasing) qui permette de </a:t>
              </a:r>
              <a:r>
                <a:rPr kumimoji="0" lang="en-GB" sz="1600" b="1" i="0" u="none" strike="noStrike" kern="0" cap="none" spc="0" normalizeH="0" baseline="0" noProof="0" dirty="0">
                  <a:ln>
                    <a:noFill/>
                  </a:ln>
                  <a:solidFill>
                    <a:srgbClr val="63656A"/>
                  </a:solidFill>
                  <a:effectLst/>
                  <a:uLnTx/>
                  <a:uFillTx/>
                  <a:sym typeface="Helvetica Neue"/>
                </a:rPr>
                <a:t>CONNECTER</a:t>
              </a:r>
              <a:r>
                <a:rPr kumimoji="0" lang="en-GB" sz="1600" b="0" i="0" u="none" strike="noStrike" kern="0" cap="none" spc="0" normalizeH="0" baseline="0" noProof="0" dirty="0">
                  <a:ln>
                    <a:noFill/>
                  </a:ln>
                  <a:solidFill>
                    <a:srgbClr val="63656A"/>
                  </a:solidFill>
                  <a:effectLst/>
                  <a:uLnTx/>
                  <a:uFillTx/>
                  <a:sym typeface="Helvetica Neue"/>
                </a:rPr>
                <a:t> la cible aux vecteurs qui </a:t>
              </a:r>
              <a:r>
                <a:rPr kumimoji="0" lang="en-GB" sz="1600" b="0" i="0" u="none" strike="noStrike" kern="0" cap="none" spc="0" normalizeH="0" baseline="0" noProof="0" dirty="0" err="1">
                  <a:ln>
                    <a:noFill/>
                  </a:ln>
                  <a:solidFill>
                    <a:srgbClr val="63656A"/>
                  </a:solidFill>
                  <a:effectLst/>
                  <a:uLnTx/>
                  <a:uFillTx/>
                  <a:sym typeface="Helvetica Neue"/>
                </a:rPr>
                <a:t>l’amènent</a:t>
              </a:r>
              <a:r>
                <a:rPr kumimoji="0" lang="en-GB" sz="1600" b="0" i="0" u="none" strike="noStrike" kern="0" cap="none" spc="0" normalizeH="0" baseline="0" noProof="0" dirty="0">
                  <a:ln>
                    <a:noFill/>
                  </a:ln>
                  <a:solidFill>
                    <a:srgbClr val="63656A"/>
                  </a:solidFill>
                  <a:effectLst/>
                  <a:uLnTx/>
                  <a:uFillTx/>
                  <a:sym typeface="Helvetica Neue"/>
                </a:rPr>
                <a:t> progressivement vers le key message</a:t>
              </a:r>
              <a:endParaRPr kumimoji="0" sz="1600" b="0" i="0" u="none" strike="noStrike" kern="0" cap="none" spc="0" normalizeH="0" baseline="0" noProof="0" dirty="0">
                <a:ln>
                  <a:noFill/>
                </a:ln>
                <a:solidFill>
                  <a:srgbClr val="63656A"/>
                </a:solidFill>
                <a:effectLst/>
                <a:uLnTx/>
                <a:uFillTx/>
                <a:sym typeface="Helvetica Neue"/>
              </a:endParaRPr>
            </a:p>
          </p:txBody>
        </p:sp>
        <p:sp>
          <p:nvSpPr>
            <p:cNvPr id="21" name="Google Shape;493;p23">
              <a:extLst>
                <a:ext uri="{FF2B5EF4-FFF2-40B4-BE49-F238E27FC236}">
                  <a16:creationId xmlns:a16="http://schemas.microsoft.com/office/drawing/2014/main" id="{AD87857C-FB93-5866-D154-CCA5B0B9CADF}"/>
                </a:ext>
              </a:extLst>
            </p:cNvPr>
            <p:cNvSpPr txBox="1"/>
            <p:nvPr/>
          </p:nvSpPr>
          <p:spPr>
            <a:xfrm>
              <a:off x="6753472" y="2684375"/>
              <a:ext cx="2268179" cy="2563228"/>
            </a:xfrm>
            <a:prstGeom prst="rect">
              <a:avLst/>
            </a:prstGeom>
            <a:noFill/>
            <a:ln>
              <a:noFill/>
            </a:ln>
          </p:spPr>
          <p:txBody>
            <a:bodyPr spcFirstLastPara="1" wrap="square" lIns="121900" tIns="121900" rIns="121900" bIns="121900" anchor="t" anchorCtr="0">
              <a:noAutofit/>
            </a:bodyPr>
            <a:lstStyle/>
            <a:p>
              <a:pPr marL="0" marR="0" lvl="0" indent="0" algn="ctr" defTabSz="914400" eaLnBrk="1" fontAlgn="auto" latinLnBrk="0" hangingPunct="1">
                <a:lnSpc>
                  <a:spcPct val="100000"/>
                </a:lnSpc>
                <a:spcBef>
                  <a:spcPts val="0"/>
                </a:spcBef>
                <a:spcAft>
                  <a:spcPts val="0"/>
                </a:spcAft>
                <a:buClr>
                  <a:srgbClr val="63656A"/>
                </a:buClr>
                <a:buSzPts val="300"/>
                <a:buFont typeface="Helvetica Neue"/>
                <a:buNone/>
                <a:tabLst/>
                <a:defRPr/>
              </a:pPr>
              <a:r>
                <a:rPr kumimoji="0" lang="en-GB" sz="1600" b="0" i="0" u="none" strike="noStrike" kern="0" cap="none" spc="0" normalizeH="0" baseline="0" noProof="0" dirty="0">
                  <a:ln>
                    <a:noFill/>
                  </a:ln>
                  <a:solidFill>
                    <a:srgbClr val="63656A"/>
                  </a:solidFill>
                  <a:effectLst/>
                  <a:uLnTx/>
                  <a:uFillTx/>
                  <a:sym typeface="Helvetica Neue"/>
                </a:rPr>
                <a:t>Notre communication doit </a:t>
              </a:r>
              <a:r>
                <a:rPr lang="en-GB" sz="1600" kern="0" dirty="0">
                  <a:solidFill>
                    <a:srgbClr val="63656A"/>
                  </a:solidFill>
                  <a:sym typeface="Helvetica Neue"/>
                </a:rPr>
                <a:t>participer</a:t>
              </a:r>
              <a:r>
                <a:rPr kumimoji="0" lang="en-GB" sz="1600" b="0" i="0" u="none" strike="noStrike" kern="0" cap="none" spc="0" normalizeH="0" baseline="0" noProof="0" dirty="0">
                  <a:ln>
                    <a:noFill/>
                  </a:ln>
                  <a:solidFill>
                    <a:srgbClr val="63656A"/>
                  </a:solidFill>
                  <a:effectLst/>
                  <a:uLnTx/>
                  <a:uFillTx/>
                  <a:sym typeface="Helvetica Neue"/>
                </a:rPr>
                <a:t> à la </a:t>
              </a:r>
              <a:r>
                <a:rPr kumimoji="0" lang="en-GB" sz="1600" b="1" i="0" u="none" strike="noStrike" kern="0" cap="none" spc="0" normalizeH="0" baseline="0" noProof="0" dirty="0">
                  <a:ln>
                    <a:noFill/>
                  </a:ln>
                  <a:solidFill>
                    <a:srgbClr val="63656A"/>
                  </a:solidFill>
                  <a:effectLst/>
                  <a:uLnTx/>
                  <a:uFillTx/>
                  <a:sym typeface="Helvetica Neue"/>
                </a:rPr>
                <a:t>CONVERSION</a:t>
              </a:r>
              <a:r>
                <a:rPr kumimoji="0" lang="en-GB" sz="1600" b="0" i="0" u="none" strike="noStrike" kern="0" cap="none" spc="0" normalizeH="0" baseline="0" noProof="0" dirty="0">
                  <a:ln>
                    <a:noFill/>
                  </a:ln>
                  <a:solidFill>
                    <a:srgbClr val="63656A"/>
                  </a:solidFill>
                  <a:effectLst/>
                  <a:uLnTx/>
                  <a:uFillTx/>
                  <a:sym typeface="Helvetica Neue"/>
                </a:rPr>
                <a:t> dans le sens d’entretenir une communauté de clients loyaux et encourager l’achat</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494;p23">
              <a:extLst>
                <a:ext uri="{FF2B5EF4-FFF2-40B4-BE49-F238E27FC236}">
                  <a16:creationId xmlns:a16="http://schemas.microsoft.com/office/drawing/2014/main" id="{6586CEC5-4AAA-2656-F267-89FF7546AF68}"/>
                </a:ext>
              </a:extLst>
            </p:cNvPr>
            <p:cNvSpPr txBox="1"/>
            <p:nvPr/>
          </p:nvSpPr>
          <p:spPr>
            <a:xfrm>
              <a:off x="8952341" y="2693792"/>
              <a:ext cx="2339260" cy="2176249"/>
            </a:xfrm>
            <a:prstGeom prst="rect">
              <a:avLst/>
            </a:prstGeom>
            <a:noFill/>
            <a:ln>
              <a:noFill/>
            </a:ln>
          </p:spPr>
          <p:txBody>
            <a:bodyPr spcFirstLastPara="1" wrap="square" lIns="121900" tIns="121900" rIns="121900" bIns="121900" anchor="t" anchorCtr="0">
              <a:noAutofit/>
            </a:bodyPr>
            <a:lstStyle/>
            <a:p>
              <a:pPr marL="0" marR="0" lvl="0" indent="0" algn="ctr" defTabSz="914400" eaLnBrk="1" fontAlgn="auto" latinLnBrk="0" hangingPunct="1">
                <a:lnSpc>
                  <a:spcPct val="100000"/>
                </a:lnSpc>
                <a:spcBef>
                  <a:spcPts val="0"/>
                </a:spcBef>
                <a:spcAft>
                  <a:spcPts val="0"/>
                </a:spcAft>
                <a:buClr>
                  <a:srgbClr val="63656A"/>
                </a:buClr>
                <a:buSzPts val="300"/>
                <a:buFont typeface="Helvetica Neue"/>
                <a:buNone/>
                <a:tabLst/>
                <a:defRPr/>
              </a:pPr>
              <a:r>
                <a:rPr kumimoji="0" lang="en-GB" sz="1600" b="0" i="0" u="none" strike="noStrike" kern="0" cap="none" spc="0" normalizeH="0" baseline="0" noProof="0" dirty="0">
                  <a:ln>
                    <a:noFill/>
                  </a:ln>
                  <a:solidFill>
                    <a:srgbClr val="63656A"/>
                  </a:solidFill>
                  <a:effectLst/>
                  <a:uLnTx/>
                  <a:uFillTx/>
                  <a:sym typeface="Helvetica Neue"/>
                </a:rPr>
                <a:t>Nous devons être presents en permanence pour séduire et entrainer la cible afin </a:t>
              </a:r>
              <a:r>
                <a:rPr lang="en-GB" sz="1600" b="1" kern="0" dirty="0">
                  <a:solidFill>
                    <a:srgbClr val="63656A"/>
                  </a:solidFill>
                  <a:sym typeface="Helvetica Neue"/>
                </a:rPr>
                <a:t>D’ENTRETENIR U</a:t>
              </a:r>
              <a:r>
                <a:rPr kumimoji="0" lang="en-GB" sz="1600" b="0" i="0" u="none" strike="noStrike" kern="0" cap="none" spc="0" normalizeH="0" baseline="0" noProof="0" dirty="0">
                  <a:ln>
                    <a:noFill/>
                  </a:ln>
                  <a:solidFill>
                    <a:srgbClr val="63656A"/>
                  </a:solidFill>
                  <a:effectLst/>
                  <a:uLnTx/>
                  <a:uFillTx/>
                  <a:sym typeface="Helvetica Neue"/>
                </a:rPr>
                <a:t>ne relation de Coeur avec eux</a:t>
              </a:r>
              <a:endParaRPr kumimoji="0" sz="1600" b="0" i="0" u="none" strike="noStrike" kern="0" cap="none" spc="0" normalizeH="0" baseline="0" noProof="0" dirty="0">
                <a:ln>
                  <a:noFill/>
                </a:ln>
                <a:solidFill>
                  <a:srgbClr val="63656A"/>
                </a:solidFill>
                <a:effectLst/>
                <a:uLnTx/>
                <a:uFillTx/>
                <a:sym typeface="Helvetica Neue"/>
              </a:endParaRPr>
            </a:p>
          </p:txBody>
        </p:sp>
        <p:sp>
          <p:nvSpPr>
            <p:cNvPr id="23" name="Google Shape;495;p23">
              <a:extLst>
                <a:ext uri="{FF2B5EF4-FFF2-40B4-BE49-F238E27FC236}">
                  <a16:creationId xmlns:a16="http://schemas.microsoft.com/office/drawing/2014/main" id="{0680074D-C623-FB8B-7F0F-8DA1BDE106CB}"/>
                </a:ext>
              </a:extLst>
            </p:cNvPr>
            <p:cNvSpPr txBox="1"/>
            <p:nvPr/>
          </p:nvSpPr>
          <p:spPr>
            <a:xfrm>
              <a:off x="4483521" y="2693777"/>
              <a:ext cx="2397384" cy="2266537"/>
            </a:xfrm>
            <a:prstGeom prst="rect">
              <a:avLst/>
            </a:prstGeom>
            <a:noFill/>
            <a:ln>
              <a:noFill/>
            </a:ln>
          </p:spPr>
          <p:txBody>
            <a:bodyPr spcFirstLastPara="1" wrap="square" lIns="121900" tIns="121900" rIns="121900" bIns="121900" anchor="t" anchorCtr="0">
              <a:noAutofit/>
            </a:bodyPr>
            <a:lstStyle/>
            <a:p>
              <a:pPr marL="0" marR="0" lvl="0" indent="0" algn="ctr" defTabSz="914400" eaLnBrk="1" fontAlgn="auto" latinLnBrk="0" hangingPunct="1">
                <a:lnSpc>
                  <a:spcPct val="100000"/>
                </a:lnSpc>
                <a:spcBef>
                  <a:spcPts val="0"/>
                </a:spcBef>
                <a:spcAft>
                  <a:spcPts val="0"/>
                </a:spcAft>
                <a:buClr>
                  <a:srgbClr val="63656A"/>
                </a:buClr>
                <a:buSzPts val="300"/>
                <a:buFont typeface="Helvetica Neue"/>
                <a:buNone/>
                <a:tabLst/>
                <a:defRPr/>
              </a:pPr>
              <a:r>
                <a:rPr kumimoji="0" lang="en-GB" sz="1600" b="0" i="0" u="none" strike="noStrike" kern="0" cap="none" spc="0" normalizeH="0" baseline="0" noProof="0" dirty="0">
                  <a:ln>
                    <a:noFill/>
                  </a:ln>
                  <a:solidFill>
                    <a:srgbClr val="63656A"/>
                  </a:solidFill>
                  <a:effectLst/>
                  <a:uLnTx/>
                  <a:uFillTx/>
                  <a:sym typeface="Helvetica Neue"/>
                </a:rPr>
                <a:t>Nous devons </a:t>
              </a:r>
              <a:r>
                <a:rPr kumimoji="0" lang="en-GB" sz="1600" b="1" i="0" u="none" strike="noStrike" kern="0" cap="none" spc="0" normalizeH="0" baseline="0" noProof="0" dirty="0">
                  <a:ln>
                    <a:noFill/>
                  </a:ln>
                  <a:solidFill>
                    <a:srgbClr val="63656A"/>
                  </a:solidFill>
                  <a:effectLst/>
                  <a:uLnTx/>
                  <a:uFillTx/>
                  <a:sym typeface="Helvetica Neue"/>
                </a:rPr>
                <a:t>CONVAINCRE</a:t>
              </a:r>
              <a:r>
                <a:rPr kumimoji="0" lang="en-GB" sz="1600" b="0" i="0" u="none" strike="noStrike" kern="0" cap="none" spc="0" normalizeH="0" baseline="0" noProof="0" dirty="0">
                  <a:ln>
                    <a:noFill/>
                  </a:ln>
                  <a:solidFill>
                    <a:srgbClr val="63656A"/>
                  </a:solidFill>
                  <a:effectLst/>
                  <a:uLnTx/>
                  <a:uFillTx/>
                  <a:sym typeface="Helvetica Neue"/>
                </a:rPr>
                <a:t> la cible sur l’idée que nous leur offrons le Meilleur pour leurs enfants depuis plus de 3 générations et pour les générations à venir</a:t>
              </a:r>
              <a:endParaRPr kumimoji="0" sz="1600" b="0" i="0" u="none" strike="noStrike" kern="0" cap="none" spc="0" normalizeH="0" baseline="0" noProof="0" dirty="0">
                <a:ln>
                  <a:noFill/>
                </a:ln>
                <a:solidFill>
                  <a:srgbClr val="63656A"/>
                </a:solidFill>
                <a:effectLst/>
                <a:uLnTx/>
                <a:uFillTx/>
                <a:sym typeface="Helvetica Neue"/>
              </a:endParaRPr>
            </a:p>
          </p:txBody>
        </p:sp>
        <p:sp>
          <p:nvSpPr>
            <p:cNvPr id="26" name="Google Shape;498;p23">
              <a:extLst>
                <a:ext uri="{FF2B5EF4-FFF2-40B4-BE49-F238E27FC236}">
                  <a16:creationId xmlns:a16="http://schemas.microsoft.com/office/drawing/2014/main" id="{8EFC6D3D-8FEB-5758-4146-33851A4A8969}"/>
                </a:ext>
              </a:extLst>
            </p:cNvPr>
            <p:cNvSpPr/>
            <p:nvPr/>
          </p:nvSpPr>
          <p:spPr>
            <a:xfrm>
              <a:off x="1028437" y="5419685"/>
              <a:ext cx="172000" cy="172000"/>
            </a:xfrm>
            <a:prstGeom prst="ellipse">
              <a:avLst/>
            </a:prstGeom>
            <a:solidFill>
              <a:srgbClr val="FFFFFF"/>
            </a:solidFill>
            <a:ln w="19050" cap="flat" cmpd="sng">
              <a:solidFill>
                <a:srgbClr val="FAE6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sym typeface="Helvetica Neue"/>
              </a:endParaRPr>
            </a:p>
          </p:txBody>
        </p:sp>
        <p:sp>
          <p:nvSpPr>
            <p:cNvPr id="28" name="Google Shape;500;p23">
              <a:extLst>
                <a:ext uri="{FF2B5EF4-FFF2-40B4-BE49-F238E27FC236}">
                  <a16:creationId xmlns:a16="http://schemas.microsoft.com/office/drawing/2014/main" id="{292FDD35-15FF-D9AE-6AD5-4E4D5939D9A3}"/>
                </a:ext>
              </a:extLst>
            </p:cNvPr>
            <p:cNvSpPr txBox="1"/>
            <p:nvPr/>
          </p:nvSpPr>
          <p:spPr>
            <a:xfrm>
              <a:off x="2229608" y="5753340"/>
              <a:ext cx="4687521" cy="582113"/>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ATL</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 Radio, OOH, Digital) </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01;p23">
              <a:extLst>
                <a:ext uri="{FF2B5EF4-FFF2-40B4-BE49-F238E27FC236}">
                  <a16:creationId xmlns:a16="http://schemas.microsoft.com/office/drawing/2014/main" id="{2683D70F-C1E8-B219-257A-FF3144ED920B}"/>
                </a:ext>
              </a:extLst>
            </p:cNvPr>
            <p:cNvSpPr/>
            <p:nvPr/>
          </p:nvSpPr>
          <p:spPr>
            <a:xfrm>
              <a:off x="1032184" y="5972231"/>
              <a:ext cx="172000" cy="172000"/>
            </a:xfrm>
            <a:prstGeom prst="ellipse">
              <a:avLst/>
            </a:prstGeom>
            <a:solidFill>
              <a:srgbClr val="FFFFFF"/>
            </a:solidFill>
            <a:ln w="19050" cap="flat" cmpd="sng">
              <a:solidFill>
                <a:srgbClr val="FAE60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sym typeface="Helvetica Neue"/>
              </a:endParaRPr>
            </a:p>
          </p:txBody>
        </p:sp>
        <p:sp>
          <p:nvSpPr>
            <p:cNvPr id="30" name="Google Shape;502;p23">
              <a:extLst>
                <a:ext uri="{FF2B5EF4-FFF2-40B4-BE49-F238E27FC236}">
                  <a16:creationId xmlns:a16="http://schemas.microsoft.com/office/drawing/2014/main" id="{708978A2-8239-7829-25F9-884B331B0EB5}"/>
                </a:ext>
              </a:extLst>
            </p:cNvPr>
            <p:cNvSpPr txBox="1"/>
            <p:nvPr/>
          </p:nvSpPr>
          <p:spPr>
            <a:xfrm>
              <a:off x="1187631" y="5893472"/>
              <a:ext cx="1630000" cy="332400"/>
            </a:xfrm>
            <a:prstGeom prst="rect">
              <a:avLst/>
            </a:prstGeom>
            <a:no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CANNEAUX</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503;p23">
              <a:extLst>
                <a:ext uri="{FF2B5EF4-FFF2-40B4-BE49-F238E27FC236}">
                  <a16:creationId xmlns:a16="http://schemas.microsoft.com/office/drawing/2014/main" id="{B247F018-6BD3-7B49-6C08-5E07767B1FD9}"/>
                </a:ext>
              </a:extLst>
            </p:cNvPr>
            <p:cNvSpPr txBox="1"/>
            <p:nvPr/>
          </p:nvSpPr>
          <p:spPr>
            <a:xfrm>
              <a:off x="6565018" y="5747853"/>
              <a:ext cx="2688783" cy="545965"/>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Marketing Direct</a:t>
              </a:r>
            </a:p>
            <a:p>
              <a:pPr marL="0" marR="0" lvl="0" indent="0" algn="ctr"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Digital; Visibilité POS; PUSH SMS</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506;p23">
              <a:extLst>
                <a:ext uri="{FF2B5EF4-FFF2-40B4-BE49-F238E27FC236}">
                  <a16:creationId xmlns:a16="http://schemas.microsoft.com/office/drawing/2014/main" id="{6CC7931D-4707-8C04-16CF-AAE3AAE5391C}"/>
                </a:ext>
              </a:extLst>
            </p:cNvPr>
            <p:cNvSpPr txBox="1"/>
            <p:nvPr/>
          </p:nvSpPr>
          <p:spPr>
            <a:xfrm>
              <a:off x="9054257" y="5643274"/>
              <a:ext cx="2688783" cy="807721"/>
            </a:xfrm>
            <a:prstGeom prst="rect">
              <a:avLst/>
            </a:prstGeom>
            <a:noFill/>
            <a:ln>
              <a:noFill/>
            </a:ln>
          </p:spPr>
          <p:txBody>
            <a:bodyPr spcFirstLastPara="1" wrap="square" lIns="121900" tIns="121900" rIns="121900" bIns="121900" anchor="t" anchorCtr="0">
              <a:noAutofit/>
            </a:bodyPr>
            <a:lstStyle/>
            <a:p>
              <a:pPr marL="0" marR="0" lvl="0" indent="0" algn="ctr"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ATL</a:t>
              </a:r>
              <a:endParaRPr kumimoji="0"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eaLnBrk="1" fontAlgn="auto" latinLnBrk="0" hangingPunct="1">
                <a:lnSpc>
                  <a:spcPct val="100000"/>
                </a:lnSpc>
                <a:spcBef>
                  <a:spcPts val="0"/>
                </a:spcBef>
                <a:spcAft>
                  <a:spcPts val="0"/>
                </a:spcAft>
                <a:buClr>
                  <a:srgbClr val="666666"/>
                </a:buClr>
                <a:buSzPts val="1000"/>
                <a:buFont typeface="Helvetica Neue"/>
                <a:buNone/>
                <a:tabLst/>
                <a:defRPr/>
              </a:pPr>
              <a:r>
                <a:rPr kumimoji="0" lang="en-GB" sz="1333" b="0" i="0" u="none" strike="noStrike" kern="0" cap="none" spc="0" normalizeH="0" baseline="0" noProof="0" dirty="0">
                  <a:ln>
                    <a:noFill/>
                  </a:ln>
                  <a:solidFill>
                    <a:srgbClr val="666666"/>
                  </a:solidFill>
                  <a:effectLst/>
                  <a:uLnTx/>
                  <a:uFillTx/>
                  <a:sym typeface="Helvetica Neue"/>
                </a:rPr>
                <a:t>(POS; OOH, Digital </a:t>
              </a:r>
              <a:r>
                <a:rPr lang="en-GB" sz="1333" kern="0" dirty="0">
                  <a:solidFill>
                    <a:srgbClr val="666666"/>
                  </a:solidFill>
                  <a:sym typeface="Helvetica Neue"/>
                </a:rPr>
                <a:t>et</a:t>
              </a:r>
              <a:r>
                <a:rPr kumimoji="0" lang="en-GB" sz="1333" b="0" i="0" u="none" strike="noStrike" kern="0" cap="none" spc="0" normalizeH="0" baseline="0" noProof="0" dirty="0">
                  <a:ln>
                    <a:noFill/>
                  </a:ln>
                  <a:solidFill>
                    <a:srgbClr val="666666"/>
                  </a:solidFill>
                  <a:effectLst/>
                  <a:uLnTx/>
                  <a:uFillTx/>
                  <a:sym typeface="Helvetica Neue"/>
                </a:rPr>
                <a:t> Radio)</a:t>
              </a: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07;p23">
              <a:extLst>
                <a:ext uri="{FF2B5EF4-FFF2-40B4-BE49-F238E27FC236}">
                  <a16:creationId xmlns:a16="http://schemas.microsoft.com/office/drawing/2014/main" id="{D0897DCA-D36A-4E03-931C-0909EA8244BC}"/>
                </a:ext>
              </a:extLst>
            </p:cNvPr>
            <p:cNvSpPr txBox="1"/>
            <p:nvPr/>
          </p:nvSpPr>
          <p:spPr>
            <a:xfrm>
              <a:off x="6962230" y="2181303"/>
              <a:ext cx="1650916" cy="3324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FFDD00"/>
                </a:buClr>
                <a:buSzPts val="1400"/>
                <a:buFont typeface="Helvetica Neue"/>
                <a:buNone/>
                <a:tabLst/>
                <a:defRPr/>
              </a:pPr>
              <a:r>
                <a:rPr kumimoji="0" lang="en-GB" sz="1867" b="1" i="0" u="none" strike="noStrike" kern="0" cap="none" spc="0" normalizeH="0" baseline="0" noProof="0" dirty="0">
                  <a:ln>
                    <a:noFill/>
                  </a:ln>
                  <a:solidFill>
                    <a:srgbClr val="C00000"/>
                  </a:solidFill>
                  <a:effectLst/>
                  <a:uLnTx/>
                  <a:uFillTx/>
                  <a:sym typeface="Helvetica Neue"/>
                </a:rPr>
                <a:t>CONVERTIR</a:t>
              </a:r>
              <a:endParaRPr kumimoji="0" sz="1867" b="0" i="0" u="none" strike="noStrike" kern="0" cap="none" spc="0" normalizeH="0" baseline="0" noProof="0" dirty="0">
                <a:ln>
                  <a:noFill/>
                </a:ln>
                <a:solidFill>
                  <a:srgbClr val="C00000"/>
                </a:solidFill>
                <a:effectLst/>
                <a:uLnTx/>
                <a:uFillTx/>
                <a:latin typeface="Arial"/>
                <a:cs typeface="Arial"/>
                <a:sym typeface="Arial"/>
              </a:endParaRPr>
            </a:p>
          </p:txBody>
        </p:sp>
        <p:sp>
          <p:nvSpPr>
            <p:cNvPr id="36" name="Google Shape;508;p23">
              <a:extLst>
                <a:ext uri="{FF2B5EF4-FFF2-40B4-BE49-F238E27FC236}">
                  <a16:creationId xmlns:a16="http://schemas.microsoft.com/office/drawing/2014/main" id="{6B8BBD0D-3351-3137-12AC-1657B46F6C1D}"/>
                </a:ext>
              </a:extLst>
            </p:cNvPr>
            <p:cNvSpPr txBox="1"/>
            <p:nvPr/>
          </p:nvSpPr>
          <p:spPr>
            <a:xfrm>
              <a:off x="4677597" y="2172272"/>
              <a:ext cx="2034412" cy="364472"/>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FFDD00"/>
                </a:buClr>
                <a:buSzPts val="1400"/>
                <a:buFont typeface="Helvetica Neue"/>
                <a:buNone/>
                <a:tabLst/>
                <a:defRPr/>
              </a:pPr>
              <a:r>
                <a:rPr kumimoji="0" lang="en-GB" sz="1867" b="1" i="0" u="none" strike="noStrike" kern="0" cap="none" spc="0" normalizeH="0" baseline="0" noProof="0" dirty="0">
                  <a:ln>
                    <a:noFill/>
                  </a:ln>
                  <a:solidFill>
                    <a:srgbClr val="C00000"/>
                  </a:solidFill>
                  <a:effectLst/>
                  <a:uLnTx/>
                  <a:uFillTx/>
                  <a:sym typeface="Helvetica Neue"/>
                </a:rPr>
                <a:t>CONVAINCRE</a:t>
              </a:r>
              <a:endParaRPr kumimoji="0" sz="1867" b="0" i="0" u="none" strike="noStrike" kern="0" cap="none" spc="0" normalizeH="0" baseline="0" noProof="0" dirty="0">
                <a:ln>
                  <a:noFill/>
                </a:ln>
                <a:solidFill>
                  <a:srgbClr val="C00000"/>
                </a:solidFill>
                <a:effectLst/>
                <a:uLnTx/>
                <a:uFillTx/>
                <a:latin typeface="Arial"/>
                <a:cs typeface="Arial"/>
                <a:sym typeface="Arial"/>
              </a:endParaRPr>
            </a:p>
          </p:txBody>
        </p:sp>
        <p:sp>
          <p:nvSpPr>
            <p:cNvPr id="37" name="Google Shape;509;p23">
              <a:extLst>
                <a:ext uri="{FF2B5EF4-FFF2-40B4-BE49-F238E27FC236}">
                  <a16:creationId xmlns:a16="http://schemas.microsoft.com/office/drawing/2014/main" id="{3B7899BA-C9A6-306B-A41E-215723553232}"/>
                </a:ext>
              </a:extLst>
            </p:cNvPr>
            <p:cNvSpPr txBox="1"/>
            <p:nvPr/>
          </p:nvSpPr>
          <p:spPr>
            <a:xfrm>
              <a:off x="2595284" y="2199364"/>
              <a:ext cx="1818171" cy="332400"/>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FFDD00"/>
                </a:buClr>
                <a:buSzPts val="1400"/>
                <a:buFont typeface="Helvetica Neue"/>
                <a:buNone/>
                <a:tabLst/>
                <a:defRPr/>
              </a:pPr>
              <a:r>
                <a:rPr kumimoji="0" lang="en-GB" sz="1867" b="1" i="0" u="none" strike="noStrike" kern="0" cap="none" spc="0" normalizeH="0" baseline="0" noProof="0" dirty="0">
                  <a:ln>
                    <a:noFill/>
                  </a:ln>
                  <a:solidFill>
                    <a:srgbClr val="C00000"/>
                  </a:solidFill>
                  <a:effectLst/>
                  <a:uLnTx/>
                  <a:uFillTx/>
                  <a:sym typeface="Helvetica Neue"/>
                </a:rPr>
                <a:t>CONNECT</a:t>
              </a:r>
              <a:endParaRPr kumimoji="0" sz="1867" b="0" i="0" u="none" strike="noStrike" kern="0" cap="none" spc="0" normalizeH="0" baseline="0" noProof="0" dirty="0">
                <a:ln>
                  <a:noFill/>
                </a:ln>
                <a:solidFill>
                  <a:srgbClr val="C00000"/>
                </a:solidFill>
                <a:effectLst/>
                <a:uLnTx/>
                <a:uFillTx/>
                <a:latin typeface="Arial"/>
                <a:cs typeface="Arial"/>
                <a:sym typeface="Arial"/>
              </a:endParaRPr>
            </a:p>
          </p:txBody>
        </p:sp>
        <p:sp>
          <p:nvSpPr>
            <p:cNvPr id="38" name="Google Shape;510;p23">
              <a:extLst>
                <a:ext uri="{FF2B5EF4-FFF2-40B4-BE49-F238E27FC236}">
                  <a16:creationId xmlns:a16="http://schemas.microsoft.com/office/drawing/2014/main" id="{4F807102-F20C-F9D6-D6E8-005DE07C69A1}"/>
                </a:ext>
              </a:extLst>
            </p:cNvPr>
            <p:cNvSpPr txBox="1"/>
            <p:nvPr/>
          </p:nvSpPr>
          <p:spPr>
            <a:xfrm>
              <a:off x="9186604" y="2204344"/>
              <a:ext cx="1772227" cy="300328"/>
            </a:xfrm>
            <a:prstGeom prst="rect">
              <a:avLst/>
            </a:prstGeom>
            <a:no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
                  <a:srgbClr val="FFDD00"/>
                </a:buClr>
                <a:buSzPts val="1400"/>
                <a:buFont typeface="Helvetica Neue"/>
                <a:buNone/>
                <a:tabLst/>
                <a:defRPr/>
              </a:pPr>
              <a:r>
                <a:rPr kumimoji="0" lang="en-GB" sz="1867" b="1" i="0" u="none" strike="noStrike" kern="0" cap="none" spc="0" normalizeH="0" baseline="0" noProof="0" dirty="0">
                  <a:ln>
                    <a:noFill/>
                  </a:ln>
                  <a:solidFill>
                    <a:srgbClr val="C00000"/>
                  </a:solidFill>
                  <a:effectLst/>
                  <a:uLnTx/>
                  <a:uFillTx/>
                  <a:sym typeface="Helvetica Neue"/>
                </a:rPr>
                <a:t>ENTRETENIR</a:t>
              </a:r>
              <a:endParaRPr kumimoji="0" sz="1867" b="0" i="0" u="none" strike="noStrike" kern="0" cap="none" spc="0" normalizeH="0" baseline="0" noProof="0" dirty="0">
                <a:ln>
                  <a:noFill/>
                </a:ln>
                <a:solidFill>
                  <a:srgbClr val="C00000"/>
                </a:solidFill>
                <a:effectLst/>
                <a:uLnTx/>
                <a:uFillTx/>
                <a:latin typeface="Arial"/>
                <a:cs typeface="Arial"/>
                <a:sym typeface="Arial"/>
              </a:endParaRPr>
            </a:p>
          </p:txBody>
        </p:sp>
        <p:sp>
          <p:nvSpPr>
            <p:cNvPr id="39" name="Google Shape;511;p23">
              <a:extLst>
                <a:ext uri="{FF2B5EF4-FFF2-40B4-BE49-F238E27FC236}">
                  <a16:creationId xmlns:a16="http://schemas.microsoft.com/office/drawing/2014/main" id="{6EACC9A5-ED32-ECA8-4A43-5D8464DB4B6E}"/>
                </a:ext>
              </a:extLst>
            </p:cNvPr>
            <p:cNvSpPr/>
            <p:nvPr/>
          </p:nvSpPr>
          <p:spPr>
            <a:xfrm rot="5400000">
              <a:off x="4443369" y="3072307"/>
              <a:ext cx="300471" cy="3996636"/>
            </a:xfrm>
            <a:prstGeom prst="rightBrace">
              <a:avLst>
                <a:gd name="adj1" fmla="val 8333"/>
                <a:gd name="adj2" fmla="val 50000"/>
              </a:avLst>
            </a:prstGeom>
            <a:noFill/>
            <a:ln w="15875" cap="flat" cmpd="sng">
              <a:solidFill>
                <a:srgbClr val="FDA73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buFont typeface="Arial"/>
                <a:buNone/>
              </a:pPr>
              <a:endParaRPr sz="1867" kern="0">
                <a:solidFill>
                  <a:srgbClr val="000000"/>
                </a:solidFill>
                <a:latin typeface="Arial"/>
                <a:ea typeface="Arial"/>
                <a:cs typeface="Arial"/>
                <a:sym typeface="Arial"/>
              </a:endParaRPr>
            </a:p>
          </p:txBody>
        </p:sp>
        <p:sp>
          <p:nvSpPr>
            <p:cNvPr id="41" name="Google Shape;511;p23">
              <a:extLst>
                <a:ext uri="{FF2B5EF4-FFF2-40B4-BE49-F238E27FC236}">
                  <a16:creationId xmlns:a16="http://schemas.microsoft.com/office/drawing/2014/main" id="{A7BA14AF-243D-871E-5179-73D37DDE3E95}"/>
                </a:ext>
              </a:extLst>
            </p:cNvPr>
            <p:cNvSpPr/>
            <p:nvPr/>
          </p:nvSpPr>
          <p:spPr>
            <a:xfrm rot="5400000">
              <a:off x="7689509" y="4097666"/>
              <a:ext cx="399988" cy="1944743"/>
            </a:xfrm>
            <a:prstGeom prst="rightBrace">
              <a:avLst>
                <a:gd name="adj1" fmla="val 8333"/>
                <a:gd name="adj2" fmla="val 50000"/>
              </a:avLst>
            </a:prstGeom>
            <a:noFill/>
            <a:ln w="15875" cap="flat" cmpd="sng">
              <a:solidFill>
                <a:srgbClr val="FDA73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buFont typeface="Arial"/>
                <a:buNone/>
              </a:pPr>
              <a:endParaRPr sz="1867" kern="0" dirty="0">
                <a:solidFill>
                  <a:srgbClr val="000000"/>
                </a:solidFill>
                <a:latin typeface="Arial"/>
                <a:ea typeface="Arial"/>
                <a:cs typeface="Arial"/>
                <a:sym typeface="Arial"/>
              </a:endParaRPr>
            </a:p>
          </p:txBody>
        </p:sp>
        <p:sp>
          <p:nvSpPr>
            <p:cNvPr id="42" name="Google Shape;511;p23">
              <a:extLst>
                <a:ext uri="{FF2B5EF4-FFF2-40B4-BE49-F238E27FC236}">
                  <a16:creationId xmlns:a16="http://schemas.microsoft.com/office/drawing/2014/main" id="{F9E8F8AF-C103-72D1-7B1E-61D219B88BD4}"/>
                </a:ext>
              </a:extLst>
            </p:cNvPr>
            <p:cNvSpPr/>
            <p:nvPr/>
          </p:nvSpPr>
          <p:spPr>
            <a:xfrm rot="5400000">
              <a:off x="9967542" y="4075938"/>
              <a:ext cx="399988" cy="1944743"/>
            </a:xfrm>
            <a:prstGeom prst="rightBrace">
              <a:avLst>
                <a:gd name="adj1" fmla="val 8333"/>
                <a:gd name="adj2" fmla="val 50000"/>
              </a:avLst>
            </a:prstGeom>
            <a:noFill/>
            <a:ln w="15875" cap="flat" cmpd="sng">
              <a:solidFill>
                <a:srgbClr val="FDA739"/>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buFont typeface="Arial"/>
                <a:buNone/>
              </a:pPr>
              <a:endParaRPr sz="1867" kern="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6090835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ZoneTexte 2">
            <a:extLst>
              <a:ext uri="{FF2B5EF4-FFF2-40B4-BE49-F238E27FC236}">
                <a16:creationId xmlns:a16="http://schemas.microsoft.com/office/drawing/2014/main" id="{8210EF58-9B3D-DA75-015B-8C8F4D5417E7}"/>
              </a:ext>
            </a:extLst>
          </p:cNvPr>
          <p:cNvSpPr txBox="1"/>
          <p:nvPr/>
        </p:nvSpPr>
        <p:spPr>
          <a:xfrm>
            <a:off x="2009839" y="1405570"/>
            <a:ext cx="8160787" cy="400110"/>
          </a:xfrm>
          <a:prstGeom prst="rect">
            <a:avLst/>
          </a:prstGeom>
          <a:noFill/>
        </p:spPr>
        <p:txBody>
          <a:bodyPr wrap="square" rtlCol="0">
            <a:spAutoFit/>
          </a:bodyPr>
          <a:lstStyle/>
          <a:p>
            <a:pPr algn="ctr">
              <a:spcAft>
                <a:spcPts val="800"/>
              </a:spcAft>
            </a:pPr>
            <a:r>
              <a:rPr lang="fr-FR" sz="2000" dirty="0">
                <a:solidFill>
                  <a:srgbClr val="C00000"/>
                </a:solidFill>
                <a:latin typeface="Montserrat Bold"/>
              </a:rPr>
              <a:t>NOTRE APPROCHE</a:t>
            </a:r>
          </a:p>
        </p:txBody>
      </p:sp>
      <p:sp>
        <p:nvSpPr>
          <p:cNvPr id="15" name="Rectangle : coins arrondis 14">
            <a:extLst>
              <a:ext uri="{FF2B5EF4-FFF2-40B4-BE49-F238E27FC236}">
                <a16:creationId xmlns:a16="http://schemas.microsoft.com/office/drawing/2014/main" id="{4BB52504-7EEB-D39F-156F-9581A3C23970}"/>
              </a:ext>
            </a:extLst>
          </p:cNvPr>
          <p:cNvSpPr/>
          <p:nvPr/>
        </p:nvSpPr>
        <p:spPr>
          <a:xfrm>
            <a:off x="248921" y="2250712"/>
            <a:ext cx="2669989" cy="658336"/>
          </a:xfrm>
          <a:prstGeom prst="round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Teasing</a:t>
            </a:r>
          </a:p>
        </p:txBody>
      </p:sp>
      <p:sp>
        <p:nvSpPr>
          <p:cNvPr id="16" name="Rectangle : coins arrondis 15">
            <a:extLst>
              <a:ext uri="{FF2B5EF4-FFF2-40B4-BE49-F238E27FC236}">
                <a16:creationId xmlns:a16="http://schemas.microsoft.com/office/drawing/2014/main" id="{39B19C26-20B0-D725-986E-A5AF2AA0342C}"/>
              </a:ext>
            </a:extLst>
          </p:cNvPr>
          <p:cNvSpPr/>
          <p:nvPr/>
        </p:nvSpPr>
        <p:spPr>
          <a:xfrm>
            <a:off x="4761005" y="2250712"/>
            <a:ext cx="2669989" cy="658336"/>
          </a:xfrm>
          <a:prstGeom prst="round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Reveal</a:t>
            </a:r>
          </a:p>
        </p:txBody>
      </p:sp>
      <p:sp>
        <p:nvSpPr>
          <p:cNvPr id="17" name="Rectangle : coins arrondis 16">
            <a:extLst>
              <a:ext uri="{FF2B5EF4-FFF2-40B4-BE49-F238E27FC236}">
                <a16:creationId xmlns:a16="http://schemas.microsoft.com/office/drawing/2014/main" id="{EB173689-319B-C3B8-0C84-E15F1340D542}"/>
              </a:ext>
            </a:extLst>
          </p:cNvPr>
          <p:cNvSpPr/>
          <p:nvPr/>
        </p:nvSpPr>
        <p:spPr>
          <a:xfrm>
            <a:off x="9256053" y="2250712"/>
            <a:ext cx="2669989" cy="658336"/>
          </a:xfrm>
          <a:prstGeom prst="round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Entretien</a:t>
            </a:r>
          </a:p>
        </p:txBody>
      </p:sp>
      <p:sp>
        <p:nvSpPr>
          <p:cNvPr id="18" name="ZoneTexte 17">
            <a:extLst>
              <a:ext uri="{FF2B5EF4-FFF2-40B4-BE49-F238E27FC236}">
                <a16:creationId xmlns:a16="http://schemas.microsoft.com/office/drawing/2014/main" id="{127D1562-6B21-1A72-DA71-02AFE3CDEA94}"/>
              </a:ext>
            </a:extLst>
          </p:cNvPr>
          <p:cNvSpPr txBox="1"/>
          <p:nvPr/>
        </p:nvSpPr>
        <p:spPr>
          <a:xfrm>
            <a:off x="243155" y="3092904"/>
            <a:ext cx="266998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fr-FR" sz="2000" dirty="0">
                <a:solidFill>
                  <a:srgbClr val="5E5E5E"/>
                </a:solidFill>
                <a:sym typeface="Helvetica Neue"/>
              </a:rPr>
              <a:t>Dans cette phase, il est question de </a:t>
            </a:r>
            <a:r>
              <a:rPr lang="fr-FR" sz="2000" b="1" dirty="0">
                <a:solidFill>
                  <a:srgbClr val="5E5E5E"/>
                </a:solidFill>
                <a:sym typeface="Helvetica Neue"/>
              </a:rPr>
              <a:t>préparer la cible au message final</a:t>
            </a:r>
            <a:endParaRPr kumimoji="0" lang="fr-FR" sz="2000" b="1" i="0" u="none" strike="noStrike" cap="none" spc="0" normalizeH="0" baseline="0" dirty="0">
              <a:ln>
                <a:noFill/>
              </a:ln>
              <a:solidFill>
                <a:srgbClr val="5E5E5E"/>
              </a:solidFill>
              <a:effectLst/>
              <a:uFillTx/>
              <a:latin typeface="+mn-lt"/>
              <a:ea typeface="+mn-ea"/>
              <a:cs typeface="+mn-cs"/>
              <a:sym typeface="Helvetica Neue"/>
            </a:endParaRPr>
          </a:p>
        </p:txBody>
      </p:sp>
      <p:sp>
        <p:nvSpPr>
          <p:cNvPr id="19" name="ZoneTexte 18">
            <a:extLst>
              <a:ext uri="{FF2B5EF4-FFF2-40B4-BE49-F238E27FC236}">
                <a16:creationId xmlns:a16="http://schemas.microsoft.com/office/drawing/2014/main" id="{184EF4B7-88F4-F08C-5B99-56430BCDA611}"/>
              </a:ext>
            </a:extLst>
          </p:cNvPr>
          <p:cNvSpPr txBox="1"/>
          <p:nvPr/>
        </p:nvSpPr>
        <p:spPr>
          <a:xfrm>
            <a:off x="4607653" y="3032159"/>
            <a:ext cx="2965161"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fr-FR" sz="2000" dirty="0">
                <a:solidFill>
                  <a:srgbClr val="5E5E5E"/>
                </a:solidFill>
                <a:sym typeface="Helvetica Neue"/>
              </a:rPr>
              <a:t>Révélation du message clé/final soutenu par l’annonce des </a:t>
            </a:r>
            <a:r>
              <a:rPr lang="fr-FR" sz="2000" b="1" dirty="0">
                <a:solidFill>
                  <a:srgbClr val="5E5E5E"/>
                </a:solidFill>
                <a:sym typeface="Helvetica Neue"/>
              </a:rPr>
              <a:t>GRANDS RENDEZ-VOUS </a:t>
            </a:r>
            <a:r>
              <a:rPr lang="fr-FR" sz="2000" dirty="0">
                <a:solidFill>
                  <a:srgbClr val="5E5E5E"/>
                </a:solidFill>
                <a:sym typeface="Helvetica Neue"/>
              </a:rPr>
              <a:t>sur les réseaux sociaux</a:t>
            </a:r>
            <a:endParaRPr kumimoji="0" lang="fr-FR" sz="20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0" name="ZoneTexte 19">
            <a:extLst>
              <a:ext uri="{FF2B5EF4-FFF2-40B4-BE49-F238E27FC236}">
                <a16:creationId xmlns:a16="http://schemas.microsoft.com/office/drawing/2014/main" id="{3C484687-1503-BDBC-6767-681980AF94FC}"/>
              </a:ext>
            </a:extLst>
          </p:cNvPr>
          <p:cNvSpPr txBox="1"/>
          <p:nvPr/>
        </p:nvSpPr>
        <p:spPr>
          <a:xfrm>
            <a:off x="9278856" y="2893660"/>
            <a:ext cx="2669989" cy="2041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fr-FR" dirty="0">
                <a:solidFill>
                  <a:srgbClr val="5E5E5E"/>
                </a:solidFill>
                <a:sym typeface="Helvetica Neue"/>
              </a:rPr>
              <a:t>Du contenu qui crée </a:t>
            </a:r>
            <a:r>
              <a:rPr lang="fr-FR" b="1" dirty="0">
                <a:solidFill>
                  <a:srgbClr val="5E5E5E"/>
                </a:solidFill>
                <a:sym typeface="Helvetica Neue"/>
              </a:rPr>
              <a:t>L’INTERACTION</a:t>
            </a:r>
            <a:r>
              <a:rPr lang="fr-FR" dirty="0">
                <a:solidFill>
                  <a:srgbClr val="5E5E5E"/>
                </a:solidFill>
                <a:sym typeface="Helvetica Neue"/>
              </a:rPr>
              <a:t> et permet de jouer autour des valeurs à </a:t>
            </a:r>
            <a:r>
              <a:rPr lang="fr-FR" b="1" dirty="0">
                <a:solidFill>
                  <a:srgbClr val="5E5E5E"/>
                </a:solidFill>
                <a:sym typeface="Helvetica Neue"/>
              </a:rPr>
              <a:t>PROMOUVOIR </a:t>
            </a:r>
            <a:r>
              <a:rPr lang="fr-FR" dirty="0">
                <a:solidFill>
                  <a:srgbClr val="5E5E5E"/>
                </a:solidFill>
                <a:sym typeface="Helvetica Neue"/>
              </a:rPr>
              <a:t>suivant </a:t>
            </a:r>
            <a:r>
              <a:rPr lang="fr-FR" b="1" dirty="0">
                <a:solidFill>
                  <a:srgbClr val="5E5E5E"/>
                </a:solidFill>
                <a:sym typeface="Helvetica Neue"/>
              </a:rPr>
              <a:t>LE POSITIONNEMENT DE PHOSPHATINE</a:t>
            </a:r>
            <a:endParaRPr kumimoji="0" lang="fr-FR" b="1"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Diapo 4">
            <a:extLst>
              <a:ext uri="{FF2B5EF4-FFF2-40B4-BE49-F238E27FC236}">
                <a16:creationId xmlns:a16="http://schemas.microsoft.com/office/drawing/2014/main" id="{62BF80F4-729F-873D-29AB-9E448E45B415}"/>
              </a:ext>
            </a:extLst>
          </p:cNvPr>
          <p:cNvSpPr txBox="1">
            <a:spLocks/>
          </p:cNvSpPr>
          <p:nvPr/>
        </p:nvSpPr>
        <p:spPr>
          <a:xfrm>
            <a:off x="134729" y="341741"/>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Déploiement Digital</a:t>
            </a:r>
          </a:p>
        </p:txBody>
      </p:sp>
      <p:cxnSp>
        <p:nvCxnSpPr>
          <p:cNvPr id="10" name="Connecteur droit 9">
            <a:extLst>
              <a:ext uri="{FF2B5EF4-FFF2-40B4-BE49-F238E27FC236}">
                <a16:creationId xmlns:a16="http://schemas.microsoft.com/office/drawing/2014/main" id="{D7D0BA43-27A6-D767-C0F1-C22D028076A7}"/>
              </a:ext>
            </a:extLst>
          </p:cNvPr>
          <p:cNvCxnSpPr/>
          <p:nvPr/>
        </p:nvCxnSpPr>
        <p:spPr>
          <a:xfrm flipH="1">
            <a:off x="3140769" y="1981805"/>
            <a:ext cx="1212351" cy="26918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 name="Connecteur droit 10">
            <a:extLst>
              <a:ext uri="{FF2B5EF4-FFF2-40B4-BE49-F238E27FC236}">
                <a16:creationId xmlns:a16="http://schemas.microsoft.com/office/drawing/2014/main" id="{B59FACCC-4681-1F7D-6187-B083AEA18B79}"/>
              </a:ext>
            </a:extLst>
          </p:cNvPr>
          <p:cNvCxnSpPr/>
          <p:nvPr/>
        </p:nvCxnSpPr>
        <p:spPr>
          <a:xfrm flipH="1">
            <a:off x="7697599" y="1981805"/>
            <a:ext cx="1212351" cy="269182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18B512B5-F52C-8C45-6876-A3DA9378D515}"/>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9E0826A3-A0AB-140D-AAC3-67FF1508F7CD}"/>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091972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18" name="Diapo 4">
            <a:extLst>
              <a:ext uri="{FF2B5EF4-FFF2-40B4-BE49-F238E27FC236}">
                <a16:creationId xmlns:a16="http://schemas.microsoft.com/office/drawing/2014/main" id="{B6151949-742D-A907-3BC2-1B3C5F1C3195}"/>
              </a:ext>
            </a:extLst>
          </p:cNvPr>
          <p:cNvSpPr txBox="1">
            <a:spLocks/>
          </p:cNvSpPr>
          <p:nvPr/>
        </p:nvSpPr>
        <p:spPr>
          <a:xfrm>
            <a:off x="134729" y="341741"/>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Déploiement Digital</a:t>
            </a:r>
          </a:p>
        </p:txBody>
      </p:sp>
      <p:graphicFrame>
        <p:nvGraphicFramePr>
          <p:cNvPr id="21" name="Diagramme 20">
            <a:extLst>
              <a:ext uri="{FF2B5EF4-FFF2-40B4-BE49-F238E27FC236}">
                <a16:creationId xmlns:a16="http://schemas.microsoft.com/office/drawing/2014/main" id="{ECEEA8B5-C27F-D444-8FC0-0734734BDF6F}"/>
              </a:ext>
            </a:extLst>
          </p:cNvPr>
          <p:cNvGraphicFramePr/>
          <p:nvPr>
            <p:extLst>
              <p:ext uri="{D42A27DB-BD31-4B8C-83A1-F6EECF244321}">
                <p14:modId xmlns:p14="http://schemas.microsoft.com/office/powerpoint/2010/main" val="503543375"/>
              </p:ext>
            </p:extLst>
          </p:nvPr>
        </p:nvGraphicFramePr>
        <p:xfrm>
          <a:off x="3030877" y="341741"/>
          <a:ext cx="8530404" cy="627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Image 21">
            <a:extLst>
              <a:ext uri="{FF2B5EF4-FFF2-40B4-BE49-F238E27FC236}">
                <a16:creationId xmlns:a16="http://schemas.microsoft.com/office/drawing/2014/main" id="{396C1F90-1996-FAE6-C980-D7E91579482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0719" y="1714500"/>
            <a:ext cx="3719286" cy="3429000"/>
          </a:xfrm>
          <a:prstGeom prst="rect">
            <a:avLst/>
          </a:prstGeom>
          <a:ln>
            <a:noFill/>
          </a:ln>
          <a:effectLst>
            <a:softEdge rad="112500"/>
          </a:effectLst>
        </p:spPr>
      </p:pic>
      <p:sp>
        <p:nvSpPr>
          <p:cNvPr id="23" name="Rectangle 22">
            <a:extLst>
              <a:ext uri="{FF2B5EF4-FFF2-40B4-BE49-F238E27FC236}">
                <a16:creationId xmlns:a16="http://schemas.microsoft.com/office/drawing/2014/main" id="{01DF223A-F237-2B42-1A0E-C2FD79B7B655}"/>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Rectangle 23">
            <a:extLst>
              <a:ext uri="{FF2B5EF4-FFF2-40B4-BE49-F238E27FC236}">
                <a16:creationId xmlns:a16="http://schemas.microsoft.com/office/drawing/2014/main" id="{0FD001AE-0796-E9DD-09C6-D5036A8DBE5E}"/>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7569761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83A15B2-2865-6088-0706-BB0C1D65784D}"/>
              </a:ext>
            </a:extLst>
          </p:cNvPr>
          <p:cNvPicPr>
            <a:picLocks noChangeAspect="1"/>
          </p:cNvPicPr>
          <p:nvPr/>
        </p:nvPicPr>
        <p:blipFill>
          <a:blip r:embed="rId2"/>
          <a:stretch>
            <a:fillRect/>
          </a:stretch>
        </p:blipFill>
        <p:spPr>
          <a:xfrm>
            <a:off x="7737296" y="1647213"/>
            <a:ext cx="4422867" cy="3870009"/>
          </a:xfrm>
          <a:prstGeom prst="rect">
            <a:avLst/>
          </a:prstGeom>
        </p:spPr>
      </p:pic>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1128" y="5035494"/>
            <a:ext cx="2792250" cy="1922214"/>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5" name="Diapo 4">
            <a:extLst>
              <a:ext uri="{FF2B5EF4-FFF2-40B4-BE49-F238E27FC236}">
                <a16:creationId xmlns:a16="http://schemas.microsoft.com/office/drawing/2014/main" id="{928DD772-658B-2A8F-C8D1-7BAC5EA3675D}"/>
              </a:ext>
            </a:extLst>
          </p:cNvPr>
          <p:cNvSpPr txBox="1">
            <a:spLocks/>
          </p:cNvSpPr>
          <p:nvPr/>
        </p:nvSpPr>
        <p:spPr>
          <a:xfrm>
            <a:off x="134729" y="341741"/>
            <a:ext cx="10899716"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Déploiement Digital_</a:t>
            </a:r>
            <a:r>
              <a:rPr kumimoji="0" lang="fr-CM" sz="3200" b="1" i="0" u="none" strike="noStrike" kern="0" cap="none" spc="-132" normalizeH="0" baseline="0" noProof="0" dirty="0">
                <a:ln>
                  <a:noFill/>
                </a:ln>
                <a:solidFill>
                  <a:srgbClr val="E92D4A"/>
                </a:solidFill>
                <a:effectLst/>
                <a:uLnTx/>
                <a:uFillTx/>
                <a:latin typeface="Montserrat Bold"/>
                <a:sym typeface="Montserrat Bold"/>
              </a:rPr>
              <a:t>Plateformes à utiliser</a:t>
            </a:r>
            <a:endParaRPr kumimoji="0" lang="fr-CM" sz="4000" b="1" i="0" u="none" strike="noStrike" kern="0" cap="none" spc="-132" normalizeH="0" baseline="0" noProof="0" dirty="0">
              <a:ln>
                <a:noFill/>
              </a:ln>
              <a:solidFill>
                <a:srgbClr val="E92D4A"/>
              </a:solidFill>
              <a:effectLst/>
              <a:uLnTx/>
              <a:uFillTx/>
              <a:latin typeface="Montserrat Bold"/>
              <a:sym typeface="Montserrat Bold"/>
            </a:endParaRPr>
          </a:p>
        </p:txBody>
      </p:sp>
      <p:graphicFrame>
        <p:nvGraphicFramePr>
          <p:cNvPr id="14" name="Diagramme 13">
            <a:extLst>
              <a:ext uri="{FF2B5EF4-FFF2-40B4-BE49-F238E27FC236}">
                <a16:creationId xmlns:a16="http://schemas.microsoft.com/office/drawing/2014/main" id="{3DBB95EA-6282-C529-A392-1C5C4EB26A15}"/>
              </a:ext>
            </a:extLst>
          </p:cNvPr>
          <p:cNvGraphicFramePr/>
          <p:nvPr>
            <p:extLst>
              <p:ext uri="{D42A27DB-BD31-4B8C-83A1-F6EECF244321}">
                <p14:modId xmlns:p14="http://schemas.microsoft.com/office/powerpoint/2010/main" val="2509767618"/>
              </p:ext>
            </p:extLst>
          </p:nvPr>
        </p:nvGraphicFramePr>
        <p:xfrm>
          <a:off x="79281" y="1592310"/>
          <a:ext cx="6509083" cy="4624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ZoneTexte 16">
            <a:extLst>
              <a:ext uri="{FF2B5EF4-FFF2-40B4-BE49-F238E27FC236}">
                <a16:creationId xmlns:a16="http://schemas.microsoft.com/office/drawing/2014/main" id="{7139C7EE-33B2-54E2-41DF-555B598F7928}"/>
              </a:ext>
            </a:extLst>
          </p:cNvPr>
          <p:cNvSpPr txBox="1"/>
          <p:nvPr/>
        </p:nvSpPr>
        <p:spPr>
          <a:xfrm>
            <a:off x="2991635" y="3105834"/>
            <a:ext cx="445712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fr-FR" dirty="0"/>
              <a:t>Afin de partager les valeurs de marque ; entretenir une communauté et l’agrandir. </a:t>
            </a:r>
          </a:p>
        </p:txBody>
      </p:sp>
      <p:sp>
        <p:nvSpPr>
          <p:cNvPr id="18" name="Rectangle 17">
            <a:extLst>
              <a:ext uri="{FF2B5EF4-FFF2-40B4-BE49-F238E27FC236}">
                <a16:creationId xmlns:a16="http://schemas.microsoft.com/office/drawing/2014/main" id="{3FE5D6B1-D096-D4ED-C874-C2A7B5C4FE98}"/>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1E0C50B1-DE34-B6AC-5ECD-62A000FB1896}"/>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51994552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2" name="ZoneTexte 1">
            <a:extLst>
              <a:ext uri="{FF2B5EF4-FFF2-40B4-BE49-F238E27FC236}">
                <a16:creationId xmlns:a16="http://schemas.microsoft.com/office/drawing/2014/main" id="{749F4324-955C-917F-B6F2-BA77E8140A95}"/>
              </a:ext>
            </a:extLst>
          </p:cNvPr>
          <p:cNvSpPr txBox="1"/>
          <p:nvPr/>
        </p:nvSpPr>
        <p:spPr>
          <a:xfrm>
            <a:off x="8662988" y="2395836"/>
            <a:ext cx="3529013"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fr-FR" sz="2000" b="1" kern="0" dirty="0">
                <a:solidFill>
                  <a:srgbClr val="FFFFFF"/>
                </a:solidFill>
                <a:latin typeface="Montserrat Bold"/>
                <a:sym typeface="Helvetica Neue"/>
              </a:rPr>
              <a:t>COMMENT SE </a:t>
            </a:r>
          </a:p>
          <a:p>
            <a:pPr algn="ctr" defTabSz="1219169" hangingPunct="0"/>
            <a:r>
              <a:rPr lang="fr-FR" sz="2000" b="1" kern="0" dirty="0">
                <a:solidFill>
                  <a:srgbClr val="FFFFFF"/>
                </a:solidFill>
                <a:latin typeface="Montserrat Bold"/>
                <a:sym typeface="Helvetica Neue"/>
              </a:rPr>
              <a:t>COMPORTE </a:t>
            </a:r>
          </a:p>
          <a:p>
            <a:pPr algn="ctr" defTabSz="1219169" hangingPunct="0"/>
            <a:r>
              <a:rPr lang="fr-FR" sz="2000" b="1" kern="0" dirty="0">
                <a:solidFill>
                  <a:srgbClr val="FFFFFF"/>
                </a:solidFill>
                <a:latin typeface="Montserrat Bold"/>
                <a:sym typeface="Helvetica Neue"/>
              </a:rPr>
              <a:t>LA CIBLE</a:t>
            </a:r>
          </a:p>
          <a:p>
            <a:pPr algn="ctr" defTabSz="1219169" hangingPunct="0"/>
            <a:r>
              <a:rPr lang="fr-FR" sz="2000" b="1" kern="0" dirty="0">
                <a:solidFill>
                  <a:srgbClr val="FFFFFF"/>
                </a:solidFill>
                <a:latin typeface="Montserrat Bold"/>
                <a:sym typeface="Helvetica Neue"/>
              </a:rPr>
              <a:t>( Génération Z )</a:t>
            </a:r>
          </a:p>
          <a:p>
            <a:pPr algn="ctr" defTabSz="1219169" hangingPunct="0"/>
            <a:r>
              <a:rPr lang="fr-FR" sz="2000" b="1" kern="0" dirty="0">
                <a:solidFill>
                  <a:srgbClr val="151515"/>
                </a:solidFill>
                <a:latin typeface="Montserrat Bold"/>
                <a:sym typeface="Helvetica Neue"/>
              </a:rPr>
              <a:t>?  </a:t>
            </a:r>
          </a:p>
        </p:txBody>
      </p:sp>
    </p:spTree>
    <p:extLst>
      <p:ext uri="{BB962C8B-B14F-4D97-AF65-F5344CB8AC3E}">
        <p14:creationId xmlns:p14="http://schemas.microsoft.com/office/powerpoint/2010/main" val="11084637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93ECFDBB-9B1D-3171-6724-D0C7C06ABDC4}"/>
              </a:ext>
            </a:extLst>
          </p:cNvPr>
          <p:cNvSpPr txBox="1">
            <a:spLocks/>
          </p:cNvSpPr>
          <p:nvPr/>
        </p:nvSpPr>
        <p:spPr>
          <a:xfrm>
            <a:off x="134729" y="341741"/>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Déploiement Digital</a:t>
            </a:r>
          </a:p>
        </p:txBody>
      </p:sp>
      <p:sp>
        <p:nvSpPr>
          <p:cNvPr id="14" name="ZoneTexte 13">
            <a:extLst>
              <a:ext uri="{FF2B5EF4-FFF2-40B4-BE49-F238E27FC236}">
                <a16:creationId xmlns:a16="http://schemas.microsoft.com/office/drawing/2014/main" id="{A25FB4FC-13C4-171A-AEF5-9DEAAD508DF3}"/>
              </a:ext>
            </a:extLst>
          </p:cNvPr>
          <p:cNvSpPr txBox="1"/>
          <p:nvPr/>
        </p:nvSpPr>
        <p:spPr>
          <a:xfrm>
            <a:off x="5390959" y="1796889"/>
            <a:ext cx="615935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Helvetica Neue Medium"/>
                <a:sym typeface="Helvetica Neue Medium"/>
              </a:rPr>
              <a:t>Elle aime : </a:t>
            </a:r>
          </a:p>
        </p:txBody>
      </p:sp>
      <p:pic>
        <p:nvPicPr>
          <p:cNvPr id="15" name="Image 14">
            <a:extLst>
              <a:ext uri="{FF2B5EF4-FFF2-40B4-BE49-F238E27FC236}">
                <a16:creationId xmlns:a16="http://schemas.microsoft.com/office/drawing/2014/main" id="{4F063784-EA93-6213-3934-F503087D38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395" y="1448657"/>
            <a:ext cx="4008636" cy="4323792"/>
          </a:xfrm>
          <a:prstGeom prst="rect">
            <a:avLst/>
          </a:prstGeom>
        </p:spPr>
      </p:pic>
      <p:graphicFrame>
        <p:nvGraphicFramePr>
          <p:cNvPr id="18" name="Diagramme 17">
            <a:extLst>
              <a:ext uri="{FF2B5EF4-FFF2-40B4-BE49-F238E27FC236}">
                <a16:creationId xmlns:a16="http://schemas.microsoft.com/office/drawing/2014/main" id="{F4AD45B2-258A-343C-BAF1-9CD260EDE299}"/>
              </a:ext>
            </a:extLst>
          </p:cNvPr>
          <p:cNvGraphicFramePr/>
          <p:nvPr>
            <p:extLst>
              <p:ext uri="{D42A27DB-BD31-4B8C-83A1-F6EECF244321}">
                <p14:modId xmlns:p14="http://schemas.microsoft.com/office/powerpoint/2010/main" val="2525615608"/>
              </p:ext>
            </p:extLst>
          </p:nvPr>
        </p:nvGraphicFramePr>
        <p:xfrm>
          <a:off x="5083139" y="1134543"/>
          <a:ext cx="6159356" cy="51864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ZoneTexte 19">
            <a:extLst>
              <a:ext uri="{FF2B5EF4-FFF2-40B4-BE49-F238E27FC236}">
                <a16:creationId xmlns:a16="http://schemas.microsoft.com/office/drawing/2014/main" id="{BD5370CC-B0F7-4316-D4EE-A6D75FE1264B}"/>
              </a:ext>
            </a:extLst>
          </p:cNvPr>
          <p:cNvSpPr txBox="1"/>
          <p:nvPr/>
        </p:nvSpPr>
        <p:spPr>
          <a:xfrm>
            <a:off x="134729" y="1187047"/>
            <a:ext cx="615935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fr-CM" sz="2800" b="1" i="0" u="none" strike="noStrike" kern="0" cap="none" spc="-132" normalizeH="0" baseline="0" noProof="0" dirty="0">
                <a:ln>
                  <a:noFill/>
                </a:ln>
                <a:solidFill>
                  <a:srgbClr val="C00000"/>
                </a:solidFill>
                <a:effectLst/>
                <a:uLnTx/>
                <a:uFillTx/>
                <a:latin typeface="Montserrat Bold"/>
                <a:sym typeface="Montserrat Bold"/>
              </a:rPr>
              <a:t>Live de la cible style sur le digital</a:t>
            </a:r>
            <a:endParaRPr lang="fr-FR" sz="1200" dirty="0">
              <a:solidFill>
                <a:srgbClr val="C00000"/>
              </a:solidFill>
            </a:endParaRPr>
          </a:p>
        </p:txBody>
      </p:sp>
      <p:sp>
        <p:nvSpPr>
          <p:cNvPr id="21" name="Rectangle 20">
            <a:extLst>
              <a:ext uri="{FF2B5EF4-FFF2-40B4-BE49-F238E27FC236}">
                <a16:creationId xmlns:a16="http://schemas.microsoft.com/office/drawing/2014/main" id="{38C09E03-22B9-2F99-D9B4-4CB8823B458F}"/>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C62E8778-5720-7F95-B0AF-38FF90D5D977}"/>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6483283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74D1E8E7-001C-5356-30BB-5C540C2A89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208" y="5834767"/>
            <a:ext cx="1818781" cy="517137"/>
          </a:xfrm>
          <a:prstGeom prst="rect">
            <a:avLst/>
          </a:prstGeom>
          <a:ln w="12700">
            <a:miter lim="400000"/>
          </a:ln>
        </p:spPr>
      </p:pic>
      <p:sp>
        <p:nvSpPr>
          <p:cNvPr id="4" name="Diapo 4">
            <a:extLst>
              <a:ext uri="{FF2B5EF4-FFF2-40B4-BE49-F238E27FC236}">
                <a16:creationId xmlns:a16="http://schemas.microsoft.com/office/drawing/2014/main" id="{F388044B-6ADF-AD27-F1B6-37CB2FD4E644}"/>
              </a:ext>
            </a:extLst>
          </p:cNvPr>
          <p:cNvSpPr txBox="1">
            <a:spLocks/>
          </p:cNvSpPr>
          <p:nvPr/>
        </p:nvSpPr>
        <p:spPr>
          <a:xfrm>
            <a:off x="2215116" y="3416157"/>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defTabSz="1219169" rtl="0" eaLnBrk="1" fontAlgn="auto" latinLnBrk="0" hangingPunct="1">
              <a:lnSpc>
                <a:spcPct val="80000"/>
              </a:lnSpc>
              <a:spcBef>
                <a:spcPts val="0"/>
              </a:spcBef>
              <a:spcAft>
                <a:spcPts val="0"/>
              </a:spcAft>
              <a:buClrTx/>
              <a:buSzTx/>
              <a:buFontTx/>
              <a:buNone/>
              <a:tabLst/>
              <a:defRPr/>
            </a:pPr>
            <a:r>
              <a:rPr lang="fr-CM" sz="8800" b="1" kern="0" dirty="0">
                <a:solidFill>
                  <a:schemeClr val="bg1"/>
                </a:solidFill>
              </a:rPr>
              <a:t>PHASE DE TEASING</a:t>
            </a:r>
            <a:endParaRPr kumimoji="0" lang="fr-CM" sz="8800" b="1" i="0" u="none" strike="noStrike" kern="0" cap="none" spc="-132" normalizeH="0" baseline="0" noProof="0" dirty="0">
              <a:ln>
                <a:noFill/>
              </a:ln>
              <a:solidFill>
                <a:schemeClr val="bg1"/>
              </a:solidFill>
              <a:effectLst/>
              <a:uLnTx/>
              <a:uFillTx/>
              <a:latin typeface="Montserrat Bold"/>
              <a:sym typeface="Montserrat Bold"/>
            </a:endParaRPr>
          </a:p>
        </p:txBody>
      </p:sp>
      <p:sp>
        <p:nvSpPr>
          <p:cNvPr id="6" name="Organigramme : Connecteur 5">
            <a:extLst>
              <a:ext uri="{FF2B5EF4-FFF2-40B4-BE49-F238E27FC236}">
                <a16:creationId xmlns:a16="http://schemas.microsoft.com/office/drawing/2014/main" id="{38993375-7DD9-BD3C-5BFE-81BFBB4D50D3}"/>
              </a:ext>
            </a:extLst>
          </p:cNvPr>
          <p:cNvSpPr/>
          <p:nvPr/>
        </p:nvSpPr>
        <p:spPr>
          <a:xfrm>
            <a:off x="6096000" y="4049969"/>
            <a:ext cx="410966" cy="410966"/>
          </a:xfrm>
          <a:prstGeom prst="flowChartConnector">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Organigramme : Connecteur 8">
            <a:extLst>
              <a:ext uri="{FF2B5EF4-FFF2-40B4-BE49-F238E27FC236}">
                <a16:creationId xmlns:a16="http://schemas.microsoft.com/office/drawing/2014/main" id="{67225E8B-022E-9F7B-B488-022D73EB256D}"/>
              </a:ext>
            </a:extLst>
          </p:cNvPr>
          <p:cNvSpPr/>
          <p:nvPr/>
        </p:nvSpPr>
        <p:spPr>
          <a:xfrm>
            <a:off x="6777518" y="4133874"/>
            <a:ext cx="243156" cy="243156"/>
          </a:xfrm>
          <a:prstGeom prst="flowChartConnector">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Organigramme : Connecteur 12">
            <a:extLst>
              <a:ext uri="{FF2B5EF4-FFF2-40B4-BE49-F238E27FC236}">
                <a16:creationId xmlns:a16="http://schemas.microsoft.com/office/drawing/2014/main" id="{AE324235-C23A-1495-DC07-F7628ED1C008}"/>
              </a:ext>
            </a:extLst>
          </p:cNvPr>
          <p:cNvSpPr/>
          <p:nvPr/>
        </p:nvSpPr>
        <p:spPr>
          <a:xfrm>
            <a:off x="5595990" y="4133874"/>
            <a:ext cx="243156" cy="243156"/>
          </a:xfrm>
          <a:prstGeom prst="flowChartConnector">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0724581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93ECFDBB-9B1D-3171-6724-D0C7C06ABDC4}"/>
              </a:ext>
            </a:extLst>
          </p:cNvPr>
          <p:cNvSpPr txBox="1">
            <a:spLocks/>
          </p:cNvSpPr>
          <p:nvPr/>
        </p:nvSpPr>
        <p:spPr>
          <a:xfrm>
            <a:off x="134729" y="341741"/>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Phase de Teasing</a:t>
            </a:r>
          </a:p>
        </p:txBody>
      </p:sp>
      <p:cxnSp>
        <p:nvCxnSpPr>
          <p:cNvPr id="4" name="Connecteur droit 3">
            <a:extLst>
              <a:ext uri="{FF2B5EF4-FFF2-40B4-BE49-F238E27FC236}">
                <a16:creationId xmlns:a16="http://schemas.microsoft.com/office/drawing/2014/main" id="{79F6A5A4-4E2E-5459-A2E1-3B6E628F6B31}"/>
              </a:ext>
            </a:extLst>
          </p:cNvPr>
          <p:cNvCxnSpPr>
            <a:cxnSpLocks/>
          </p:cNvCxnSpPr>
          <p:nvPr/>
        </p:nvCxnSpPr>
        <p:spPr>
          <a:xfrm>
            <a:off x="3759149" y="875774"/>
            <a:ext cx="0" cy="498108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id="{D36B1919-19E7-EAC5-D494-785BCF5155D4}"/>
              </a:ext>
            </a:extLst>
          </p:cNvPr>
          <p:cNvSpPr txBox="1"/>
          <p:nvPr/>
        </p:nvSpPr>
        <p:spPr>
          <a:xfrm>
            <a:off x="5243112" y="691108"/>
            <a:ext cx="670573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b="1" i="1" dirty="0">
                <a:solidFill>
                  <a:srgbClr val="C00000"/>
                </a:solidFill>
                <a:latin typeface="Helvetica Neue Medium"/>
                <a:sym typeface="Helvetica Neue"/>
              </a:rPr>
              <a:t>Le teasing s’étendra sur 01 semaine allant du 20 au 28 Mai.</a:t>
            </a:r>
          </a:p>
        </p:txBody>
      </p:sp>
      <p:sp>
        <p:nvSpPr>
          <p:cNvPr id="15" name="ZoneTexte 14">
            <a:extLst>
              <a:ext uri="{FF2B5EF4-FFF2-40B4-BE49-F238E27FC236}">
                <a16:creationId xmlns:a16="http://schemas.microsoft.com/office/drawing/2014/main" id="{61F573B5-1781-C552-711A-D3695B23500C}"/>
              </a:ext>
            </a:extLst>
          </p:cNvPr>
          <p:cNvSpPr txBox="1"/>
          <p:nvPr/>
        </p:nvSpPr>
        <p:spPr>
          <a:xfrm>
            <a:off x="3830855" y="1308572"/>
            <a:ext cx="7880041" cy="4832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b="1" i="1" dirty="0">
                <a:solidFill>
                  <a:srgbClr val="C00000"/>
                </a:solidFill>
                <a:latin typeface="Helvetica Neue Medium"/>
                <a:sym typeface="Helvetica Neue"/>
              </a:rPr>
              <a:t>Lundi 20 Mai : </a:t>
            </a:r>
            <a:r>
              <a:rPr lang="fr-FR" sz="1400" i="1" dirty="0">
                <a:solidFill>
                  <a:schemeClr val="bg2">
                    <a:lumMod val="50000"/>
                  </a:schemeClr>
                </a:solidFill>
                <a:latin typeface="Helvetica Neue Medium"/>
                <a:sym typeface="Helvetica Neue"/>
              </a:rPr>
              <a:t>Relation Grand-mère – Maman (</a:t>
            </a:r>
            <a:r>
              <a:rPr lang="fr-FR" sz="1400" i="1" dirty="0" err="1">
                <a:solidFill>
                  <a:schemeClr val="bg2">
                    <a:lumMod val="50000"/>
                  </a:schemeClr>
                </a:solidFill>
                <a:latin typeface="Helvetica Neue Medium"/>
                <a:sym typeface="Helvetica Neue"/>
              </a:rPr>
              <a:t>facebook</a:t>
            </a:r>
            <a:r>
              <a:rPr lang="fr-FR" sz="1400" i="1" dirty="0">
                <a:solidFill>
                  <a:schemeClr val="bg2">
                    <a:lumMod val="50000"/>
                  </a:schemeClr>
                </a:solidFill>
                <a:latin typeface="Helvetica Neue Medium"/>
                <a:sym typeface="Helvetica Neue"/>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b="1" i="1" dirty="0">
                <a:solidFill>
                  <a:srgbClr val="FFC000"/>
                </a:solidFill>
                <a:latin typeface="Helvetica Neue Medium"/>
                <a:sym typeface="Helvetica Neue"/>
              </a:rPr>
              <a:t>Proposition de texte : </a:t>
            </a:r>
            <a:r>
              <a:rPr lang="fr-FR" sz="1400" i="1" dirty="0">
                <a:solidFill>
                  <a:schemeClr val="bg2">
                    <a:lumMod val="50000"/>
                  </a:schemeClr>
                </a:solidFill>
                <a:latin typeface="Helvetica Neue Medium"/>
                <a:sym typeface="Helvetica Neue"/>
              </a:rPr>
              <a:t>Quelle était la réaction de votre maman quand vous lui avez annoncé que vous étiez enceinte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4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b="1" i="1" dirty="0">
                <a:solidFill>
                  <a:srgbClr val="C00000"/>
                </a:solidFill>
                <a:latin typeface="Helvetica Neue Medium"/>
                <a:sym typeface="Helvetica Neue"/>
              </a:rPr>
              <a:t>Mercredi 22 Mai : </a:t>
            </a:r>
            <a:r>
              <a:rPr lang="fr-FR" sz="1400" i="1" dirty="0">
                <a:solidFill>
                  <a:schemeClr val="bg2">
                    <a:lumMod val="50000"/>
                  </a:schemeClr>
                </a:solidFill>
                <a:latin typeface="Helvetica Neue Medium"/>
                <a:sym typeface="Helvetica Neue"/>
              </a:rPr>
              <a:t>Relation Maman – Enfant (</a:t>
            </a:r>
            <a:r>
              <a:rPr lang="fr-FR" sz="1400" i="1" dirty="0" err="1">
                <a:solidFill>
                  <a:schemeClr val="bg2">
                    <a:lumMod val="50000"/>
                  </a:schemeClr>
                </a:solidFill>
                <a:latin typeface="Helvetica Neue Medium"/>
                <a:sym typeface="Helvetica Neue"/>
              </a:rPr>
              <a:t>facebook</a:t>
            </a:r>
            <a:r>
              <a:rPr lang="fr-FR" sz="1400" i="1" dirty="0">
                <a:solidFill>
                  <a:schemeClr val="bg2">
                    <a:lumMod val="50000"/>
                  </a:schemeClr>
                </a:solidFill>
                <a:latin typeface="Helvetica Neue Medium"/>
                <a:sym typeface="Helvetica Neue"/>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b="1" i="1" dirty="0">
                <a:solidFill>
                  <a:srgbClr val="FFC000"/>
                </a:solidFill>
                <a:latin typeface="Helvetica Neue Medium"/>
                <a:sym typeface="Helvetica Neue"/>
              </a:rPr>
              <a:t>Proposition de texte : </a:t>
            </a:r>
            <a:r>
              <a:rPr lang="fr-FR" sz="1400" i="1" dirty="0">
                <a:solidFill>
                  <a:schemeClr val="bg2">
                    <a:lumMod val="50000"/>
                  </a:schemeClr>
                </a:solidFill>
                <a:latin typeface="Helvetica Neue Medium"/>
                <a:sym typeface="Helvetica Neue"/>
              </a:rPr>
              <a:t>Jumeaux , bénédiction ou casse-tête , Comment avez-vous géré cette situation ?  Que contient le sac pour la maternité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4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b="1" i="1" dirty="0">
                <a:solidFill>
                  <a:srgbClr val="C00000"/>
                </a:solidFill>
                <a:latin typeface="Helvetica Neue Medium"/>
                <a:sym typeface="Helvetica Neue"/>
              </a:rPr>
              <a:t>Vendredi 24 Mai : </a:t>
            </a:r>
            <a:r>
              <a:rPr lang="fr-FR" sz="1400" i="1" dirty="0">
                <a:solidFill>
                  <a:schemeClr val="bg2">
                    <a:lumMod val="50000"/>
                  </a:schemeClr>
                </a:solidFill>
                <a:latin typeface="Helvetica Neue Medium"/>
                <a:sym typeface="Helvetica Neue"/>
              </a:rPr>
              <a:t>Grand-mère – Maman – Enfant (</a:t>
            </a:r>
            <a:r>
              <a:rPr lang="fr-FR" sz="1400" i="1" dirty="0" err="1">
                <a:solidFill>
                  <a:schemeClr val="bg2">
                    <a:lumMod val="50000"/>
                  </a:schemeClr>
                </a:solidFill>
                <a:latin typeface="Helvetica Neue Medium"/>
                <a:sym typeface="Helvetica Neue"/>
              </a:rPr>
              <a:t>facebook</a:t>
            </a:r>
            <a:r>
              <a:rPr lang="fr-FR" sz="1400" i="1" dirty="0">
                <a:solidFill>
                  <a:schemeClr val="bg2">
                    <a:lumMod val="50000"/>
                  </a:schemeClr>
                </a:solidFill>
                <a:latin typeface="Helvetica Neue Medium"/>
                <a:sym typeface="Helvetica Neue"/>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i="1" dirty="0">
                <a:solidFill>
                  <a:schemeClr val="bg2">
                    <a:lumMod val="50000"/>
                  </a:schemeClr>
                </a:solidFill>
                <a:latin typeface="Helvetica Neue Medium"/>
                <a:sym typeface="Helvetica Neue"/>
              </a:rPr>
              <a:t>Mbombo , comment a-t-elle réagit quand vous avez donné son nom à votre bébé ?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4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b="1" i="1" dirty="0">
                <a:solidFill>
                  <a:srgbClr val="C00000"/>
                </a:solidFill>
                <a:latin typeface="Helvetica Neue Medium"/>
                <a:sym typeface="Helvetica Neue"/>
              </a:rPr>
              <a:t>Vendredi 26 Mai : </a:t>
            </a:r>
            <a:r>
              <a:rPr lang="fr-FR" sz="1400" i="1" dirty="0">
                <a:solidFill>
                  <a:schemeClr val="bg2">
                    <a:lumMod val="50000"/>
                  </a:schemeClr>
                </a:solidFill>
                <a:latin typeface="Helvetica Neue Medium"/>
                <a:sym typeface="Helvetica Neue"/>
              </a:rPr>
              <a:t>Grand-mère – Maman – Enfant (</a:t>
            </a:r>
            <a:r>
              <a:rPr lang="fr-FR" sz="1400" i="1" dirty="0" err="1">
                <a:solidFill>
                  <a:schemeClr val="bg2">
                    <a:lumMod val="50000"/>
                  </a:schemeClr>
                </a:solidFill>
                <a:latin typeface="Helvetica Neue Medium"/>
                <a:sym typeface="Helvetica Neue"/>
              </a:rPr>
              <a:t>facebook</a:t>
            </a:r>
            <a:r>
              <a:rPr lang="fr-FR" sz="1400" i="1" dirty="0">
                <a:solidFill>
                  <a:schemeClr val="bg2">
                    <a:lumMod val="50000"/>
                  </a:schemeClr>
                </a:solidFill>
                <a:latin typeface="Helvetica Neue Medium"/>
                <a:sym typeface="Helvetica Neue"/>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i="1" dirty="0">
                <a:solidFill>
                  <a:schemeClr val="bg2">
                    <a:lumMod val="50000"/>
                  </a:schemeClr>
                </a:solidFill>
                <a:latin typeface="Helvetica Neue Medium"/>
                <a:sym typeface="Helvetica Neue"/>
              </a:rPr>
              <a:t>Quel est la valeur des conseils de grande mère pendant et après l’accouchement? </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i="1" dirty="0">
                <a:solidFill>
                  <a:schemeClr val="bg2">
                    <a:lumMod val="50000"/>
                  </a:schemeClr>
                </a:solidFill>
                <a:latin typeface="Helvetica Neue Medium"/>
                <a:sym typeface="Helvetica Neue"/>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i="1" dirty="0">
                <a:solidFill>
                  <a:schemeClr val="bg2">
                    <a:lumMod val="50000"/>
                  </a:schemeClr>
                </a:solidFill>
                <a:latin typeface="Helvetica Neue Medium"/>
                <a:sym typeface="Helvetica Neue"/>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b="1" i="1" dirty="0">
                <a:solidFill>
                  <a:srgbClr val="C00000"/>
                </a:solidFill>
                <a:latin typeface="Helvetica Neue Medium"/>
                <a:sym typeface="Helvetica Neue"/>
              </a:rPr>
              <a:t>Vendredi 24 Mai : </a:t>
            </a:r>
            <a:r>
              <a:rPr lang="fr-FR" sz="1400" i="1" dirty="0">
                <a:solidFill>
                  <a:schemeClr val="bg2">
                    <a:lumMod val="50000"/>
                  </a:schemeClr>
                </a:solidFill>
                <a:latin typeface="Helvetica Neue Medium"/>
                <a:sym typeface="Helvetica Neue"/>
              </a:rPr>
              <a:t> (DIAPLAY)</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400" i="1" dirty="0">
                <a:solidFill>
                  <a:schemeClr val="bg2">
                    <a:lumMod val="50000"/>
                  </a:schemeClr>
                </a:solidFill>
                <a:latin typeface="Helvetica Neue Medium"/>
                <a:sym typeface="Helvetica Neue"/>
              </a:rPr>
              <a:t>Message « </a:t>
            </a:r>
            <a:r>
              <a:rPr lang="fr-FR" sz="1400" b="1" i="1" dirty="0">
                <a:solidFill>
                  <a:schemeClr val="bg2">
                    <a:lumMod val="50000"/>
                  </a:schemeClr>
                </a:solidFill>
                <a:latin typeface="Helvetica Neue Medium"/>
                <a:sym typeface="Helvetica Neue"/>
              </a:rPr>
              <a:t>l’amour d’une mère est éternel </a:t>
            </a:r>
            <a:r>
              <a:rPr lang="fr-FR" sz="1400" i="1" dirty="0">
                <a:solidFill>
                  <a:schemeClr val="bg2">
                    <a:lumMod val="50000"/>
                  </a:schemeClr>
                </a:solidFill>
                <a:latin typeface="Helvetica Neue Medium"/>
                <a:sym typeface="Helvetica Neue"/>
              </a:rPr>
              <a:t>» ou « </a:t>
            </a:r>
            <a:r>
              <a:rPr lang="fr-FR" sz="1400" b="1" i="1" dirty="0">
                <a:solidFill>
                  <a:schemeClr val="bg2">
                    <a:lumMod val="50000"/>
                  </a:schemeClr>
                </a:solidFill>
                <a:latin typeface="Helvetica Neue Medium"/>
                <a:sym typeface="Helvetica Neue"/>
              </a:rPr>
              <a:t>de génération en génération </a:t>
            </a:r>
            <a:r>
              <a:rPr lang="fr-FR" sz="1400" i="1" dirty="0">
                <a:solidFill>
                  <a:schemeClr val="bg2">
                    <a:lumMod val="50000"/>
                  </a:schemeClr>
                </a:solidFill>
                <a:latin typeface="Helvetica Neue Medium"/>
                <a:sym typeface="Helvetica Neue"/>
              </a:rPr>
              <a:t>» ou encore  « </a:t>
            </a:r>
            <a:r>
              <a:rPr lang="fr-FR" sz="1400" b="1" i="1" dirty="0">
                <a:solidFill>
                  <a:schemeClr val="bg2">
                    <a:lumMod val="50000"/>
                  </a:schemeClr>
                </a:solidFill>
                <a:latin typeface="Helvetica Neue Medium"/>
                <a:sym typeface="Helvetica Neue"/>
              </a:rPr>
              <a:t>maman je t’aimerai toujours </a:t>
            </a:r>
            <a:r>
              <a:rPr lang="fr-FR" sz="1400" i="1" dirty="0">
                <a:solidFill>
                  <a:schemeClr val="bg2">
                    <a:lumMod val="50000"/>
                  </a:schemeClr>
                </a:solidFill>
                <a:latin typeface="Helvetica Neue Medium"/>
                <a:sym typeface="Helvetica Neue"/>
              </a:rPr>
              <a:t>»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4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4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4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400" i="1" dirty="0">
              <a:solidFill>
                <a:schemeClr val="bg2">
                  <a:lumMod val="50000"/>
                </a:schemeClr>
              </a:solidFill>
              <a:latin typeface="Helvetica Neue Medium"/>
              <a:sym typeface="Helvetica Neue"/>
            </a:endParaRPr>
          </a:p>
        </p:txBody>
      </p:sp>
      <p:sp>
        <p:nvSpPr>
          <p:cNvPr id="20" name="ZoneTexte 19">
            <a:extLst>
              <a:ext uri="{FF2B5EF4-FFF2-40B4-BE49-F238E27FC236}">
                <a16:creationId xmlns:a16="http://schemas.microsoft.com/office/drawing/2014/main" id="{5781D36D-3E7D-7395-729E-E8FA8EF779CD}"/>
              </a:ext>
            </a:extLst>
          </p:cNvPr>
          <p:cNvSpPr txBox="1"/>
          <p:nvPr/>
        </p:nvSpPr>
        <p:spPr>
          <a:xfrm>
            <a:off x="272030" y="1971381"/>
            <a:ext cx="2993616"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r-FR" b="1" i="1" dirty="0">
                <a:solidFill>
                  <a:schemeClr val="bg2">
                    <a:lumMod val="50000"/>
                  </a:schemeClr>
                </a:solidFill>
                <a:latin typeface="Helvetica Neue Medium"/>
                <a:sym typeface="Helvetica Neue"/>
              </a:rPr>
              <a:t>Durant cette phase , l’idée est de surfer sur la fibre transgénérationnelle de Phosphatine Nutrijoy afin de préparer subtilement les internautes</a:t>
            </a:r>
          </a:p>
        </p:txBody>
      </p:sp>
      <p:sp>
        <p:nvSpPr>
          <p:cNvPr id="21" name="Rectangle 20">
            <a:extLst>
              <a:ext uri="{FF2B5EF4-FFF2-40B4-BE49-F238E27FC236}">
                <a16:creationId xmlns:a16="http://schemas.microsoft.com/office/drawing/2014/main" id="{1702B4CF-AE31-EA99-62BC-29FA8C3E1E04}"/>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ADD759BB-2A4B-A51B-D245-20EFA1A5EEE9}"/>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88898541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74D1E8E7-001C-5356-30BB-5C540C2A89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208" y="5834767"/>
            <a:ext cx="1818781" cy="517137"/>
          </a:xfrm>
          <a:prstGeom prst="rect">
            <a:avLst/>
          </a:prstGeom>
          <a:ln w="12700">
            <a:miter lim="400000"/>
          </a:ln>
        </p:spPr>
      </p:pic>
      <p:sp>
        <p:nvSpPr>
          <p:cNvPr id="4" name="Diapo 4">
            <a:extLst>
              <a:ext uri="{FF2B5EF4-FFF2-40B4-BE49-F238E27FC236}">
                <a16:creationId xmlns:a16="http://schemas.microsoft.com/office/drawing/2014/main" id="{F388044B-6ADF-AD27-F1B6-37CB2FD4E644}"/>
              </a:ext>
            </a:extLst>
          </p:cNvPr>
          <p:cNvSpPr txBox="1">
            <a:spLocks/>
          </p:cNvSpPr>
          <p:nvPr/>
        </p:nvSpPr>
        <p:spPr>
          <a:xfrm>
            <a:off x="2215116" y="3416157"/>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ctr" defTabSz="1219169" rtl="0" eaLnBrk="1" fontAlgn="auto" latinLnBrk="0" hangingPunct="1">
              <a:lnSpc>
                <a:spcPct val="80000"/>
              </a:lnSpc>
              <a:spcBef>
                <a:spcPts val="0"/>
              </a:spcBef>
              <a:spcAft>
                <a:spcPts val="0"/>
              </a:spcAft>
              <a:buClrTx/>
              <a:buSzTx/>
              <a:buFontTx/>
              <a:buNone/>
              <a:tabLst/>
              <a:defRPr/>
            </a:pPr>
            <a:r>
              <a:rPr kumimoji="0" lang="fr-CM" sz="8800" b="1" i="0" u="none" strike="noStrike" kern="0" cap="none" spc="-132" normalizeH="0" baseline="0" noProof="0" dirty="0">
                <a:ln>
                  <a:noFill/>
                </a:ln>
                <a:solidFill>
                  <a:srgbClr val="FFFFFF"/>
                </a:solidFill>
                <a:effectLst/>
                <a:uLnTx/>
                <a:uFillTx/>
                <a:latin typeface="Montserrat Bold"/>
                <a:sym typeface="Montserrat Bold"/>
              </a:rPr>
              <a:t>PHASE DE </a:t>
            </a:r>
            <a:r>
              <a:rPr kumimoji="0" lang="fr-CM" sz="8800" b="1" i="0" u="none" strike="noStrike" kern="0" cap="none" spc="-132" normalizeH="0" baseline="0" noProof="0" dirty="0" err="1">
                <a:ln>
                  <a:noFill/>
                </a:ln>
                <a:solidFill>
                  <a:srgbClr val="FFFFFF"/>
                </a:solidFill>
                <a:effectLst/>
                <a:uLnTx/>
                <a:uFillTx/>
                <a:latin typeface="Montserrat Bold"/>
                <a:sym typeface="Montserrat Bold"/>
              </a:rPr>
              <a:t>Reveal</a:t>
            </a:r>
            <a:endParaRPr kumimoji="0" lang="fr-CM" sz="8800" b="1" i="0" u="none" strike="noStrike" kern="0" cap="none" spc="-132" normalizeH="0" baseline="0" noProof="0" dirty="0">
              <a:ln>
                <a:noFill/>
              </a:ln>
              <a:solidFill>
                <a:srgbClr val="FFFFFF"/>
              </a:solidFill>
              <a:effectLst/>
              <a:uLnTx/>
              <a:uFillTx/>
              <a:latin typeface="Montserrat Bold"/>
              <a:sym typeface="Montserrat Bold"/>
            </a:endParaRPr>
          </a:p>
        </p:txBody>
      </p:sp>
      <p:sp>
        <p:nvSpPr>
          <p:cNvPr id="6" name="Organigramme : Connecteur 5">
            <a:extLst>
              <a:ext uri="{FF2B5EF4-FFF2-40B4-BE49-F238E27FC236}">
                <a16:creationId xmlns:a16="http://schemas.microsoft.com/office/drawing/2014/main" id="{38993375-7DD9-BD3C-5BFE-81BFBB4D50D3}"/>
              </a:ext>
            </a:extLst>
          </p:cNvPr>
          <p:cNvSpPr/>
          <p:nvPr/>
        </p:nvSpPr>
        <p:spPr>
          <a:xfrm>
            <a:off x="6096000" y="4049969"/>
            <a:ext cx="410966" cy="410966"/>
          </a:xfrm>
          <a:prstGeom prst="flowChartConnector">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 name="Organigramme : Connecteur 8">
            <a:extLst>
              <a:ext uri="{FF2B5EF4-FFF2-40B4-BE49-F238E27FC236}">
                <a16:creationId xmlns:a16="http://schemas.microsoft.com/office/drawing/2014/main" id="{67225E8B-022E-9F7B-B488-022D73EB256D}"/>
              </a:ext>
            </a:extLst>
          </p:cNvPr>
          <p:cNvSpPr/>
          <p:nvPr/>
        </p:nvSpPr>
        <p:spPr>
          <a:xfrm>
            <a:off x="6777518" y="4133874"/>
            <a:ext cx="243156" cy="243156"/>
          </a:xfrm>
          <a:prstGeom prst="flowChartConnector">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3" name="Organigramme : Connecteur 12">
            <a:extLst>
              <a:ext uri="{FF2B5EF4-FFF2-40B4-BE49-F238E27FC236}">
                <a16:creationId xmlns:a16="http://schemas.microsoft.com/office/drawing/2014/main" id="{AE324235-C23A-1495-DC07-F7628ED1C008}"/>
              </a:ext>
            </a:extLst>
          </p:cNvPr>
          <p:cNvSpPr/>
          <p:nvPr/>
        </p:nvSpPr>
        <p:spPr>
          <a:xfrm>
            <a:off x="5595990" y="4133874"/>
            <a:ext cx="243156" cy="243156"/>
          </a:xfrm>
          <a:prstGeom prst="flowChartConnector">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56256452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4" name="Diapo 4">
            <a:extLst>
              <a:ext uri="{FF2B5EF4-FFF2-40B4-BE49-F238E27FC236}">
                <a16:creationId xmlns:a16="http://schemas.microsoft.com/office/drawing/2014/main" id="{53BC3EE3-7C70-ED8F-9CEE-375819FEFA22}"/>
              </a:ext>
            </a:extLst>
          </p:cNvPr>
          <p:cNvSpPr txBox="1">
            <a:spLocks/>
          </p:cNvSpPr>
          <p:nvPr/>
        </p:nvSpPr>
        <p:spPr>
          <a:xfrm>
            <a:off x="187615" y="457786"/>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Contexte</a:t>
            </a:r>
          </a:p>
        </p:txBody>
      </p:sp>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sp>
        <p:nvSpPr>
          <p:cNvPr id="17" name="ZoneTexte 16">
            <a:extLst>
              <a:ext uri="{FF2B5EF4-FFF2-40B4-BE49-F238E27FC236}">
                <a16:creationId xmlns:a16="http://schemas.microsoft.com/office/drawing/2014/main" id="{F68FF228-A448-A215-AE20-804A3FFCBD97}"/>
              </a:ext>
            </a:extLst>
          </p:cNvPr>
          <p:cNvSpPr txBox="1"/>
          <p:nvPr/>
        </p:nvSpPr>
        <p:spPr>
          <a:xfrm>
            <a:off x="4422156" y="1594980"/>
            <a:ext cx="6966595" cy="40300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just" defTabSz="914400" rtl="0" eaLnBrk="1" fontAlgn="auto" latinLnBrk="0" hangingPunct="1">
              <a:lnSpc>
                <a:spcPct val="200000"/>
              </a:lnSpc>
              <a:spcBef>
                <a:spcPts val="0"/>
              </a:spcBef>
              <a:spcAft>
                <a:spcPts val="0"/>
              </a:spcAft>
              <a:buClrTx/>
              <a:buSzTx/>
              <a:tabLst/>
              <a:defRPr/>
            </a:pPr>
            <a:r>
              <a:rPr kumimoji="0" lang="fr-FR" sz="2800" b="1" i="0" u="none" strike="noStrike" kern="0" cap="none" spc="0" normalizeH="0" baseline="0" noProof="0" dirty="0">
                <a:ln>
                  <a:noFill/>
                </a:ln>
                <a:solidFill>
                  <a:srgbClr val="C00000"/>
                </a:solidFill>
                <a:effectLst/>
                <a:uLnTx/>
                <a:uFillTx/>
                <a:latin typeface="Montserrat Bold"/>
              </a:rPr>
              <a:t>La fête des mères </a:t>
            </a:r>
            <a:r>
              <a:rPr kumimoji="0" lang="fr-FR" sz="1400" i="0" u="none" strike="noStrike" kern="0" cap="none" spc="0" normalizeH="0" baseline="0" noProof="0" dirty="0">
                <a:ln>
                  <a:noFill/>
                </a:ln>
                <a:solidFill>
                  <a:srgbClr val="D5D5D5">
                    <a:lumMod val="10000"/>
                  </a:srgbClr>
                </a:solidFill>
                <a:effectLst/>
                <a:uLnTx/>
                <a:uFillTx/>
                <a:latin typeface="Montserrat Bold"/>
              </a:rPr>
              <a:t>est une occasion parfaite pour donner la parole à la marque Phosphatine. </a:t>
            </a:r>
          </a:p>
          <a:p>
            <a:pPr marR="0" lvl="0" algn="just" defTabSz="914400" rtl="0" eaLnBrk="1" fontAlgn="auto" latinLnBrk="0" hangingPunct="1">
              <a:lnSpc>
                <a:spcPct val="200000"/>
              </a:lnSpc>
              <a:spcBef>
                <a:spcPts val="0"/>
              </a:spcBef>
              <a:spcAft>
                <a:spcPts val="0"/>
              </a:spcAft>
              <a:buClrTx/>
              <a:buSzTx/>
              <a:tabLst/>
              <a:defRPr/>
            </a:pPr>
            <a:r>
              <a:rPr kumimoji="0" lang="fr-FR" sz="1400" i="0" u="none" strike="noStrike" kern="0" cap="none" spc="0" normalizeH="0" baseline="0" noProof="0" dirty="0">
                <a:ln>
                  <a:noFill/>
                </a:ln>
                <a:solidFill>
                  <a:srgbClr val="D5D5D5">
                    <a:lumMod val="10000"/>
                  </a:srgbClr>
                </a:solidFill>
                <a:effectLst/>
                <a:uLnTx/>
                <a:uFillTx/>
                <a:latin typeface="Montserrat Bold"/>
              </a:rPr>
              <a:t>A cet effet, il est attendu de nous de proposer une campagne OOH &amp; Instore allant en droite ligne avec l’idée </a:t>
            </a:r>
            <a:r>
              <a:rPr kumimoji="0" lang="fr-FR" i="0" u="none" strike="noStrike" kern="0" cap="none" spc="0" normalizeH="0" baseline="0" noProof="0" dirty="0">
                <a:ln>
                  <a:noFill/>
                </a:ln>
                <a:solidFill>
                  <a:srgbClr val="C00000"/>
                </a:solidFill>
                <a:effectLst/>
                <a:uLnTx/>
                <a:uFillTx/>
                <a:latin typeface="Montserrat Bold"/>
              </a:rPr>
              <a:t>03 générations</a:t>
            </a:r>
            <a:r>
              <a:rPr kumimoji="0" lang="fr-FR" sz="1400" i="0" u="none" strike="noStrike" kern="0" cap="none" spc="0" normalizeH="0" baseline="0" noProof="0" dirty="0">
                <a:ln>
                  <a:noFill/>
                </a:ln>
                <a:solidFill>
                  <a:srgbClr val="D5D5D5">
                    <a:lumMod val="10000"/>
                  </a:srgbClr>
                </a:solidFill>
                <a:effectLst/>
                <a:uLnTx/>
                <a:uFillTx/>
                <a:latin typeface="Montserrat Bold"/>
              </a:rPr>
              <a:t>, fil rouge qui a guidé la campagne OOH de l’année dernière.</a:t>
            </a:r>
          </a:p>
          <a:p>
            <a:pPr marR="0" lvl="0" algn="just" defTabSz="914400" rtl="0" eaLnBrk="1" fontAlgn="auto" latinLnBrk="0" hangingPunct="1">
              <a:lnSpc>
                <a:spcPct val="200000"/>
              </a:lnSpc>
              <a:spcBef>
                <a:spcPts val="0"/>
              </a:spcBef>
              <a:spcAft>
                <a:spcPts val="0"/>
              </a:spcAft>
              <a:buClrTx/>
              <a:buSzTx/>
              <a:tabLst/>
              <a:defRPr/>
            </a:pPr>
            <a:r>
              <a:rPr kumimoji="0" lang="fr-FR" sz="1400" i="0" u="none" strike="noStrike" kern="0" cap="none" spc="0" normalizeH="0" baseline="0" noProof="0" dirty="0">
                <a:ln>
                  <a:noFill/>
                </a:ln>
                <a:solidFill>
                  <a:srgbClr val="D5D5D5">
                    <a:lumMod val="10000"/>
                  </a:srgbClr>
                </a:solidFill>
                <a:effectLst/>
                <a:uLnTx/>
                <a:uFillTx/>
                <a:latin typeface="Montserrat Bold"/>
              </a:rPr>
              <a:t>Notons qu’à ceci, nous devons ajouter des mécaniques d’appels à l’action destinés à convertir les femmes en consommatrice de Phosphatine.</a:t>
            </a:r>
          </a:p>
        </p:txBody>
      </p:sp>
      <p:sp>
        <p:nvSpPr>
          <p:cNvPr id="2" name="Rectangle 1">
            <a:extLst>
              <a:ext uri="{FF2B5EF4-FFF2-40B4-BE49-F238E27FC236}">
                <a16:creationId xmlns:a16="http://schemas.microsoft.com/office/drawing/2014/main" id="{650B77B3-2C08-726D-4F74-43CCE7DE104C}"/>
              </a:ext>
            </a:extLst>
          </p:cNvPr>
          <p:cNvSpPr/>
          <p:nvPr/>
        </p:nvSpPr>
        <p:spPr>
          <a:xfrm>
            <a:off x="296041" y="227798"/>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9136B732-8A11-43B7-B130-10C04AEAD6E5}"/>
              </a:ext>
            </a:extLst>
          </p:cNvPr>
          <p:cNvSpPr/>
          <p:nvPr/>
        </p:nvSpPr>
        <p:spPr>
          <a:xfrm>
            <a:off x="296041" y="1098039"/>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 5">
            <a:extLst>
              <a:ext uri="{FF2B5EF4-FFF2-40B4-BE49-F238E27FC236}">
                <a16:creationId xmlns:a16="http://schemas.microsoft.com/office/drawing/2014/main" id="{381E8A3D-8E21-C1C7-DFB1-A085BDF0C4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435"/>
          <a:stretch/>
        </p:blipFill>
        <p:spPr>
          <a:xfrm>
            <a:off x="0" y="1090472"/>
            <a:ext cx="4802454" cy="4669489"/>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93ECFDBB-9B1D-3171-6724-D0C7C06ABDC4}"/>
              </a:ext>
            </a:extLst>
          </p:cNvPr>
          <p:cNvSpPr txBox="1">
            <a:spLocks/>
          </p:cNvSpPr>
          <p:nvPr/>
        </p:nvSpPr>
        <p:spPr>
          <a:xfrm>
            <a:off x="134729" y="341741"/>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Phase de </a:t>
            </a:r>
            <a:r>
              <a:rPr kumimoji="0" lang="fr-CM" sz="4000" b="1" i="0" u="none" strike="noStrike" kern="0" cap="none" spc="-132" normalizeH="0" baseline="0" noProof="0" dirty="0" err="1">
                <a:ln>
                  <a:noFill/>
                </a:ln>
                <a:solidFill>
                  <a:srgbClr val="E92D4A"/>
                </a:solidFill>
                <a:effectLst/>
                <a:uLnTx/>
                <a:uFillTx/>
                <a:latin typeface="Montserrat Bold"/>
                <a:sym typeface="Montserrat Bold"/>
              </a:rPr>
              <a:t>Reveal</a:t>
            </a:r>
            <a:endParaRPr kumimoji="0" lang="fr-CM" sz="4000" b="1" i="0" u="none" strike="noStrike" kern="0" cap="none" spc="-132" normalizeH="0" baseline="0" noProof="0" dirty="0">
              <a:ln>
                <a:noFill/>
              </a:ln>
              <a:solidFill>
                <a:srgbClr val="E92D4A"/>
              </a:solidFill>
              <a:effectLst/>
              <a:uLnTx/>
              <a:uFillTx/>
              <a:latin typeface="Montserrat Bold"/>
              <a:sym typeface="Montserrat Bold"/>
            </a:endParaRPr>
          </a:p>
        </p:txBody>
      </p:sp>
      <p:cxnSp>
        <p:nvCxnSpPr>
          <p:cNvPr id="4" name="Connecteur droit 3">
            <a:extLst>
              <a:ext uri="{FF2B5EF4-FFF2-40B4-BE49-F238E27FC236}">
                <a16:creationId xmlns:a16="http://schemas.microsoft.com/office/drawing/2014/main" id="{79F6A5A4-4E2E-5459-A2E1-3B6E628F6B31}"/>
              </a:ext>
            </a:extLst>
          </p:cNvPr>
          <p:cNvCxnSpPr>
            <a:cxnSpLocks/>
          </p:cNvCxnSpPr>
          <p:nvPr/>
        </p:nvCxnSpPr>
        <p:spPr>
          <a:xfrm>
            <a:off x="4136159" y="855442"/>
            <a:ext cx="0" cy="498108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5" name="ZoneTexte 14">
            <a:extLst>
              <a:ext uri="{FF2B5EF4-FFF2-40B4-BE49-F238E27FC236}">
                <a16:creationId xmlns:a16="http://schemas.microsoft.com/office/drawing/2014/main" id="{61F573B5-1781-C552-711A-D3695B23500C}"/>
              </a:ext>
            </a:extLst>
          </p:cNvPr>
          <p:cNvSpPr txBox="1"/>
          <p:nvPr/>
        </p:nvSpPr>
        <p:spPr>
          <a:xfrm>
            <a:off x="4355938" y="1352799"/>
            <a:ext cx="7399808" cy="2914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C00000"/>
                </a:solidFill>
                <a:effectLst/>
                <a:uLnTx/>
                <a:uFillTx/>
                <a:latin typeface="Helvetica Neue Medium"/>
                <a:sym typeface="Helvetica Neue"/>
              </a:rPr>
              <a:t>Samedi 27 mai : </a:t>
            </a:r>
            <a:r>
              <a:rPr lang="fr-FR" sz="2000" dirty="0">
                <a:solidFill>
                  <a:schemeClr val="tx2">
                    <a:lumMod val="50000"/>
                  </a:schemeClr>
                </a:solidFill>
                <a:latin typeface="Helvetica Neue Medium"/>
                <a:sym typeface="Helvetica Neue"/>
              </a:rPr>
              <a:t>Affichage OOH</a:t>
            </a: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C00000"/>
                </a:solidFill>
                <a:effectLst/>
                <a:uLnTx/>
                <a:uFillTx/>
                <a:latin typeface="Helvetica Neue Medium"/>
                <a:sym typeface="Helvetica Neue"/>
              </a:rPr>
              <a:t>Dimanche 28 Mai : Digital </a:t>
            </a:r>
          </a:p>
          <a:p>
            <a:pPr marL="0" marR="0" lvl="0" indent="0" algn="just" defTabSz="685800" rtl="0" eaLnBrk="1" fontAlgn="auto" latinLnBrk="0" hangingPunct="1">
              <a:lnSpc>
                <a:spcPct val="150000"/>
              </a:lnSpc>
              <a:spcBef>
                <a:spcPts val="0"/>
              </a:spcBef>
              <a:spcAft>
                <a:spcPts val="0"/>
              </a:spcAft>
              <a:buClrTx/>
              <a:buSzTx/>
              <a:buFontTx/>
              <a:buNone/>
              <a:tabLst/>
              <a:defRPr/>
            </a:pPr>
            <a:endParaRPr lang="fr-FR" sz="1400" i="1" dirty="0">
              <a:solidFill>
                <a:srgbClr val="D5D5D5">
                  <a:lumMod val="50000"/>
                </a:srgbClr>
              </a:solidFill>
              <a:latin typeface="Helvetica Neue Medium"/>
              <a:sym typeface="Helvetica Neue"/>
            </a:endParaRP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C00000"/>
                </a:solidFill>
                <a:effectLst/>
                <a:uLnTx/>
                <a:uFillTx/>
                <a:latin typeface="Helvetica Neue Medium"/>
                <a:sym typeface="Helvetica Neue"/>
              </a:rPr>
              <a:t>Déclinaison du Key Visual Fête des mères (</a:t>
            </a:r>
            <a:r>
              <a:rPr kumimoji="0" lang="fr-FR" sz="1400" b="1" i="1" u="none" strike="noStrike" kern="1200" cap="none" spc="0" normalizeH="0" baseline="0" noProof="0" dirty="0" err="1">
                <a:ln>
                  <a:noFill/>
                </a:ln>
                <a:solidFill>
                  <a:srgbClr val="C00000"/>
                </a:solidFill>
                <a:effectLst/>
                <a:uLnTx/>
                <a:uFillTx/>
                <a:latin typeface="Helvetica Neue Medium"/>
                <a:sym typeface="Helvetica Neue"/>
              </a:rPr>
              <a:t>facebook</a:t>
            </a:r>
            <a:r>
              <a:rPr kumimoji="0" lang="fr-FR" sz="1400" b="1" i="1" u="none" strike="noStrike" kern="1200" cap="none" spc="0" normalizeH="0" baseline="0" noProof="0" dirty="0">
                <a:ln>
                  <a:noFill/>
                </a:ln>
                <a:solidFill>
                  <a:srgbClr val="C00000"/>
                </a:solidFill>
                <a:effectLst/>
                <a:uLnTx/>
                <a:uFillTx/>
                <a:latin typeface="Helvetica Neue Medium"/>
                <a:sym typeface="Helvetica Neue"/>
              </a:rPr>
              <a:t>)</a:t>
            </a: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FFC000"/>
                </a:solidFill>
                <a:effectLst/>
                <a:uLnTx/>
                <a:uFillTx/>
                <a:latin typeface="Helvetica Neue Medium"/>
                <a:sym typeface="Helvetica Neue"/>
              </a:rPr>
              <a:t>Texte de publication : </a:t>
            </a:r>
            <a:r>
              <a:rPr kumimoji="0" lang="fr-FR" sz="1400" b="0" i="1" u="none" strike="noStrike" kern="1200" cap="none" spc="0" normalizeH="0" baseline="0" noProof="0" dirty="0">
                <a:ln>
                  <a:noFill/>
                </a:ln>
                <a:solidFill>
                  <a:srgbClr val="D5D5D5">
                    <a:lumMod val="50000"/>
                  </a:srgbClr>
                </a:solidFill>
                <a:effectLst/>
                <a:uLnTx/>
                <a:uFillTx/>
                <a:latin typeface="Helvetica Neue Medium"/>
                <a:sym typeface="Helvetica Neue"/>
              </a:rPr>
              <a:t>Bonne fête des mères</a:t>
            </a:r>
          </a:p>
          <a:p>
            <a:pPr marL="0" marR="0" lvl="0" indent="0" algn="just" defTabSz="685800" rtl="0" eaLnBrk="1" fontAlgn="auto" latinLnBrk="0" hangingPunct="1">
              <a:lnSpc>
                <a:spcPct val="150000"/>
              </a:lnSpc>
              <a:spcBef>
                <a:spcPts val="0"/>
              </a:spcBef>
              <a:spcAft>
                <a:spcPts val="0"/>
              </a:spcAft>
              <a:buClrTx/>
              <a:buSzTx/>
              <a:buFontTx/>
              <a:buNone/>
              <a:tabLst/>
              <a:defRPr/>
            </a:pPr>
            <a:r>
              <a:rPr lang="fr-FR" sz="1400" i="1" dirty="0">
                <a:solidFill>
                  <a:srgbClr val="D5D5D5">
                    <a:lumMod val="50000"/>
                  </a:srgbClr>
                </a:solidFill>
                <a:latin typeface="Helvetica Neue Medium"/>
                <a:sym typeface="Helvetica Neue"/>
              </a:rPr>
              <a:t>Message « 3 générations de mamans bien nourrit par phosphatine »</a:t>
            </a:r>
          </a:p>
          <a:p>
            <a:pPr marL="0" marR="0" lvl="0" indent="0" algn="just" defTabSz="685800" rtl="0" eaLnBrk="1" fontAlgn="auto" latinLnBrk="0" hangingPunct="1">
              <a:lnSpc>
                <a:spcPct val="15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C00000"/>
              </a:solidFill>
              <a:effectLst/>
              <a:uLnTx/>
              <a:uFillTx/>
              <a:latin typeface="Helvetica Neue Medium"/>
              <a:sym typeface="Helvetica Neue"/>
            </a:endParaRP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fr-FR" sz="1400" b="1" i="1" u="none" strike="noStrike" kern="1200" cap="none" spc="0" normalizeH="0" baseline="0" noProof="0" dirty="0">
                <a:ln>
                  <a:noFill/>
                </a:ln>
                <a:solidFill>
                  <a:srgbClr val="C00000"/>
                </a:solidFill>
                <a:effectLst/>
                <a:uLnTx/>
                <a:uFillTx/>
                <a:latin typeface="Helvetica Neue Medium"/>
                <a:sym typeface="Helvetica Neue"/>
              </a:rPr>
              <a:t>Publication Display: publication des 3 KV du OOH</a:t>
            </a:r>
          </a:p>
        </p:txBody>
      </p:sp>
      <p:pic>
        <p:nvPicPr>
          <p:cNvPr id="5" name="Image 4">
            <a:extLst>
              <a:ext uri="{FF2B5EF4-FFF2-40B4-BE49-F238E27FC236}">
                <a16:creationId xmlns:a16="http://schemas.microsoft.com/office/drawing/2014/main" id="{4867D8B5-F075-DB4C-1F90-43FC6E3FE3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728" y="1735297"/>
            <a:ext cx="3647391" cy="2393941"/>
          </a:xfrm>
          <a:prstGeom prst="rect">
            <a:avLst/>
          </a:prstGeom>
        </p:spPr>
      </p:pic>
      <p:sp>
        <p:nvSpPr>
          <p:cNvPr id="6" name="Rectangle 5">
            <a:extLst>
              <a:ext uri="{FF2B5EF4-FFF2-40B4-BE49-F238E27FC236}">
                <a16:creationId xmlns:a16="http://schemas.microsoft.com/office/drawing/2014/main" id="{FBC17A40-A9EA-3F0D-A047-6170521BC743}"/>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B0378145-1F0B-814D-D5DC-B83C8E476C00}"/>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5992177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grpSp>
        <p:nvGrpSpPr>
          <p:cNvPr id="8" name="Groupe 7">
            <a:extLst>
              <a:ext uri="{FF2B5EF4-FFF2-40B4-BE49-F238E27FC236}">
                <a16:creationId xmlns:a16="http://schemas.microsoft.com/office/drawing/2014/main" id="{27382836-FB83-7839-7F73-F3B2E02AB823}"/>
              </a:ext>
            </a:extLst>
          </p:cNvPr>
          <p:cNvGrpSpPr/>
          <p:nvPr/>
        </p:nvGrpSpPr>
        <p:grpSpPr>
          <a:xfrm>
            <a:off x="6968691" y="1241659"/>
            <a:ext cx="4905700" cy="3459087"/>
            <a:chOff x="2385773" y="883526"/>
            <a:chExt cx="7846970" cy="4828905"/>
          </a:xfrm>
        </p:grpSpPr>
        <p:pic>
          <p:nvPicPr>
            <p:cNvPr id="5" name="Image 4">
              <a:extLst>
                <a:ext uri="{FF2B5EF4-FFF2-40B4-BE49-F238E27FC236}">
                  <a16:creationId xmlns:a16="http://schemas.microsoft.com/office/drawing/2014/main" id="{712F56EE-A90B-1827-904F-7D5FEFF14BAA}"/>
                </a:ext>
              </a:extLst>
            </p:cNvPr>
            <p:cNvPicPr>
              <a:picLocks noChangeAspect="1"/>
            </p:cNvPicPr>
            <p:nvPr/>
          </p:nvPicPr>
          <p:blipFill>
            <a:blip r:embed="rId4"/>
            <a:stretch>
              <a:fillRect/>
            </a:stretch>
          </p:blipFill>
          <p:spPr>
            <a:xfrm>
              <a:off x="2385773" y="883526"/>
              <a:ext cx="7846970" cy="4828905"/>
            </a:xfrm>
            <a:prstGeom prst="rect">
              <a:avLst/>
            </a:prstGeom>
          </p:spPr>
        </p:pic>
        <p:sp>
          <p:nvSpPr>
            <p:cNvPr id="7" name="ZoneTexte 6">
              <a:extLst>
                <a:ext uri="{FF2B5EF4-FFF2-40B4-BE49-F238E27FC236}">
                  <a16:creationId xmlns:a16="http://schemas.microsoft.com/office/drawing/2014/main" id="{45BE9C4B-E3E0-DD7C-A0F5-F29CACAAB4E2}"/>
                </a:ext>
              </a:extLst>
            </p:cNvPr>
            <p:cNvSpPr txBox="1"/>
            <p:nvPr/>
          </p:nvSpPr>
          <p:spPr>
            <a:xfrm rot="21047119">
              <a:off x="5880461" y="2017628"/>
              <a:ext cx="1215238"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fr-FR" sz="500" b="0" i="0" u="none" strike="noStrike" cap="none" spc="0" normalizeH="0" baseline="0" dirty="0">
                  <a:ln>
                    <a:noFill/>
                  </a:ln>
                  <a:solidFill>
                    <a:schemeClr val="bg1"/>
                  </a:solidFill>
                  <a:effectLst/>
                  <a:uFillTx/>
                  <a:latin typeface="+mn-lt"/>
                  <a:ea typeface="+mn-ea"/>
                  <a:cs typeface="+mn-cs"/>
                  <a:sym typeface="Helvetica Neue"/>
                </a:rPr>
                <a:t>Chez moi, on appelle la grand-mère Mbombo</a:t>
              </a:r>
            </a:p>
          </p:txBody>
        </p:sp>
        <p:sp>
          <p:nvSpPr>
            <p:cNvPr id="10" name="ZoneTexte 9">
              <a:extLst>
                <a:ext uri="{FF2B5EF4-FFF2-40B4-BE49-F238E27FC236}">
                  <a16:creationId xmlns:a16="http://schemas.microsoft.com/office/drawing/2014/main" id="{A2107763-5FA6-35DE-8C69-930D14B73860}"/>
                </a:ext>
              </a:extLst>
            </p:cNvPr>
            <p:cNvSpPr txBox="1"/>
            <p:nvPr/>
          </p:nvSpPr>
          <p:spPr>
            <a:xfrm rot="21043245">
              <a:off x="6014023" y="2805579"/>
              <a:ext cx="121523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fr-FR" sz="600" dirty="0">
                  <a:solidFill>
                    <a:schemeClr val="bg1"/>
                  </a:solidFill>
                  <a:sym typeface="Helvetica Neue"/>
                </a:rPr>
                <a:t>Quand maman m’a amené chez grand-mère, elle m’a montré des photos d’elle petite en train de consommer Phosphatine</a:t>
              </a:r>
              <a:endParaRPr kumimoji="0" lang="fr-FR" sz="600" b="0" i="0" u="none" strike="noStrike" cap="none" spc="0" normalizeH="0" baseline="0" dirty="0">
                <a:ln>
                  <a:noFill/>
                </a:ln>
                <a:solidFill>
                  <a:schemeClr val="bg1"/>
                </a:solidFill>
                <a:effectLst/>
                <a:uFillTx/>
                <a:latin typeface="+mn-lt"/>
                <a:ea typeface="+mn-ea"/>
                <a:cs typeface="+mn-cs"/>
                <a:sym typeface="Helvetica Neue"/>
              </a:endParaRPr>
            </a:p>
          </p:txBody>
        </p:sp>
      </p:grpSp>
      <p:sp>
        <p:nvSpPr>
          <p:cNvPr id="3" name="Diapo 4">
            <a:extLst>
              <a:ext uri="{FF2B5EF4-FFF2-40B4-BE49-F238E27FC236}">
                <a16:creationId xmlns:a16="http://schemas.microsoft.com/office/drawing/2014/main" id="{93ECFDBB-9B1D-3171-6724-D0C7C06ABDC4}"/>
              </a:ext>
            </a:extLst>
          </p:cNvPr>
          <p:cNvSpPr txBox="1">
            <a:spLocks/>
          </p:cNvSpPr>
          <p:nvPr/>
        </p:nvSpPr>
        <p:spPr>
          <a:xfrm>
            <a:off x="134729" y="341741"/>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Déploiement Digital</a:t>
            </a:r>
          </a:p>
        </p:txBody>
      </p:sp>
      <p:sp>
        <p:nvSpPr>
          <p:cNvPr id="14" name="ZoneTexte 13">
            <a:extLst>
              <a:ext uri="{FF2B5EF4-FFF2-40B4-BE49-F238E27FC236}">
                <a16:creationId xmlns:a16="http://schemas.microsoft.com/office/drawing/2014/main" id="{A25FB4FC-13C4-171A-AEF5-9DEAAD508DF3}"/>
              </a:ext>
            </a:extLst>
          </p:cNvPr>
          <p:cNvSpPr txBox="1"/>
          <p:nvPr/>
        </p:nvSpPr>
        <p:spPr>
          <a:xfrm>
            <a:off x="243154" y="1526051"/>
            <a:ext cx="7761767"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Helvetica Neue Medium"/>
                <a:sym typeface="Helvetica Neue Medium"/>
              </a:rPr>
              <a:t>PUSH SMS 1 (</a:t>
            </a:r>
            <a:r>
              <a:rPr kumimoji="0" lang="fr-FR" b="1" i="0" u="none" strike="noStrike" kern="1200" cap="none" spc="0" normalizeH="0" baseline="0" noProof="0" dirty="0" err="1">
                <a:ln>
                  <a:noFill/>
                </a:ln>
                <a:solidFill>
                  <a:srgbClr val="C00000"/>
                </a:solidFill>
                <a:effectLst/>
                <a:uLnTx/>
                <a:uFillTx/>
                <a:latin typeface="Helvetica Neue Medium"/>
                <a:sym typeface="Helvetica Neue Medium"/>
              </a:rPr>
              <a:t>sender</a:t>
            </a:r>
            <a:r>
              <a:rPr kumimoji="0" lang="fr-FR" b="1" i="0" u="none" strike="noStrike" kern="1200" cap="none" spc="0" normalizeH="0" baseline="0" noProof="0" dirty="0">
                <a:ln>
                  <a:noFill/>
                </a:ln>
                <a:solidFill>
                  <a:srgbClr val="C00000"/>
                </a:solidFill>
                <a:effectLst/>
                <a:uLnTx/>
                <a:uFillTx/>
                <a:latin typeface="Helvetica Neue Medium"/>
                <a:sym typeface="Helvetica Neue Medium"/>
              </a:rPr>
              <a:t> : HIER)</a:t>
            </a:r>
          </a:p>
          <a:p>
            <a:pPr marL="0" marR="0" lvl="0" indent="0" defTabSz="825500" rtl="0" eaLnBrk="1" fontAlgn="auto" latinLnBrk="0" hangingPunct="0">
              <a:lnSpc>
                <a:spcPct val="100000"/>
              </a:lnSpc>
              <a:spcBef>
                <a:spcPts val="0"/>
              </a:spcBef>
              <a:spcAft>
                <a:spcPts val="0"/>
              </a:spcAft>
              <a:buClrTx/>
              <a:buSzTx/>
              <a:buFontTx/>
              <a:buNone/>
              <a:tabLst/>
              <a:defRPr/>
            </a:pPr>
            <a:r>
              <a:rPr lang="fr-FR" dirty="0">
                <a:solidFill>
                  <a:srgbClr val="5E5E5E"/>
                </a:solidFill>
                <a:latin typeface="Helvetica Neue Medium"/>
                <a:sym typeface="Helvetica Neue Medium"/>
              </a:rPr>
              <a:t>Les mamans d’hier connaissent ce qu’il y a de bon pour l’alimentation de bébé. Elle recommandent toujours phosphatine</a:t>
            </a:r>
          </a:p>
          <a:p>
            <a:pPr marL="0" marR="0" lvl="0" indent="0" defTabSz="825500" rtl="0" eaLnBrk="1" fontAlgn="auto" latinLnBrk="0" hangingPunct="0">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srgbClr val="5E5E5E"/>
              </a:solidFill>
              <a:effectLst/>
              <a:uLnTx/>
              <a:uFillTx/>
              <a:latin typeface="Helvetica Neue Medium"/>
              <a:sym typeface="Helvetica Neue Medium"/>
            </a:endParaRPr>
          </a:p>
          <a:p>
            <a:pPr marL="0" marR="0" lvl="0" indent="0" defTabSz="825500" rtl="0" eaLnBrk="1" fontAlgn="auto" latinLnBrk="0" hangingPunct="0">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Helvetica Neue Medium"/>
                <a:sym typeface="Helvetica Neue Medium"/>
              </a:rPr>
              <a:t>PUSH SMS 1 (</a:t>
            </a:r>
            <a:r>
              <a:rPr kumimoji="0" lang="fr-FR" b="1" i="0" u="none" strike="noStrike" kern="1200" cap="none" spc="0" normalizeH="0" baseline="0" noProof="0" dirty="0" err="1">
                <a:ln>
                  <a:noFill/>
                </a:ln>
                <a:solidFill>
                  <a:srgbClr val="C00000"/>
                </a:solidFill>
                <a:effectLst/>
                <a:uLnTx/>
                <a:uFillTx/>
                <a:latin typeface="Helvetica Neue Medium"/>
                <a:sym typeface="Helvetica Neue Medium"/>
              </a:rPr>
              <a:t>sender</a:t>
            </a:r>
            <a:r>
              <a:rPr kumimoji="0" lang="fr-FR" b="1" i="0" u="none" strike="noStrike" kern="1200" cap="none" spc="0" normalizeH="0" baseline="0" noProof="0" dirty="0">
                <a:ln>
                  <a:noFill/>
                </a:ln>
                <a:solidFill>
                  <a:srgbClr val="C00000"/>
                </a:solidFill>
                <a:effectLst/>
                <a:uLnTx/>
                <a:uFillTx/>
                <a:latin typeface="Helvetica Neue Medium"/>
                <a:sym typeface="Helvetica Neue Medium"/>
              </a:rPr>
              <a:t> : AUJOURDHUI)</a:t>
            </a:r>
          </a:p>
          <a:p>
            <a:pPr marL="0" marR="0" lvl="0" indent="0" defTabSz="825500" rtl="0" eaLnBrk="1" fontAlgn="auto" latinLnBrk="0" hangingPunct="0">
              <a:lnSpc>
                <a:spcPct val="100000"/>
              </a:lnSpc>
              <a:spcBef>
                <a:spcPts val="0"/>
              </a:spcBef>
              <a:spcAft>
                <a:spcPts val="0"/>
              </a:spcAft>
              <a:buClrTx/>
              <a:buSzTx/>
              <a:buFontTx/>
              <a:buNone/>
              <a:tabLst/>
              <a:defRPr/>
            </a:pPr>
            <a:r>
              <a:rPr lang="fr-FR" dirty="0">
                <a:solidFill>
                  <a:srgbClr val="5E5E5E"/>
                </a:solidFill>
                <a:latin typeface="Helvetica Neue Medium"/>
                <a:sym typeface="Helvetica Neue Medium"/>
              </a:rPr>
              <a:t>Les mamans d’aujourdhui font confiance aux grande mère pour savoir ce qu’il y a de bon pour l’alimentation de bébé. Elle choisissent phosphatine .</a:t>
            </a:r>
          </a:p>
          <a:p>
            <a:pPr marL="0" marR="0" lvl="0" indent="0" defTabSz="825500" rtl="0" eaLnBrk="1" fontAlgn="auto" latinLnBrk="0" hangingPunct="0">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srgbClr val="5E5E5E"/>
              </a:solidFill>
              <a:effectLst/>
              <a:uLnTx/>
              <a:uFillTx/>
              <a:latin typeface="Helvetica Neue Medium"/>
              <a:sym typeface="Helvetica Neue Medium"/>
            </a:endParaRPr>
          </a:p>
          <a:p>
            <a:pPr marL="0" marR="0" lvl="0" indent="0" defTabSz="825500" rtl="0" eaLnBrk="1" fontAlgn="auto" latinLnBrk="0" hangingPunct="0">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C00000"/>
                </a:solidFill>
                <a:effectLst/>
                <a:uLnTx/>
                <a:uFillTx/>
                <a:latin typeface="Helvetica Neue Medium"/>
                <a:sym typeface="Helvetica Neue Medium"/>
              </a:rPr>
              <a:t>PUSH SMS 1 (</a:t>
            </a:r>
            <a:r>
              <a:rPr kumimoji="0" lang="fr-FR" b="1" i="0" u="none" strike="noStrike" kern="1200" cap="none" spc="0" normalizeH="0" baseline="0" noProof="0" dirty="0" err="1">
                <a:ln>
                  <a:noFill/>
                </a:ln>
                <a:solidFill>
                  <a:srgbClr val="C00000"/>
                </a:solidFill>
                <a:effectLst/>
                <a:uLnTx/>
                <a:uFillTx/>
                <a:latin typeface="Helvetica Neue Medium"/>
                <a:sym typeface="Helvetica Neue Medium"/>
              </a:rPr>
              <a:t>sender</a:t>
            </a:r>
            <a:r>
              <a:rPr kumimoji="0" lang="fr-FR" b="1" i="0" u="none" strike="noStrike" kern="1200" cap="none" spc="0" normalizeH="0" baseline="0" noProof="0" dirty="0">
                <a:ln>
                  <a:noFill/>
                </a:ln>
                <a:solidFill>
                  <a:srgbClr val="C00000"/>
                </a:solidFill>
                <a:effectLst/>
                <a:uLnTx/>
                <a:uFillTx/>
                <a:latin typeface="Helvetica Neue Medium"/>
                <a:sym typeface="Helvetica Neue Medium"/>
              </a:rPr>
              <a:t> : DEMAIN)</a:t>
            </a:r>
          </a:p>
          <a:p>
            <a:pPr lvl="0" defTabSz="825500" hangingPunct="0">
              <a:defRPr/>
            </a:pPr>
            <a:r>
              <a:rPr lang="fr-FR" dirty="0">
                <a:solidFill>
                  <a:srgbClr val="5E5E5E"/>
                </a:solidFill>
                <a:latin typeface="Helvetica Neue Medium"/>
                <a:sym typeface="Helvetica Neue Medium"/>
              </a:rPr>
              <a:t>Dès aujourdhui Phosphatine prend soin des mamans de demain. Fer et vitamines pour bien grandir.</a:t>
            </a:r>
          </a:p>
          <a:p>
            <a:pPr marL="0" marR="0" lvl="0" indent="0" defTabSz="825500" rtl="0" eaLnBrk="1" fontAlgn="auto" latinLnBrk="0" hangingPunct="0">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srgbClr val="5E5E5E"/>
              </a:solidFill>
              <a:effectLst/>
              <a:uLnTx/>
              <a:uFillTx/>
              <a:latin typeface="Helvetica Neue Medium"/>
              <a:sym typeface="Helvetica Neue Medium"/>
            </a:endParaRPr>
          </a:p>
        </p:txBody>
      </p:sp>
      <p:sp>
        <p:nvSpPr>
          <p:cNvPr id="2" name="Rectangle 1">
            <a:extLst>
              <a:ext uri="{FF2B5EF4-FFF2-40B4-BE49-F238E27FC236}">
                <a16:creationId xmlns:a16="http://schemas.microsoft.com/office/drawing/2014/main" id="{7973B7D9-5D19-862D-F469-41822FCD4284}"/>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7E3B69A9-4260-0A88-A32E-87348583E471}"/>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1590704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3" name="Diapo 4">
            <a:extLst>
              <a:ext uri="{FF2B5EF4-FFF2-40B4-BE49-F238E27FC236}">
                <a16:creationId xmlns:a16="http://schemas.microsoft.com/office/drawing/2014/main" id="{93ECFDBB-9B1D-3171-6724-D0C7C06ABDC4}"/>
              </a:ext>
            </a:extLst>
          </p:cNvPr>
          <p:cNvSpPr txBox="1">
            <a:spLocks/>
          </p:cNvSpPr>
          <p:nvPr/>
        </p:nvSpPr>
        <p:spPr>
          <a:xfrm>
            <a:off x="134729" y="341741"/>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Phase de campagne</a:t>
            </a:r>
          </a:p>
        </p:txBody>
      </p:sp>
      <p:cxnSp>
        <p:nvCxnSpPr>
          <p:cNvPr id="4" name="Connecteur droit 3">
            <a:extLst>
              <a:ext uri="{FF2B5EF4-FFF2-40B4-BE49-F238E27FC236}">
                <a16:creationId xmlns:a16="http://schemas.microsoft.com/office/drawing/2014/main" id="{79F6A5A4-4E2E-5459-A2E1-3B6E628F6B31}"/>
              </a:ext>
            </a:extLst>
          </p:cNvPr>
          <p:cNvCxnSpPr>
            <a:cxnSpLocks/>
          </p:cNvCxnSpPr>
          <p:nvPr/>
        </p:nvCxnSpPr>
        <p:spPr>
          <a:xfrm>
            <a:off x="4228496" y="1052993"/>
            <a:ext cx="0" cy="498108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id="{D36B1919-19E7-EAC5-D494-785BCF5155D4}"/>
              </a:ext>
            </a:extLst>
          </p:cNvPr>
          <p:cNvSpPr txBox="1"/>
          <p:nvPr/>
        </p:nvSpPr>
        <p:spPr>
          <a:xfrm>
            <a:off x="4369736" y="1093768"/>
            <a:ext cx="725432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b="1" i="1" dirty="0">
                <a:solidFill>
                  <a:srgbClr val="C00000"/>
                </a:solidFill>
                <a:latin typeface="Helvetica Neue Medium"/>
                <a:sym typeface="Helvetica Neue"/>
              </a:rPr>
              <a:t>Jeu concours; campagne d’influence &amp; Testimony content</a:t>
            </a:r>
          </a:p>
        </p:txBody>
      </p:sp>
      <p:sp>
        <p:nvSpPr>
          <p:cNvPr id="15" name="ZoneTexte 14">
            <a:extLst>
              <a:ext uri="{FF2B5EF4-FFF2-40B4-BE49-F238E27FC236}">
                <a16:creationId xmlns:a16="http://schemas.microsoft.com/office/drawing/2014/main" id="{61F573B5-1781-C552-711A-D3695B23500C}"/>
              </a:ext>
            </a:extLst>
          </p:cNvPr>
          <p:cNvSpPr txBox="1"/>
          <p:nvPr/>
        </p:nvSpPr>
        <p:spPr>
          <a:xfrm>
            <a:off x="4331816" y="1790852"/>
            <a:ext cx="7617154" cy="3231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b="1" i="1" dirty="0">
                <a:solidFill>
                  <a:schemeClr val="bg2">
                    <a:lumMod val="50000"/>
                  </a:schemeClr>
                </a:solidFill>
                <a:latin typeface="Helvetica Neue Medium"/>
                <a:sym typeface="Helvetica Neue"/>
              </a:rPr>
              <a:t>Mécanisme jeu concours : </a:t>
            </a:r>
            <a:r>
              <a:rPr lang="fr-FR" sz="1200" i="1" dirty="0">
                <a:solidFill>
                  <a:schemeClr val="bg2">
                    <a:lumMod val="50000"/>
                  </a:schemeClr>
                </a:solidFill>
                <a:latin typeface="Helvetica Neue Medium"/>
                <a:sym typeface="Helvetica Neue"/>
              </a:rPr>
              <a:t>partager vos photos en compagnie de votre enfant et de votre enfant</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b="1" i="1" dirty="0">
                <a:solidFill>
                  <a:schemeClr val="bg2">
                    <a:lumMod val="50000"/>
                  </a:schemeClr>
                </a:solidFill>
                <a:latin typeface="Helvetica Neue Medium"/>
                <a:sym typeface="Helvetica Neue"/>
              </a:rPr>
              <a:t>Gain : 5 carton de </a:t>
            </a:r>
            <a:r>
              <a:rPr lang="fr-FR" sz="1200" i="1" dirty="0">
                <a:solidFill>
                  <a:schemeClr val="bg2">
                    <a:lumMod val="50000"/>
                  </a:schemeClr>
                </a:solidFill>
                <a:latin typeface="Helvetica Neue Medium"/>
                <a:sym typeface="Helvetica Neue"/>
              </a:rPr>
              <a:t>Phosphatine Nutrijoy + Séance pédicure et manucure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2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b="1" i="1" dirty="0">
                <a:solidFill>
                  <a:srgbClr val="C00000"/>
                </a:solidFill>
                <a:latin typeface="Helvetica Neue Medium"/>
                <a:sym typeface="Helvetica Neue"/>
              </a:rPr>
              <a:t> Mai : </a:t>
            </a:r>
            <a:r>
              <a:rPr lang="fr-FR" sz="1200" i="1" dirty="0">
                <a:solidFill>
                  <a:schemeClr val="bg2">
                    <a:lumMod val="50000"/>
                  </a:schemeClr>
                </a:solidFill>
                <a:latin typeface="Helvetica Neue Medium"/>
                <a:sym typeface="Helvetica Neue"/>
              </a:rPr>
              <a:t>Lancement du jeu ( Sponsorisé sur la durée de la campagne )</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b="1" i="1" dirty="0">
                <a:solidFill>
                  <a:srgbClr val="FFC000"/>
                </a:solidFill>
                <a:latin typeface="Helvetica Neue Medium"/>
                <a:sym typeface="Helvetica Neue"/>
              </a:rPr>
              <a:t>Proposition de texte : </a:t>
            </a:r>
            <a:r>
              <a:rPr lang="fr-FR" sz="1200" i="1" dirty="0">
                <a:solidFill>
                  <a:schemeClr val="bg2">
                    <a:lumMod val="50000"/>
                  </a:schemeClr>
                </a:solidFill>
                <a:latin typeface="Helvetica Neue Medium"/>
                <a:sym typeface="Helvetica Neue"/>
              </a:rPr>
              <a:t>Partagez avec nous une montage photo dans lequel vous </a:t>
            </a:r>
            <a:r>
              <a:rPr lang="fr-FR" sz="1200" i="1" dirty="0" err="1">
                <a:solidFill>
                  <a:schemeClr val="bg2">
                    <a:lumMod val="50000"/>
                  </a:schemeClr>
                </a:solidFill>
                <a:latin typeface="Helvetica Neue Medium"/>
                <a:sym typeface="Helvetica Neue"/>
              </a:rPr>
              <a:t>etes</a:t>
            </a:r>
            <a:r>
              <a:rPr lang="fr-FR" sz="1200" i="1" dirty="0">
                <a:solidFill>
                  <a:schemeClr val="bg2">
                    <a:lumMod val="50000"/>
                  </a:schemeClr>
                </a:solidFill>
                <a:latin typeface="Helvetica Neue Medium"/>
                <a:sym typeface="Helvetica Neue"/>
              </a:rPr>
              <a:t> avec votre bébé et votre maman</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2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b="1" i="1" dirty="0">
                <a:solidFill>
                  <a:srgbClr val="C00000"/>
                </a:solidFill>
                <a:latin typeface="Helvetica Neue Medium"/>
                <a:sym typeface="Helvetica Neue"/>
              </a:rPr>
              <a:t> Mai : </a:t>
            </a:r>
            <a:r>
              <a:rPr lang="fr-FR" sz="1200" i="1" dirty="0">
                <a:solidFill>
                  <a:schemeClr val="bg2">
                    <a:lumMod val="50000"/>
                  </a:schemeClr>
                </a:solidFill>
                <a:latin typeface="Helvetica Neue Medium"/>
                <a:sym typeface="Helvetica Neue"/>
              </a:rPr>
              <a:t>Campagne d’influence avec des nano et micro influenceurs (ex : </a:t>
            </a:r>
            <a:r>
              <a:rPr lang="fr-FR" sz="1200" i="1" dirty="0" err="1">
                <a:solidFill>
                  <a:schemeClr val="bg2">
                    <a:lumMod val="50000"/>
                  </a:schemeClr>
                </a:solidFill>
                <a:latin typeface="Helvetica Neue Medium"/>
                <a:sym typeface="Helvetica Neue"/>
              </a:rPr>
              <a:t>Carlia</a:t>
            </a:r>
            <a:r>
              <a:rPr lang="fr-FR" sz="1200" i="1" dirty="0">
                <a:solidFill>
                  <a:schemeClr val="bg2">
                    <a:lumMod val="50000"/>
                  </a:schemeClr>
                </a:solidFill>
                <a:latin typeface="Helvetica Neue Medium"/>
                <a:sym typeface="Helvetica Neue"/>
              </a:rPr>
              <a:t> Fassi , Joyce </a:t>
            </a:r>
            <a:r>
              <a:rPr lang="fr-FR" sz="1200" i="1" dirty="0" err="1">
                <a:solidFill>
                  <a:schemeClr val="bg2">
                    <a:lumMod val="50000"/>
                  </a:schemeClr>
                </a:solidFill>
                <a:latin typeface="Helvetica Neue Medium"/>
                <a:sym typeface="Helvetica Neue"/>
              </a:rPr>
              <a:t>Sa’a</a:t>
            </a:r>
            <a:r>
              <a:rPr lang="fr-FR" sz="1200" i="1" dirty="0">
                <a:solidFill>
                  <a:schemeClr val="bg2">
                    <a:lumMod val="50000"/>
                  </a:schemeClr>
                </a:solidFill>
                <a:latin typeface="Helvetica Neue Medium"/>
                <a:sym typeface="Helvetica Neue"/>
              </a:rPr>
              <a:t> , </a:t>
            </a:r>
            <a:r>
              <a:rPr lang="fr-FR" sz="1200" i="1" dirty="0" err="1">
                <a:solidFill>
                  <a:schemeClr val="bg2">
                    <a:lumMod val="50000"/>
                  </a:schemeClr>
                </a:solidFill>
                <a:latin typeface="Helvetica Neue Medium"/>
                <a:sym typeface="Helvetica Neue"/>
              </a:rPr>
              <a:t>Quenncy</a:t>
            </a:r>
            <a:r>
              <a:rPr lang="fr-FR" sz="1200" i="1" dirty="0">
                <a:solidFill>
                  <a:schemeClr val="bg2">
                    <a:lumMod val="50000"/>
                  </a:schemeClr>
                </a:solidFill>
                <a:latin typeface="Helvetica Neue Medium"/>
                <a:sym typeface="Helvetica Neue"/>
              </a:rPr>
              <a:t> </a:t>
            </a:r>
            <a:r>
              <a:rPr lang="fr-FR" sz="1200" i="1" dirty="0" err="1">
                <a:solidFill>
                  <a:schemeClr val="bg2">
                    <a:lumMod val="50000"/>
                  </a:schemeClr>
                </a:solidFill>
                <a:latin typeface="Helvetica Neue Medium"/>
                <a:sym typeface="Helvetica Neue"/>
              </a:rPr>
              <a:t>Breezy</a:t>
            </a:r>
            <a:r>
              <a:rPr lang="fr-FR" sz="1200" i="1" dirty="0">
                <a:solidFill>
                  <a:schemeClr val="bg2">
                    <a:lumMod val="50000"/>
                  </a:schemeClr>
                </a:solidFill>
                <a:latin typeface="Helvetica Neue Medium"/>
                <a:sym typeface="Helvetica Neue"/>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i="1" dirty="0">
                <a:solidFill>
                  <a:schemeClr val="bg2">
                    <a:lumMod val="50000"/>
                  </a:schemeClr>
                </a:solidFill>
                <a:latin typeface="Helvetica Neue Medium"/>
                <a:sym typeface="Helvetica Neue"/>
              </a:rPr>
              <a:t>Les influenceurs partageront le visuel  du kV et engageront leur communauté sur les différents thèmes abordés.</a:t>
            </a: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i="1" dirty="0">
                <a:solidFill>
                  <a:schemeClr val="bg2">
                    <a:lumMod val="50000"/>
                  </a:schemeClr>
                </a:solidFill>
                <a:latin typeface="Helvetica Neue Medium"/>
                <a:sym typeface="Helvetica Neue"/>
              </a:rPr>
              <a:t>Une des influenceuse sera invité à la maison phosphatine afin de créer un trend sur les réseau sociaux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2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b="1" i="1" dirty="0">
                <a:solidFill>
                  <a:srgbClr val="C00000"/>
                </a:solidFill>
                <a:latin typeface="Helvetica Neue Medium"/>
                <a:sym typeface="Helvetica Neue"/>
              </a:rPr>
              <a:t>Mai : </a:t>
            </a:r>
            <a:r>
              <a:rPr lang="fr-FR" sz="1200" i="1" dirty="0">
                <a:solidFill>
                  <a:schemeClr val="bg2">
                    <a:lumMod val="50000"/>
                  </a:schemeClr>
                </a:solidFill>
                <a:latin typeface="Helvetica Neue Medium"/>
                <a:sym typeface="Helvetica Neue"/>
              </a:rPr>
              <a:t> vidéo </a:t>
            </a:r>
            <a:r>
              <a:rPr lang="fr-FR" sz="1200" i="1" dirty="0" err="1">
                <a:solidFill>
                  <a:schemeClr val="bg2">
                    <a:lumMod val="50000"/>
                  </a:schemeClr>
                </a:solidFill>
                <a:latin typeface="Helvetica Neue Medium"/>
                <a:sym typeface="Helvetica Neue"/>
              </a:rPr>
              <a:t>animatic</a:t>
            </a:r>
            <a:r>
              <a:rPr lang="fr-FR" sz="1200" i="1" dirty="0">
                <a:solidFill>
                  <a:schemeClr val="bg2">
                    <a:lumMod val="50000"/>
                  </a:schemeClr>
                </a:solidFill>
                <a:latin typeface="Helvetica Neue Medium"/>
                <a:sym typeface="Helvetica Neue"/>
              </a:rPr>
              <a:t> Brand </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200" i="1" dirty="0">
              <a:solidFill>
                <a:schemeClr val="bg2">
                  <a:lumMod val="50000"/>
                </a:schemeClr>
              </a:solidFill>
              <a:latin typeface="Helvetica Neue Medium"/>
              <a:sym typeface="Helvetica Neue"/>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fr-FR" sz="1200" b="1" i="1" dirty="0">
                <a:solidFill>
                  <a:srgbClr val="C00000"/>
                </a:solidFill>
                <a:latin typeface="Helvetica Neue Medium"/>
                <a:sym typeface="Helvetica Neue"/>
              </a:rPr>
              <a:t> Mai : </a:t>
            </a:r>
            <a:r>
              <a:rPr lang="fr-FR" sz="1200" i="1" dirty="0">
                <a:solidFill>
                  <a:schemeClr val="bg2">
                    <a:lumMod val="50000"/>
                  </a:schemeClr>
                </a:solidFill>
                <a:latin typeface="Helvetica Neue Medium"/>
                <a:sym typeface="Helvetica Neue"/>
              </a:rPr>
              <a:t>Publication de la video </a:t>
            </a:r>
            <a:r>
              <a:rPr lang="fr-FR" sz="1200" i="1" dirty="0" err="1">
                <a:solidFill>
                  <a:schemeClr val="bg2">
                    <a:lumMod val="50000"/>
                  </a:schemeClr>
                </a:solidFill>
                <a:latin typeface="Helvetica Neue Medium"/>
                <a:sym typeface="Helvetica Neue"/>
              </a:rPr>
              <a:t>réportage</a:t>
            </a:r>
            <a:r>
              <a:rPr lang="fr-FR" sz="1200" i="1" dirty="0">
                <a:solidFill>
                  <a:schemeClr val="bg2">
                    <a:lumMod val="50000"/>
                  </a:schemeClr>
                </a:solidFill>
                <a:latin typeface="Helvetica Neue Medium"/>
                <a:sym typeface="Helvetica Neue"/>
              </a:rPr>
              <a:t> de la maison phosphatine</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fr-FR" sz="1200" i="1" dirty="0">
              <a:solidFill>
                <a:schemeClr val="bg2">
                  <a:lumMod val="50000"/>
                </a:schemeClr>
              </a:solidFill>
              <a:latin typeface="Helvetica Neue Medium"/>
              <a:sym typeface="Helvetica Neue"/>
            </a:endParaRPr>
          </a:p>
        </p:txBody>
      </p:sp>
      <p:pic>
        <p:nvPicPr>
          <p:cNvPr id="18" name="Image 17">
            <a:extLst>
              <a:ext uri="{FF2B5EF4-FFF2-40B4-BE49-F238E27FC236}">
                <a16:creationId xmlns:a16="http://schemas.microsoft.com/office/drawing/2014/main" id="{FF19D98F-FDCC-ED10-92F2-8B7828C840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6" y="1885370"/>
            <a:ext cx="4053381" cy="2794274"/>
          </a:xfrm>
          <a:prstGeom prst="rect">
            <a:avLst/>
          </a:prstGeom>
        </p:spPr>
      </p:pic>
      <p:sp>
        <p:nvSpPr>
          <p:cNvPr id="19" name="ZoneTexte 18">
            <a:extLst>
              <a:ext uri="{FF2B5EF4-FFF2-40B4-BE49-F238E27FC236}">
                <a16:creationId xmlns:a16="http://schemas.microsoft.com/office/drawing/2014/main" id="{45F503A6-CD3B-5143-66A8-E5267C394336}"/>
              </a:ext>
            </a:extLst>
          </p:cNvPr>
          <p:cNvSpPr txBox="1"/>
          <p:nvPr/>
        </p:nvSpPr>
        <p:spPr>
          <a:xfrm>
            <a:off x="4369736" y="1405709"/>
            <a:ext cx="615935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fr-FR" b="1" i="1" dirty="0">
                <a:solidFill>
                  <a:srgbClr val="C00000"/>
                </a:solidFill>
                <a:latin typeface="Helvetica Neue Medium"/>
                <a:sym typeface="Helvetica Neue"/>
              </a:rPr>
              <a:t>Du 21 au 30 Mai</a:t>
            </a:r>
          </a:p>
        </p:txBody>
      </p:sp>
      <p:sp>
        <p:nvSpPr>
          <p:cNvPr id="2" name="Rectangle 1">
            <a:extLst>
              <a:ext uri="{FF2B5EF4-FFF2-40B4-BE49-F238E27FC236}">
                <a16:creationId xmlns:a16="http://schemas.microsoft.com/office/drawing/2014/main" id="{99261F71-A258-E97B-AC18-71B91DD3A09F}"/>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CFD94D37-BFF9-659B-7225-4E4A14ACA311}"/>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6446669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378"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Calibri"/>
              <a:ea typeface="+mn-ea"/>
              <a:cs typeface="+mn-cs"/>
              <a:sym typeface="Helvetica Neue"/>
            </a:endParaRPr>
          </a:p>
        </p:txBody>
      </p:sp>
      <p:sp>
        <p:nvSpPr>
          <p:cNvPr id="3" name="object 3"/>
          <p:cNvSpPr txBox="1">
            <a:spLocks noGrp="1"/>
          </p:cNvSpPr>
          <p:nvPr>
            <p:ph type="title"/>
          </p:nvPr>
        </p:nvSpPr>
        <p:spPr>
          <a:xfrm>
            <a:off x="294436" y="200724"/>
            <a:ext cx="9249613" cy="750847"/>
          </a:xfrm>
          <a:prstGeom prst="rect">
            <a:avLst/>
          </a:prstGeom>
        </p:spPr>
        <p:txBody>
          <a:bodyPr vert="horz" wrap="square" lIns="0" tIns="12065" rIns="0" bIns="0" rtlCol="0">
            <a:spAutoFit/>
          </a:bodyPr>
          <a:lstStyle/>
          <a:p>
            <a:pPr marL="12700">
              <a:spcBef>
                <a:spcPts val="95"/>
              </a:spcBef>
            </a:pPr>
            <a:r>
              <a:rPr lang="fr-CM" dirty="0">
                <a:solidFill>
                  <a:srgbClr val="E92D4A"/>
                </a:solidFill>
                <a:latin typeface="Montserrat Bold"/>
                <a:ea typeface="Montserrat Bold"/>
                <a:cs typeface="Montserrat Bold"/>
                <a:sym typeface="Helvetica Neue"/>
              </a:rPr>
              <a:t>BTL</a:t>
            </a:r>
            <a:endParaRPr lang="fr-FR" sz="2400" dirty="0">
              <a:solidFill>
                <a:srgbClr val="E92D4A"/>
              </a:solidFill>
              <a:latin typeface="Montserrat Bold"/>
              <a:ea typeface="Montserrat Bold"/>
              <a:cs typeface="Montserrat Bold"/>
              <a:sym typeface="Helvetica Neue"/>
            </a:endParaRPr>
          </a:p>
        </p:txBody>
      </p:sp>
      <p:pic>
        <p:nvPicPr>
          <p:cNvPr id="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79406" y="5323150"/>
            <a:ext cx="2723971" cy="1634558"/>
          </a:xfrm>
          <a:prstGeom prst="rect">
            <a:avLst/>
          </a:prstGeom>
          <a:ln w="12700">
            <a:miter lim="400000"/>
          </a:ln>
        </p:spPr>
      </p:pic>
      <p:pic>
        <p:nvPicPr>
          <p:cNvPr id="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17" name="object 2"/>
          <p:cNvSpPr txBox="1"/>
          <p:nvPr/>
        </p:nvSpPr>
        <p:spPr>
          <a:xfrm>
            <a:off x="294436" y="1018945"/>
            <a:ext cx="8039028" cy="566181"/>
          </a:xfrm>
          <a:prstGeom prst="rect">
            <a:avLst/>
          </a:prstGeom>
        </p:spPr>
        <p:txBody>
          <a:bodyPr vert="horz" wrap="square" lIns="0" tIns="12065" rIns="0" bIns="0" rtlCol="0">
            <a:spAutoFit/>
          </a:bodyPr>
          <a:lstStyle/>
          <a:p>
            <a:pPr marL="241300" marR="0" lvl="0" indent="-228600" algn="just" defTabSz="914400" rtl="0" eaLnBrk="1" fontAlgn="auto" latinLnBrk="0" hangingPunct="1">
              <a:lnSpc>
                <a:spcPct val="100000"/>
              </a:lnSpc>
              <a:spcBef>
                <a:spcPts val="465"/>
              </a:spcBef>
              <a:spcAft>
                <a:spcPts val="0"/>
              </a:spcAft>
              <a:buClrTx/>
              <a:buSzTx/>
              <a:buFont typeface="Arial" panose="020B0604020202020204" pitchFamily="34" charset="0"/>
              <a:buChar char="•"/>
              <a:tabLst/>
              <a:defRPr/>
            </a:pPr>
            <a:r>
              <a:rPr kumimoji="0" lang="fr-FR" sz="3600" b="1" i="0" u="none" strike="noStrike" kern="1200" cap="none" spc="0" normalizeH="0" baseline="0" noProof="0" dirty="0">
                <a:ln>
                  <a:noFill/>
                </a:ln>
                <a:solidFill>
                  <a:srgbClr val="5E5E5E">
                    <a:hueOff val="0"/>
                    <a:satOff val="0"/>
                    <a:lumOff val="0"/>
                    <a:alphaOff val="0"/>
                  </a:srgbClr>
                </a:solidFill>
                <a:effectLst/>
                <a:uLnTx/>
                <a:uFillTx/>
                <a:latin typeface="Imprint MT Shadow" panose="04020605060303030202" pitchFamily="82" charset="0"/>
                <a:ea typeface="+mn-ea"/>
                <a:cs typeface="+mn-cs"/>
                <a:sym typeface="Helvetica Neue"/>
              </a:rPr>
              <a:t>Maison Phosphatine</a:t>
            </a:r>
          </a:p>
        </p:txBody>
      </p:sp>
      <p:sp>
        <p:nvSpPr>
          <p:cNvPr id="4" name="object 2">
            <a:extLst>
              <a:ext uri="{FF2B5EF4-FFF2-40B4-BE49-F238E27FC236}">
                <a16:creationId xmlns:a16="http://schemas.microsoft.com/office/drawing/2014/main" id="{6B83C145-768E-AB18-125A-7D19B2A09627}"/>
              </a:ext>
            </a:extLst>
          </p:cNvPr>
          <p:cNvSpPr txBox="1"/>
          <p:nvPr/>
        </p:nvSpPr>
        <p:spPr>
          <a:xfrm>
            <a:off x="177781" y="2172580"/>
            <a:ext cx="4965719" cy="2079415"/>
          </a:xfrm>
          <a:prstGeom prst="rect">
            <a:avLst/>
          </a:prstGeom>
        </p:spPr>
        <p:txBody>
          <a:bodyPr vert="horz" wrap="square" lIns="0" tIns="12065" rIns="0" bIns="0" rtlCol="0">
            <a:spAutoFit/>
          </a:bodyPr>
          <a:lstStyle/>
          <a:p>
            <a:pPr marL="241300" marR="0" lvl="0" indent="-228600" algn="just" defTabSz="914400" rtl="0" eaLnBrk="1" fontAlgn="auto" latinLnBrk="0" hangingPunct="1">
              <a:lnSpc>
                <a:spcPct val="100000"/>
              </a:lnSpc>
              <a:spcBef>
                <a:spcPts val="465"/>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Mécanisme: </a:t>
            </a:r>
            <a:r>
              <a:rPr kumimoji="0" lang="fr-FR" sz="1800" b="0"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Recruter le maximum de familles qui viendront avec un quota représentatif des 03 générations;</a:t>
            </a:r>
          </a:p>
          <a:p>
            <a:pPr marL="241300" marR="0" lvl="0" indent="-228600" algn="just" defTabSz="914400" rtl="0" eaLnBrk="1" fontAlgn="auto" latinLnBrk="0" hangingPunct="1">
              <a:lnSpc>
                <a:spcPct val="100000"/>
              </a:lnSpc>
              <a:spcBef>
                <a:spcPts val="465"/>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endParaRPr>
          </a:p>
          <a:p>
            <a:pPr marL="241300" marR="0" lvl="0" indent="-228600" algn="just" defTabSz="914400" rtl="0" eaLnBrk="1" fontAlgn="auto" latinLnBrk="0" hangingPunct="1">
              <a:lnSpc>
                <a:spcPct val="100000"/>
              </a:lnSpc>
              <a:spcBef>
                <a:spcPts val="465"/>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Principe: </a:t>
            </a:r>
            <a:r>
              <a:rPr kumimoji="0" lang="fr-FR" sz="1800" b="0"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Des lots spéciaux offerts aux familles qui viendront composées de Grand-mère; mère et enfant (s);</a:t>
            </a:r>
          </a:p>
        </p:txBody>
      </p:sp>
      <p:sp>
        <p:nvSpPr>
          <p:cNvPr id="7" name="Rectangle 6">
            <a:extLst>
              <a:ext uri="{FF2B5EF4-FFF2-40B4-BE49-F238E27FC236}">
                <a16:creationId xmlns:a16="http://schemas.microsoft.com/office/drawing/2014/main" id="{828DC4AA-835B-A776-66BB-D190C760BD56}"/>
              </a:ext>
            </a:extLst>
          </p:cNvPr>
          <p:cNvSpPr/>
          <p:nvPr/>
        </p:nvSpPr>
        <p:spPr>
          <a:xfrm>
            <a:off x="243155" y="182752"/>
            <a:ext cx="2589088" cy="81550"/>
          </a:xfrm>
          <a:prstGeom prst="rect">
            <a:avLst/>
          </a:prstGeom>
          <a:solidFill>
            <a:srgbClr val="E92D4A"/>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fr-FR"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E97C222D-9ECD-6D22-621B-C9C87F0F1DE9}"/>
              </a:ext>
            </a:extLst>
          </p:cNvPr>
          <p:cNvSpPr/>
          <p:nvPr/>
        </p:nvSpPr>
        <p:spPr>
          <a:xfrm>
            <a:off x="243155" y="950253"/>
            <a:ext cx="2589088" cy="81550"/>
          </a:xfrm>
          <a:prstGeom prst="rect">
            <a:avLst/>
          </a:prstGeom>
          <a:solidFill>
            <a:srgbClr val="E92D4A"/>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fr-FR"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6" name="Connecteur droit 5">
            <a:extLst>
              <a:ext uri="{FF2B5EF4-FFF2-40B4-BE49-F238E27FC236}">
                <a16:creationId xmlns:a16="http://schemas.microsoft.com/office/drawing/2014/main" id="{AD6C5E31-1442-843B-5D96-88CAD1B54F57}"/>
              </a:ext>
            </a:extLst>
          </p:cNvPr>
          <p:cNvCxnSpPr/>
          <p:nvPr/>
        </p:nvCxnSpPr>
        <p:spPr>
          <a:xfrm>
            <a:off x="5753528" y="1130157"/>
            <a:ext cx="0" cy="4099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1D9F9E52-6C65-16A9-318A-D982315361F1}"/>
              </a:ext>
            </a:extLst>
          </p:cNvPr>
          <p:cNvPicPr>
            <a:picLocks noChangeAspect="1"/>
          </p:cNvPicPr>
          <p:nvPr/>
        </p:nvPicPr>
        <p:blipFill>
          <a:blip r:embed="rId4"/>
          <a:stretch>
            <a:fillRect/>
          </a:stretch>
        </p:blipFill>
        <p:spPr>
          <a:xfrm>
            <a:off x="6089487" y="1099418"/>
            <a:ext cx="2229409" cy="2229409"/>
          </a:xfrm>
          <a:prstGeom prst="rect">
            <a:avLst/>
          </a:prstGeom>
        </p:spPr>
      </p:pic>
      <p:pic>
        <p:nvPicPr>
          <p:cNvPr id="13" name="Image 12">
            <a:extLst>
              <a:ext uri="{FF2B5EF4-FFF2-40B4-BE49-F238E27FC236}">
                <a16:creationId xmlns:a16="http://schemas.microsoft.com/office/drawing/2014/main" id="{75BA5CBC-7BE2-3024-116A-13A404528372}"/>
              </a:ext>
            </a:extLst>
          </p:cNvPr>
          <p:cNvPicPr>
            <a:picLocks noChangeAspect="1"/>
          </p:cNvPicPr>
          <p:nvPr/>
        </p:nvPicPr>
        <p:blipFill rotWithShape="1">
          <a:blip r:embed="rId5"/>
          <a:srcRect b="6208"/>
          <a:stretch/>
        </p:blipFill>
        <p:spPr>
          <a:xfrm>
            <a:off x="9479407" y="1130157"/>
            <a:ext cx="2316168" cy="2229409"/>
          </a:xfrm>
          <a:prstGeom prst="rect">
            <a:avLst/>
          </a:prstGeom>
        </p:spPr>
      </p:pic>
      <p:pic>
        <p:nvPicPr>
          <p:cNvPr id="14" name="Image 13">
            <a:extLst>
              <a:ext uri="{FF2B5EF4-FFF2-40B4-BE49-F238E27FC236}">
                <a16:creationId xmlns:a16="http://schemas.microsoft.com/office/drawing/2014/main" id="{C4B275C4-9FCA-36E0-33DB-512BE369CDFC}"/>
              </a:ext>
            </a:extLst>
          </p:cNvPr>
          <p:cNvPicPr>
            <a:picLocks noChangeAspect="1"/>
          </p:cNvPicPr>
          <p:nvPr/>
        </p:nvPicPr>
        <p:blipFill rotWithShape="1">
          <a:blip r:embed="rId6"/>
          <a:srcRect l="1827" t="8897" r="31896" b="5169"/>
          <a:stretch/>
        </p:blipFill>
        <p:spPr>
          <a:xfrm>
            <a:off x="6053424" y="3816845"/>
            <a:ext cx="2317772" cy="3005192"/>
          </a:xfrm>
          <a:prstGeom prst="rect">
            <a:avLst/>
          </a:prstGeom>
          <a:ln>
            <a:noFill/>
          </a:ln>
          <a:effectLst>
            <a:softEdge rad="112500"/>
          </a:effectLst>
        </p:spPr>
      </p:pic>
      <p:sp>
        <p:nvSpPr>
          <p:cNvPr id="15" name="object 2">
            <a:extLst>
              <a:ext uri="{FF2B5EF4-FFF2-40B4-BE49-F238E27FC236}">
                <a16:creationId xmlns:a16="http://schemas.microsoft.com/office/drawing/2014/main" id="{00CEA0CA-AB34-1805-F0C8-13A74842653C}"/>
              </a:ext>
            </a:extLst>
          </p:cNvPr>
          <p:cNvSpPr txBox="1"/>
          <p:nvPr/>
        </p:nvSpPr>
        <p:spPr>
          <a:xfrm>
            <a:off x="6066901" y="3409300"/>
            <a:ext cx="2316168" cy="443070"/>
          </a:xfrm>
          <a:prstGeom prst="rect">
            <a:avLst/>
          </a:prstGeom>
        </p:spPr>
        <p:txBody>
          <a:bodyPr vert="horz" wrap="square" lIns="0" tIns="12065" rIns="0" bIns="0" rtlCol="0">
            <a:spAutoFit/>
          </a:bodyPr>
          <a:lstStyle/>
          <a:p>
            <a:pPr marL="241300" marR="0" lvl="0" indent="-228600" algn="just" defTabSz="914400" rtl="0" eaLnBrk="1" fontAlgn="auto" latinLnBrk="0" hangingPunct="1">
              <a:lnSpc>
                <a:spcPct val="100000"/>
              </a:lnSpc>
              <a:spcBef>
                <a:spcPts val="465"/>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Défilé de mode (Grand-mère; mère &amp; enfant(s)</a:t>
            </a:r>
            <a:endParaRPr kumimoji="0" lang="fr-FR" sz="1400" b="0"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endParaRPr>
          </a:p>
        </p:txBody>
      </p:sp>
      <p:sp>
        <p:nvSpPr>
          <p:cNvPr id="16" name="object 2">
            <a:extLst>
              <a:ext uri="{FF2B5EF4-FFF2-40B4-BE49-F238E27FC236}">
                <a16:creationId xmlns:a16="http://schemas.microsoft.com/office/drawing/2014/main" id="{39B390F9-A941-CF10-C0F3-743D93CBCF9A}"/>
              </a:ext>
            </a:extLst>
          </p:cNvPr>
          <p:cNvSpPr txBox="1"/>
          <p:nvPr/>
        </p:nvSpPr>
        <p:spPr>
          <a:xfrm>
            <a:off x="9479407" y="3505734"/>
            <a:ext cx="2316168" cy="873957"/>
          </a:xfrm>
          <a:prstGeom prst="rect">
            <a:avLst/>
          </a:prstGeom>
        </p:spPr>
        <p:txBody>
          <a:bodyPr vert="horz" wrap="square" lIns="0" tIns="12065" rIns="0" bIns="0" rtlCol="0">
            <a:spAutoFit/>
          </a:bodyPr>
          <a:lstStyle/>
          <a:p>
            <a:pPr marL="241300" marR="0" lvl="0" indent="-228600" algn="just" defTabSz="914400" rtl="0" eaLnBrk="1" fontAlgn="auto" latinLnBrk="0" hangingPunct="1">
              <a:lnSpc>
                <a:spcPct val="100000"/>
              </a:lnSpc>
              <a:spcBef>
                <a:spcPts val="465"/>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Challenge prestation (concours de danse grand-mère; mère et enfant (s)</a:t>
            </a:r>
            <a:endParaRPr kumimoji="0" lang="fr-FR" sz="1400" b="0"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endParaRPr>
          </a:p>
        </p:txBody>
      </p:sp>
      <p:sp>
        <p:nvSpPr>
          <p:cNvPr id="18" name="object 2">
            <a:extLst>
              <a:ext uri="{FF2B5EF4-FFF2-40B4-BE49-F238E27FC236}">
                <a16:creationId xmlns:a16="http://schemas.microsoft.com/office/drawing/2014/main" id="{ECB478D8-1A8F-84F0-68AF-3C824F432E5D}"/>
              </a:ext>
            </a:extLst>
          </p:cNvPr>
          <p:cNvSpPr txBox="1"/>
          <p:nvPr/>
        </p:nvSpPr>
        <p:spPr>
          <a:xfrm>
            <a:off x="8112944" y="4882462"/>
            <a:ext cx="2316168" cy="873957"/>
          </a:xfrm>
          <a:prstGeom prst="rect">
            <a:avLst/>
          </a:prstGeom>
        </p:spPr>
        <p:txBody>
          <a:bodyPr vert="horz" wrap="square" lIns="0" tIns="12065" rIns="0" bIns="0" rtlCol="0">
            <a:spAutoFit/>
          </a:bodyPr>
          <a:lstStyle/>
          <a:p>
            <a:pPr marL="241300" marR="0" lvl="0" indent="-228600" algn="just" defTabSz="914400" rtl="0" eaLnBrk="1" fontAlgn="auto" latinLnBrk="0" hangingPunct="1">
              <a:lnSpc>
                <a:spcPct val="100000"/>
              </a:lnSpc>
              <a:spcBef>
                <a:spcPts val="465"/>
              </a:spcBef>
              <a:spcAft>
                <a:spcPts val="0"/>
              </a:spcAft>
              <a:buClrTx/>
              <a:buSzTx/>
              <a:buFont typeface="Arial" panose="020B0604020202020204" pitchFamily="34" charset="0"/>
              <a:buChar char="•"/>
              <a:tabLst/>
              <a:defRPr/>
            </a:pPr>
            <a:r>
              <a:rPr kumimoji="0" lang="fr-FR" sz="1400" b="1"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rPr>
              <a:t>Photobooth 360° pour des groupes de 03 Minimum (grand-mère; mère et enfant (s).</a:t>
            </a:r>
            <a:endParaRPr kumimoji="0" lang="fr-FR" sz="1400" b="0" i="0" u="none" strike="noStrike" kern="1200" cap="none" spc="0" normalizeH="0" baseline="0" noProof="0" dirty="0">
              <a:ln>
                <a:noFill/>
              </a:ln>
              <a:solidFill>
                <a:srgbClr val="5E5E5E">
                  <a:hueOff val="0"/>
                  <a:satOff val="0"/>
                  <a:lumOff val="0"/>
                  <a:alphaOff val="0"/>
                </a:srgbClr>
              </a:solidFill>
              <a:effectLst/>
              <a:uLnTx/>
              <a:uFillTx/>
              <a:latin typeface="Helvetica Neue"/>
              <a:ea typeface="+mn-ea"/>
              <a:cs typeface="+mn-cs"/>
              <a:sym typeface="Helvetica Neue"/>
            </a:endParaRPr>
          </a:p>
        </p:txBody>
      </p:sp>
    </p:spTree>
    <p:extLst>
      <p:ext uri="{BB962C8B-B14F-4D97-AF65-F5344CB8AC3E}">
        <p14:creationId xmlns:p14="http://schemas.microsoft.com/office/powerpoint/2010/main" val="3817544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A1E2179F-7701-5A3B-9317-6039BCDF90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5738" y="2022210"/>
            <a:ext cx="3094333" cy="2991575"/>
          </a:xfrm>
          <a:prstGeom prst="rect">
            <a:avLst/>
          </a:prstGeom>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392" y="5947325"/>
            <a:ext cx="1703941" cy="484484"/>
          </a:xfrm>
          <a:prstGeom prst="rect">
            <a:avLst/>
          </a:prstGeom>
          <a:ln w="12700">
            <a:miter lim="400000"/>
          </a:ln>
        </p:spPr>
      </p:pic>
      <p:sp>
        <p:nvSpPr>
          <p:cNvPr id="18" name="ZoneTexte 17">
            <a:extLst>
              <a:ext uri="{FF2B5EF4-FFF2-40B4-BE49-F238E27FC236}">
                <a16:creationId xmlns:a16="http://schemas.microsoft.com/office/drawing/2014/main" id="{127D1562-6B21-1A72-DA71-02AFE3CDEA94}"/>
              </a:ext>
            </a:extLst>
          </p:cNvPr>
          <p:cNvSpPr txBox="1"/>
          <p:nvPr/>
        </p:nvSpPr>
        <p:spPr>
          <a:xfrm>
            <a:off x="2760324" y="1334574"/>
            <a:ext cx="770904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E5E5E"/>
                </a:solidFill>
                <a:effectLst/>
                <a:uLnTx/>
                <a:uFillTx/>
                <a:latin typeface="Helvetica Neue"/>
                <a:sym typeface="Helvetica Neue"/>
              </a:rPr>
              <a:t>Quelques axes de Guérilla Marketing</a:t>
            </a:r>
            <a:endParaRPr kumimoji="0" lang="fr-FR" sz="2800" b="0" i="0" u="none" strike="noStrike" kern="1200" cap="none" spc="0" normalizeH="0" baseline="0" noProof="0" dirty="0">
              <a:ln>
                <a:noFill/>
              </a:ln>
              <a:solidFill>
                <a:srgbClr val="5E5E5E"/>
              </a:solidFill>
              <a:effectLst/>
              <a:uLnTx/>
              <a:uFillTx/>
              <a:latin typeface="Helvetica Neue"/>
              <a:ea typeface="+mn-ea"/>
              <a:cs typeface="+mn-cs"/>
              <a:sym typeface="Helvetica Neue"/>
            </a:endParaRPr>
          </a:p>
        </p:txBody>
      </p:sp>
      <p:pic>
        <p:nvPicPr>
          <p:cNvPr id="11" name="Image 10">
            <a:extLst>
              <a:ext uri="{FF2B5EF4-FFF2-40B4-BE49-F238E27FC236}">
                <a16:creationId xmlns:a16="http://schemas.microsoft.com/office/drawing/2014/main" id="{66FCECCE-DEC0-73C3-3A29-86A82AF901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37029" y="2022210"/>
            <a:ext cx="4129899" cy="2991575"/>
          </a:xfrm>
          <a:prstGeom prst="rect">
            <a:avLst/>
          </a:prstGeom>
        </p:spPr>
      </p:pic>
      <p:sp>
        <p:nvSpPr>
          <p:cNvPr id="5" name="Bulle narrative : rectangle à coins arrondis 4">
            <a:extLst>
              <a:ext uri="{FF2B5EF4-FFF2-40B4-BE49-F238E27FC236}">
                <a16:creationId xmlns:a16="http://schemas.microsoft.com/office/drawing/2014/main" id="{9A6634C4-418F-E000-7CC3-4A9E814D7FCB}"/>
              </a:ext>
            </a:extLst>
          </p:cNvPr>
          <p:cNvSpPr/>
          <p:nvPr/>
        </p:nvSpPr>
        <p:spPr>
          <a:xfrm>
            <a:off x="1962364" y="5451991"/>
            <a:ext cx="2948683" cy="828596"/>
          </a:xfrm>
          <a:prstGeom prst="wedgeRoundRectCallout">
            <a:avLst>
              <a:gd name="adj1" fmla="val 4032"/>
              <a:gd name="adj2" fmla="val -92401"/>
              <a:gd name="adj3" fmla="val 16667"/>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rPr>
              <a:t>Journaux géants </a:t>
            </a:r>
            <a:r>
              <a:rPr kumimoji="0" lang="fr-FR" sz="1400" b="0" i="0" u="none" strike="noStrike" cap="none" spc="0" normalizeH="0" baseline="0" dirty="0">
                <a:ln>
                  <a:noFill/>
                </a:ln>
                <a:solidFill>
                  <a:srgbClr val="5E5E5E"/>
                </a:solidFill>
                <a:effectLst/>
                <a:uFillTx/>
                <a:latin typeface="Helvetica Neue Medium"/>
                <a:ea typeface="Helvetica Neue Medium"/>
                <a:cs typeface="Helvetica Neue Medium"/>
                <a:sym typeface="Helvetica Neue Medium"/>
              </a:rPr>
              <a:t>pour annoncer la l’arrivée de maison phosphatine dans votre quartier</a:t>
            </a:r>
          </a:p>
        </p:txBody>
      </p:sp>
      <p:sp>
        <p:nvSpPr>
          <p:cNvPr id="7" name="Bulle narrative : rectangle à coins arrondis 6">
            <a:extLst>
              <a:ext uri="{FF2B5EF4-FFF2-40B4-BE49-F238E27FC236}">
                <a16:creationId xmlns:a16="http://schemas.microsoft.com/office/drawing/2014/main" id="{43523BBE-EFE0-8BD2-0DA2-93C989D541AC}"/>
              </a:ext>
            </a:extLst>
          </p:cNvPr>
          <p:cNvSpPr/>
          <p:nvPr/>
        </p:nvSpPr>
        <p:spPr>
          <a:xfrm>
            <a:off x="7520684" y="5212215"/>
            <a:ext cx="3346244" cy="1305322"/>
          </a:xfrm>
          <a:prstGeom prst="wedgeRoundRectCallout">
            <a:avLst>
              <a:gd name="adj1" fmla="val 4032"/>
              <a:gd name="adj2" fmla="val -92401"/>
              <a:gd name="adj3" fmla="val 16667"/>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fr-FR" sz="1400" dirty="0">
                <a:solidFill>
                  <a:srgbClr val="5E5E5E"/>
                </a:solidFill>
                <a:latin typeface="Helvetica Neue Medium"/>
                <a:sym typeface="Helvetica Neue Medium"/>
              </a:rPr>
              <a:t>Distribution de ballons aux enfants dans les écoles maternelles </a:t>
            </a:r>
          </a:p>
          <a:p>
            <a:pPr marL="0" marR="0" indent="0" algn="ctr" defTabSz="825500" rtl="0" fontAlgn="auto" latinLnBrk="0" hangingPunct="0">
              <a:lnSpc>
                <a:spcPct val="100000"/>
              </a:lnSpc>
              <a:spcBef>
                <a:spcPts val="0"/>
              </a:spcBef>
              <a:spcAft>
                <a:spcPts val="0"/>
              </a:spcAft>
              <a:buClrTx/>
              <a:buSzTx/>
              <a:buFontTx/>
              <a:buNone/>
              <a:tabLst/>
            </a:pPr>
            <a:r>
              <a:rPr lang="fr-FR" sz="1400" dirty="0">
                <a:solidFill>
                  <a:srgbClr val="5E5E5E"/>
                </a:solidFill>
                <a:latin typeface="Helvetica Neue Medium"/>
                <a:sym typeface="Helvetica Neue Medium"/>
              </a:rPr>
              <a:t>avec message souhaitant bonne fête des mères (ils remettront à leurs mamans au retour des classes)</a:t>
            </a:r>
          </a:p>
        </p:txBody>
      </p:sp>
      <p:sp>
        <p:nvSpPr>
          <p:cNvPr id="10" name="Diapo 4">
            <a:extLst>
              <a:ext uri="{FF2B5EF4-FFF2-40B4-BE49-F238E27FC236}">
                <a16:creationId xmlns:a16="http://schemas.microsoft.com/office/drawing/2014/main" id="{7356E378-65F1-52AC-2566-57BCB663D64B}"/>
              </a:ext>
            </a:extLst>
          </p:cNvPr>
          <p:cNvSpPr txBox="1">
            <a:spLocks/>
          </p:cNvSpPr>
          <p:nvPr/>
        </p:nvSpPr>
        <p:spPr>
          <a:xfrm>
            <a:off x="134729" y="341741"/>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000" b="1" i="0" u="none" strike="noStrike" kern="0" cap="none" spc="-132" normalizeH="0" baseline="0" noProof="0" dirty="0">
                <a:ln>
                  <a:noFill/>
                </a:ln>
                <a:solidFill>
                  <a:srgbClr val="E92D4A"/>
                </a:solidFill>
                <a:effectLst/>
                <a:uLnTx/>
                <a:uFillTx/>
                <a:latin typeface="Montserrat Bold"/>
                <a:sym typeface="Montserrat Bold"/>
              </a:rPr>
              <a:t>Guérilla Marketing</a:t>
            </a:r>
          </a:p>
        </p:txBody>
      </p:sp>
      <p:sp>
        <p:nvSpPr>
          <p:cNvPr id="12" name="Rectangle 11">
            <a:extLst>
              <a:ext uri="{FF2B5EF4-FFF2-40B4-BE49-F238E27FC236}">
                <a16:creationId xmlns:a16="http://schemas.microsoft.com/office/drawing/2014/main" id="{3B8FAB04-765D-1259-2133-AFCCC86D8C65}"/>
              </a:ext>
            </a:extLst>
          </p:cNvPr>
          <p:cNvSpPr/>
          <p:nvPr/>
        </p:nvSpPr>
        <p:spPr>
          <a:xfrm>
            <a:off x="243155" y="18275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9EF4F739-BCC5-8A9B-9D0B-79B798982CA6}"/>
              </a:ext>
            </a:extLst>
          </p:cNvPr>
          <p:cNvSpPr/>
          <p:nvPr/>
        </p:nvSpPr>
        <p:spPr>
          <a:xfrm>
            <a:off x="243155" y="1052993"/>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fr-FR"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4309518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2816" y="-5742"/>
            <a:ext cx="12197632" cy="6869484"/>
          </a:xfrm>
          <a:prstGeom prst="rect">
            <a:avLst/>
          </a:prstGeom>
          <a:solidFill>
            <a:srgbClr val="00000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90" name="Merci."/>
          <p:cNvSpPr txBox="1">
            <a:spLocks noGrp="1"/>
          </p:cNvSpPr>
          <p:nvPr>
            <p:ph type="ctrTitle"/>
          </p:nvPr>
        </p:nvSpPr>
        <p:spPr>
          <a:xfrm>
            <a:off x="1909509" y="1287496"/>
            <a:ext cx="8372982" cy="2324101"/>
          </a:xfrm>
          <a:prstGeom prst="rect">
            <a:avLst/>
          </a:prstGeom>
        </p:spPr>
        <p:txBody>
          <a:bodyPr>
            <a:normAutofit fontScale="90000"/>
          </a:bodyPr>
          <a:lstStyle>
            <a:lvl1pPr algn="ctr">
              <a:defRPr sz="18500" b="0" spc="-369">
                <a:solidFill>
                  <a:srgbClr val="FFFFFF"/>
                </a:solidFill>
                <a:latin typeface="Montserrat Bold"/>
                <a:ea typeface="Montserrat Bold"/>
                <a:cs typeface="Montserrat Bold"/>
                <a:sym typeface="Montserrat Bold"/>
              </a:defRPr>
            </a:lvl1pPr>
          </a:lstStyle>
          <a:p>
            <a:r>
              <a:rPr dirty="0"/>
              <a:t>Merci.</a:t>
            </a:r>
          </a:p>
        </p:txBody>
      </p:sp>
      <p:sp>
        <p:nvSpPr>
          <p:cNvPr id="191" name="Titre de la présentation"/>
          <p:cNvSpPr txBox="1">
            <a:spLocks noGrp="1"/>
          </p:cNvSpPr>
          <p:nvPr>
            <p:ph type="subTitle" sz="quarter" idx="1"/>
          </p:nvPr>
        </p:nvSpPr>
        <p:spPr>
          <a:xfrm>
            <a:off x="2509686" y="3554882"/>
            <a:ext cx="7172629" cy="952501"/>
          </a:xfrm>
          <a:prstGeom prst="rect">
            <a:avLst/>
          </a:prstGeom>
        </p:spPr>
        <p:txBody>
          <a:bodyPr/>
          <a:lstStyle>
            <a:lvl1pPr algn="ctr">
              <a:defRPr sz="4400" b="0">
                <a:solidFill>
                  <a:srgbClr val="E15B0F"/>
                </a:solidFill>
                <a:latin typeface="Montserrat Bold"/>
                <a:ea typeface="Montserrat Bold"/>
                <a:cs typeface="Montserrat Bold"/>
                <a:sym typeface="Montserrat Bold"/>
              </a:defRPr>
            </a:lvl1pPr>
          </a:lstStyle>
          <a:p>
            <a:r>
              <a:rPr lang="fr-CM" dirty="0"/>
              <a:t>Fête des mères</a:t>
            </a:r>
            <a:endParaRPr dirty="0"/>
          </a:p>
        </p:txBody>
      </p:sp>
      <p:pic>
        <p:nvPicPr>
          <p:cNvPr id="19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6610" y="954543"/>
            <a:ext cx="1818781" cy="517137"/>
          </a:xfrm>
          <a:prstGeom prst="rect">
            <a:avLst/>
          </a:prstGeom>
          <a:ln w="12700">
            <a:miter lim="400000"/>
          </a:ln>
        </p:spPr>
      </p:pic>
      <p:pic>
        <p:nvPicPr>
          <p:cNvPr id="19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669" y="5227845"/>
            <a:ext cx="8900663" cy="1263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sp>
        <p:nvSpPr>
          <p:cNvPr id="17" name="ZoneTexte 16">
            <a:extLst>
              <a:ext uri="{FF2B5EF4-FFF2-40B4-BE49-F238E27FC236}">
                <a16:creationId xmlns:a16="http://schemas.microsoft.com/office/drawing/2014/main" id="{F68FF228-A448-A215-AE20-804A3FFCBD97}"/>
              </a:ext>
            </a:extLst>
          </p:cNvPr>
          <p:cNvSpPr txBox="1"/>
          <p:nvPr/>
        </p:nvSpPr>
        <p:spPr>
          <a:xfrm>
            <a:off x="319666" y="2102873"/>
            <a:ext cx="6306467" cy="2420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fr-FR" sz="1600" kern="0" dirty="0">
                <a:solidFill>
                  <a:srgbClr val="D5D5D5">
                    <a:lumMod val="10000"/>
                  </a:srgbClr>
                </a:solidFill>
                <a:latin typeface="Montserrat Bold"/>
              </a:rPr>
              <a:t>Souvenons-nous de notre point de départ : nous y sommes toujours, la marque affirme son positionnement marqué par sa constance ; ses attributs galvanisants et sa capacité à s’adapter à nos besoin </a:t>
            </a:r>
            <a:r>
              <a:rPr lang="fr-FR" sz="2800" b="1" kern="0" dirty="0">
                <a:solidFill>
                  <a:srgbClr val="C00000"/>
                </a:solidFill>
                <a:latin typeface="Montserrat Bold"/>
              </a:rPr>
              <a:t>depuis déjà 03 Générations.  </a:t>
            </a:r>
            <a:endParaRPr kumimoji="0" lang="fr-FR" sz="1600" b="1" i="0" u="none" strike="noStrike" kern="0" cap="none" spc="0" normalizeH="0" baseline="0" noProof="0" dirty="0">
              <a:ln>
                <a:noFill/>
              </a:ln>
              <a:solidFill>
                <a:srgbClr val="C00000"/>
              </a:solidFill>
              <a:effectLst/>
              <a:uLnTx/>
              <a:uFillTx/>
              <a:latin typeface="Montserrat Bold"/>
            </a:endParaRPr>
          </a:p>
        </p:txBody>
      </p:sp>
      <p:pic>
        <p:nvPicPr>
          <p:cNvPr id="3" name="Image 2">
            <a:extLst>
              <a:ext uri="{FF2B5EF4-FFF2-40B4-BE49-F238E27FC236}">
                <a16:creationId xmlns:a16="http://schemas.microsoft.com/office/drawing/2014/main" id="{BBFCCE72-E958-168B-4544-94CCCBD75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295" y="4523023"/>
            <a:ext cx="1588763" cy="1198238"/>
          </a:xfrm>
          <a:prstGeom prst="rect">
            <a:avLst/>
          </a:prstGeom>
        </p:spPr>
      </p:pic>
      <p:sp>
        <p:nvSpPr>
          <p:cNvPr id="4" name="Diapo 4">
            <a:extLst>
              <a:ext uri="{FF2B5EF4-FFF2-40B4-BE49-F238E27FC236}">
                <a16:creationId xmlns:a16="http://schemas.microsoft.com/office/drawing/2014/main" id="{E0D23D24-829E-52D3-3A76-6A727572F29A}"/>
              </a:ext>
            </a:extLst>
          </p:cNvPr>
          <p:cNvSpPr txBox="1">
            <a:spLocks/>
          </p:cNvSpPr>
          <p:nvPr/>
        </p:nvSpPr>
        <p:spPr>
          <a:xfrm>
            <a:off x="117606" y="466935"/>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Contexte</a:t>
            </a:r>
          </a:p>
        </p:txBody>
      </p:sp>
      <p:sp>
        <p:nvSpPr>
          <p:cNvPr id="9" name="Rectangle 8">
            <a:extLst>
              <a:ext uri="{FF2B5EF4-FFF2-40B4-BE49-F238E27FC236}">
                <a16:creationId xmlns:a16="http://schemas.microsoft.com/office/drawing/2014/main" id="{10C16941-E6D2-9EFC-46EF-4475AF856F62}"/>
              </a:ext>
            </a:extLst>
          </p:cNvPr>
          <p:cNvSpPr/>
          <p:nvPr/>
        </p:nvSpPr>
        <p:spPr>
          <a:xfrm>
            <a:off x="226032" y="236947"/>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ABFC7AA2-6313-F366-14D9-E8192A450555}"/>
              </a:ext>
            </a:extLst>
          </p:cNvPr>
          <p:cNvSpPr/>
          <p:nvPr/>
        </p:nvSpPr>
        <p:spPr>
          <a:xfrm>
            <a:off x="226032" y="1107188"/>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4" name="Image 13">
            <a:extLst>
              <a:ext uri="{FF2B5EF4-FFF2-40B4-BE49-F238E27FC236}">
                <a16:creationId xmlns:a16="http://schemas.microsoft.com/office/drawing/2014/main" id="{A6DBE65E-A655-6374-4A2E-2DF86FCAA6CA}"/>
              </a:ext>
            </a:extLst>
          </p:cNvPr>
          <p:cNvPicPr>
            <a:picLocks noChangeAspect="1"/>
          </p:cNvPicPr>
          <p:nvPr/>
        </p:nvPicPr>
        <p:blipFill>
          <a:blip r:embed="rId5"/>
          <a:stretch>
            <a:fillRect/>
          </a:stretch>
        </p:blipFill>
        <p:spPr>
          <a:xfrm>
            <a:off x="6198588" y="657546"/>
            <a:ext cx="6009187" cy="4012714"/>
          </a:xfrm>
          <a:prstGeom prst="rect">
            <a:avLst/>
          </a:prstGeom>
          <a:ln>
            <a:noFill/>
          </a:ln>
          <a:effectLst>
            <a:softEdge rad="112500"/>
          </a:effectLst>
        </p:spPr>
      </p:pic>
    </p:spTree>
    <p:extLst>
      <p:ext uri="{BB962C8B-B14F-4D97-AF65-F5344CB8AC3E}">
        <p14:creationId xmlns:p14="http://schemas.microsoft.com/office/powerpoint/2010/main" val="41488564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25" name="ZoneTexte 24">
            <a:extLst>
              <a:ext uri="{FF2B5EF4-FFF2-40B4-BE49-F238E27FC236}">
                <a16:creationId xmlns:a16="http://schemas.microsoft.com/office/drawing/2014/main" id="{0D93EB2E-FEDF-16F9-67C9-FFADC4C0DC55}"/>
              </a:ext>
            </a:extLst>
          </p:cNvPr>
          <p:cNvSpPr txBox="1"/>
          <p:nvPr/>
        </p:nvSpPr>
        <p:spPr>
          <a:xfrm>
            <a:off x="353911" y="2565694"/>
            <a:ext cx="5885775" cy="12920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b="0" i="0" u="none" strike="noStrike" kern="0" cap="none" spc="0" normalizeH="0" baseline="0" noProof="0" dirty="0">
                <a:ln>
                  <a:noFill/>
                </a:ln>
                <a:solidFill>
                  <a:srgbClr val="D5D5D5">
                    <a:lumMod val="10000"/>
                  </a:srgbClr>
                </a:solidFill>
                <a:effectLst/>
                <a:uLnTx/>
                <a:uFillTx/>
                <a:latin typeface="Montserrat Bold"/>
              </a:rPr>
              <a:t>À l’occasion de la fête des mères, plusieurs marques du même secteur que Phosphatine prennent la parole. </a:t>
            </a:r>
          </a:p>
        </p:txBody>
      </p:sp>
      <p:sp>
        <p:nvSpPr>
          <p:cNvPr id="2" name="Diapo 4">
            <a:extLst>
              <a:ext uri="{FF2B5EF4-FFF2-40B4-BE49-F238E27FC236}">
                <a16:creationId xmlns:a16="http://schemas.microsoft.com/office/drawing/2014/main" id="{1905630D-810F-A5BA-273C-08CAC3D7B358}"/>
              </a:ext>
            </a:extLst>
          </p:cNvPr>
          <p:cNvSpPr txBox="1">
            <a:spLocks/>
          </p:cNvSpPr>
          <p:nvPr/>
        </p:nvSpPr>
        <p:spPr>
          <a:xfrm>
            <a:off x="138154" y="460139"/>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Benchmark</a:t>
            </a:r>
          </a:p>
        </p:txBody>
      </p:sp>
      <p:sp>
        <p:nvSpPr>
          <p:cNvPr id="3" name="Rectangle 2">
            <a:extLst>
              <a:ext uri="{FF2B5EF4-FFF2-40B4-BE49-F238E27FC236}">
                <a16:creationId xmlns:a16="http://schemas.microsoft.com/office/drawing/2014/main" id="{9FF0D856-2038-88F7-0A72-C72E0239EABE}"/>
              </a:ext>
            </a:extLst>
          </p:cNvPr>
          <p:cNvSpPr/>
          <p:nvPr/>
        </p:nvSpPr>
        <p:spPr>
          <a:xfrm>
            <a:off x="246580" y="230151"/>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BC18370D-B471-5D24-8149-314BA84A99BF}"/>
              </a:ext>
            </a:extLst>
          </p:cNvPr>
          <p:cNvSpPr/>
          <p:nvPr/>
        </p:nvSpPr>
        <p:spPr>
          <a:xfrm>
            <a:off x="246580" y="1100392"/>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5" name="Picture 2" descr="Homepage | Nestle Start Well Stay Well">
            <a:extLst>
              <a:ext uri="{FF2B5EF4-FFF2-40B4-BE49-F238E27FC236}">
                <a16:creationId xmlns:a16="http://schemas.microsoft.com/office/drawing/2014/main" id="{0915C5EB-E384-2500-C42E-AFFA2504D7C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05440" y="2240281"/>
            <a:ext cx="1724298" cy="11887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ido Logos">
            <a:extLst>
              <a:ext uri="{FF2B5EF4-FFF2-40B4-BE49-F238E27FC236}">
                <a16:creationId xmlns:a16="http://schemas.microsoft.com/office/drawing/2014/main" id="{D3B0F994-3B87-5F94-1C63-3CC1EF5E9A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85912" y="1238851"/>
            <a:ext cx="1473302" cy="1386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eut être une image de texte qui dit ’blédina’">
            <a:extLst>
              <a:ext uri="{FF2B5EF4-FFF2-40B4-BE49-F238E27FC236}">
                <a16:creationId xmlns:a16="http://schemas.microsoft.com/office/drawing/2014/main" id="{BC94A401-7860-B1C0-F8F5-02471DE1FBF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12988" y="4110864"/>
            <a:ext cx="1292452" cy="129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611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sp>
        <p:nvSpPr>
          <p:cNvPr id="2" name="Diapo 4">
            <a:extLst>
              <a:ext uri="{FF2B5EF4-FFF2-40B4-BE49-F238E27FC236}">
                <a16:creationId xmlns:a16="http://schemas.microsoft.com/office/drawing/2014/main" id="{1905630D-810F-A5BA-273C-08CAC3D7B358}"/>
              </a:ext>
            </a:extLst>
          </p:cNvPr>
          <p:cNvSpPr txBox="1">
            <a:spLocks/>
          </p:cNvSpPr>
          <p:nvPr/>
        </p:nvSpPr>
        <p:spPr>
          <a:xfrm>
            <a:off x="175299" y="367983"/>
            <a:ext cx="7761767" cy="633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Benchmark</a:t>
            </a:r>
          </a:p>
        </p:txBody>
      </p:sp>
      <p:sp>
        <p:nvSpPr>
          <p:cNvPr id="3" name="Rectangle 2">
            <a:extLst>
              <a:ext uri="{FF2B5EF4-FFF2-40B4-BE49-F238E27FC236}">
                <a16:creationId xmlns:a16="http://schemas.microsoft.com/office/drawing/2014/main" id="{9FF0D856-2038-88F7-0A72-C72E0239EABE}"/>
              </a:ext>
            </a:extLst>
          </p:cNvPr>
          <p:cNvSpPr/>
          <p:nvPr/>
        </p:nvSpPr>
        <p:spPr>
          <a:xfrm>
            <a:off x="283725" y="137995"/>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BC18370D-B471-5D24-8149-314BA84A99BF}"/>
              </a:ext>
            </a:extLst>
          </p:cNvPr>
          <p:cNvSpPr/>
          <p:nvPr/>
        </p:nvSpPr>
        <p:spPr>
          <a:xfrm>
            <a:off x="283725" y="1008236"/>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Picture 4" descr="Nido Logos">
            <a:extLst>
              <a:ext uri="{FF2B5EF4-FFF2-40B4-BE49-F238E27FC236}">
                <a16:creationId xmlns:a16="http://schemas.microsoft.com/office/drawing/2014/main" id="{D3B0F994-3B87-5F94-1C63-3CC1EF5E9A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778" y="1235707"/>
            <a:ext cx="1136491" cy="10693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5DCEF0B-1430-934D-0257-BF720B798036}"/>
              </a:ext>
            </a:extLst>
          </p:cNvPr>
          <p:cNvSpPr/>
          <p:nvPr/>
        </p:nvSpPr>
        <p:spPr>
          <a:xfrm>
            <a:off x="258124" y="2305064"/>
            <a:ext cx="5252485" cy="3385542"/>
          </a:xfrm>
          <a:prstGeom prst="rect">
            <a:avLst/>
          </a:prstGeom>
        </p:spPr>
        <p:txBody>
          <a:bodyPr wrap="square">
            <a:spAutoFit/>
          </a:bodyPr>
          <a:lstStyle/>
          <a:p>
            <a:pPr algn="just"/>
            <a:r>
              <a:rPr lang="fr-FR" sz="1400" kern="0" dirty="0">
                <a:latin typeface="Montserrat" panose="00000500000000000000" pitchFamily="2" charset="0"/>
              </a:rPr>
              <a:t>À l’occasion des fêtes des mères, NIDO adopte un discours basé sur l’émotionnel. Sur le digital notamment sur Facebook, il existe une page entièrement dédiée aux mères d’enfant </a:t>
            </a:r>
            <a:r>
              <a:rPr lang="fr-FR" sz="1400" b="1" kern="0" dirty="0">
                <a:latin typeface="Montserrat" panose="00000500000000000000" pitchFamily="2" charset="0"/>
              </a:rPr>
              <a:t>« </a:t>
            </a:r>
            <a:r>
              <a:rPr lang="fr-FR" sz="1400" b="1" kern="0" dirty="0" err="1">
                <a:latin typeface="Montserrat" panose="00000500000000000000" pitchFamily="2" charset="0"/>
              </a:rPr>
              <a:t>Nido</a:t>
            </a:r>
            <a:r>
              <a:rPr lang="fr-FR" sz="1400" b="1" kern="0" dirty="0">
                <a:latin typeface="Montserrat" panose="00000500000000000000" pitchFamily="2" charset="0"/>
              </a:rPr>
              <a:t> </a:t>
            </a:r>
            <a:r>
              <a:rPr lang="fr-FR" sz="1400" b="1" kern="0" dirty="0" err="1">
                <a:latin typeface="Montserrat" panose="00000500000000000000" pitchFamily="2" charset="0"/>
              </a:rPr>
              <a:t>Mums</a:t>
            </a:r>
            <a:r>
              <a:rPr lang="fr-FR" sz="1400" b="1" kern="0" dirty="0">
                <a:latin typeface="Montserrat" panose="00000500000000000000" pitchFamily="2" charset="0"/>
              </a:rPr>
              <a:t> » </a:t>
            </a:r>
            <a:r>
              <a:rPr lang="fr-FR" sz="1600" kern="0" dirty="0">
                <a:latin typeface="Montserrat Bold"/>
              </a:rPr>
              <a:t>(</a:t>
            </a:r>
            <a:r>
              <a:rPr lang="fr-FR" sz="1600" dirty="0">
                <a:hlinkClick r:id="rId5"/>
              </a:rPr>
              <a:t>(2) NIDO </a:t>
            </a:r>
            <a:r>
              <a:rPr lang="fr-FR" sz="1600" dirty="0" err="1">
                <a:hlinkClick r:id="rId5"/>
              </a:rPr>
              <a:t>Mums</a:t>
            </a:r>
            <a:r>
              <a:rPr lang="fr-FR" sz="1600" dirty="0">
                <a:hlinkClick r:id="rId5"/>
              </a:rPr>
              <a:t> | Facebook</a:t>
            </a:r>
            <a:r>
              <a:rPr lang="fr-FR" sz="1600" dirty="0"/>
              <a:t>)</a:t>
            </a:r>
            <a:r>
              <a:rPr lang="fr-FR" sz="1600" kern="0" dirty="0">
                <a:latin typeface="Montserrat Bold"/>
              </a:rPr>
              <a:t>. </a:t>
            </a:r>
            <a:r>
              <a:rPr lang="fr-FR" sz="1400" kern="0" dirty="0">
                <a:latin typeface="Montserrat" panose="00000500000000000000" pitchFamily="2" charset="0"/>
              </a:rPr>
              <a:t>C’est à travers cette plateforme que la plupart des actions menées et relayées.</a:t>
            </a:r>
          </a:p>
          <a:p>
            <a:pPr algn="just"/>
            <a:r>
              <a:rPr lang="fr-FR" sz="1400" kern="0" dirty="0">
                <a:latin typeface="Montserrat" panose="00000500000000000000" pitchFamily="2" charset="0"/>
              </a:rPr>
              <a:t>Le texte mis en avant lors de la campagne de 2021 était : </a:t>
            </a:r>
            <a:r>
              <a:rPr lang="fr-FR" sz="1400" b="1" kern="0" dirty="0">
                <a:latin typeface="Montserrat" panose="00000500000000000000" pitchFamily="2" charset="0"/>
              </a:rPr>
              <a:t>« Bonne fête maman, tu es tout pour moi ! »</a:t>
            </a:r>
          </a:p>
          <a:p>
            <a:pPr algn="just"/>
            <a:endParaRPr lang="fr-FR" sz="1400" b="1" kern="0" dirty="0">
              <a:latin typeface="Montserrat" panose="00000500000000000000" pitchFamily="2" charset="0"/>
            </a:endParaRPr>
          </a:p>
          <a:p>
            <a:pPr algn="just"/>
            <a:r>
              <a:rPr lang="fr-FR" sz="1400" kern="0" dirty="0">
                <a:latin typeface="Montserrat" panose="00000500000000000000" pitchFamily="2" charset="0"/>
              </a:rPr>
              <a:t>Pour amplifier la campagne, il a été créé un Frame grâce auquel les followers pouvaient devenir ambassadeur de la marque.</a:t>
            </a:r>
          </a:p>
          <a:p>
            <a:pPr algn="just"/>
            <a:endParaRPr lang="fr-FR" sz="1400" kern="0" dirty="0">
              <a:latin typeface="Montserrat" panose="00000500000000000000" pitchFamily="2" charset="0"/>
            </a:endParaRPr>
          </a:p>
          <a:p>
            <a:pPr algn="just"/>
            <a:r>
              <a:rPr lang="fr-FR" sz="1400" kern="0" dirty="0">
                <a:latin typeface="Montserrat" panose="00000500000000000000" pitchFamily="2" charset="0"/>
              </a:rPr>
              <a:t>Notons qu’à cette occasion, des activations terrains sont également menées par NIDO.</a:t>
            </a:r>
          </a:p>
        </p:txBody>
      </p:sp>
      <p:pic>
        <p:nvPicPr>
          <p:cNvPr id="9" name="Image 8">
            <a:extLst>
              <a:ext uri="{FF2B5EF4-FFF2-40B4-BE49-F238E27FC236}">
                <a16:creationId xmlns:a16="http://schemas.microsoft.com/office/drawing/2014/main" id="{8B83EB59-CC99-FFDE-F3E9-0E17DA298A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28059" y="488934"/>
            <a:ext cx="6151397" cy="5377138"/>
          </a:xfrm>
          <a:prstGeom prst="rect">
            <a:avLst/>
          </a:prstGeom>
        </p:spPr>
      </p:pic>
    </p:spTree>
    <p:extLst>
      <p:ext uri="{BB962C8B-B14F-4D97-AF65-F5344CB8AC3E}">
        <p14:creationId xmlns:p14="http://schemas.microsoft.com/office/powerpoint/2010/main" val="24197844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C6AE700-EAE7-EECB-6C71-F68C153901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5199" y="687570"/>
            <a:ext cx="5273497" cy="5273497"/>
          </a:xfrm>
          <a:prstGeom prst="rect">
            <a:avLst/>
          </a:prstGeom>
        </p:spPr>
      </p:pic>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8178" y="4654837"/>
            <a:ext cx="3345200" cy="2302871"/>
          </a:xfrm>
          <a:prstGeom prst="rect">
            <a:avLst/>
          </a:prstGeom>
          <a:ln w="12700">
            <a:miter lim="400000"/>
          </a:ln>
        </p:spPr>
      </p:pic>
      <p:pic>
        <p:nvPicPr>
          <p:cNvPr id="18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940" y="5836527"/>
            <a:ext cx="1703941" cy="484484"/>
          </a:xfrm>
          <a:prstGeom prst="rect">
            <a:avLst/>
          </a:prstGeom>
          <a:ln w="12700">
            <a:miter lim="400000"/>
          </a:ln>
        </p:spPr>
      </p:pic>
      <p:grpSp>
        <p:nvGrpSpPr>
          <p:cNvPr id="6" name="Groupe 5">
            <a:extLst>
              <a:ext uri="{FF2B5EF4-FFF2-40B4-BE49-F238E27FC236}">
                <a16:creationId xmlns:a16="http://schemas.microsoft.com/office/drawing/2014/main" id="{DA1E4A98-9DCF-6671-B09E-5ACF7CCCB9EF}"/>
              </a:ext>
            </a:extLst>
          </p:cNvPr>
          <p:cNvGrpSpPr/>
          <p:nvPr/>
        </p:nvGrpSpPr>
        <p:grpSpPr>
          <a:xfrm>
            <a:off x="77747" y="61093"/>
            <a:ext cx="7761767" cy="951791"/>
            <a:chOff x="353911" y="4860317"/>
            <a:chExt cx="7761767" cy="951791"/>
          </a:xfrm>
        </p:grpSpPr>
        <p:sp>
          <p:nvSpPr>
            <p:cNvPr id="2" name="Diapo 4">
              <a:extLst>
                <a:ext uri="{FF2B5EF4-FFF2-40B4-BE49-F238E27FC236}">
                  <a16:creationId xmlns:a16="http://schemas.microsoft.com/office/drawing/2014/main" id="{1905630D-810F-A5BA-273C-08CAC3D7B358}"/>
                </a:ext>
              </a:extLst>
            </p:cNvPr>
            <p:cNvSpPr txBox="1">
              <a:spLocks/>
            </p:cNvSpPr>
            <p:nvPr/>
          </p:nvSpPr>
          <p:spPr>
            <a:xfrm>
              <a:off x="353911" y="5090305"/>
              <a:ext cx="7761767" cy="63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Autofit/>
            </a:bodyPr>
            <a:lstStyle>
              <a:lvl1pPr marL="0" marR="0" indent="0" algn="ctr" defTabSz="1219169" rtl="0" latinLnBrk="0">
                <a:lnSpc>
                  <a:spcPct val="80000"/>
                </a:lnSpc>
                <a:spcBef>
                  <a:spcPts val="0"/>
                </a:spcBef>
                <a:spcAft>
                  <a:spcPts val="0"/>
                </a:spcAft>
                <a:buClrTx/>
                <a:buSzTx/>
                <a:buFontTx/>
                <a:buNone/>
                <a:tabLst/>
                <a:defRPr sz="6600" b="0" i="0" u="none" strike="noStrike" cap="none" spc="-132" baseline="0">
                  <a:solidFill>
                    <a:srgbClr val="E15B0F"/>
                  </a:solidFill>
                  <a:uFillTx/>
                  <a:latin typeface="Montserrat Bold"/>
                  <a:ea typeface="Montserrat Bold"/>
                  <a:cs typeface="Montserrat Bold"/>
                  <a:sym typeface="Montserrat Bold"/>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a:lstStyle>
            <a:p>
              <a:pPr marL="0" marR="0" lvl="0" indent="0" algn="l" defTabSz="1219169" rtl="0" eaLnBrk="1" fontAlgn="auto" latinLnBrk="0" hangingPunct="1">
                <a:lnSpc>
                  <a:spcPct val="80000"/>
                </a:lnSpc>
                <a:spcBef>
                  <a:spcPts val="0"/>
                </a:spcBef>
                <a:spcAft>
                  <a:spcPts val="0"/>
                </a:spcAft>
                <a:buClrTx/>
                <a:buSzTx/>
                <a:buFontTx/>
                <a:buNone/>
                <a:tabLst/>
                <a:defRPr/>
              </a:pPr>
              <a:r>
                <a:rPr kumimoji="0" lang="fr-CM" sz="4400" b="1" i="0" u="none" strike="noStrike" kern="0" cap="none" spc="-132" normalizeH="0" baseline="0" noProof="0" dirty="0">
                  <a:ln>
                    <a:noFill/>
                  </a:ln>
                  <a:solidFill>
                    <a:srgbClr val="E92D4A"/>
                  </a:solidFill>
                  <a:effectLst/>
                  <a:uLnTx/>
                  <a:uFillTx/>
                  <a:latin typeface="Montserrat Bold"/>
                  <a:sym typeface="Montserrat Bold"/>
                </a:rPr>
                <a:t>Benchmark</a:t>
              </a:r>
            </a:p>
          </p:txBody>
        </p:sp>
        <p:sp>
          <p:nvSpPr>
            <p:cNvPr id="3" name="Rectangle 2">
              <a:extLst>
                <a:ext uri="{FF2B5EF4-FFF2-40B4-BE49-F238E27FC236}">
                  <a16:creationId xmlns:a16="http://schemas.microsoft.com/office/drawing/2014/main" id="{9FF0D856-2038-88F7-0A72-C72E0239EABE}"/>
                </a:ext>
              </a:extLst>
            </p:cNvPr>
            <p:cNvSpPr/>
            <p:nvPr/>
          </p:nvSpPr>
          <p:spPr>
            <a:xfrm>
              <a:off x="462337" y="4860317"/>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BC18370D-B471-5D24-8149-314BA84A99BF}"/>
                </a:ext>
              </a:extLst>
            </p:cNvPr>
            <p:cNvSpPr/>
            <p:nvPr/>
          </p:nvSpPr>
          <p:spPr>
            <a:xfrm>
              <a:off x="462337" y="5730558"/>
              <a:ext cx="2589088" cy="81550"/>
            </a:xfrm>
            <a:prstGeom prst="rect">
              <a:avLst/>
            </a:prstGeom>
            <a:solidFill>
              <a:srgbClr val="E92D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5" name="Picture 2" descr="Homepage | Nestle Start Well Stay Well">
            <a:extLst>
              <a:ext uri="{FF2B5EF4-FFF2-40B4-BE49-F238E27FC236}">
                <a16:creationId xmlns:a16="http://schemas.microsoft.com/office/drawing/2014/main" id="{BE10C79E-0CDD-4078-F6A1-38A1AF5C0F1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62208" y="1047964"/>
            <a:ext cx="1522013" cy="10492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2B5EA7E-7929-E80D-42A5-61C386F0F7E0}"/>
              </a:ext>
            </a:extLst>
          </p:cNvPr>
          <p:cNvSpPr/>
          <p:nvPr/>
        </p:nvSpPr>
        <p:spPr>
          <a:xfrm>
            <a:off x="279757" y="2121648"/>
            <a:ext cx="5798018" cy="3551742"/>
          </a:xfrm>
          <a:prstGeom prst="rect">
            <a:avLst/>
          </a:prstGeom>
        </p:spPr>
        <p:txBody>
          <a:bodyPr wrap="square">
            <a:spAutoFit/>
          </a:bodyPr>
          <a:lstStyle/>
          <a:p>
            <a:pPr algn="just" defTabSz="622300">
              <a:spcBef>
                <a:spcPct val="0"/>
              </a:spcBef>
              <a:spcAft>
                <a:spcPct val="35000"/>
              </a:spcAft>
            </a:pPr>
            <a:r>
              <a:rPr lang="fr-FR" sz="1600" kern="0" dirty="0">
                <a:latin typeface="Montserrat" panose="00000500000000000000" pitchFamily="2" charset="0"/>
              </a:rPr>
              <a:t>Lors de l’édition 2023 de la fête des mères, CERELAC West </a:t>
            </a:r>
            <a:r>
              <a:rPr lang="fr-FR" sz="1600" kern="0" dirty="0" err="1">
                <a:latin typeface="Montserrat" panose="00000500000000000000" pitchFamily="2" charset="0"/>
              </a:rPr>
              <a:t>Africa</a:t>
            </a:r>
            <a:r>
              <a:rPr lang="fr-FR" sz="1600" kern="0" dirty="0">
                <a:latin typeface="Montserrat" panose="00000500000000000000" pitchFamily="2" charset="0"/>
              </a:rPr>
              <a:t> a annoncé sur sa page Facebook </a:t>
            </a:r>
            <a:r>
              <a:rPr lang="fr-FR" sz="1600" b="1" kern="0" dirty="0">
                <a:latin typeface="Montserrat" panose="00000500000000000000" pitchFamily="2" charset="0"/>
              </a:rPr>
              <a:t>un jeu concours destiné aux femmes de 20 ans au moins</a:t>
            </a:r>
            <a:r>
              <a:rPr lang="fr-FR" sz="1600" kern="0" dirty="0">
                <a:latin typeface="Montserrat" panose="00000500000000000000" pitchFamily="2" charset="0"/>
              </a:rPr>
              <a:t>, ayant un bébé. Il n’y a plus eu d’informations y affairant par la suite.</a:t>
            </a:r>
          </a:p>
          <a:p>
            <a:pPr algn="just" defTabSz="622300">
              <a:spcBef>
                <a:spcPct val="0"/>
              </a:spcBef>
              <a:spcAft>
                <a:spcPct val="35000"/>
              </a:spcAft>
            </a:pPr>
            <a:r>
              <a:rPr lang="fr-FR" sz="1600" kern="0" dirty="0">
                <a:latin typeface="Montserrat" panose="00000500000000000000" pitchFamily="2" charset="0"/>
              </a:rPr>
              <a:t>CERELAC Pakistan a quant à elle opté pour une </a:t>
            </a:r>
            <a:r>
              <a:rPr lang="fr-FR" sz="1600" b="1" kern="0" dirty="0">
                <a:latin typeface="Montserrat" panose="00000500000000000000" pitchFamily="2" charset="0"/>
              </a:rPr>
              <a:t>communication axée sur la relation mère - enfant</a:t>
            </a:r>
            <a:r>
              <a:rPr lang="fr-FR" sz="1600" kern="0" dirty="0">
                <a:latin typeface="Montserrat" panose="00000500000000000000" pitchFamily="2" charset="0"/>
              </a:rPr>
              <a:t> pour susciter de l’émotion chez son public.</a:t>
            </a:r>
          </a:p>
          <a:p>
            <a:pPr algn="just" defTabSz="622300">
              <a:spcBef>
                <a:spcPct val="0"/>
              </a:spcBef>
              <a:spcAft>
                <a:spcPct val="35000"/>
              </a:spcAft>
            </a:pPr>
            <a:r>
              <a:rPr lang="fr-FR" sz="1600" kern="0" dirty="0">
                <a:latin typeface="Montserrat" panose="00000500000000000000" pitchFamily="2" charset="0"/>
              </a:rPr>
              <a:t>Le texte de la campagne étai t</a:t>
            </a:r>
            <a:r>
              <a:rPr lang="fr-FR" sz="1600" b="1" kern="0" dirty="0">
                <a:latin typeface="Montserrat" panose="00000500000000000000" pitchFamily="2" charset="0"/>
              </a:rPr>
              <a:t>: « Happy </a:t>
            </a:r>
            <a:r>
              <a:rPr lang="fr-FR" sz="1600" b="1" kern="0" dirty="0" err="1">
                <a:latin typeface="Montserrat" panose="00000500000000000000" pitchFamily="2" charset="0"/>
              </a:rPr>
              <a:t>mother’s</a:t>
            </a:r>
            <a:r>
              <a:rPr lang="fr-FR" sz="1600" b="1" kern="0" dirty="0">
                <a:latin typeface="Montserrat" panose="00000500000000000000" pitchFamily="2" charset="0"/>
              </a:rPr>
              <a:t> </a:t>
            </a:r>
            <a:r>
              <a:rPr lang="fr-FR" sz="1600" b="1" kern="0" dirty="0" err="1">
                <a:latin typeface="Montserrat" panose="00000500000000000000" pitchFamily="2" charset="0"/>
              </a:rPr>
              <a:t>day</a:t>
            </a:r>
            <a:r>
              <a:rPr lang="fr-FR" sz="1600" b="1" kern="0" dirty="0">
                <a:latin typeface="Montserrat" panose="00000500000000000000" pitchFamily="2" charset="0"/>
              </a:rPr>
              <a:t> »</a:t>
            </a:r>
          </a:p>
          <a:p>
            <a:pPr algn="just" defTabSz="622300">
              <a:spcBef>
                <a:spcPct val="0"/>
              </a:spcBef>
              <a:spcAft>
                <a:spcPct val="35000"/>
              </a:spcAft>
            </a:pPr>
            <a:r>
              <a:rPr lang="fr-FR" sz="1600" kern="0" dirty="0">
                <a:latin typeface="Montserrat" panose="00000500000000000000" pitchFamily="2" charset="0"/>
              </a:rPr>
              <a:t>Puis tout en bas, on pouvait apercevoir marqué un texte s’appuyant sur les recommandations de L’OMS en matière de nutrition pour bébé.</a:t>
            </a:r>
          </a:p>
        </p:txBody>
      </p:sp>
    </p:spTree>
    <p:extLst>
      <p:ext uri="{BB962C8B-B14F-4D97-AF65-F5344CB8AC3E}">
        <p14:creationId xmlns:p14="http://schemas.microsoft.com/office/powerpoint/2010/main" val="1775345876"/>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3091</TotalTime>
  <Words>2508</Words>
  <Application>Microsoft Office PowerPoint</Application>
  <PresentationFormat>Grand écran</PresentationFormat>
  <Paragraphs>263</Paragraphs>
  <Slides>55</Slides>
  <Notes>8</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55</vt:i4>
      </vt:variant>
    </vt:vector>
  </HeadingPairs>
  <TitlesOfParts>
    <vt:vector size="70" baseType="lpstr">
      <vt:lpstr>Arial</vt:lpstr>
      <vt:lpstr>Bradley Hand ITC</vt:lpstr>
      <vt:lpstr>Calibri</vt:lpstr>
      <vt:lpstr>Courier New</vt:lpstr>
      <vt:lpstr>Freestyle Script</vt:lpstr>
      <vt:lpstr>Helvetica Neue</vt:lpstr>
      <vt:lpstr>Helvetica Neue Medium</vt:lpstr>
      <vt:lpstr>Imprint MT Shadow</vt:lpstr>
      <vt:lpstr>Montserrat</vt:lpstr>
      <vt:lpstr>Montserrat Bold</vt:lpstr>
      <vt:lpstr>Open Sans</vt:lpstr>
      <vt:lpstr>Trebuchet MS</vt:lpstr>
      <vt:lpstr>Tw Cen MT</vt:lpstr>
      <vt:lpstr>21_BasicWhite</vt:lpstr>
      <vt:lpstr>2_Office Theme</vt:lpstr>
      <vt:lpstr>Phosphatine</vt:lpstr>
      <vt:lpstr>sommaire</vt:lpstr>
      <vt:lpstr>Un lien fort nous unis</vt:lpstr>
      <vt:lpstr>Analyse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Attitude</vt:lpstr>
      <vt:lpstr>Présentation PowerPoint</vt:lpstr>
      <vt:lpstr>Présentation PowerPoint</vt:lpstr>
      <vt:lpstr>Présentation PowerPoint</vt:lpstr>
      <vt:lpstr>Présentation PowerPoint</vt:lpstr>
      <vt:lpstr>Points de contact</vt:lpstr>
      <vt:lpstr>Présentation PowerPoint</vt:lpstr>
      <vt:lpstr>Nos Missions</vt:lpstr>
      <vt:lpstr>Présentation PowerPoint</vt:lpstr>
      <vt:lpstr>Présentation PowerPoint</vt:lpstr>
      <vt:lpstr>Insight</vt:lpstr>
      <vt:lpstr>La Grand-Mère</vt:lpstr>
      <vt:lpstr>La Mère</vt:lpstr>
      <vt:lpstr>Emilie</vt:lpstr>
      <vt:lpstr>Et donc…</vt:lpstr>
      <vt:lpstr>Pistes Créatives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Digital &amp; BTL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BTL</vt:lpstr>
      <vt:lpstr>Présentation PowerPoint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 Year Campaign</dc:title>
  <dc:creator>DELL</dc:creator>
  <cp:lastModifiedBy>Nelson METOUGUE</cp:lastModifiedBy>
  <cp:revision>39</cp:revision>
  <dcterms:created xsi:type="dcterms:W3CDTF">2023-02-15T10:29:45Z</dcterms:created>
  <dcterms:modified xsi:type="dcterms:W3CDTF">2023-02-28T15:41:29Z</dcterms:modified>
</cp:coreProperties>
</file>