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4" r:id="rId7"/>
    <p:sldId id="261" r:id="rId8"/>
    <p:sldId id="262" r:id="rId9"/>
    <p:sldId id="265" r:id="rId10"/>
    <p:sldId id="264" r:id="rId11"/>
    <p:sldId id="266" r:id="rId12"/>
    <p:sldId id="267" r:id="rId13"/>
    <p:sldId id="268" r:id="rId14"/>
    <p:sldId id="269" r:id="rId15"/>
    <p:sldId id="270" r:id="rId16"/>
    <p:sldId id="271" r:id="rId17"/>
    <p:sldId id="272" r:id="rId18"/>
    <p:sldId id="274" r:id="rId19"/>
    <p:sldId id="275" r:id="rId20"/>
    <p:sldId id="276" r:id="rId21"/>
    <p:sldId id="279" r:id="rId22"/>
    <p:sldId id="277" r:id="rId23"/>
    <p:sldId id="280" r:id="rId24"/>
    <p:sldId id="283" r:id="rId25"/>
    <p:sldId id="281" r:id="rId26"/>
    <p:sldId id="273" r:id="rId27"/>
    <p:sldId id="278"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4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52273-147B-4A1A-BC8E-ECBD4213DF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M"/>
          </a:p>
        </p:txBody>
      </p:sp>
      <p:sp>
        <p:nvSpPr>
          <p:cNvPr id="3" name="Sous-titre 2">
            <a:extLst>
              <a:ext uri="{FF2B5EF4-FFF2-40B4-BE49-F238E27FC236}">
                <a16:creationId xmlns:a16="http://schemas.microsoft.com/office/drawing/2014/main" id="{515128BC-60A1-4BE0-8AF7-5FB85ED38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M"/>
          </a:p>
        </p:txBody>
      </p:sp>
      <p:sp>
        <p:nvSpPr>
          <p:cNvPr id="4" name="Espace réservé de la date 3">
            <a:extLst>
              <a:ext uri="{FF2B5EF4-FFF2-40B4-BE49-F238E27FC236}">
                <a16:creationId xmlns:a16="http://schemas.microsoft.com/office/drawing/2014/main" id="{F7C128DB-5774-430F-84CA-64B68D51D4FB}"/>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A710D342-F52E-40B7-A89B-AC421464E1A5}"/>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1F82B10D-FF4E-42BE-B01B-7DB1428C3C3F}"/>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9081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CDADA-6DFF-449F-9BD1-30C2F0139F13}"/>
              </a:ext>
            </a:extLst>
          </p:cNvPr>
          <p:cNvSpPr>
            <a:spLocks noGrp="1"/>
          </p:cNvSpPr>
          <p:nvPr>
            <p:ph type="title"/>
          </p:nvPr>
        </p:nvSpPr>
        <p:spPr/>
        <p:txBody>
          <a:bodyPr/>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EE47FB1E-F262-45E9-B2A2-1477F7B938B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906D4F58-3DE7-4B22-9EDC-E80DF6DF5864}"/>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003E59FA-9693-426F-912E-53CECBF2FA43}"/>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8D03CFBF-42F4-4983-BB7E-94F75DE6EDD9}"/>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404668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E411F0-ADC5-4B2B-AF61-4C559CDE5B2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68BB5446-93B4-4DBA-AE1F-D772733C14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4D3F38D7-A0D6-420C-A039-54D2EB1568CD}"/>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34EBA0BF-0A7B-4CB3-9180-E6286BDEAD63}"/>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37CA3820-7795-4363-AE72-319FA64F2211}"/>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307766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64DCC-09A3-43F0-BFA2-F0FC82078CE4}"/>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67E0CD43-CD39-40F3-9A96-6F27C04A7AB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2FA7C03C-C92D-4066-902B-3AB6D4AB1AA3}"/>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68D0F51F-141D-4A39-ACBB-1341CE8D616B}"/>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97E09AA2-E29E-46AF-97AD-0CE685029906}"/>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117952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FB5B0-A536-4B84-93E1-10CA49AE9AB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M"/>
          </a:p>
        </p:txBody>
      </p:sp>
      <p:sp>
        <p:nvSpPr>
          <p:cNvPr id="3" name="Espace réservé du texte 2">
            <a:extLst>
              <a:ext uri="{FF2B5EF4-FFF2-40B4-BE49-F238E27FC236}">
                <a16:creationId xmlns:a16="http://schemas.microsoft.com/office/drawing/2014/main" id="{72CFC4F8-0926-47AC-A5A7-6AEDC4F90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F0E8CB3-61F5-46B4-AD2C-6D78157E3C1C}"/>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BFFD0725-7B4F-4FFE-B374-3CFCD62DB15E}"/>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505DAF43-9924-4641-ACE6-62B410EAF3B7}"/>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214643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F961A-03AA-4E91-A502-077C914F3742}"/>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69D0C83F-5AF4-4DC9-ABF0-32BCBB6884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contenu 3">
            <a:extLst>
              <a:ext uri="{FF2B5EF4-FFF2-40B4-BE49-F238E27FC236}">
                <a16:creationId xmlns:a16="http://schemas.microsoft.com/office/drawing/2014/main" id="{2B88514B-CA55-4A63-A7DA-00782736A3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e la date 4">
            <a:extLst>
              <a:ext uri="{FF2B5EF4-FFF2-40B4-BE49-F238E27FC236}">
                <a16:creationId xmlns:a16="http://schemas.microsoft.com/office/drawing/2014/main" id="{4D89FC96-FCF3-4AF1-BB16-C8904216F700}"/>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6" name="Espace réservé du pied de page 5">
            <a:extLst>
              <a:ext uri="{FF2B5EF4-FFF2-40B4-BE49-F238E27FC236}">
                <a16:creationId xmlns:a16="http://schemas.microsoft.com/office/drawing/2014/main" id="{647B8028-B567-4174-860D-8DFE06B6B5E2}"/>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1C91317E-BCD7-4D9A-9DDA-9678FA4FC1CB}"/>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421282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A9730-A427-4F14-9632-F075D824A32A}"/>
              </a:ext>
            </a:extLst>
          </p:cNvPr>
          <p:cNvSpPr>
            <a:spLocks noGrp="1"/>
          </p:cNvSpPr>
          <p:nvPr>
            <p:ph type="title"/>
          </p:nvPr>
        </p:nvSpPr>
        <p:spPr>
          <a:xfrm>
            <a:off x="839788" y="365125"/>
            <a:ext cx="10515600" cy="1325563"/>
          </a:xfrm>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9F0193D8-0153-47C8-A21C-A7D9549D0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6D6514-94F7-4C5C-AA12-454B2C62BC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u texte 4">
            <a:extLst>
              <a:ext uri="{FF2B5EF4-FFF2-40B4-BE49-F238E27FC236}">
                <a16:creationId xmlns:a16="http://schemas.microsoft.com/office/drawing/2014/main" id="{CFB51DB3-5923-44CA-8E48-B2B782D06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7FE5C3-3E5B-4A3F-9760-0CD7CB28B7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7" name="Espace réservé de la date 6">
            <a:extLst>
              <a:ext uri="{FF2B5EF4-FFF2-40B4-BE49-F238E27FC236}">
                <a16:creationId xmlns:a16="http://schemas.microsoft.com/office/drawing/2014/main" id="{F644431C-2284-4798-8E83-74933FAAFE4A}"/>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8" name="Espace réservé du pied de page 7">
            <a:extLst>
              <a:ext uri="{FF2B5EF4-FFF2-40B4-BE49-F238E27FC236}">
                <a16:creationId xmlns:a16="http://schemas.microsoft.com/office/drawing/2014/main" id="{B5E0D6ED-2147-4D06-AC01-3D721075CD0D}"/>
              </a:ext>
            </a:extLst>
          </p:cNvPr>
          <p:cNvSpPr>
            <a:spLocks noGrp="1"/>
          </p:cNvSpPr>
          <p:nvPr>
            <p:ph type="ftr" sz="quarter" idx="11"/>
          </p:nvPr>
        </p:nvSpPr>
        <p:spPr/>
        <p:txBody>
          <a:bodyPr/>
          <a:lstStyle/>
          <a:p>
            <a:endParaRPr lang="fr-CM"/>
          </a:p>
        </p:txBody>
      </p:sp>
      <p:sp>
        <p:nvSpPr>
          <p:cNvPr id="9" name="Espace réservé du numéro de diapositive 8">
            <a:extLst>
              <a:ext uri="{FF2B5EF4-FFF2-40B4-BE49-F238E27FC236}">
                <a16:creationId xmlns:a16="http://schemas.microsoft.com/office/drawing/2014/main" id="{334E3E2B-4B36-4474-9A2F-E41751D3BDF6}"/>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2099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641C4-D96C-4BB7-BE6C-6A2CB1D7CDB0}"/>
              </a:ext>
            </a:extLst>
          </p:cNvPr>
          <p:cNvSpPr>
            <a:spLocks noGrp="1"/>
          </p:cNvSpPr>
          <p:nvPr>
            <p:ph type="title"/>
          </p:nvPr>
        </p:nvSpPr>
        <p:spPr/>
        <p:txBody>
          <a:bodyPr/>
          <a:lstStyle/>
          <a:p>
            <a:r>
              <a:rPr lang="fr-FR"/>
              <a:t>Modifiez le style du titre</a:t>
            </a:r>
            <a:endParaRPr lang="fr-CM"/>
          </a:p>
        </p:txBody>
      </p:sp>
      <p:sp>
        <p:nvSpPr>
          <p:cNvPr id="3" name="Espace réservé de la date 2">
            <a:extLst>
              <a:ext uri="{FF2B5EF4-FFF2-40B4-BE49-F238E27FC236}">
                <a16:creationId xmlns:a16="http://schemas.microsoft.com/office/drawing/2014/main" id="{C4BC3AA6-5E18-4972-83E9-587C9F80F7A0}"/>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4" name="Espace réservé du pied de page 3">
            <a:extLst>
              <a:ext uri="{FF2B5EF4-FFF2-40B4-BE49-F238E27FC236}">
                <a16:creationId xmlns:a16="http://schemas.microsoft.com/office/drawing/2014/main" id="{D3CDD43C-220A-40FD-9F23-0BBA3B560F9B}"/>
              </a:ext>
            </a:extLst>
          </p:cNvPr>
          <p:cNvSpPr>
            <a:spLocks noGrp="1"/>
          </p:cNvSpPr>
          <p:nvPr>
            <p:ph type="ftr" sz="quarter" idx="11"/>
          </p:nvPr>
        </p:nvSpPr>
        <p:spPr/>
        <p:txBody>
          <a:bodyPr/>
          <a:lstStyle/>
          <a:p>
            <a:endParaRPr lang="fr-CM"/>
          </a:p>
        </p:txBody>
      </p:sp>
      <p:sp>
        <p:nvSpPr>
          <p:cNvPr id="5" name="Espace réservé du numéro de diapositive 4">
            <a:extLst>
              <a:ext uri="{FF2B5EF4-FFF2-40B4-BE49-F238E27FC236}">
                <a16:creationId xmlns:a16="http://schemas.microsoft.com/office/drawing/2014/main" id="{0AEC8BBD-D331-4BCB-92DA-44B7EDBB9A7A}"/>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287742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8FF22A2-3824-40E0-B98C-31A5E75725D7}"/>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3" name="Espace réservé du pied de page 2">
            <a:extLst>
              <a:ext uri="{FF2B5EF4-FFF2-40B4-BE49-F238E27FC236}">
                <a16:creationId xmlns:a16="http://schemas.microsoft.com/office/drawing/2014/main" id="{B9EB0FDF-C032-417D-9502-EEA9A19998C5}"/>
              </a:ext>
            </a:extLst>
          </p:cNvPr>
          <p:cNvSpPr>
            <a:spLocks noGrp="1"/>
          </p:cNvSpPr>
          <p:nvPr>
            <p:ph type="ftr" sz="quarter" idx="11"/>
          </p:nvPr>
        </p:nvSpPr>
        <p:spPr/>
        <p:txBody>
          <a:bodyPr/>
          <a:lstStyle/>
          <a:p>
            <a:endParaRPr lang="fr-CM"/>
          </a:p>
        </p:txBody>
      </p:sp>
      <p:sp>
        <p:nvSpPr>
          <p:cNvPr id="4" name="Espace réservé du numéro de diapositive 3">
            <a:extLst>
              <a:ext uri="{FF2B5EF4-FFF2-40B4-BE49-F238E27FC236}">
                <a16:creationId xmlns:a16="http://schemas.microsoft.com/office/drawing/2014/main" id="{3D4F0E05-6DE5-41D2-A3BE-E9411356FB2C}"/>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16996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A7254-D609-48D4-B81B-AF6BA3781B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du contenu 2">
            <a:extLst>
              <a:ext uri="{FF2B5EF4-FFF2-40B4-BE49-F238E27FC236}">
                <a16:creationId xmlns:a16="http://schemas.microsoft.com/office/drawing/2014/main" id="{21530D98-0982-48BD-A274-3D004E5D9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texte 3">
            <a:extLst>
              <a:ext uri="{FF2B5EF4-FFF2-40B4-BE49-F238E27FC236}">
                <a16:creationId xmlns:a16="http://schemas.microsoft.com/office/drawing/2014/main" id="{7AFF1F0C-D663-4074-9536-09E04592F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34EE9A-7541-4DC8-BF9A-4C48B7FBA66B}"/>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6" name="Espace réservé du pied de page 5">
            <a:extLst>
              <a:ext uri="{FF2B5EF4-FFF2-40B4-BE49-F238E27FC236}">
                <a16:creationId xmlns:a16="http://schemas.microsoft.com/office/drawing/2014/main" id="{9E03BA71-3478-4EE7-8A66-F86045AC5FA7}"/>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967EB83D-DE97-4853-906A-79D5DB9F0306}"/>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38826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7F810-54FB-47A2-9EC0-1A09A87052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pour une image  2">
            <a:extLst>
              <a:ext uri="{FF2B5EF4-FFF2-40B4-BE49-F238E27FC236}">
                <a16:creationId xmlns:a16="http://schemas.microsoft.com/office/drawing/2014/main" id="{B64AB417-5DE0-42E8-92B1-094A4F35F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M"/>
          </a:p>
        </p:txBody>
      </p:sp>
      <p:sp>
        <p:nvSpPr>
          <p:cNvPr id="4" name="Espace réservé du texte 3">
            <a:extLst>
              <a:ext uri="{FF2B5EF4-FFF2-40B4-BE49-F238E27FC236}">
                <a16:creationId xmlns:a16="http://schemas.microsoft.com/office/drawing/2014/main" id="{F761CA9C-2BD2-43D6-AE40-4F409BD3C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36B2795-0684-45EE-B9D2-8606F17CA935}"/>
              </a:ext>
            </a:extLst>
          </p:cNvPr>
          <p:cNvSpPr>
            <a:spLocks noGrp="1"/>
          </p:cNvSpPr>
          <p:nvPr>
            <p:ph type="dt" sz="half" idx="10"/>
          </p:nvPr>
        </p:nvSpPr>
        <p:spPr/>
        <p:txBody>
          <a:bodyPr/>
          <a:lstStyle/>
          <a:p>
            <a:fld id="{7D47B7B5-88BA-4F8D-BE81-2FE844A46C67}" type="datetimeFigureOut">
              <a:rPr lang="fr-CM" smtClean="0"/>
              <a:t>05/08/2021</a:t>
            </a:fld>
            <a:endParaRPr lang="fr-CM"/>
          </a:p>
        </p:txBody>
      </p:sp>
      <p:sp>
        <p:nvSpPr>
          <p:cNvPr id="6" name="Espace réservé du pied de page 5">
            <a:extLst>
              <a:ext uri="{FF2B5EF4-FFF2-40B4-BE49-F238E27FC236}">
                <a16:creationId xmlns:a16="http://schemas.microsoft.com/office/drawing/2014/main" id="{619D42C7-6EE5-4500-80F3-F84BD57FF3C7}"/>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08B20D1B-EC1F-4E60-80DF-C95B0AFF33EA}"/>
              </a:ext>
            </a:extLst>
          </p:cNvPr>
          <p:cNvSpPr>
            <a:spLocks noGrp="1"/>
          </p:cNvSpPr>
          <p:nvPr>
            <p:ph type="sldNum" sz="quarter" idx="12"/>
          </p:nvPr>
        </p:nvSpPr>
        <p:spPr/>
        <p:txBody>
          <a:bodyPr/>
          <a:lstStyle/>
          <a:p>
            <a:fld id="{85FFFD90-CCBF-4198-A1F3-9C5677683417}" type="slidenum">
              <a:rPr lang="fr-CM" smtClean="0"/>
              <a:t>‹N°›</a:t>
            </a:fld>
            <a:endParaRPr lang="fr-CM"/>
          </a:p>
        </p:txBody>
      </p:sp>
    </p:spTree>
    <p:extLst>
      <p:ext uri="{BB962C8B-B14F-4D97-AF65-F5344CB8AC3E}">
        <p14:creationId xmlns:p14="http://schemas.microsoft.com/office/powerpoint/2010/main" val="244826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058954-0A48-438D-9D50-63D56A2E5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E340E51-A1FA-4270-B5DE-301D2A8A7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8F59F8ED-A270-43F4-BAC3-88FE4C960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7B7B5-88BA-4F8D-BE81-2FE844A46C67}" type="datetimeFigureOut">
              <a:rPr lang="fr-CM" smtClean="0"/>
              <a:t>05/08/2021</a:t>
            </a:fld>
            <a:endParaRPr lang="fr-CM"/>
          </a:p>
        </p:txBody>
      </p:sp>
      <p:sp>
        <p:nvSpPr>
          <p:cNvPr id="5" name="Espace réservé du pied de page 4">
            <a:extLst>
              <a:ext uri="{FF2B5EF4-FFF2-40B4-BE49-F238E27FC236}">
                <a16:creationId xmlns:a16="http://schemas.microsoft.com/office/drawing/2014/main" id="{53293387-427E-4C6E-8FDE-FF7F03B1F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M"/>
          </a:p>
        </p:txBody>
      </p:sp>
      <p:sp>
        <p:nvSpPr>
          <p:cNvPr id="6" name="Espace réservé du numéro de diapositive 5">
            <a:extLst>
              <a:ext uri="{FF2B5EF4-FFF2-40B4-BE49-F238E27FC236}">
                <a16:creationId xmlns:a16="http://schemas.microsoft.com/office/drawing/2014/main" id="{3D447C2A-0BBC-45F6-8D30-A6486DDC2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FFD90-CCBF-4198-A1F3-9C5677683417}" type="slidenum">
              <a:rPr lang="fr-CM" smtClean="0"/>
              <a:t>‹N°›</a:t>
            </a:fld>
            <a:endParaRPr lang="fr-CM"/>
          </a:p>
        </p:txBody>
      </p:sp>
    </p:spTree>
    <p:extLst>
      <p:ext uri="{BB962C8B-B14F-4D97-AF65-F5344CB8AC3E}">
        <p14:creationId xmlns:p14="http://schemas.microsoft.com/office/powerpoint/2010/main" val="215739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28.sv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10;&#10;Description générée automatiquement">
            <a:extLst>
              <a:ext uri="{FF2B5EF4-FFF2-40B4-BE49-F238E27FC236}">
                <a16:creationId xmlns:a16="http://schemas.microsoft.com/office/drawing/2014/main" id="{A00D551B-31F2-45B5-A6B2-AB669BC31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844" y="1866091"/>
            <a:ext cx="4768755" cy="2777800"/>
          </a:xfrm>
          <a:prstGeom prst="rect">
            <a:avLst/>
          </a:prstGeom>
        </p:spPr>
      </p:pic>
    </p:spTree>
    <p:extLst>
      <p:ext uri="{BB962C8B-B14F-4D97-AF65-F5344CB8AC3E}">
        <p14:creationId xmlns:p14="http://schemas.microsoft.com/office/powerpoint/2010/main" val="249119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3811606" y="173460"/>
            <a:ext cx="8104169" cy="767282"/>
          </a:xfrm>
        </p:spPr>
        <p:txBody>
          <a:bodyPr>
            <a:noAutofit/>
          </a:bodyPr>
          <a:lstStyle/>
          <a:p>
            <a:r>
              <a:rPr lang="fr-FR" sz="3200" b="1" dirty="0">
                <a:latin typeface="Times New Roman" panose="02020603050405020304" pitchFamily="18" charset="0"/>
                <a:cs typeface="Times New Roman" panose="02020603050405020304" pitchFamily="18" charset="0"/>
              </a:rPr>
              <a:t>LES ENJEUX DE LA COMMUNICATION </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2" name="ZoneTexte 11">
            <a:extLst>
              <a:ext uri="{FF2B5EF4-FFF2-40B4-BE49-F238E27FC236}">
                <a16:creationId xmlns:a16="http://schemas.microsoft.com/office/drawing/2014/main" id="{CEE4F673-11EF-43D1-8A92-D4FB62342C8B}"/>
              </a:ext>
            </a:extLst>
          </p:cNvPr>
          <p:cNvSpPr txBox="1"/>
          <p:nvPr/>
        </p:nvSpPr>
        <p:spPr>
          <a:xfrm>
            <a:off x="3910163" y="531167"/>
            <a:ext cx="8005612" cy="5968109"/>
          </a:xfrm>
          <a:prstGeom prst="rect">
            <a:avLst/>
          </a:prstGeom>
          <a:noFill/>
        </p:spPr>
        <p:txBody>
          <a:bodyPr wrap="square">
            <a:spAutoFit/>
          </a:bodyPr>
          <a:lstStyle/>
          <a:p>
            <a:pPr algn="ctr"/>
            <a:r>
              <a:rPr lang="fr-FR" sz="1400" b="1" dirty="0">
                <a:effectLst/>
                <a:latin typeface="Times New Roman" panose="02020603050405020304" pitchFamily="18" charset="0"/>
                <a:ea typeface="Times New Roman" panose="02020603050405020304" pitchFamily="18" charset="0"/>
              </a:rPr>
              <a:t> </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Si la situation chaotique du système de transfusion sanguine actuelle est connue de tous, les efforts pour renverser les tendances sont ignorées ou pas suffisamment exposés</a:t>
            </a:r>
            <a:r>
              <a:rPr lang="fr-FR" sz="1400" dirty="0">
                <a:latin typeface="Times New Roman" panose="02020603050405020304" pitchFamily="18" charset="0"/>
                <a:ea typeface="Times New Roman" panose="02020603050405020304" pitchFamily="18" charset="0"/>
              </a:rPr>
              <a:t> p</a:t>
            </a:r>
            <a:r>
              <a:rPr lang="fr-FR" sz="1400" dirty="0">
                <a:effectLst/>
                <a:latin typeface="Times New Roman" panose="02020603050405020304" pitchFamily="18" charset="0"/>
                <a:ea typeface="Times New Roman" panose="02020603050405020304" pitchFamily="18" charset="0"/>
              </a:rPr>
              <a:t>ourtant, le PRESYNATS est un projet à fort impact et valeur ajouté sur l’ensemble du système de santé camerounais. Il existe donc plusieurs enjeux importants autour de la communication sur ce projet</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 </a:t>
            </a:r>
            <a:endParaRPr lang="fr-CM" sz="14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Times New Roman" panose="02020603050405020304" pitchFamily="18" charset="0"/>
              <a:buChar char="-"/>
            </a:pP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Enjeu politique</a:t>
            </a:r>
            <a:endParaRPr lang="fr-CM"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Sachant que le </a:t>
            </a:r>
            <a:r>
              <a:rPr lang="fr-FR" sz="1400" b="1" dirty="0">
                <a:effectLst/>
                <a:latin typeface="Times New Roman" panose="02020603050405020304" pitchFamily="18" charset="0"/>
                <a:ea typeface="Times New Roman" panose="02020603050405020304" pitchFamily="18" charset="0"/>
              </a:rPr>
              <a:t>PRESYNATS</a:t>
            </a:r>
            <a:r>
              <a:rPr lang="fr-FR" sz="1400" dirty="0">
                <a:effectLst/>
                <a:latin typeface="Times New Roman" panose="02020603050405020304" pitchFamily="18" charset="0"/>
                <a:ea typeface="Times New Roman" panose="02020603050405020304" pitchFamily="18" charset="0"/>
              </a:rPr>
              <a:t> fait partir de </a:t>
            </a:r>
            <a:r>
              <a:rPr lang="fr-FR" sz="1400" b="1" i="1" dirty="0">
                <a:effectLst/>
                <a:latin typeface="Times New Roman" panose="02020603050405020304" pitchFamily="18" charset="0"/>
                <a:ea typeface="Times New Roman" panose="02020603050405020304" pitchFamily="18" charset="0"/>
              </a:rPr>
              <a:t>l’agenda gouvernementale de la politique de santé globale</a:t>
            </a:r>
            <a:r>
              <a:rPr lang="fr-FR" sz="1400" dirty="0">
                <a:effectLst/>
                <a:latin typeface="Times New Roman" panose="02020603050405020304" pitchFamily="18" charset="0"/>
                <a:ea typeface="Times New Roman" panose="02020603050405020304" pitchFamily="18" charset="0"/>
              </a:rPr>
              <a:t>, il est important de le situer dans son contexte et impacter la perception des citoyens afin de créer une synergie et mobiliser les populations autour de la vision gouvernementale.</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 </a:t>
            </a:r>
            <a:endParaRPr lang="fr-CM" sz="14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Times New Roman" panose="02020603050405020304" pitchFamily="18" charset="0"/>
              <a:buChar cha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Enjeu social</a:t>
            </a:r>
            <a:endParaRPr lang="fr-CM"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Le PRESINATS n’est que l’élément qui métra en place un système de transfusion de qualité au cameroun ; seulement ce système repose entièrement sur l’adhésion des populations et leur engagement vu qu’ils vont alimenter les centres par le don du sang. D’où l’importance de les sensibiliser suffisamment tôt et les engager autour de ce projet.</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 En réalité au niveau politique, sociale, diplomatique et surtout même structurel, il est capital de partager non seulement la vision du projet mais aussi ses articulations et son évolution.</a:t>
            </a:r>
            <a:endParaRPr lang="fr-CM" sz="1400" dirty="0">
              <a:effectLst/>
              <a:latin typeface="Times New Roman" panose="02020603050405020304" pitchFamily="18" charset="0"/>
              <a:ea typeface="Times New Roman" panose="02020603050405020304" pitchFamily="18" charset="0"/>
            </a:endParaRPr>
          </a:p>
        </p:txBody>
      </p:sp>
      <p:pic>
        <p:nvPicPr>
          <p:cNvPr id="4" name="Image 3">
            <a:extLst>
              <a:ext uri="{FF2B5EF4-FFF2-40B4-BE49-F238E27FC236}">
                <a16:creationId xmlns:a16="http://schemas.microsoft.com/office/drawing/2014/main" id="{0DD94C52-06C4-417B-B255-471015942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69"/>
            <a:ext cx="3590925" cy="6909369"/>
          </a:xfrm>
          <a:prstGeom prst="rect">
            <a:avLst/>
          </a:prstGeom>
        </p:spPr>
      </p:pic>
    </p:spTree>
    <p:extLst>
      <p:ext uri="{BB962C8B-B14F-4D97-AF65-F5344CB8AC3E}">
        <p14:creationId xmlns:p14="http://schemas.microsoft.com/office/powerpoint/2010/main" val="26530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additive="base">
                                        <p:cTn id="1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 calcmode="lin" valueType="num">
                                      <p:cBhvr additive="base">
                                        <p:cTn id="2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 calcmode="lin" valueType="num">
                                      <p:cBhvr additive="base">
                                        <p:cTn id="2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 calcmode="lin" valueType="num">
                                      <p:cBhvr additive="base">
                                        <p:cTn id="31"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BCFFE2-1B72-4032-B52B-587C08B53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51" y="0"/>
            <a:ext cx="5073152" cy="6858000"/>
          </a:xfrm>
          <a:prstGeom prst="rect">
            <a:avLst/>
          </a:prstGeom>
        </p:spPr>
      </p:pic>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420402" y="172127"/>
            <a:ext cx="8009723" cy="732749"/>
          </a:xfrm>
        </p:spPr>
        <p:txBody>
          <a:bodyPr>
            <a:noAutofit/>
          </a:bodyPr>
          <a:lstStyle/>
          <a:p>
            <a:r>
              <a:rPr lang="fr-FR" sz="3200" b="1" dirty="0">
                <a:latin typeface="Times New Roman" panose="02020603050405020304" pitchFamily="18" charset="0"/>
                <a:cs typeface="Times New Roman" panose="02020603050405020304" pitchFamily="18" charset="0"/>
              </a:rPr>
              <a:t>LES ENJEUX DE LA COMMUNICATION</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2" name="ZoneTexte 11">
            <a:extLst>
              <a:ext uri="{FF2B5EF4-FFF2-40B4-BE49-F238E27FC236}">
                <a16:creationId xmlns:a16="http://schemas.microsoft.com/office/drawing/2014/main" id="{CEE4F673-11EF-43D1-8A92-D4FB62342C8B}"/>
              </a:ext>
            </a:extLst>
          </p:cNvPr>
          <p:cNvSpPr txBox="1"/>
          <p:nvPr/>
        </p:nvSpPr>
        <p:spPr>
          <a:xfrm>
            <a:off x="4533901" y="1093522"/>
            <a:ext cx="7429500" cy="4849404"/>
          </a:xfrm>
          <a:prstGeom prst="rect">
            <a:avLst/>
          </a:prstGeom>
          <a:noFill/>
        </p:spPr>
        <p:txBody>
          <a:bodyPr wrap="square">
            <a:spAutoFit/>
          </a:bodyPr>
          <a:lstStyle/>
          <a:p>
            <a:r>
              <a:rPr lang="fr-FR" sz="1200" dirty="0">
                <a:effectLst/>
                <a:latin typeface="Times New Roman" panose="02020603050405020304" pitchFamily="18" charset="0"/>
                <a:ea typeface="Times New Roman" panose="02020603050405020304" pitchFamily="18" charset="0"/>
              </a:rPr>
              <a:t> I</a:t>
            </a:r>
            <a:r>
              <a:rPr lang="fr-FR" sz="1600" dirty="0">
                <a:effectLst/>
                <a:latin typeface="Times New Roman" panose="02020603050405020304" pitchFamily="18" charset="0"/>
                <a:ea typeface="Times New Roman" panose="02020603050405020304" pitchFamily="18" charset="0"/>
              </a:rPr>
              <a:t>l est important d’éclairer la nuance entre « la communication autour du </a:t>
            </a:r>
            <a:r>
              <a:rPr lang="fr-FR" sz="1600" b="1" dirty="0">
                <a:effectLst/>
                <a:latin typeface="Times New Roman" panose="02020603050405020304" pitchFamily="18" charset="0"/>
                <a:ea typeface="Times New Roman" panose="02020603050405020304" pitchFamily="18" charset="0"/>
              </a:rPr>
              <a:t>PRESYNATS</a:t>
            </a:r>
            <a:r>
              <a:rPr lang="fr-FR" sz="1600" dirty="0">
                <a:effectLst/>
                <a:latin typeface="Times New Roman" panose="02020603050405020304" pitchFamily="18" charset="0"/>
                <a:ea typeface="Times New Roman" panose="02020603050405020304" pitchFamily="18" charset="0"/>
              </a:rPr>
              <a:t> » et la communication portant sur « </a:t>
            </a:r>
            <a:r>
              <a:rPr lang="fr-FR" sz="1600" b="1" dirty="0">
                <a:effectLst/>
                <a:latin typeface="Times New Roman" panose="02020603050405020304" pitchFamily="18" charset="0"/>
                <a:ea typeface="Times New Roman" panose="02020603050405020304" pitchFamily="18" charset="0"/>
              </a:rPr>
              <a:t>LA PROMOTION DU DON DU SANG.</a:t>
            </a:r>
            <a:r>
              <a:rPr lang="fr-FR" sz="1600" dirty="0">
                <a:effectLst/>
                <a:latin typeface="Times New Roman" panose="02020603050405020304" pitchFamily="18" charset="0"/>
                <a:ea typeface="Times New Roman" panose="02020603050405020304" pitchFamily="18" charset="0"/>
              </a:rPr>
              <a:t> </a:t>
            </a:r>
            <a:endParaRPr lang="fr-CM" sz="1600" dirty="0">
              <a:effectLst/>
              <a:latin typeface="Times New Roman" panose="02020603050405020304" pitchFamily="18" charset="0"/>
              <a:ea typeface="Times New Roman" panose="02020603050405020304" pitchFamily="18" charset="0"/>
            </a:endParaRPr>
          </a:p>
          <a:p>
            <a:pPr algn="just">
              <a:lnSpc>
                <a:spcPct val="150000"/>
              </a:lnSpc>
            </a:pPr>
            <a:r>
              <a:rPr lang="fr-FR" sz="1600" dirty="0">
                <a:effectLst/>
                <a:latin typeface="Times New Roman" panose="02020603050405020304" pitchFamily="18" charset="0"/>
                <a:ea typeface="Times New Roman" panose="02020603050405020304" pitchFamily="18" charset="0"/>
              </a:rPr>
              <a:t> </a:t>
            </a:r>
            <a:endParaRPr lang="fr-CM" sz="1600" dirty="0">
              <a:effectLst/>
              <a:latin typeface="Times New Roman" panose="02020603050405020304" pitchFamily="18" charset="0"/>
              <a:ea typeface="Times New Roman" panose="02020603050405020304" pitchFamily="18" charset="0"/>
            </a:endParaRPr>
          </a:p>
          <a:p>
            <a:pPr algn="just">
              <a:lnSpc>
                <a:spcPct val="150000"/>
              </a:lnSpc>
            </a:pPr>
            <a:r>
              <a:rPr lang="fr-FR" sz="1600" dirty="0">
                <a:effectLst/>
                <a:latin typeface="Times New Roman" panose="02020603050405020304" pitchFamily="18" charset="0"/>
                <a:ea typeface="Times New Roman" panose="02020603050405020304" pitchFamily="18" charset="0"/>
              </a:rPr>
              <a:t>En effet, le présent plan a pour but de communiquer sur le PRESYNATS, ses acteurs, son model organisationnel, ses enjeux, ses objectifs et surtout ses réalisations alors que la communication autour de la promotion du don du sang visera à stimuler les dons de sang bénévole, volontaire et régulier à travers une prise de conscience et un engagement continue de la société autour du système en pleine construction. </a:t>
            </a:r>
          </a:p>
          <a:p>
            <a:pPr algn="just">
              <a:lnSpc>
                <a:spcPct val="150000"/>
              </a:lnSpc>
            </a:pPr>
            <a:endParaRPr lang="fr-FR" sz="1600" dirty="0">
              <a:latin typeface="Times New Roman" panose="02020603050405020304" pitchFamily="18" charset="0"/>
              <a:ea typeface="Times New Roman" panose="02020603050405020304" pitchFamily="18" charset="0"/>
            </a:endParaRPr>
          </a:p>
          <a:p>
            <a:pPr algn="just">
              <a:lnSpc>
                <a:spcPct val="150000"/>
              </a:lnSpc>
            </a:pPr>
            <a:r>
              <a:rPr lang="fr-FR" sz="1600" dirty="0">
                <a:effectLst/>
                <a:latin typeface="Times New Roman" panose="02020603050405020304" pitchFamily="18" charset="0"/>
                <a:ea typeface="Times New Roman" panose="02020603050405020304" pitchFamily="18" charset="0"/>
              </a:rPr>
              <a:t>En réalité il s’agit de 2 approches de communication différentes et visiblement de 2 plans de communication, pourtant liée car l’un entraine l’autre. Il sera donc question d’anticiper sur les défis futurs et d’introduire rapidement dans le chronogramme un plan de communication dédié à la promotion du don de sang</a:t>
            </a:r>
            <a:endParaRPr lang="fr-CM"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8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783756" y="102998"/>
            <a:ext cx="5370494" cy="689124"/>
          </a:xfrm>
        </p:spPr>
        <p:txBody>
          <a:bodyPr>
            <a:noAutofit/>
          </a:bodyPr>
          <a:lstStyle/>
          <a:p>
            <a:r>
              <a:rPr lang="fr-FR" sz="3200" b="1" dirty="0">
                <a:latin typeface="Times New Roman" panose="02020603050405020304" pitchFamily="18" charset="0"/>
                <a:cs typeface="Times New Roman" panose="02020603050405020304" pitchFamily="18" charset="0"/>
              </a:rPr>
              <a:t>LES OBJECTIFS DE LA COMMUNICATION</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9" name="ZoneTexte 8">
            <a:extLst>
              <a:ext uri="{FF2B5EF4-FFF2-40B4-BE49-F238E27FC236}">
                <a16:creationId xmlns:a16="http://schemas.microsoft.com/office/drawing/2014/main" id="{3D5DA755-B893-4211-83F8-B7A62C8E4225}"/>
              </a:ext>
            </a:extLst>
          </p:cNvPr>
          <p:cNvSpPr txBox="1"/>
          <p:nvPr/>
        </p:nvSpPr>
        <p:spPr>
          <a:xfrm>
            <a:off x="4715724" y="872430"/>
            <a:ext cx="7058025" cy="5457841"/>
          </a:xfrm>
          <a:prstGeom prst="rect">
            <a:avLst/>
          </a:prstGeom>
          <a:noFill/>
        </p:spPr>
        <p:txBody>
          <a:bodyPr wrap="square">
            <a:spAutoFit/>
          </a:bodyPr>
          <a:lstStyle/>
          <a:p>
            <a:pPr lvl="0">
              <a:lnSpc>
                <a:spcPct val="150000"/>
              </a:lnSpc>
            </a:pPr>
            <a:r>
              <a:rPr lang="fr-FR" sz="1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300" dirty="0">
                <a:effectLst/>
                <a:latin typeface="Times New Roman" panose="02020603050405020304" pitchFamily="18" charset="0"/>
                <a:ea typeface="Times New Roman" panose="02020603050405020304" pitchFamily="18" charset="0"/>
              </a:rPr>
              <a:t>L’objectif est de bâtir une stratégie de communication interne (au sein de la CEPS-BID, CNTS) et externe (avec les partenaires et le grand public)  pour assurer la visibilité du projet dans son ensemble. Il sera aussi question de définir les indicateurs de performance à considérer pour le suivi de la bonne implémentation de la stratégie proposée.</a:t>
            </a:r>
            <a:endParaRPr lang="fr-CM" sz="1300" dirty="0">
              <a:effectLst/>
              <a:latin typeface="Times New Roman" panose="02020603050405020304" pitchFamily="18" charset="0"/>
              <a:ea typeface="Times New Roman" panose="02020603050405020304" pitchFamily="18" charset="0"/>
            </a:endParaRPr>
          </a:p>
          <a:p>
            <a:pPr algn="just">
              <a:lnSpc>
                <a:spcPct val="150000"/>
              </a:lnSpc>
            </a:pPr>
            <a:r>
              <a:rPr lang="fr-FR" sz="1300" b="1" dirty="0">
                <a:effectLst/>
                <a:latin typeface="Times New Roman" panose="02020603050405020304" pitchFamily="18" charset="0"/>
                <a:ea typeface="Times New Roman" panose="02020603050405020304" pitchFamily="18" charset="0"/>
              </a:rPr>
              <a:t> </a:t>
            </a:r>
            <a:r>
              <a:rPr lang="fr-FR"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fr-CM"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300" dirty="0">
                <a:effectLst/>
                <a:latin typeface="Times New Roman" panose="02020603050405020304" pitchFamily="18" charset="0"/>
                <a:ea typeface="Times New Roman" panose="02020603050405020304" pitchFamily="18" charset="0"/>
              </a:rPr>
              <a:t>Ainsi, il est attendu que la stratégie concoure directement à:</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latin typeface="Times New Roman" panose="02020603050405020304" pitchFamily="18" charset="0"/>
                <a:ea typeface="Times New Roman" panose="02020603050405020304" pitchFamily="18" charset="0"/>
              </a:rPr>
              <a:t>La s</a:t>
            </a:r>
            <a:r>
              <a:rPr lang="fr-FR" sz="1300" dirty="0">
                <a:effectLst/>
                <a:latin typeface="Times New Roman" panose="02020603050405020304" pitchFamily="18" charset="0"/>
                <a:ea typeface="Times New Roman" panose="02020603050405020304" pitchFamily="18" charset="0"/>
              </a:rPr>
              <a:t>ensibilisation et vulgarisation de la nouvelle organisation de la Transfusion Sanguine ;</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latin typeface="Times New Roman" panose="02020603050405020304" pitchFamily="18" charset="0"/>
                <a:ea typeface="Times New Roman" panose="02020603050405020304" pitchFamily="18" charset="0"/>
              </a:rPr>
              <a:t>La f</a:t>
            </a:r>
            <a:r>
              <a:rPr lang="fr-FR" sz="1300" dirty="0">
                <a:effectLst/>
                <a:latin typeface="Times New Roman" panose="02020603050405020304" pitchFamily="18" charset="0"/>
                <a:ea typeface="Times New Roman" panose="02020603050405020304" pitchFamily="18" charset="0"/>
              </a:rPr>
              <a:t>acilitation de l’appropriation et de l’adhésion au nouveau Système de Transfusion sanguine;</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latin typeface="Times New Roman" panose="02020603050405020304" pitchFamily="18" charset="0"/>
                <a:ea typeface="Times New Roman" panose="02020603050405020304" pitchFamily="18" charset="0"/>
              </a:rPr>
              <a:t>L’a</a:t>
            </a:r>
            <a:r>
              <a:rPr lang="fr-FR" sz="1300" dirty="0">
                <a:effectLst/>
                <a:latin typeface="Times New Roman" panose="02020603050405020304" pitchFamily="18" charset="0"/>
                <a:ea typeface="Times New Roman" panose="02020603050405020304" pitchFamily="18" charset="0"/>
              </a:rPr>
              <a:t>ppui à la formulation des politiques de développement du nouveau Système de Transfusion sanguine ;</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effectLst/>
                <a:latin typeface="Times New Roman" panose="02020603050405020304" pitchFamily="18" charset="0"/>
                <a:ea typeface="Times New Roman" panose="02020603050405020304" pitchFamily="18" charset="0"/>
              </a:rPr>
              <a:t>Faire connaître le projet et son offre d’opportunités (formation, renforcement de capacités, financement, …) et ses résultats et assurer la visibilité de l’évolution du projet auprès des bailleurs de fonds ;</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effectLst/>
                <a:latin typeface="Times New Roman" panose="02020603050405020304" pitchFamily="18" charset="0"/>
                <a:ea typeface="Times New Roman" panose="02020603050405020304" pitchFamily="18" charset="0"/>
              </a:rPr>
              <a:t> Promouvoir l’introduction de nouveaux mécanismes de financement du Système de Transfusion sanguine ;</a:t>
            </a:r>
            <a:endParaRPr lang="fr-CM" sz="1300" dirty="0">
              <a:effectLst/>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fr-FR" sz="1300" dirty="0">
                <a:effectLst/>
                <a:latin typeface="Times New Roman" panose="02020603050405020304" pitchFamily="18" charset="0"/>
                <a:ea typeface="Times New Roman" panose="02020603050405020304" pitchFamily="18" charset="0"/>
              </a:rPr>
              <a:t>Assurer une appropriation, une mobilisation et une participation active des différents acteurs (élus, autorités administratives, partenaires, journalistes, associations de jeunes,) et leaders d’opinion (chefs religieux, coutumiers) dans la mise en œuvre des activités du projet.</a:t>
            </a:r>
            <a:endParaRPr lang="fr-CM" sz="1300"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a16="http://schemas.microsoft.com/office/drawing/2014/main" id="{B5E2B2AE-60E5-4DB5-851F-0AFA28B95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51" y="0"/>
            <a:ext cx="5073152" cy="6858000"/>
          </a:xfrm>
          <a:prstGeom prst="rect">
            <a:avLst/>
          </a:prstGeom>
        </p:spPr>
      </p:pic>
    </p:spTree>
    <p:extLst>
      <p:ext uri="{BB962C8B-B14F-4D97-AF65-F5344CB8AC3E}">
        <p14:creationId xmlns:p14="http://schemas.microsoft.com/office/powerpoint/2010/main" val="30483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 calcmode="lin" valueType="num">
                                      <p:cBhvr additive="base">
                                        <p:cTn id="4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224762" y="205105"/>
            <a:ext cx="3929413" cy="433906"/>
          </a:xfrm>
        </p:spPr>
        <p:txBody>
          <a:bodyPr>
            <a:noAutofit/>
          </a:bodyPr>
          <a:lstStyle/>
          <a:p>
            <a:r>
              <a:rPr lang="fr-FR" sz="3200" b="1" dirty="0">
                <a:latin typeface="Times New Roman" panose="02020603050405020304" pitchFamily="18" charset="0"/>
                <a:cs typeface="Times New Roman" panose="02020603050405020304" pitchFamily="18" charset="0"/>
              </a:rPr>
              <a:t>LES CIBLES</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4" name="Forme libre : forme 3">
            <a:extLst>
              <a:ext uri="{FF2B5EF4-FFF2-40B4-BE49-F238E27FC236}">
                <a16:creationId xmlns:a16="http://schemas.microsoft.com/office/drawing/2014/main" id="{4A531AFC-017F-4FB6-9CB3-E90E60E87AE9}"/>
              </a:ext>
            </a:extLst>
          </p:cNvPr>
          <p:cNvSpPr/>
          <p:nvPr/>
        </p:nvSpPr>
        <p:spPr>
          <a:xfrm rot="16200000">
            <a:off x="-678072" y="4054203"/>
            <a:ext cx="4358928" cy="474109"/>
          </a:xfrm>
          <a:custGeom>
            <a:avLst/>
            <a:gdLst>
              <a:gd name="connsiteX0" fmla="*/ 0 w 4358928"/>
              <a:gd name="connsiteY0" fmla="*/ 0 h 474109"/>
              <a:gd name="connsiteX1" fmla="*/ 4358928 w 4358928"/>
              <a:gd name="connsiteY1" fmla="*/ 0 h 474109"/>
              <a:gd name="connsiteX2" fmla="*/ 4358928 w 4358928"/>
              <a:gd name="connsiteY2" fmla="*/ 474109 h 474109"/>
              <a:gd name="connsiteX3" fmla="*/ 0 w 4358928"/>
              <a:gd name="connsiteY3" fmla="*/ 474109 h 474109"/>
              <a:gd name="connsiteX4" fmla="*/ 0 w 4358928"/>
              <a:gd name="connsiteY4" fmla="*/ 0 h 47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928" h="474109">
                <a:moveTo>
                  <a:pt x="0" y="0"/>
                </a:moveTo>
                <a:lnTo>
                  <a:pt x="4358928" y="0"/>
                </a:lnTo>
                <a:lnTo>
                  <a:pt x="4358928" y="474109"/>
                </a:lnTo>
                <a:lnTo>
                  <a:pt x="0" y="474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18138" bIns="0" numCol="1" spcCol="1270" anchor="t" anchorCtr="0">
            <a:noAutofit/>
          </a:bodyPr>
          <a:lstStyle/>
          <a:p>
            <a:pPr marL="0" lvl="0" indent="0" algn="r" defTabSz="1466850">
              <a:lnSpc>
                <a:spcPct val="90000"/>
              </a:lnSpc>
              <a:spcBef>
                <a:spcPct val="0"/>
              </a:spcBef>
              <a:spcAft>
                <a:spcPct val="35000"/>
              </a:spcAft>
              <a:buNone/>
            </a:pPr>
            <a:r>
              <a:rPr lang="fr-FR" sz="3300" kern="1200" dirty="0"/>
              <a:t>CŒUR DE CIBLE</a:t>
            </a:r>
            <a:endParaRPr lang="fr-CM" sz="3300" kern="1200" dirty="0"/>
          </a:p>
        </p:txBody>
      </p:sp>
      <p:sp>
        <p:nvSpPr>
          <p:cNvPr id="5" name="Forme libre : forme 4">
            <a:extLst>
              <a:ext uri="{FF2B5EF4-FFF2-40B4-BE49-F238E27FC236}">
                <a16:creationId xmlns:a16="http://schemas.microsoft.com/office/drawing/2014/main" id="{4D09F8EA-9BF9-43E5-AC2F-BEC1301DBF6F}"/>
              </a:ext>
            </a:extLst>
          </p:cNvPr>
          <p:cNvSpPr/>
          <p:nvPr/>
        </p:nvSpPr>
        <p:spPr>
          <a:xfrm>
            <a:off x="1738446" y="2129578"/>
            <a:ext cx="2361565" cy="4358928"/>
          </a:xfrm>
          <a:custGeom>
            <a:avLst/>
            <a:gdLst>
              <a:gd name="connsiteX0" fmla="*/ 0 w 2361565"/>
              <a:gd name="connsiteY0" fmla="*/ 0 h 4358928"/>
              <a:gd name="connsiteX1" fmla="*/ 2361565 w 2361565"/>
              <a:gd name="connsiteY1" fmla="*/ 0 h 4358928"/>
              <a:gd name="connsiteX2" fmla="*/ 2361565 w 2361565"/>
              <a:gd name="connsiteY2" fmla="*/ 4358928 h 4358928"/>
              <a:gd name="connsiteX3" fmla="*/ 0 w 2361565"/>
              <a:gd name="connsiteY3" fmla="*/ 4358928 h 4358928"/>
              <a:gd name="connsiteX4" fmla="*/ 0 w 2361565"/>
              <a:gd name="connsiteY4" fmla="*/ 0 h 435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565" h="4358928">
                <a:moveTo>
                  <a:pt x="0" y="0"/>
                </a:moveTo>
                <a:lnTo>
                  <a:pt x="2361565" y="0"/>
                </a:lnTo>
                <a:lnTo>
                  <a:pt x="2361565" y="4358928"/>
                </a:lnTo>
                <a:lnTo>
                  <a:pt x="0" y="43589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418138"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dirty="0">
                <a:effectLst/>
              </a:rPr>
              <a:t>Les usagers, bénéficiaires du service Cette cible est constituée du grand public, la société civile, les leaders d’opinion et hommes de médias.</a:t>
            </a:r>
            <a:endParaRPr lang="fr-CM" sz="1500" kern="1200" dirty="0"/>
          </a:p>
          <a:p>
            <a:pPr marL="114300" lvl="1" indent="-114300" algn="l" defTabSz="666750">
              <a:lnSpc>
                <a:spcPct val="90000"/>
              </a:lnSpc>
              <a:spcBef>
                <a:spcPct val="0"/>
              </a:spcBef>
              <a:spcAft>
                <a:spcPct val="15000"/>
              </a:spcAft>
              <a:buChar char="•"/>
            </a:pPr>
            <a:endParaRPr lang="fr-CM" sz="1500" kern="1200" dirty="0"/>
          </a:p>
          <a:p>
            <a:pPr marL="114300" lvl="1" indent="-114300" algn="l" defTabSz="666750">
              <a:lnSpc>
                <a:spcPct val="90000"/>
              </a:lnSpc>
              <a:spcBef>
                <a:spcPct val="0"/>
              </a:spcBef>
              <a:spcAft>
                <a:spcPct val="15000"/>
              </a:spcAft>
              <a:buChar char="•"/>
            </a:pPr>
            <a:r>
              <a:rPr lang="fr-FR" sz="1500" kern="1200" dirty="0">
                <a:effectLst/>
              </a:rPr>
              <a:t>Les jeunes qui sont les futurs donneurs volontaires de sang sont particulièrement concernés.</a:t>
            </a:r>
            <a:endParaRPr lang="fr-CM" sz="15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C5ADDEE-5056-4B8E-A72D-51D25E982DD3}"/>
              </a:ext>
            </a:extLst>
          </p:cNvPr>
          <p:cNvSpPr/>
          <p:nvPr/>
        </p:nvSpPr>
        <p:spPr>
          <a:xfrm>
            <a:off x="1202148" y="1451369"/>
            <a:ext cx="1072595" cy="1017779"/>
          </a:xfrm>
          <a:prstGeom prst="rect">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orme libre : forme 8">
            <a:extLst>
              <a:ext uri="{FF2B5EF4-FFF2-40B4-BE49-F238E27FC236}">
                <a16:creationId xmlns:a16="http://schemas.microsoft.com/office/drawing/2014/main" id="{93C7D26E-4127-4978-865E-9C7D6B6D18C5}"/>
              </a:ext>
            </a:extLst>
          </p:cNvPr>
          <p:cNvSpPr/>
          <p:nvPr/>
        </p:nvSpPr>
        <p:spPr>
          <a:xfrm rot="16200000">
            <a:off x="2766847" y="4019423"/>
            <a:ext cx="4358928" cy="474109"/>
          </a:xfrm>
          <a:custGeom>
            <a:avLst/>
            <a:gdLst>
              <a:gd name="connsiteX0" fmla="*/ 0 w 4358928"/>
              <a:gd name="connsiteY0" fmla="*/ 0 h 474109"/>
              <a:gd name="connsiteX1" fmla="*/ 4358928 w 4358928"/>
              <a:gd name="connsiteY1" fmla="*/ 0 h 474109"/>
              <a:gd name="connsiteX2" fmla="*/ 4358928 w 4358928"/>
              <a:gd name="connsiteY2" fmla="*/ 474109 h 474109"/>
              <a:gd name="connsiteX3" fmla="*/ 0 w 4358928"/>
              <a:gd name="connsiteY3" fmla="*/ 474109 h 474109"/>
              <a:gd name="connsiteX4" fmla="*/ 0 w 4358928"/>
              <a:gd name="connsiteY4" fmla="*/ 0 h 47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928" h="474109">
                <a:moveTo>
                  <a:pt x="0" y="0"/>
                </a:moveTo>
                <a:lnTo>
                  <a:pt x="4358928" y="0"/>
                </a:lnTo>
                <a:lnTo>
                  <a:pt x="4358928" y="474109"/>
                </a:lnTo>
                <a:lnTo>
                  <a:pt x="0" y="474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18138" bIns="0" numCol="1" spcCol="1270" anchor="t" anchorCtr="0">
            <a:noAutofit/>
          </a:bodyPr>
          <a:lstStyle/>
          <a:p>
            <a:pPr marL="0" lvl="0" indent="0" algn="r" defTabSz="1466850">
              <a:lnSpc>
                <a:spcPct val="90000"/>
              </a:lnSpc>
              <a:spcBef>
                <a:spcPct val="0"/>
              </a:spcBef>
              <a:spcAft>
                <a:spcPct val="35000"/>
              </a:spcAft>
              <a:buNone/>
            </a:pPr>
            <a:r>
              <a:rPr lang="fr-FR" sz="3300" kern="1200" dirty="0"/>
              <a:t>CIBLE SECONDAIRE</a:t>
            </a:r>
            <a:endParaRPr lang="fr-CM" sz="3300" kern="1200" dirty="0"/>
          </a:p>
        </p:txBody>
      </p:sp>
      <p:sp>
        <p:nvSpPr>
          <p:cNvPr id="11" name="Forme libre : forme 10">
            <a:extLst>
              <a:ext uri="{FF2B5EF4-FFF2-40B4-BE49-F238E27FC236}">
                <a16:creationId xmlns:a16="http://schemas.microsoft.com/office/drawing/2014/main" id="{453850B2-2376-40EB-810C-A9669CC66129}"/>
              </a:ext>
            </a:extLst>
          </p:cNvPr>
          <p:cNvSpPr/>
          <p:nvPr/>
        </p:nvSpPr>
        <p:spPr>
          <a:xfrm>
            <a:off x="5183366" y="2077013"/>
            <a:ext cx="2361565" cy="4358928"/>
          </a:xfrm>
          <a:custGeom>
            <a:avLst/>
            <a:gdLst>
              <a:gd name="connsiteX0" fmla="*/ 0 w 2361565"/>
              <a:gd name="connsiteY0" fmla="*/ 0 h 4358928"/>
              <a:gd name="connsiteX1" fmla="*/ 2361565 w 2361565"/>
              <a:gd name="connsiteY1" fmla="*/ 0 h 4358928"/>
              <a:gd name="connsiteX2" fmla="*/ 2361565 w 2361565"/>
              <a:gd name="connsiteY2" fmla="*/ 4358928 h 4358928"/>
              <a:gd name="connsiteX3" fmla="*/ 0 w 2361565"/>
              <a:gd name="connsiteY3" fmla="*/ 4358928 h 4358928"/>
              <a:gd name="connsiteX4" fmla="*/ 0 w 2361565"/>
              <a:gd name="connsiteY4" fmla="*/ 0 h 435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565" h="4358928">
                <a:moveTo>
                  <a:pt x="0" y="0"/>
                </a:moveTo>
                <a:lnTo>
                  <a:pt x="2361565" y="0"/>
                </a:lnTo>
                <a:lnTo>
                  <a:pt x="2361565" y="4358928"/>
                </a:lnTo>
                <a:lnTo>
                  <a:pt x="0" y="43589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418138"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dirty="0">
                <a:effectLst/>
              </a:rPr>
              <a:t>Professionnels de la santé </a:t>
            </a:r>
            <a:endParaRPr lang="fr-CM" sz="1500" kern="1200" dirty="0"/>
          </a:p>
          <a:p>
            <a:pPr marL="114300" lvl="1" indent="-114300" algn="l" defTabSz="666750">
              <a:lnSpc>
                <a:spcPct val="90000"/>
              </a:lnSpc>
              <a:spcBef>
                <a:spcPct val="0"/>
              </a:spcBef>
              <a:spcAft>
                <a:spcPct val="15000"/>
              </a:spcAft>
              <a:buChar char="•"/>
            </a:pPr>
            <a:endParaRPr lang="fr-CM" sz="1500" kern="1200" dirty="0">
              <a:effectLst/>
            </a:endParaRPr>
          </a:p>
          <a:p>
            <a:pPr marL="114300" lvl="1" indent="-114300" algn="l" defTabSz="666750">
              <a:lnSpc>
                <a:spcPct val="90000"/>
              </a:lnSpc>
              <a:spcBef>
                <a:spcPct val="0"/>
              </a:spcBef>
              <a:spcAft>
                <a:spcPct val="15000"/>
              </a:spcAft>
              <a:buChar char="•"/>
            </a:pPr>
            <a:r>
              <a:rPr lang="fr-FR" sz="1500" kern="1200" dirty="0">
                <a:effectLst/>
              </a:rPr>
              <a:t>Constitués des docteurs, médecins, pharmaciens, enseignants, pharmaciens et toutes autres organisations professionnelles dans la santé </a:t>
            </a:r>
            <a:endParaRPr lang="fr-CM" sz="1500" kern="1200" dirty="0">
              <a:effectLst/>
            </a:endParaRPr>
          </a:p>
          <a:p>
            <a:pPr marL="114300" lvl="1" indent="-114300" algn="l" defTabSz="666750">
              <a:lnSpc>
                <a:spcPct val="90000"/>
              </a:lnSpc>
              <a:spcBef>
                <a:spcPct val="0"/>
              </a:spcBef>
              <a:spcAft>
                <a:spcPct val="15000"/>
              </a:spcAft>
              <a:buChar char="•"/>
            </a:pPr>
            <a:endParaRPr lang="fr-CM" sz="15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61B39E8-9DEA-4159-B20E-D918150EC14F}"/>
              </a:ext>
            </a:extLst>
          </p:cNvPr>
          <p:cNvSpPr/>
          <p:nvPr/>
        </p:nvSpPr>
        <p:spPr>
          <a:xfrm>
            <a:off x="4709257" y="1451189"/>
            <a:ext cx="948218" cy="948218"/>
          </a:xfrm>
          <a:prstGeom prst="rect">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orme libre : forme 12">
            <a:extLst>
              <a:ext uri="{FF2B5EF4-FFF2-40B4-BE49-F238E27FC236}">
                <a16:creationId xmlns:a16="http://schemas.microsoft.com/office/drawing/2014/main" id="{D75A09C9-F248-432E-82C8-B7C211360556}"/>
              </a:ext>
            </a:extLst>
          </p:cNvPr>
          <p:cNvSpPr/>
          <p:nvPr/>
        </p:nvSpPr>
        <p:spPr>
          <a:xfrm rot="16200000">
            <a:off x="6211766" y="4019423"/>
            <a:ext cx="4358928" cy="474109"/>
          </a:xfrm>
          <a:custGeom>
            <a:avLst/>
            <a:gdLst>
              <a:gd name="connsiteX0" fmla="*/ 0 w 4358928"/>
              <a:gd name="connsiteY0" fmla="*/ 0 h 474109"/>
              <a:gd name="connsiteX1" fmla="*/ 4358928 w 4358928"/>
              <a:gd name="connsiteY1" fmla="*/ 0 h 474109"/>
              <a:gd name="connsiteX2" fmla="*/ 4358928 w 4358928"/>
              <a:gd name="connsiteY2" fmla="*/ 474109 h 474109"/>
              <a:gd name="connsiteX3" fmla="*/ 0 w 4358928"/>
              <a:gd name="connsiteY3" fmla="*/ 474109 h 474109"/>
              <a:gd name="connsiteX4" fmla="*/ 0 w 4358928"/>
              <a:gd name="connsiteY4" fmla="*/ 0 h 47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928" h="474109">
                <a:moveTo>
                  <a:pt x="0" y="0"/>
                </a:moveTo>
                <a:lnTo>
                  <a:pt x="4358928" y="0"/>
                </a:lnTo>
                <a:lnTo>
                  <a:pt x="4358928" y="474109"/>
                </a:lnTo>
                <a:lnTo>
                  <a:pt x="0" y="474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18138" bIns="0" numCol="1" spcCol="1270" anchor="t" anchorCtr="0">
            <a:noAutofit/>
          </a:bodyPr>
          <a:lstStyle/>
          <a:p>
            <a:pPr marL="0" lvl="0" indent="0" algn="r" defTabSz="1466850">
              <a:lnSpc>
                <a:spcPct val="90000"/>
              </a:lnSpc>
              <a:spcBef>
                <a:spcPct val="0"/>
              </a:spcBef>
              <a:spcAft>
                <a:spcPct val="35000"/>
              </a:spcAft>
              <a:buNone/>
            </a:pPr>
            <a:r>
              <a:rPr lang="fr-FR" sz="3300" kern="1200" dirty="0"/>
              <a:t>CIBLE TERTIAIRE</a:t>
            </a:r>
            <a:endParaRPr lang="fr-CM" sz="3300" kern="1200" dirty="0"/>
          </a:p>
        </p:txBody>
      </p:sp>
      <p:sp>
        <p:nvSpPr>
          <p:cNvPr id="15" name="Forme libre : forme 14">
            <a:extLst>
              <a:ext uri="{FF2B5EF4-FFF2-40B4-BE49-F238E27FC236}">
                <a16:creationId xmlns:a16="http://schemas.microsoft.com/office/drawing/2014/main" id="{7C0F1155-51BC-41B5-AF54-D6FA53CFB373}"/>
              </a:ext>
            </a:extLst>
          </p:cNvPr>
          <p:cNvSpPr/>
          <p:nvPr/>
        </p:nvSpPr>
        <p:spPr>
          <a:xfrm>
            <a:off x="8628285" y="2077013"/>
            <a:ext cx="2361565" cy="4358928"/>
          </a:xfrm>
          <a:custGeom>
            <a:avLst/>
            <a:gdLst>
              <a:gd name="connsiteX0" fmla="*/ 0 w 2361565"/>
              <a:gd name="connsiteY0" fmla="*/ 0 h 4358928"/>
              <a:gd name="connsiteX1" fmla="*/ 2361565 w 2361565"/>
              <a:gd name="connsiteY1" fmla="*/ 0 h 4358928"/>
              <a:gd name="connsiteX2" fmla="*/ 2361565 w 2361565"/>
              <a:gd name="connsiteY2" fmla="*/ 4358928 h 4358928"/>
              <a:gd name="connsiteX3" fmla="*/ 0 w 2361565"/>
              <a:gd name="connsiteY3" fmla="*/ 4358928 h 4358928"/>
              <a:gd name="connsiteX4" fmla="*/ 0 w 2361565"/>
              <a:gd name="connsiteY4" fmla="*/ 0 h 435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565" h="4358928">
                <a:moveTo>
                  <a:pt x="0" y="0"/>
                </a:moveTo>
                <a:lnTo>
                  <a:pt x="2361565" y="0"/>
                </a:lnTo>
                <a:lnTo>
                  <a:pt x="2361565" y="4358928"/>
                </a:lnTo>
                <a:lnTo>
                  <a:pt x="0" y="43589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418138" rIns="135128" bIns="135128" numCol="1" spcCol="1270" anchor="t" anchorCtr="0">
            <a:noAutofit/>
          </a:bodyPr>
          <a:lstStyle/>
          <a:p>
            <a:pPr marL="114300" lvl="1" indent="-114300" algn="l" defTabSz="666750">
              <a:lnSpc>
                <a:spcPct val="90000"/>
              </a:lnSpc>
              <a:spcBef>
                <a:spcPct val="0"/>
              </a:spcBef>
              <a:spcAft>
                <a:spcPct val="15000"/>
              </a:spcAft>
              <a:buChar char="•"/>
            </a:pPr>
            <a:r>
              <a:rPr lang="fr-FR" sz="1500" kern="1200" dirty="0">
                <a:effectLst/>
              </a:rPr>
              <a:t>Le public interne et les bailleurs de fonds</a:t>
            </a:r>
            <a:endParaRPr lang="fr-CM" sz="1500" kern="1200" dirty="0"/>
          </a:p>
          <a:p>
            <a:pPr marL="114300" lvl="1" indent="-114300" algn="l" defTabSz="666750">
              <a:lnSpc>
                <a:spcPct val="90000"/>
              </a:lnSpc>
              <a:spcBef>
                <a:spcPct val="0"/>
              </a:spcBef>
              <a:spcAft>
                <a:spcPct val="15000"/>
              </a:spcAft>
              <a:buChar char="•"/>
            </a:pPr>
            <a:endParaRPr lang="fr-CM" sz="1500" kern="1200" dirty="0">
              <a:effectLst/>
            </a:endParaRPr>
          </a:p>
          <a:p>
            <a:pPr marL="114300" lvl="1" indent="-114300" algn="l" defTabSz="666750">
              <a:lnSpc>
                <a:spcPct val="90000"/>
              </a:lnSpc>
              <a:spcBef>
                <a:spcPct val="0"/>
              </a:spcBef>
              <a:spcAft>
                <a:spcPct val="15000"/>
              </a:spcAft>
              <a:buChar char="•"/>
            </a:pPr>
            <a:r>
              <a:rPr lang="fr-FR" sz="1500" kern="1200" dirty="0">
                <a:effectLst/>
              </a:rPr>
              <a:t>La troisième cible de communication pour ce projet est interne. Il s’agit de la Banque Islamique et le personnel du CNTS à venir, ainsi que les différents ministères impliqués</a:t>
            </a:r>
            <a:endParaRPr lang="fr-CM" sz="1500" kern="1200" dirty="0">
              <a:effectLst/>
            </a:endParaRPr>
          </a:p>
          <a:p>
            <a:pPr marL="114300" lvl="1" indent="-114300" algn="l" defTabSz="666750">
              <a:lnSpc>
                <a:spcPct val="90000"/>
              </a:lnSpc>
              <a:spcBef>
                <a:spcPct val="0"/>
              </a:spcBef>
              <a:spcAft>
                <a:spcPct val="15000"/>
              </a:spcAft>
              <a:buChar char="•"/>
            </a:pPr>
            <a:r>
              <a:rPr lang="fr-FR" sz="1500" kern="1200" dirty="0">
                <a:effectLst/>
              </a:rPr>
              <a:t>(Gouvernement central et communautés décentralisées). NB : représentants élus </a:t>
            </a:r>
            <a:endParaRPr lang="fr-CM" sz="15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9D7363F-E812-44B1-837D-DE37B1C1BF61}"/>
              </a:ext>
            </a:extLst>
          </p:cNvPr>
          <p:cNvSpPr/>
          <p:nvPr/>
        </p:nvSpPr>
        <p:spPr>
          <a:xfrm>
            <a:off x="8154176" y="1451189"/>
            <a:ext cx="948218" cy="948218"/>
          </a:xfrm>
          <a:prstGeom prst="rect">
            <a:avLst/>
          </a:prstGeom>
          <a:blipFill>
            <a:blip r:embed="rId6">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592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11" grpId="0" animBg="1"/>
      <p:bldP spid="1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327653" y="182711"/>
            <a:ext cx="7179395" cy="795857"/>
          </a:xfrm>
        </p:spPr>
        <p:txBody>
          <a:bodyPr>
            <a:noAutofit/>
          </a:bodyPr>
          <a:lstStyle/>
          <a:p>
            <a:r>
              <a:rPr lang="fr-FR" sz="3200" b="1" dirty="0">
                <a:latin typeface="Times New Roman" panose="02020603050405020304" pitchFamily="18" charset="0"/>
                <a:cs typeface="Times New Roman" panose="02020603050405020304" pitchFamily="18" charset="0"/>
              </a:rPr>
              <a:t>5 – AXES DE COMMUNICATION</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1" name="ZoneTexte 10">
            <a:extLst>
              <a:ext uri="{FF2B5EF4-FFF2-40B4-BE49-F238E27FC236}">
                <a16:creationId xmlns:a16="http://schemas.microsoft.com/office/drawing/2014/main" id="{0A667F09-8346-4EE1-8D80-AAF0DEE99287}"/>
              </a:ext>
            </a:extLst>
          </p:cNvPr>
          <p:cNvSpPr txBox="1"/>
          <p:nvPr/>
        </p:nvSpPr>
        <p:spPr>
          <a:xfrm>
            <a:off x="3963708" y="1537551"/>
            <a:ext cx="8228292" cy="4005392"/>
          </a:xfrm>
          <a:prstGeom prst="rect">
            <a:avLst/>
          </a:prstGeom>
          <a:noFill/>
        </p:spPr>
        <p:txBody>
          <a:bodyPr wrap="square">
            <a:spAutoFit/>
          </a:bodyPr>
          <a:lstStyle/>
          <a:p>
            <a:pPr algn="ctr"/>
            <a:r>
              <a:rPr lang="fr-FR" sz="1400" dirty="0">
                <a:effectLst/>
                <a:latin typeface="Times New Roman" panose="02020603050405020304" pitchFamily="18" charset="0"/>
                <a:ea typeface="Times New Roman" panose="02020603050405020304" pitchFamily="18" charset="0"/>
              </a:rPr>
              <a:t>Toutes les activités de communications seront basées sur un axe principal :</a:t>
            </a:r>
            <a:endParaRPr lang="fr-CM" sz="1400" dirty="0">
              <a:effectLst/>
              <a:latin typeface="Times New Roman" panose="02020603050405020304" pitchFamily="18" charset="0"/>
              <a:ea typeface="Times New Roman" panose="02020603050405020304" pitchFamily="18" charset="0"/>
            </a:endParaRPr>
          </a:p>
          <a:p>
            <a:pPr algn="ctr"/>
            <a:r>
              <a:rPr lang="fr-FR" sz="1400" dirty="0">
                <a:effectLst/>
                <a:latin typeface="Times New Roman" panose="02020603050405020304" pitchFamily="18" charset="0"/>
                <a:ea typeface="Times New Roman" panose="02020603050405020304" pitchFamily="18" charset="0"/>
              </a:rPr>
              <a:t> </a:t>
            </a:r>
            <a:endParaRPr lang="fr-CM" sz="1400" dirty="0">
              <a:effectLst/>
              <a:latin typeface="Times New Roman" panose="02020603050405020304" pitchFamily="18" charset="0"/>
              <a:ea typeface="Times New Roman" panose="02020603050405020304" pitchFamily="18" charset="0"/>
            </a:endParaRPr>
          </a:p>
          <a:p>
            <a:pPr algn="ctr"/>
            <a:r>
              <a:rPr lang="fr-FR" sz="1400" dirty="0">
                <a:effectLst/>
                <a:latin typeface="Times New Roman" panose="02020603050405020304" pitchFamily="18" charset="0"/>
                <a:ea typeface="Times New Roman" panose="02020603050405020304" pitchFamily="18" charset="0"/>
              </a:rPr>
              <a:t> </a:t>
            </a:r>
            <a:endParaRPr lang="fr-CM" sz="1400" dirty="0">
              <a:effectLst/>
              <a:latin typeface="Times New Roman" panose="02020603050405020304" pitchFamily="18" charset="0"/>
              <a:ea typeface="Times New Roman" panose="02020603050405020304" pitchFamily="18" charset="0"/>
            </a:endParaRPr>
          </a:p>
          <a:p>
            <a:pPr algn="ctr">
              <a:lnSpc>
                <a:spcPct val="150000"/>
              </a:lnSpc>
            </a:pPr>
            <a:r>
              <a:rPr lang="fr-FR" sz="16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 </a:t>
            </a:r>
            <a:r>
              <a:rPr lang="fr-FR" sz="2400" b="1" i="1" dirty="0">
                <a:solidFill>
                  <a:srgbClr val="C00000"/>
                </a:solidFill>
                <a:effectLst/>
                <a:ea typeface="Times New Roman" panose="02020603050405020304" pitchFamily="18" charset="0"/>
              </a:rPr>
              <a:t>LE CAMEROUN EST EN TRAIN DE SE DOTER D’UN SYSTÈME DE TRANSFUSION SANGUINE AUX NORMES INTERNATIONALES AFIN DE RÉDUIRE TRÈS CONSIDÉRABLEMENT LES DÉCÈS LIÉS À L’ABSENCE DE SANG SÉCURISÉ ET DE QUALITÉ AUPRÈS DES COUCHES VULNÉRABLES TELS QUE LES ENFANTS ET LES FEMMES ENCEINTES.</a:t>
            </a:r>
            <a:r>
              <a:rPr lang="fr-FR" sz="2400" i="1" dirty="0">
                <a:solidFill>
                  <a:srgbClr val="C00000"/>
                </a:solidFill>
                <a:effectLst/>
                <a:ea typeface="Times New Roman" panose="02020603050405020304" pitchFamily="18" charset="0"/>
              </a:rPr>
              <a:t> </a:t>
            </a:r>
            <a:r>
              <a:rPr lang="fr-FR" sz="2400" dirty="0">
                <a:effectLst/>
                <a:ea typeface="Times New Roman" panose="02020603050405020304" pitchFamily="18" charset="0"/>
              </a:rPr>
              <a:t>»</a:t>
            </a:r>
            <a:endParaRPr lang="fr-CM" sz="1400" dirty="0">
              <a:effectLst/>
              <a:ea typeface="Times New Roman" panose="02020603050405020304" pitchFamily="18" charset="0"/>
            </a:endParaRPr>
          </a:p>
        </p:txBody>
      </p:sp>
      <p:pic>
        <p:nvPicPr>
          <p:cNvPr id="4" name="Image 3">
            <a:extLst>
              <a:ext uri="{FF2B5EF4-FFF2-40B4-BE49-F238E27FC236}">
                <a16:creationId xmlns:a16="http://schemas.microsoft.com/office/drawing/2014/main" id="{1AECAA9E-EF10-4C26-B8D5-AD64959A2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538" y="0"/>
            <a:ext cx="5123564" cy="6858000"/>
          </a:xfrm>
          <a:prstGeom prst="rect">
            <a:avLst/>
          </a:prstGeom>
        </p:spPr>
      </p:pic>
    </p:spTree>
    <p:extLst>
      <p:ext uri="{BB962C8B-B14F-4D97-AF65-F5344CB8AC3E}">
        <p14:creationId xmlns:p14="http://schemas.microsoft.com/office/powerpoint/2010/main" val="413687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373202" y="226150"/>
            <a:ext cx="7179395" cy="795857"/>
          </a:xfrm>
        </p:spPr>
        <p:txBody>
          <a:bodyPr>
            <a:noAutofit/>
          </a:bodyPr>
          <a:lstStyle/>
          <a:p>
            <a:r>
              <a:rPr lang="fr-FR" sz="3200" b="1" dirty="0">
                <a:latin typeface="Times New Roman" panose="02020603050405020304" pitchFamily="18" charset="0"/>
                <a:cs typeface="Times New Roman" panose="02020603050405020304" pitchFamily="18" charset="0"/>
              </a:rPr>
              <a:t>5 – AXES DE COMMUNICATION</a:t>
            </a:r>
            <a:br>
              <a:rPr lang="fr-FR" sz="3200" b="1" dirty="0">
                <a:latin typeface="Times New Roman" panose="02020603050405020304" pitchFamily="18" charset="0"/>
                <a:cs typeface="Times New Roman" panose="02020603050405020304" pitchFamily="18" charset="0"/>
              </a:rPr>
            </a:br>
            <a:r>
              <a:rPr lang="fr-FR" sz="3200" b="1" dirty="0">
                <a:latin typeface="Times New Roman" panose="02020603050405020304" pitchFamily="18" charset="0"/>
                <a:cs typeface="Times New Roman" panose="02020603050405020304" pitchFamily="18" charset="0"/>
              </a:rPr>
              <a:t>      MESSAGES CLES</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2" name="ZoneTexte 11">
            <a:extLst>
              <a:ext uri="{FF2B5EF4-FFF2-40B4-BE49-F238E27FC236}">
                <a16:creationId xmlns:a16="http://schemas.microsoft.com/office/drawing/2014/main" id="{3DB9E772-1DD8-47D1-945B-F5D3392671CF}"/>
              </a:ext>
            </a:extLst>
          </p:cNvPr>
          <p:cNvSpPr txBox="1"/>
          <p:nvPr/>
        </p:nvSpPr>
        <p:spPr>
          <a:xfrm>
            <a:off x="4133850" y="1518338"/>
            <a:ext cx="7999692" cy="4618380"/>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La transfusion sanguine au Cameroun est embryonnaire, mais plus pour longtemps</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Le système de transfusion sanguine du Cameroun, du rêve à la réalité !</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Le Cameroun s’arrime aux normes et standard internationaux de l’OMS en matière de transfusion sanguine</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Un projet novateur dans l’agenda gouvernemental de la politique de santé globale</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Dans 3 ans le Cameroun sera un modèle en matière de transfusion sanguine</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Tous unis autour d’une révolution médicale inédite au Cameroun</a:t>
            </a:r>
            <a:endParaRPr lang="fr-CM" sz="1600" dirty="0">
              <a:solidFill>
                <a:srgbClr val="0070C0"/>
              </a:solidFill>
              <a:effectLs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800" b="1" i="1" dirty="0">
                <a:solidFill>
                  <a:srgbClr val="0070C0"/>
                </a:solidFill>
                <a:effectLst/>
                <a:ea typeface="Calibri" panose="020F0502020204030204" pitchFamily="34" charset="0"/>
                <a:cs typeface="Times New Roman" panose="02020603050405020304" pitchFamily="18" charset="0"/>
              </a:rPr>
              <a:t>Le PRESYNATS au cœur de la transformation du système de santé au Cameroun</a:t>
            </a:r>
            <a:r>
              <a:rPr lang="fr-FR" sz="1800" b="1" dirty="0">
                <a:solidFill>
                  <a:srgbClr val="0070C0"/>
                </a:solidFill>
                <a:effectLst/>
                <a:ea typeface="Calibri" panose="020F0502020204030204" pitchFamily="34" charset="0"/>
                <a:cs typeface="Times New Roman" panose="02020603050405020304" pitchFamily="18" charset="0"/>
              </a:rPr>
              <a:t>.</a:t>
            </a:r>
            <a:r>
              <a:rPr lang="fr-FR" sz="1800" i="1" dirty="0">
                <a:solidFill>
                  <a:srgbClr val="0070C0"/>
                </a:solidFill>
                <a:effectLst/>
                <a:ea typeface="Calibri" panose="020F0502020204030204" pitchFamily="34" charset="0"/>
                <a:cs typeface="Times New Roman" panose="02020603050405020304" pitchFamily="18" charset="0"/>
              </a:rPr>
              <a:t> </a:t>
            </a:r>
            <a:endParaRPr lang="fr-CM" sz="1600" dirty="0">
              <a:solidFill>
                <a:srgbClr val="0070C0"/>
              </a:solidFill>
              <a:effectLst/>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C270DCD7-44B3-4F31-B1B5-35FE600BD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538" y="0"/>
            <a:ext cx="5123564" cy="6858000"/>
          </a:xfrm>
          <a:prstGeom prst="rect">
            <a:avLst/>
          </a:prstGeom>
        </p:spPr>
      </p:pic>
    </p:spTree>
    <p:extLst>
      <p:ext uri="{BB962C8B-B14F-4D97-AF65-F5344CB8AC3E}">
        <p14:creationId xmlns:p14="http://schemas.microsoft.com/office/powerpoint/2010/main" val="42797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5706702" y="175694"/>
            <a:ext cx="4418373" cy="642452"/>
          </a:xfrm>
        </p:spPr>
        <p:txBody>
          <a:bodyPr>
            <a:noAutofit/>
          </a:bodyPr>
          <a:lstStyle/>
          <a:p>
            <a:r>
              <a:rPr lang="fr-FR" sz="3200" b="1" dirty="0">
                <a:latin typeface="Times New Roman" panose="02020603050405020304" pitchFamily="18" charset="0"/>
                <a:cs typeface="Times New Roman" panose="02020603050405020304" pitchFamily="18" charset="0"/>
              </a:rPr>
              <a:t>6 – MISE EN ŒUVRE </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9" name="ZoneTexte 8">
            <a:extLst>
              <a:ext uri="{FF2B5EF4-FFF2-40B4-BE49-F238E27FC236}">
                <a16:creationId xmlns:a16="http://schemas.microsoft.com/office/drawing/2014/main" id="{9D2C011C-B5C1-441D-8682-2C3D26E91CCE}"/>
              </a:ext>
            </a:extLst>
          </p:cNvPr>
          <p:cNvSpPr txBox="1"/>
          <p:nvPr/>
        </p:nvSpPr>
        <p:spPr>
          <a:xfrm>
            <a:off x="4075392" y="818146"/>
            <a:ext cx="8058150" cy="5551584"/>
          </a:xfrm>
          <a:prstGeom prst="rect">
            <a:avLst/>
          </a:prstGeom>
          <a:noFill/>
        </p:spPr>
        <p:txBody>
          <a:bodyPr wrap="square">
            <a:spAutoFit/>
          </a:bodyPr>
          <a:lstStyle/>
          <a:p>
            <a:pPr algn="just">
              <a:lnSpc>
                <a:spcPct val="150000"/>
              </a:lnSpc>
            </a:pPr>
            <a:r>
              <a:rPr lang="fr-FR" sz="1400" dirty="0">
                <a:effectLst/>
                <a:latin typeface="Times New Roman" panose="02020603050405020304" pitchFamily="18" charset="0"/>
                <a:ea typeface="Times New Roman" panose="02020603050405020304" pitchFamily="18" charset="0"/>
              </a:rPr>
              <a:t>La stratégie de communication du projet procédera par une démarche intégrée utilisant divers canaux/supports en synergie afin de multiplier les points de contact avec la/les cible(s) visée(s) et de veiller à la cohérence de fonds et de forme des messages véhiculés.</a:t>
            </a:r>
            <a:endParaRPr lang="fr-CM" sz="1400"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fr-FR" sz="1400" dirty="0">
                <a:effectLst/>
                <a:latin typeface="Times New Roman" panose="02020603050405020304" pitchFamily="18" charset="0"/>
                <a:ea typeface="Times New Roman" panose="02020603050405020304" pitchFamily="18" charset="0"/>
              </a:rPr>
              <a:t>  </a:t>
            </a: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la communication media de masse (ATL)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Grâce à une communication multicanale, nous ferons une large diffusion de contenus identiques pour des groupes cibles. Les principaux médias de masse à utiliser dans ce cadre seraient : </a:t>
            </a:r>
            <a:r>
              <a:rPr lang="fr-FR" sz="1400" b="1" i="1" dirty="0">
                <a:effectLst/>
                <a:latin typeface="Times New Roman" panose="02020603050405020304" pitchFamily="18" charset="0"/>
                <a:ea typeface="Times New Roman" panose="02020603050405020304" pitchFamily="18" charset="0"/>
              </a:rPr>
              <a:t>la télévision, la radio, l’affichage </a:t>
            </a:r>
            <a:r>
              <a:rPr lang="fr-FR" sz="1400" b="1" i="1" dirty="0" err="1">
                <a:effectLst/>
                <a:latin typeface="Times New Roman" panose="02020603050405020304" pitchFamily="18" charset="0"/>
                <a:ea typeface="Times New Roman" panose="02020603050405020304" pitchFamily="18" charset="0"/>
              </a:rPr>
              <a:t>outdoor</a:t>
            </a:r>
            <a:r>
              <a:rPr lang="fr-FR" sz="1400" b="1" i="1" dirty="0">
                <a:effectLst/>
                <a:latin typeface="Times New Roman" panose="02020603050405020304" pitchFamily="18" charset="0"/>
                <a:ea typeface="Times New Roman" panose="02020603050405020304" pitchFamily="18" charset="0"/>
              </a:rPr>
              <a:t> et indoor, la presse écrite et le digital.</a:t>
            </a:r>
            <a:endParaRPr lang="fr-CM" sz="1400" b="1" i="1"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fr-FR" sz="1400" dirty="0">
                <a:effectLst/>
                <a:latin typeface="Times New Roman" panose="02020603050405020304" pitchFamily="18" charset="0"/>
                <a:ea typeface="Times New Roman" panose="02020603050405020304" pitchFamily="18" charset="0"/>
              </a:rPr>
              <a:t> </a:t>
            </a: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la communication de proximité (BTL) :</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400" dirty="0">
                <a:effectLst/>
                <a:latin typeface="Times New Roman" panose="02020603050405020304" pitchFamily="18" charset="0"/>
                <a:ea typeface="Times New Roman" panose="02020603050405020304" pitchFamily="18" charset="0"/>
              </a:rPr>
              <a:t>Il est question ici d’organiser plusieurs campagnes de communication périodiques de proximité</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Pour mobiliser certains groupes sociaux spécifiques pour stimuler l’appropriation du projet et favoriser en leur sein, le changement de comportement en faveur du don de sang.</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 Ces activités seront constituées de :</a:t>
            </a:r>
            <a:endParaRPr lang="fr-CM" sz="1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les causeries éducatives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Présence d’expert sur certains plateaux TV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Présence à certains évènements concernant la médecine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Organisation des journées portes ouvertes (JPO)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Organisation des conférences.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B6DAB337-F9C6-4B0D-90B4-66E1D7BAA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879319" y="1544036"/>
            <a:ext cx="7379129" cy="4291057"/>
          </a:xfrm>
          <a:prstGeom prst="rect">
            <a:avLst/>
          </a:prstGeom>
        </p:spPr>
      </p:pic>
    </p:spTree>
    <p:extLst>
      <p:ext uri="{BB962C8B-B14F-4D97-AF65-F5344CB8AC3E}">
        <p14:creationId xmlns:p14="http://schemas.microsoft.com/office/powerpoint/2010/main" val="42531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 calcmode="lin" valueType="num">
                                      <p:cBhvr additive="base">
                                        <p:cTn id="4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 calcmode="lin" valueType="num">
                                      <p:cBhvr additive="base">
                                        <p:cTn id="4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 calcmode="lin" valueType="num">
                                      <p:cBhvr additive="base">
                                        <p:cTn id="5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 calcmode="lin" valueType="num">
                                      <p:cBhvr additive="base">
                                        <p:cTn id="5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2307B-BAC3-4C51-A18D-69C68C859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337" y="0"/>
            <a:ext cx="8572500" cy="6858000"/>
          </a:xfrm>
          <a:prstGeom prst="rect">
            <a:avLst/>
          </a:prstGeom>
        </p:spPr>
      </p:pic>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2506302" y="251893"/>
            <a:ext cx="7179395" cy="795857"/>
          </a:xfrm>
        </p:spPr>
        <p:txBody>
          <a:bodyPr>
            <a:noAutofit/>
          </a:bodyPr>
          <a:lstStyle/>
          <a:p>
            <a:r>
              <a:rPr lang="fr-FR" sz="3200" b="1" dirty="0">
                <a:latin typeface="Times New Roman" panose="02020603050405020304" pitchFamily="18" charset="0"/>
                <a:cs typeface="Times New Roman" panose="02020603050405020304" pitchFamily="18" charset="0"/>
              </a:rPr>
              <a:t>7 – PLAN D’ACTION</a:t>
            </a:r>
            <a:endParaRPr lang="fr-CM" sz="32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grpSp>
        <p:nvGrpSpPr>
          <p:cNvPr id="13" name="Groupe 12">
            <a:extLst>
              <a:ext uri="{FF2B5EF4-FFF2-40B4-BE49-F238E27FC236}">
                <a16:creationId xmlns:a16="http://schemas.microsoft.com/office/drawing/2014/main" id="{4F3E54A9-30B9-4A07-8EDB-637AA88F6402}"/>
              </a:ext>
            </a:extLst>
          </p:cNvPr>
          <p:cNvGrpSpPr/>
          <p:nvPr/>
        </p:nvGrpSpPr>
        <p:grpSpPr>
          <a:xfrm>
            <a:off x="5146333" y="3841421"/>
            <a:ext cx="4401473" cy="2732444"/>
            <a:chOff x="2223716" y="77963"/>
            <a:chExt cx="4861027" cy="2250046"/>
          </a:xfrm>
          <a:solidFill>
            <a:schemeClr val="accent5"/>
          </a:solidFill>
        </p:grpSpPr>
        <p:sp>
          <p:nvSpPr>
            <p:cNvPr id="14" name="Rectangle : coins arrondis 13">
              <a:extLst>
                <a:ext uri="{FF2B5EF4-FFF2-40B4-BE49-F238E27FC236}">
                  <a16:creationId xmlns:a16="http://schemas.microsoft.com/office/drawing/2014/main" id="{83F8576E-F0CD-4C4A-ACEB-74B4F33D6C76}"/>
                </a:ext>
              </a:extLst>
            </p:cNvPr>
            <p:cNvSpPr/>
            <p:nvPr/>
          </p:nvSpPr>
          <p:spPr>
            <a:xfrm>
              <a:off x="2223716" y="77963"/>
              <a:ext cx="4861027" cy="2250046"/>
            </a:xfrm>
            <a:prstGeom prst="roundRect">
              <a:avLst/>
            </a:prstGeom>
            <a:grp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 coins arrondis 4">
              <a:extLst>
                <a:ext uri="{FF2B5EF4-FFF2-40B4-BE49-F238E27FC236}">
                  <a16:creationId xmlns:a16="http://schemas.microsoft.com/office/drawing/2014/main" id="{296CA988-39C3-44F6-AC05-13D9186B4A00}"/>
                </a:ext>
              </a:extLst>
            </p:cNvPr>
            <p:cNvSpPr txBox="1"/>
            <p:nvPr/>
          </p:nvSpPr>
          <p:spPr>
            <a:xfrm>
              <a:off x="2333554" y="187801"/>
              <a:ext cx="4641351" cy="2030370"/>
            </a:xfrm>
            <a:prstGeom prst="rect">
              <a:avLst/>
            </a:prstGeom>
            <a:grp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fr-FR" sz="1500" b="1" u="sng" kern="1200" dirty="0">
                  <a:solidFill>
                    <a:schemeClr val="bg1"/>
                  </a:solidFill>
                </a:rPr>
                <a:t>Objectifs:</a:t>
              </a:r>
            </a:p>
            <a:p>
              <a:pPr marL="0" lvl="0" indent="0" algn="l" defTabSz="666750">
                <a:lnSpc>
                  <a:spcPct val="90000"/>
                </a:lnSpc>
                <a:spcBef>
                  <a:spcPct val="0"/>
                </a:spcBef>
                <a:spcAft>
                  <a:spcPct val="35000"/>
                </a:spcAft>
                <a:buFont typeface="Wingdings" panose="05000000000000000000" pitchFamily="2" charset="2"/>
                <a:buNone/>
              </a:pPr>
              <a:r>
                <a:rPr lang="fr-FR" sz="1500" kern="1200" dirty="0">
                  <a:solidFill>
                    <a:schemeClr val="bg1"/>
                  </a:solidFill>
                </a:rPr>
                <a:t>- Assurer la visibilité du PRESYNATS et marquer la présence du projet dans la zone d’intervention.</a:t>
              </a:r>
            </a:p>
            <a:p>
              <a:pPr marL="0" lvl="0" indent="0" algn="l" defTabSz="666750">
                <a:lnSpc>
                  <a:spcPct val="90000"/>
                </a:lnSpc>
                <a:spcBef>
                  <a:spcPct val="0"/>
                </a:spcBef>
                <a:spcAft>
                  <a:spcPct val="35000"/>
                </a:spcAft>
                <a:buFont typeface="Wingdings" panose="05000000000000000000" pitchFamily="2" charset="2"/>
                <a:buNone/>
              </a:pPr>
              <a:r>
                <a:rPr lang="fr-FR" sz="1500" kern="1200" dirty="0">
                  <a:solidFill>
                    <a:schemeClr val="bg1"/>
                  </a:solidFill>
                </a:rPr>
                <a:t>- Assurer la visibilité du PRESYNATS sur les véhicules, les locaux du projet.</a:t>
              </a:r>
              <a:endParaRPr lang="fr-CM" sz="1500" kern="1200" dirty="0">
                <a:solidFill>
                  <a:schemeClr val="bg1"/>
                </a:solidFill>
              </a:endParaRPr>
            </a:p>
            <a:p>
              <a:pPr marL="0" lvl="0" indent="0" algn="l" defTabSz="666750">
                <a:lnSpc>
                  <a:spcPct val="90000"/>
                </a:lnSpc>
                <a:spcBef>
                  <a:spcPct val="0"/>
                </a:spcBef>
                <a:spcAft>
                  <a:spcPct val="35000"/>
                </a:spcAft>
                <a:buFont typeface="Wingdings" panose="05000000000000000000" pitchFamily="2" charset="2"/>
                <a:buNone/>
              </a:pPr>
              <a:r>
                <a:rPr lang="fr-FR" sz="1500" kern="1200" dirty="0">
                  <a:solidFill>
                    <a:schemeClr val="bg1"/>
                  </a:solidFill>
                </a:rPr>
                <a:t>- Assurer la visibilité du PRESYNATS sur tous les supports de communication et les documents administratifs</a:t>
              </a:r>
              <a:endParaRPr lang="fr-CM" sz="1500" kern="1200" dirty="0">
                <a:solidFill>
                  <a:schemeClr val="bg1"/>
                </a:solidFill>
              </a:endParaRPr>
            </a:p>
          </p:txBody>
        </p:sp>
      </p:grpSp>
      <p:sp>
        <p:nvSpPr>
          <p:cNvPr id="24" name="Rectangle : coins arrondis 23">
            <a:extLst>
              <a:ext uri="{FF2B5EF4-FFF2-40B4-BE49-F238E27FC236}">
                <a16:creationId xmlns:a16="http://schemas.microsoft.com/office/drawing/2014/main" id="{E747010A-864D-426C-904A-868386871661}"/>
              </a:ext>
            </a:extLst>
          </p:cNvPr>
          <p:cNvSpPr/>
          <p:nvPr/>
        </p:nvSpPr>
        <p:spPr>
          <a:xfrm>
            <a:off x="5260286" y="1253707"/>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BRANDING  &amp; SIGNALETIQUE</a:t>
            </a:r>
            <a:endParaRPr lang="fr-CM"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13790" y="2401092"/>
            <a:ext cx="234885" cy="1173557"/>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2" name="Groupe 31">
            <a:extLst>
              <a:ext uri="{FF2B5EF4-FFF2-40B4-BE49-F238E27FC236}">
                <a16:creationId xmlns:a16="http://schemas.microsoft.com/office/drawing/2014/main" id="{9B87BDEC-FF15-4C48-BEEF-B464203FFC96}"/>
              </a:ext>
            </a:extLst>
          </p:cNvPr>
          <p:cNvGrpSpPr/>
          <p:nvPr/>
        </p:nvGrpSpPr>
        <p:grpSpPr>
          <a:xfrm>
            <a:off x="9933206" y="3784835"/>
            <a:ext cx="1560068" cy="1997175"/>
            <a:chOff x="9416371" y="3066785"/>
            <a:chExt cx="1560068" cy="1997175"/>
          </a:xfrm>
        </p:grpSpPr>
        <p:grpSp>
          <p:nvGrpSpPr>
            <p:cNvPr id="19" name="Groupe 18">
              <a:extLst>
                <a:ext uri="{FF2B5EF4-FFF2-40B4-BE49-F238E27FC236}">
                  <a16:creationId xmlns:a16="http://schemas.microsoft.com/office/drawing/2014/main" id="{8181DD02-D2AF-4B4C-B805-24F463188301}"/>
                </a:ext>
              </a:extLst>
            </p:cNvPr>
            <p:cNvGrpSpPr/>
            <p:nvPr/>
          </p:nvGrpSpPr>
          <p:grpSpPr>
            <a:xfrm>
              <a:off x="9416371" y="3974808"/>
              <a:ext cx="1560068" cy="1089152"/>
              <a:chOff x="5951399" y="4181776"/>
              <a:chExt cx="1560068" cy="1089152"/>
            </a:xfrm>
            <a:solidFill>
              <a:schemeClr val="accent5"/>
            </a:solidFill>
          </p:grpSpPr>
          <p:sp>
            <p:nvSpPr>
              <p:cNvPr id="20" name="Rectangle : coins arrondis 19">
                <a:extLst>
                  <a:ext uri="{FF2B5EF4-FFF2-40B4-BE49-F238E27FC236}">
                    <a16:creationId xmlns:a16="http://schemas.microsoft.com/office/drawing/2014/main" id="{70F7A707-D327-4D8F-BA68-BE0DE804AB58}"/>
                  </a:ext>
                </a:extLst>
              </p:cNvPr>
              <p:cNvSpPr/>
              <p:nvPr/>
            </p:nvSpPr>
            <p:spPr>
              <a:xfrm>
                <a:off x="5951399" y="4181776"/>
                <a:ext cx="1560068" cy="1089152"/>
              </a:xfrm>
              <a:prstGeom prst="roundRect">
                <a:avLst/>
              </a:prstGeom>
              <a:grp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id="{9A3CF751-F2FB-45CA-A2D7-6F3CA8179CBA}"/>
                  </a:ext>
                </a:extLst>
              </p:cNvPr>
              <p:cNvSpPr txBox="1"/>
              <p:nvPr/>
            </p:nvSpPr>
            <p:spPr>
              <a:xfrm>
                <a:off x="6036548" y="4214737"/>
                <a:ext cx="1453732" cy="982816"/>
              </a:xfrm>
              <a:prstGeom prst="rect">
                <a:avLst/>
              </a:prstGeom>
              <a:grp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u="sng" kern="1200" dirty="0">
                    <a:solidFill>
                      <a:schemeClr val="bg1"/>
                    </a:solidFill>
                  </a:rPr>
                  <a:t>CIBLE</a:t>
                </a:r>
              </a:p>
              <a:p>
                <a:pPr marL="0" lvl="0" indent="0" algn="ctr" defTabSz="800100">
                  <a:lnSpc>
                    <a:spcPct val="90000"/>
                  </a:lnSpc>
                  <a:spcBef>
                    <a:spcPct val="0"/>
                  </a:spcBef>
                  <a:spcAft>
                    <a:spcPct val="35000"/>
                  </a:spcAft>
                  <a:buNone/>
                </a:pPr>
                <a:r>
                  <a:rPr lang="fr-FR" sz="1800" kern="1200" dirty="0">
                    <a:solidFill>
                      <a:schemeClr val="bg1"/>
                    </a:solidFill>
                  </a:rPr>
                  <a:t>Cœur de cible</a:t>
                </a:r>
              </a:p>
            </p:txBody>
          </p:sp>
        </p:gr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5697" y="3066785"/>
              <a:ext cx="914400" cy="914400"/>
            </a:xfrm>
            <a:prstGeom prst="rect">
              <a:avLst/>
            </a:prstGeom>
          </p:spPr>
        </p:pic>
      </p:grpSp>
      <p:grpSp>
        <p:nvGrpSpPr>
          <p:cNvPr id="33" name="Groupe 32">
            <a:extLst>
              <a:ext uri="{FF2B5EF4-FFF2-40B4-BE49-F238E27FC236}">
                <a16:creationId xmlns:a16="http://schemas.microsoft.com/office/drawing/2014/main" id="{E180738C-48D8-4BDB-B16C-EBFF21840C87}"/>
              </a:ext>
            </a:extLst>
          </p:cNvPr>
          <p:cNvGrpSpPr/>
          <p:nvPr/>
        </p:nvGrpSpPr>
        <p:grpSpPr>
          <a:xfrm>
            <a:off x="8265759" y="522048"/>
            <a:ext cx="3791267" cy="2732444"/>
            <a:chOff x="58485" y="3828245"/>
            <a:chExt cx="3705556" cy="1755800"/>
          </a:xfrm>
          <a:solidFill>
            <a:schemeClr val="accent5"/>
          </a:solidFill>
        </p:grpSpPr>
        <p:sp>
          <p:nvSpPr>
            <p:cNvPr id="34" name="Rectangle : coins arrondis 33">
              <a:extLst>
                <a:ext uri="{FF2B5EF4-FFF2-40B4-BE49-F238E27FC236}">
                  <a16:creationId xmlns:a16="http://schemas.microsoft.com/office/drawing/2014/main" id="{2A9B4C70-3304-4FB7-88B4-05B478691695}"/>
                </a:ext>
              </a:extLst>
            </p:cNvPr>
            <p:cNvSpPr/>
            <p:nvPr/>
          </p:nvSpPr>
          <p:spPr>
            <a:xfrm>
              <a:off x="58485" y="3828245"/>
              <a:ext cx="3705556" cy="1755800"/>
            </a:xfrm>
            <a:prstGeom prst="roundRect">
              <a:avLst/>
            </a:prstGeom>
            <a:grp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 coins arrondis 4">
              <a:extLst>
                <a:ext uri="{FF2B5EF4-FFF2-40B4-BE49-F238E27FC236}">
                  <a16:creationId xmlns:a16="http://schemas.microsoft.com/office/drawing/2014/main" id="{805F1ABD-F07A-4989-9164-21786172D415}"/>
                </a:ext>
              </a:extLst>
            </p:cNvPr>
            <p:cNvSpPr txBox="1"/>
            <p:nvPr/>
          </p:nvSpPr>
          <p:spPr>
            <a:xfrm>
              <a:off x="144196" y="3913956"/>
              <a:ext cx="3534134" cy="1584378"/>
            </a:xfrm>
            <a:prstGeom prst="rect">
              <a:avLst/>
            </a:prstGeom>
            <a:grp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600" b="1" u="sng" kern="1200" dirty="0">
                  <a:solidFill>
                    <a:schemeClr val="bg1"/>
                  </a:solidFill>
                </a:rPr>
                <a:t>PRINCIPE</a:t>
              </a:r>
            </a:p>
            <a:p>
              <a:pPr marL="0" lvl="0" indent="0" algn="l" defTabSz="577850">
                <a:lnSpc>
                  <a:spcPct val="90000"/>
                </a:lnSpc>
                <a:spcBef>
                  <a:spcPct val="0"/>
                </a:spcBef>
                <a:spcAft>
                  <a:spcPct val="35000"/>
                </a:spcAft>
                <a:buNone/>
              </a:pPr>
              <a:r>
                <a:rPr lang="fr-FR" sz="1600" kern="1200" dirty="0" err="1">
                  <a:solidFill>
                    <a:schemeClr val="bg1"/>
                  </a:solidFill>
                </a:rPr>
                <a:t>Branding</a:t>
              </a:r>
              <a:r>
                <a:rPr lang="fr-FR" sz="1600" kern="1200" dirty="0">
                  <a:solidFill>
                    <a:schemeClr val="bg1"/>
                  </a:solidFill>
                </a:rPr>
                <a:t> du PRESYNATS. (charte graphique)</a:t>
              </a:r>
              <a:endParaRPr lang="fr-CM" sz="1600" kern="1200" dirty="0">
                <a:solidFill>
                  <a:schemeClr val="bg1"/>
                </a:solidFill>
              </a:endParaRPr>
            </a:p>
            <a:p>
              <a:pPr marL="0" lvl="0" indent="0" algn="l" defTabSz="577850">
                <a:lnSpc>
                  <a:spcPct val="90000"/>
                </a:lnSpc>
                <a:spcBef>
                  <a:spcPct val="0"/>
                </a:spcBef>
                <a:spcAft>
                  <a:spcPct val="35000"/>
                </a:spcAft>
                <a:buFont typeface="Wingdings" panose="05000000000000000000" pitchFamily="2" charset="2"/>
                <a:buNone/>
              </a:pPr>
              <a:r>
                <a:rPr lang="fr-FR" sz="1600" kern="1200" dirty="0">
                  <a:solidFill>
                    <a:schemeClr val="bg1"/>
                  </a:solidFill>
                </a:rPr>
                <a:t>Création et Implantation de panneaux dans les 5 régions pour marquer la présence du projet dans la zone d’intervention.</a:t>
              </a:r>
              <a:endParaRPr lang="fr-CM" sz="1600" kern="1200" dirty="0">
                <a:solidFill>
                  <a:schemeClr val="bg1"/>
                </a:solidFill>
              </a:endParaRPr>
            </a:p>
            <a:p>
              <a:pPr marL="0" lvl="0" indent="0" algn="l" defTabSz="577850">
                <a:lnSpc>
                  <a:spcPct val="90000"/>
                </a:lnSpc>
                <a:spcBef>
                  <a:spcPct val="0"/>
                </a:spcBef>
                <a:spcAft>
                  <a:spcPct val="35000"/>
                </a:spcAft>
                <a:buNone/>
              </a:pPr>
              <a:r>
                <a:rPr lang="fr-FR" sz="1600" kern="1200" dirty="0">
                  <a:solidFill>
                    <a:schemeClr val="bg1"/>
                  </a:solidFill>
                </a:rPr>
                <a:t>Production du matériel de visibilité (t-shirt, polo, casquette, gadgets etc…</a:t>
              </a:r>
              <a:endParaRPr lang="fr-CM" sz="1600" kern="1200" dirty="0">
                <a:solidFill>
                  <a:schemeClr val="bg1"/>
                </a:solidFill>
              </a:endParaRPr>
            </a:p>
          </p:txBody>
        </p:sp>
      </p:grpSp>
      <p:sp>
        <p:nvSpPr>
          <p:cNvPr id="36" name="Flèche : droite 35">
            <a:extLst>
              <a:ext uri="{FF2B5EF4-FFF2-40B4-BE49-F238E27FC236}">
                <a16:creationId xmlns:a16="http://schemas.microsoft.com/office/drawing/2014/main" id="{D43D62AD-378F-440F-9F28-9E823951EF57}"/>
              </a:ext>
            </a:extLst>
          </p:cNvPr>
          <p:cNvSpPr/>
          <p:nvPr/>
        </p:nvSpPr>
        <p:spPr>
          <a:xfrm>
            <a:off x="7078434" y="1666794"/>
            <a:ext cx="1145954" cy="27842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236728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foule&#10;&#10;Description générée automatiquement">
            <a:extLst>
              <a:ext uri="{FF2B5EF4-FFF2-40B4-BE49-F238E27FC236}">
                <a16:creationId xmlns:a16="http://schemas.microsoft.com/office/drawing/2014/main" id="{178CEADD-4F67-4D3B-90C5-52C7A3C10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038" y="-50807"/>
            <a:ext cx="6796825" cy="6796825"/>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4877697" y="3675757"/>
            <a:ext cx="4401473" cy="2930350"/>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Grande cérémonie de lancement avec toutes les parties prenantes ainsi que les administrations concernées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Cérémonie de pose de première pierre dans les 5 régions pour marquer le lancement de la partie visible du projet</a:t>
            </a:r>
          </a:p>
          <a:p>
            <a:pPr marL="342900" lvl="0" indent="-342900">
              <a:lnSpc>
                <a:spcPct val="150000"/>
              </a:lnSpc>
              <a:buFont typeface="Wingdings" panose="05000000000000000000" pitchFamily="2" charset="2"/>
              <a:buChar cha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Cérémonie de réception du matériel logistique et des équipements importants du projet</a:t>
            </a:r>
            <a:endParaRPr lang="fr-CM"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Cérémonie de visite des chantiers à mi-parcours</a:t>
            </a:r>
            <a:endParaRPr lang="fr-CM" sz="1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a:effectLst/>
                <a:latin typeface="Times New Roman" panose="02020603050405020304" pitchFamily="18" charset="0"/>
                <a:ea typeface="Times New Roman" panose="02020603050405020304" pitchFamily="18" charset="0"/>
              </a:rPr>
              <a:t>Cérémonie de réception des ouvrages (5 centres régionaux)</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M" sz="12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260286" y="1253707"/>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EVENTS</a:t>
            </a:r>
            <a:endParaRPr lang="fr-CM"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13790" y="2401092"/>
            <a:ext cx="234885" cy="1173557"/>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9933205" y="378483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9"/>
            <a:ext cx="3791267" cy="2732444"/>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OBJECTIF</a:t>
            </a:r>
          </a:p>
          <a:p>
            <a:r>
              <a:rPr lang="fr-FR" sz="1600" dirty="0"/>
              <a:t>Lancer le projet avec les acteurs clés : partenaires techniques, autorités administratives, bailleurs de fond et médias afin de les informer sur les enjeux et objectif du projet ainsi que les modalités de son déploiement et impliquer les différents acteurs tout au long du projet</a:t>
            </a:r>
          </a:p>
          <a:p>
            <a:endParaRPr lang="fr-FR" dirty="0"/>
          </a:p>
          <a:p>
            <a:endParaRPr lang="fr-FR" dirty="0"/>
          </a:p>
          <a:p>
            <a:endParaRPr lang="fr-CM"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78434" y="1666794"/>
            <a:ext cx="1145954" cy="27842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2437256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5063665" y="3685505"/>
            <a:ext cx="2200737" cy="2525528"/>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a:lnSpc>
                <a:spcPct val="150000"/>
              </a:lnSpc>
            </a:pPr>
            <a:r>
              <a:rPr lang="fr-FR" sz="1200" dirty="0">
                <a:latin typeface="Times New Roman" panose="02020603050405020304" pitchFamily="18" charset="0"/>
                <a:ea typeface="Times New Roman" panose="02020603050405020304" pitchFamily="18" charset="0"/>
              </a:rPr>
              <a:t> </a:t>
            </a:r>
            <a:endParaRPr lang="fr-CM" sz="1200" dirty="0">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Plaquettes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Dépliants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Flyers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Fiches techniques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Roll up</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M" sz="12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260286" y="1253707"/>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SUPPORTS PRINT</a:t>
            </a:r>
            <a:endParaRPr lang="fr-CM"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13790" y="2401092"/>
            <a:ext cx="234885" cy="1173557"/>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8708529" y="386103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8"/>
            <a:ext cx="3791267" cy="2915761"/>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400" b="1" u="sng" dirty="0"/>
              <a:t>OBJECTIF</a:t>
            </a:r>
          </a:p>
          <a:p>
            <a:r>
              <a:rPr lang="fr-FR" sz="1400" dirty="0"/>
              <a:t>Editer des documents de présentation du Projet à destination des partenaires et des cibles institutionnelles. </a:t>
            </a:r>
          </a:p>
          <a:p>
            <a:r>
              <a:rPr lang="fr-FR" sz="1400" dirty="0"/>
              <a:t>Editer des documents de capitalisation sur des thématiques essentielles du projet, à destination des partenaires et des cibles institutionnelles. </a:t>
            </a:r>
          </a:p>
          <a:p>
            <a:r>
              <a:rPr lang="fr-FR" sz="1400" dirty="0"/>
              <a:t>Concevoir des outils IEC adaptés aux cibles pour la sensibilisation/et le renforcement des capacités: notamment pour le parcours jeune. </a:t>
            </a:r>
            <a:endParaRPr lang="fr-FR" sz="1600" dirty="0"/>
          </a:p>
          <a:p>
            <a:endParaRPr lang="fr-FR" sz="1600" dirty="0"/>
          </a:p>
          <a:p>
            <a:endParaRPr lang="fr-CM" sz="1600"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78434" y="1666794"/>
            <a:ext cx="1145954" cy="27842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pic>
        <p:nvPicPr>
          <p:cNvPr id="9" name="Image 8">
            <a:extLst>
              <a:ext uri="{FF2B5EF4-FFF2-40B4-BE49-F238E27FC236}">
                <a16:creationId xmlns:a16="http://schemas.microsoft.com/office/drawing/2014/main" id="{6C8F6D8C-BC6B-4F3B-B3A4-2E67EC3814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7525" y="0"/>
            <a:ext cx="6607528" cy="7008402"/>
          </a:xfrm>
          <a:prstGeom prst="rect">
            <a:avLst/>
          </a:prstGeom>
        </p:spPr>
      </p:pic>
    </p:spTree>
    <p:extLst>
      <p:ext uri="{BB962C8B-B14F-4D97-AF65-F5344CB8AC3E}">
        <p14:creationId xmlns:p14="http://schemas.microsoft.com/office/powerpoint/2010/main" val="3844511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5E4A9AA-F0A7-4376-B9D5-BCD6134D1CDA}"/>
              </a:ext>
            </a:extLst>
          </p:cNvPr>
          <p:cNvSpPr txBox="1"/>
          <p:nvPr/>
        </p:nvSpPr>
        <p:spPr>
          <a:xfrm>
            <a:off x="804041" y="2020922"/>
            <a:ext cx="11033760" cy="3370153"/>
          </a:xfrm>
          <a:prstGeom prst="rect">
            <a:avLst/>
          </a:prstGeom>
          <a:solidFill>
            <a:schemeClr val="accent1">
              <a:lumMod val="60000"/>
              <a:lumOff val="40000"/>
            </a:schemeClr>
          </a:solidFill>
        </p:spPr>
        <p:txBody>
          <a:bodyPr wrap="square">
            <a:spAutoFit/>
          </a:bodyPr>
          <a:lstStyle/>
          <a:p>
            <a:pPr algn="ctr"/>
            <a:r>
              <a:rPr lang="fr-FR" sz="3200" dirty="0">
                <a:effectLst/>
                <a:latin typeface="Times New Roman" panose="02020603050405020304" pitchFamily="18" charset="0"/>
                <a:ea typeface="Times New Roman" panose="02020603050405020304" pitchFamily="18" charset="0"/>
              </a:rPr>
              <a:t>PROPOSITION STRATEGIQUE </a:t>
            </a:r>
            <a:r>
              <a:rPr lang="fr-FR" sz="3200" dirty="0">
                <a:latin typeface="Times New Roman" panose="02020603050405020304" pitchFamily="18" charset="0"/>
                <a:ea typeface="Times New Roman" panose="02020603050405020304" pitchFamily="18" charset="0"/>
              </a:rPr>
              <a:t>POUR LA</a:t>
            </a:r>
          </a:p>
          <a:p>
            <a:pPr algn="ctr"/>
            <a:r>
              <a:rPr lang="fr-FR" sz="3600" b="1" dirty="0">
                <a:effectLst/>
                <a:latin typeface="Times New Roman" panose="02020603050405020304" pitchFamily="18" charset="0"/>
                <a:ea typeface="Times New Roman" panose="02020603050405020304" pitchFamily="18" charset="0"/>
              </a:rPr>
              <a:t>Communication et de la visibilité </a:t>
            </a:r>
          </a:p>
          <a:p>
            <a:pPr algn="ctr"/>
            <a:r>
              <a:rPr lang="fr-FR" sz="3600" b="1" dirty="0">
                <a:effectLst/>
                <a:latin typeface="Times New Roman" panose="02020603050405020304" pitchFamily="18" charset="0"/>
                <a:ea typeface="Times New Roman" panose="02020603050405020304" pitchFamily="18" charset="0"/>
              </a:rPr>
              <a:t>du Projet de Renforcement du Système National de Transfusion Sanguine (PRESYNATS).</a:t>
            </a:r>
            <a:endParaRPr lang="fr-CM" sz="3200" dirty="0">
              <a:effectLst/>
              <a:latin typeface="Times New Roman" panose="02020603050405020304" pitchFamily="18" charset="0"/>
              <a:ea typeface="Times New Roman" panose="02020603050405020304" pitchFamily="18" charset="0"/>
            </a:endParaRPr>
          </a:p>
          <a:p>
            <a:pPr algn="ctr">
              <a:spcAft>
                <a:spcPts val="600"/>
              </a:spcAft>
            </a:pPr>
            <a:r>
              <a:rPr lang="fr-FR" sz="3200" spc="-10" dirty="0">
                <a:effectLst/>
                <a:latin typeface="Times New Roman" panose="02020603050405020304" pitchFamily="18" charset="0"/>
                <a:ea typeface="Times New Roman" panose="02020603050405020304" pitchFamily="18" charset="0"/>
              </a:rPr>
              <a:t>Financement : BID</a:t>
            </a:r>
            <a:endParaRPr lang="fr-CM" sz="3200" dirty="0">
              <a:effectLst/>
              <a:latin typeface="Times New Roman" panose="02020603050405020304" pitchFamily="18" charset="0"/>
              <a:ea typeface="Times New Roman" panose="02020603050405020304" pitchFamily="18" charset="0"/>
            </a:endParaRPr>
          </a:p>
          <a:p>
            <a:pPr algn="ctr">
              <a:spcAft>
                <a:spcPts val="600"/>
              </a:spcAft>
            </a:pPr>
            <a:r>
              <a:rPr lang="fr-FR" sz="3200" spc="-10" dirty="0">
                <a:effectLst/>
                <a:latin typeface="Times New Roman" panose="02020603050405020304" pitchFamily="18" charset="0"/>
                <a:ea typeface="Times New Roman" panose="02020603050405020304" pitchFamily="18" charset="0"/>
              </a:rPr>
              <a:t>Convention de financement : 2CM-096/097/098</a:t>
            </a:r>
            <a:endParaRPr lang="fr-CM" sz="3200" dirty="0">
              <a:effectLst/>
              <a:latin typeface="Times New Roman" panose="02020603050405020304" pitchFamily="18" charset="0"/>
              <a:ea typeface="Times New Roman" panose="02020603050405020304" pitchFamily="18" charset="0"/>
            </a:endParaRPr>
          </a:p>
        </p:txBody>
      </p:sp>
      <p:pic>
        <p:nvPicPr>
          <p:cNvPr id="7" name="Image 6" descr="Une image contenant texte&#10;&#10;Description générée automatiquement">
            <a:extLst>
              <a:ext uri="{FF2B5EF4-FFF2-40B4-BE49-F238E27FC236}">
                <a16:creationId xmlns:a16="http://schemas.microsoft.com/office/drawing/2014/main" id="{3ECF2450-AE30-445E-B671-FC573DCAB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12" y="129159"/>
            <a:ext cx="2008929" cy="1169335"/>
          </a:xfrm>
          <a:prstGeom prst="rect">
            <a:avLst/>
          </a:prstGeom>
        </p:spPr>
      </p:pic>
      <p:pic>
        <p:nvPicPr>
          <p:cNvPr id="9" name="Image 8">
            <a:extLst>
              <a:ext uri="{FF2B5EF4-FFF2-40B4-BE49-F238E27FC236}">
                <a16:creationId xmlns:a16="http://schemas.microsoft.com/office/drawing/2014/main" id="{F8103A4D-905C-4480-9B49-A973C0F33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7229" y="6099014"/>
            <a:ext cx="916393" cy="787561"/>
          </a:xfrm>
          <a:prstGeom prst="rect">
            <a:avLst/>
          </a:prstGeom>
        </p:spPr>
      </p:pic>
    </p:spTree>
    <p:extLst>
      <p:ext uri="{BB962C8B-B14F-4D97-AF65-F5344CB8AC3E}">
        <p14:creationId xmlns:p14="http://schemas.microsoft.com/office/powerpoint/2010/main" val="246044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personne, automate&#10;&#10;Description générée automatiquement">
            <a:extLst>
              <a:ext uri="{FF2B5EF4-FFF2-40B4-BE49-F238E27FC236}">
                <a16:creationId xmlns:a16="http://schemas.microsoft.com/office/drawing/2014/main" id="{8DD0F3B5-2D04-4E15-BC3D-A69077809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981" y="348951"/>
            <a:ext cx="11571642" cy="6509049"/>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5378541" y="3437517"/>
            <a:ext cx="4537547" cy="3346740"/>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2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lvl="0">
              <a:lnSpc>
                <a:spcPct val="150000"/>
              </a:lnSpc>
            </a:pPr>
            <a:r>
              <a:rPr lang="fr-FR" sz="1100" dirty="0">
                <a:latin typeface="Calibri" panose="020F0502020204030204" pitchFamily="34" charset="0"/>
                <a:ea typeface="Calibri" panose="020F0502020204030204" pitchFamily="34" charset="0"/>
                <a:cs typeface="Times New Roman" panose="02020603050405020304" pitchFamily="18" charset="0"/>
              </a:rPr>
              <a:t>Un vaste plan de tournage sera donc réalisé afin d’obtenir la vidéo type standard pour présenter le projet.</a:t>
            </a:r>
          </a:p>
          <a:p>
            <a:pPr lvl="0">
              <a:lnSpc>
                <a:spcPct val="150000"/>
              </a:lnSpc>
            </a:pPr>
            <a:r>
              <a:rPr lang="fr-FR" sz="1100" dirty="0">
                <a:latin typeface="Calibri" panose="020F0502020204030204" pitchFamily="34" charset="0"/>
                <a:ea typeface="Calibri" panose="020F0502020204030204" pitchFamily="34" charset="0"/>
                <a:cs typeface="Times New Roman" panose="02020603050405020304" pitchFamily="18" charset="0"/>
              </a:rPr>
              <a:t>La vidéo durera 7 min, et on en déclinera un spot vidéo de 45 S et 10 capsules de présentation sur les différentes innovations ainsi qu’un spot radio.</a:t>
            </a:r>
          </a:p>
          <a:p>
            <a:pPr lvl="0">
              <a:lnSpc>
                <a:spcPct val="150000"/>
              </a:lnSpc>
            </a:pPr>
            <a:r>
              <a:rPr lang="fr-FR" sz="1100" dirty="0">
                <a:latin typeface="Calibri" panose="020F0502020204030204" pitchFamily="34" charset="0"/>
                <a:ea typeface="Calibri" panose="020F0502020204030204" pitchFamily="34" charset="0"/>
                <a:cs typeface="Times New Roman" panose="02020603050405020304" pitchFamily="18" charset="0"/>
              </a:rPr>
              <a:t>Le tournage de la vidéo se fera dans les différents sites de construction afin d’avoir un rendu en réalité augmentée et faire rêver. </a:t>
            </a:r>
          </a:p>
          <a:p>
            <a:pPr lvl="0">
              <a:lnSpc>
                <a:spcPct val="150000"/>
              </a:lnSpc>
            </a:pPr>
            <a:r>
              <a:rPr lang="fr-FR" sz="1100" dirty="0">
                <a:latin typeface="Calibri" panose="020F0502020204030204" pitchFamily="34" charset="0"/>
                <a:ea typeface="Calibri" panose="020F0502020204030204" pitchFamily="34" charset="0"/>
                <a:cs typeface="Times New Roman" panose="02020603050405020304" pitchFamily="18" charset="0"/>
              </a:rPr>
              <a:t>Les supports vidéo vont aussi être mise à la disposition du département communication du MINSANTE afin qu’en faire usage dans le cadre d’une communication globale sur le plan santé National</a:t>
            </a:r>
            <a:endParaRPr lang="fr-CM"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M" sz="11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532561" y="1144989"/>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Conception des supports de communication vidéo – audio</a:t>
            </a:r>
            <a:endParaRPr lang="fr-CM" sz="1400"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6582511" y="2443872"/>
            <a:ext cx="235812" cy="822091"/>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9933205" y="378483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9"/>
            <a:ext cx="3791267" cy="2732444"/>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OBJECTIF</a:t>
            </a:r>
          </a:p>
          <a:p>
            <a:r>
              <a:rPr lang="fr-FR" dirty="0"/>
              <a:t>Tourner une vidéo institutionnelle qui présente le projet et plonge le téléspectateur dans la réalité du projet. Cette vidéo contiendra des interviews et des simulations en réalité augmentée des futurs centres régionaux.</a:t>
            </a:r>
          </a:p>
          <a:p>
            <a:endParaRPr lang="fr-FR" dirty="0"/>
          </a:p>
          <a:p>
            <a:endParaRPr lang="fr-CM"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350710" y="1666794"/>
            <a:ext cx="873677" cy="250783"/>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3382411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20C2BA-024B-4136-84E7-7A54FCE8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082" y="0"/>
            <a:ext cx="10290789" cy="6858000"/>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5578652" y="3466758"/>
            <a:ext cx="2356754" cy="2967187"/>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6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Presse en ligne</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Plateformes digitale (applications)</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Réseaux sociaux</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Sites spécialisés</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400" dirty="0">
                <a:latin typeface="Times New Roman" panose="02020603050405020304" pitchFamily="18" charset="0"/>
                <a:ea typeface="Times New Roman" panose="02020603050405020304" pitchFamily="18" charset="0"/>
              </a:rPr>
              <a:t>Site internet du projet</a:t>
            </a:r>
            <a:endParaRPr lang="fr-CM" sz="14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563851" y="1362967"/>
            <a:ext cx="1690930" cy="859688"/>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DIGITAL</a:t>
            </a:r>
            <a:endParaRPr lang="fr-CM" sz="1400"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6175535" y="2399930"/>
            <a:ext cx="235812" cy="822091"/>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8974417" y="3793713"/>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9"/>
            <a:ext cx="3791267" cy="2732444"/>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200" b="1" u="sng" dirty="0"/>
              <a:t>OBJECTIF</a:t>
            </a:r>
          </a:p>
          <a:p>
            <a:r>
              <a:rPr lang="fr-FR" sz="1400" dirty="0"/>
              <a:t>Utiliser les supports media produits pour communiquer que les réseaux sociaux  </a:t>
            </a:r>
          </a:p>
          <a:p>
            <a:r>
              <a:rPr lang="fr-FR" sz="1400" dirty="0"/>
              <a:t>Créer une communauté digitale de bénéficiaires autour du projet, permettant le networking et le partage d’expériences.</a:t>
            </a:r>
          </a:p>
          <a:p>
            <a:r>
              <a:rPr lang="fr-FR" sz="1400" dirty="0"/>
              <a:t>Avoir une armée d’influenceurs web pour relayer les informations et créer de l’interaction avec les plateformes de communication</a:t>
            </a:r>
          </a:p>
          <a:p>
            <a:endParaRPr lang="fr-FR" sz="1400" dirty="0"/>
          </a:p>
          <a:p>
            <a:endParaRPr lang="fr-CM" sz="1400"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297444" y="1666794"/>
            <a:ext cx="926943" cy="268538"/>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3984487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33655FA-06F1-4B74-8D0E-28D02C398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9" y="1925085"/>
            <a:ext cx="5623327" cy="3163122"/>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5782475" y="3555805"/>
            <a:ext cx="3607580" cy="2399620"/>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Plateaux et émissions en radio et TV en prime time.</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Emissions spécialisée sur la médecine ou les affaires social</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Sponsoring d’émission sur les réalités sociales</a:t>
            </a:r>
            <a:endParaRPr lang="fr-CM" sz="12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113567" y="654223"/>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EMMISSIONS ET PLATEAU TV DEDIE</a:t>
            </a:r>
            <a:endParaRPr lang="fr-CM" sz="1600"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rot="20912709">
            <a:off x="6358112" y="1766174"/>
            <a:ext cx="204385" cy="1700052"/>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10331336" y="355580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9"/>
            <a:ext cx="3791267" cy="2732444"/>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050" b="1" u="sng" dirty="0"/>
              <a:t>OBJECTIF</a:t>
            </a:r>
          </a:p>
          <a:p>
            <a:pPr marL="342900" lvl="0" indent="-342900">
              <a:lnSpc>
                <a:spcPct val="150000"/>
              </a:lnSpc>
              <a:buFont typeface="Wingdings" panose="05000000000000000000" pitchFamily="2" charset="2"/>
              <a:buChar char=""/>
            </a:pPr>
            <a:r>
              <a:rPr lang="fr-FR" sz="1100" dirty="0">
                <a:latin typeface="Times New Roman" panose="02020603050405020304" pitchFamily="18" charset="0"/>
                <a:ea typeface="Calibri" panose="020F0502020204030204" pitchFamily="34" charset="0"/>
                <a:cs typeface="Times New Roman" panose="02020603050405020304" pitchFamily="18" charset="0"/>
              </a:rPr>
              <a:t>Inviter dans le cadre des partenariats avec les médias des plateaux/émissions radio et TV dédiées. thématiques du projet, opportunités, suivi de l’évolution du projet, les résultats, etc…</a:t>
            </a:r>
            <a:endParaRPr lang="fr-CM"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100" dirty="0">
                <a:latin typeface="Times New Roman" panose="02020603050405020304" pitchFamily="18" charset="0"/>
                <a:ea typeface="Calibri" panose="020F0502020204030204" pitchFamily="34" charset="0"/>
                <a:cs typeface="Times New Roman" panose="02020603050405020304" pitchFamily="18" charset="0"/>
              </a:rPr>
              <a:t> Assurer une constante visibilité du programme sur la scène médiatique. </a:t>
            </a:r>
          </a:p>
          <a:p>
            <a:pPr marL="342900" lvl="0" indent="-342900">
              <a:lnSpc>
                <a:spcPct val="150000"/>
              </a:lnSpc>
              <a:spcAft>
                <a:spcPts val="800"/>
              </a:spcAft>
              <a:buFont typeface="Wingdings" panose="05000000000000000000" pitchFamily="2" charset="2"/>
              <a:buChar char=""/>
            </a:pPr>
            <a:r>
              <a:rPr lang="fr-FR" sz="1100" dirty="0">
                <a:latin typeface="Times New Roman" panose="02020603050405020304" pitchFamily="18" charset="0"/>
                <a:ea typeface="Times New Roman" panose="02020603050405020304" pitchFamily="18" charset="0"/>
              </a:rPr>
              <a:t>Assurer l’implication des partenaires médiatiques dans le projet et appropriation.</a:t>
            </a:r>
            <a:endParaRPr lang="fr-FR" sz="1100" dirty="0"/>
          </a:p>
          <a:p>
            <a:endParaRPr lang="fr-FR" sz="1100" dirty="0"/>
          </a:p>
          <a:p>
            <a:endParaRPr lang="fr-CM" sz="1100"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05074" y="1176027"/>
            <a:ext cx="1162382" cy="253278"/>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1616570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4877698" y="3675757"/>
            <a:ext cx="3472260" cy="2460961"/>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Affichage </a:t>
            </a:r>
            <a:r>
              <a:rPr lang="fr-FR" sz="1200" dirty="0" err="1">
                <a:latin typeface="Times New Roman" panose="02020603050405020304" pitchFamily="18" charset="0"/>
                <a:ea typeface="Calibri" panose="020F0502020204030204" pitchFamily="34" charset="0"/>
                <a:cs typeface="Times New Roman" panose="02020603050405020304" pitchFamily="18" charset="0"/>
              </a:rPr>
              <a:t>outdoor</a:t>
            </a:r>
            <a:r>
              <a:rPr lang="fr-FR" sz="1200" dirty="0">
                <a:latin typeface="Times New Roman" panose="02020603050405020304" pitchFamily="18" charset="0"/>
                <a:ea typeface="Calibri" panose="020F0502020204030204" pitchFamily="34" charset="0"/>
                <a:cs typeface="Times New Roman" panose="02020603050405020304" pitchFamily="18" charset="0"/>
              </a:rPr>
              <a:t> 4X3 et 6X4 auprès de notre public cible en fonction du message à passer</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Affichage dans les centre hospitaliers (affiches de 40X60 cm)</a:t>
            </a: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Times New Roman" panose="02020603050405020304" pitchFamily="18" charset="0"/>
              </a:rPr>
              <a:t>Banderoles lors des évènements</a:t>
            </a:r>
            <a:r>
              <a:rPr lang="fr-FR" sz="1200" dirty="0">
                <a:effectLst/>
                <a:latin typeface="Times New Roman" panose="02020603050405020304" pitchFamily="18" charset="0"/>
                <a:ea typeface="Times New Roman" panose="02020603050405020304" pitchFamily="18" charset="0"/>
              </a:rPr>
              <a:t>)</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M" sz="12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260286" y="1253707"/>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AFFICHAGE OUTDOOR</a:t>
            </a:r>
            <a:endParaRPr lang="fr-CM"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13790" y="2401092"/>
            <a:ext cx="234885" cy="1173557"/>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9933205" y="378483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349957" y="966162"/>
            <a:ext cx="2547243" cy="1618698"/>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OBJECTIF</a:t>
            </a:r>
          </a:p>
          <a:p>
            <a:r>
              <a:rPr lang="fr-FR" sz="1600" dirty="0">
                <a:latin typeface="Times New Roman" panose="02020603050405020304" pitchFamily="18" charset="0"/>
                <a:ea typeface="Times New Roman" panose="02020603050405020304" pitchFamily="18" charset="0"/>
              </a:rPr>
              <a:t>Lancer plusieurs campagnes d’affichage en fonction des occasions</a:t>
            </a:r>
            <a:endParaRPr lang="fr-FR" dirty="0"/>
          </a:p>
          <a:p>
            <a:endParaRPr lang="fr-FR" dirty="0"/>
          </a:p>
          <a:p>
            <a:endParaRPr lang="fr-CM"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78434" y="1666794"/>
            <a:ext cx="1145954" cy="27842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pic>
        <p:nvPicPr>
          <p:cNvPr id="4" name="Image 3" descr="Une image contenant texte, route, extérieur, ciel&#10;&#10;Description générée automatiquement">
            <a:extLst>
              <a:ext uri="{FF2B5EF4-FFF2-40B4-BE49-F238E27FC236}">
                <a16:creationId xmlns:a16="http://schemas.microsoft.com/office/drawing/2014/main" id="{24484852-B961-4B03-A4E9-083FBF933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212" y="153729"/>
            <a:ext cx="10346892" cy="6622011"/>
          </a:xfrm>
          <a:prstGeom prst="rect">
            <a:avLst/>
          </a:prstGeom>
        </p:spPr>
      </p:pic>
    </p:spTree>
    <p:extLst>
      <p:ext uri="{BB962C8B-B14F-4D97-AF65-F5344CB8AC3E}">
        <p14:creationId xmlns:p14="http://schemas.microsoft.com/office/powerpoint/2010/main" val="932772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jaune&#10;&#10;Description générée automatiquement">
            <a:extLst>
              <a:ext uri="{FF2B5EF4-FFF2-40B4-BE49-F238E27FC236}">
                <a16:creationId xmlns:a16="http://schemas.microsoft.com/office/drawing/2014/main" id="{A6A20E0F-6B8B-4342-BF36-63FD17B41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39" y="-458666"/>
            <a:ext cx="6986726" cy="6986726"/>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4726301" y="3624245"/>
            <a:ext cx="3498088" cy="2157765"/>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2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100" dirty="0">
                <a:latin typeface="Times New Roman" panose="02020603050405020304" pitchFamily="18" charset="0"/>
                <a:ea typeface="Calibri" panose="020F0502020204030204" pitchFamily="34" charset="0"/>
                <a:cs typeface="Times New Roman" panose="02020603050405020304" pitchFamily="18" charset="0"/>
              </a:rPr>
              <a:t>Campagne de diffusion radio et TV</a:t>
            </a:r>
            <a:endParaRPr lang="fr-CM"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100" dirty="0">
                <a:latin typeface="Times New Roman" panose="02020603050405020304" pitchFamily="18" charset="0"/>
                <a:ea typeface="Calibri" panose="020F0502020204030204" pitchFamily="34" charset="0"/>
                <a:cs typeface="Times New Roman" panose="02020603050405020304" pitchFamily="18" charset="0"/>
              </a:rPr>
              <a:t>Assurer la visibilité des activités du projet et du bailleur à travers des reportages et publi-reportages</a:t>
            </a:r>
            <a:endParaRPr lang="fr-CM"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100" dirty="0">
                <a:latin typeface="Times New Roman" panose="02020603050405020304" pitchFamily="18" charset="0"/>
                <a:ea typeface="Times New Roman" panose="02020603050405020304" pitchFamily="18" charset="0"/>
              </a:rPr>
              <a:t>Visite des sites de constructions par les médias pour une couverture</a:t>
            </a:r>
            <a:endParaRPr lang="fr-CM" sz="11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260286" y="1253707"/>
            <a:ext cx="1776777" cy="1043609"/>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Media de masse</a:t>
            </a:r>
            <a:endParaRPr lang="fr-CM"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78557" y="2360152"/>
            <a:ext cx="235812" cy="822091"/>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9933205" y="3784835"/>
            <a:ext cx="1695577" cy="1997175"/>
            <a:chOff x="9933205" y="3784835"/>
            <a:chExt cx="1695577" cy="1997175"/>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692858"/>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8265759" y="449799"/>
            <a:ext cx="3791267" cy="2732444"/>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OBJECTIF</a:t>
            </a:r>
          </a:p>
          <a:p>
            <a:pPr marL="342900" lvl="0" indent="-342900">
              <a:lnSpc>
                <a:spcPct val="106000"/>
              </a:lnSpc>
              <a:buFont typeface="Wingdings" panose="05000000000000000000" pitchFamily="2" charset="2"/>
              <a:buChar char=""/>
            </a:pPr>
            <a:r>
              <a:rPr lang="fr-FR"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Utiliser ces supports de communication dans les médias traditionnels pour la communication sur les activités du PRESYNATS</a:t>
            </a:r>
            <a:endParaRPr lang="fr-CM"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Communiquer sur les étapes du projet et résultats (réalisations)</a:t>
            </a:r>
            <a:endParaRPr lang="fr-CM"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CM"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78434" y="1666794"/>
            <a:ext cx="1145954" cy="27842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1698400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A5AFBBD-694D-4F3A-8619-7126349F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437" y="220562"/>
            <a:ext cx="12697708" cy="6637438"/>
          </a:xfrm>
          <a:prstGeom prst="rect">
            <a:avLst/>
          </a:prstGeom>
        </p:spPr>
      </p:pic>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4" name="Rectangle : coins arrondis 13">
            <a:extLst>
              <a:ext uri="{FF2B5EF4-FFF2-40B4-BE49-F238E27FC236}">
                <a16:creationId xmlns:a16="http://schemas.microsoft.com/office/drawing/2014/main" id="{83F8576E-F0CD-4C4A-ACEB-74B4F33D6C76}"/>
              </a:ext>
            </a:extLst>
          </p:cNvPr>
          <p:cNvSpPr/>
          <p:nvPr/>
        </p:nvSpPr>
        <p:spPr>
          <a:xfrm>
            <a:off x="4777578" y="2613518"/>
            <a:ext cx="4575608" cy="3920448"/>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150000"/>
              </a:lnSpc>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PRINCIPE</a:t>
            </a:r>
          </a:p>
          <a:p>
            <a:pPr marL="342900" lvl="0" indent="-342900">
              <a:lnSpc>
                <a:spcPct val="150000"/>
              </a:lnSpc>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Visites d’université et particulièrement de filière de médecine pour sensibiliser et informer les étudiants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Création des clubs (</a:t>
            </a:r>
            <a:r>
              <a:rPr lang="fr-FR" sz="1200" b="1" dirty="0">
                <a:latin typeface="Times New Roman" panose="02020603050405020304" pitchFamily="18" charset="0"/>
                <a:ea typeface="Calibri" panose="020F0502020204030204" pitchFamily="34" charset="0"/>
                <a:cs typeface="Times New Roman" panose="02020603050405020304" pitchFamily="18" charset="0"/>
              </a:rPr>
              <a:t>live by </a:t>
            </a:r>
            <a:r>
              <a:rPr lang="fr-FR" sz="1200" b="1" dirty="0" err="1">
                <a:latin typeface="Times New Roman" panose="02020603050405020304" pitchFamily="18" charset="0"/>
                <a:ea typeface="Calibri" panose="020F0502020204030204" pitchFamily="34" charset="0"/>
                <a:cs typeface="Times New Roman" panose="02020603050405020304" pitchFamily="18" charset="0"/>
              </a:rPr>
              <a:t>blood</a:t>
            </a:r>
            <a:r>
              <a:rPr lang="fr-FR" sz="1200" dirty="0">
                <a:latin typeface="Times New Roman" panose="02020603050405020304" pitchFamily="18" charset="0"/>
                <a:ea typeface="Calibri" panose="020F0502020204030204" pitchFamily="34" charset="0"/>
                <a:cs typeface="Times New Roman" panose="02020603050405020304" pitchFamily="18" charset="0"/>
              </a:rPr>
              <a:t>) dans les universités et certaines écoles afin e recruter des donneurs volontaires.</a:t>
            </a: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Times New Roman" panose="02020603050405020304" pitchFamily="18" charset="0"/>
              </a:rPr>
              <a:t>Célébration de la journée internationale du don de sang (le 14 juin). Présence dans les hôpitaux, université et pharmacie </a:t>
            </a:r>
            <a:r>
              <a:rPr lang="fr-FR" sz="1200" dirty="0">
                <a:latin typeface="Times New Roman" panose="02020603050405020304" pitchFamily="18" charset="0"/>
                <a:ea typeface="Calibri" panose="020F0502020204030204" pitchFamily="34" charset="0"/>
                <a:cs typeface="Times New Roman" panose="02020603050405020304" pitchFamily="18" charset="0"/>
              </a:rPr>
              <a:t>avec distribution des gadgets et dépliants</a:t>
            </a:r>
            <a:endParaRPr lang="fr-CM"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Times New Roman" panose="02020603050405020304" pitchFamily="18" charset="0"/>
              </a:rPr>
              <a:t>Faire usage des influenceurs web afin de vulgariser le projet sous plusieurs angles. Ces influenceurs seront des ambassadeurs. </a:t>
            </a:r>
            <a:endParaRPr lang="fr-CM" sz="1200" dirty="0"/>
          </a:p>
        </p:txBody>
      </p:sp>
      <p:sp>
        <p:nvSpPr>
          <p:cNvPr id="24" name="Rectangle : coins arrondis 23">
            <a:extLst>
              <a:ext uri="{FF2B5EF4-FFF2-40B4-BE49-F238E27FC236}">
                <a16:creationId xmlns:a16="http://schemas.microsoft.com/office/drawing/2014/main" id="{E747010A-864D-426C-904A-868386871661}"/>
              </a:ext>
            </a:extLst>
          </p:cNvPr>
          <p:cNvSpPr/>
          <p:nvPr/>
        </p:nvSpPr>
        <p:spPr>
          <a:xfrm>
            <a:off x="5092157" y="247716"/>
            <a:ext cx="1931120" cy="1001951"/>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COMMUNICATION HORS MEDIA</a:t>
            </a:r>
            <a:endParaRPr lang="fr-CM" sz="1600" b="1" dirty="0">
              <a:solidFill>
                <a:schemeClr val="bg1"/>
              </a:solidFill>
            </a:endParaRPr>
          </a:p>
        </p:txBody>
      </p:sp>
      <p:sp>
        <p:nvSpPr>
          <p:cNvPr id="25" name="Flèche : bas 24">
            <a:extLst>
              <a:ext uri="{FF2B5EF4-FFF2-40B4-BE49-F238E27FC236}">
                <a16:creationId xmlns:a16="http://schemas.microsoft.com/office/drawing/2014/main" id="{061934CD-16B4-4943-9A13-571D08DA0A6E}"/>
              </a:ext>
            </a:extLst>
          </p:cNvPr>
          <p:cNvSpPr/>
          <p:nvPr/>
        </p:nvSpPr>
        <p:spPr>
          <a:xfrm>
            <a:off x="5913789" y="1448482"/>
            <a:ext cx="182210" cy="670582"/>
          </a:xfrm>
          <a:prstGeom prst="down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bg1"/>
              </a:solidFill>
            </a:endParaRPr>
          </a:p>
        </p:txBody>
      </p:sp>
      <p:grpSp>
        <p:nvGrpSpPr>
          <p:cNvPr id="3" name="Groupe 2">
            <a:extLst>
              <a:ext uri="{FF2B5EF4-FFF2-40B4-BE49-F238E27FC236}">
                <a16:creationId xmlns:a16="http://schemas.microsoft.com/office/drawing/2014/main" id="{0771E623-6F09-4D26-992D-437E09BB18EF}"/>
              </a:ext>
            </a:extLst>
          </p:cNvPr>
          <p:cNvGrpSpPr/>
          <p:nvPr/>
        </p:nvGrpSpPr>
        <p:grpSpPr>
          <a:xfrm>
            <a:off x="10355155" y="2808452"/>
            <a:ext cx="1666986" cy="2065389"/>
            <a:chOff x="9933205" y="3784835"/>
            <a:chExt cx="1695577" cy="2051523"/>
          </a:xfrm>
        </p:grpSpPr>
        <p:sp>
          <p:nvSpPr>
            <p:cNvPr id="20" name="Rectangle : coins arrondis 19">
              <a:extLst>
                <a:ext uri="{FF2B5EF4-FFF2-40B4-BE49-F238E27FC236}">
                  <a16:creationId xmlns:a16="http://schemas.microsoft.com/office/drawing/2014/main" id="{70F7A707-D327-4D8F-BA68-BE0DE804AB58}"/>
                </a:ext>
              </a:extLst>
            </p:cNvPr>
            <p:cNvSpPr/>
            <p:nvPr/>
          </p:nvSpPr>
          <p:spPr>
            <a:xfrm>
              <a:off x="9933205" y="4747206"/>
              <a:ext cx="1695577" cy="1089152"/>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600" b="1" u="sng" dirty="0"/>
                <a:t>CIBLE</a:t>
              </a:r>
            </a:p>
            <a:p>
              <a:r>
                <a:rPr lang="fr-FR" sz="1600" dirty="0"/>
                <a:t>Toutes les cibles du projet</a:t>
              </a:r>
              <a:endParaRPr lang="fr-CM" sz="1600" dirty="0"/>
            </a:p>
          </p:txBody>
        </p:sp>
        <p:pic>
          <p:nvPicPr>
            <p:cNvPr id="30" name="Graphique 29" descr="Avis des clients avec un remplissage uni">
              <a:extLst>
                <a:ext uri="{FF2B5EF4-FFF2-40B4-BE49-F238E27FC236}">
                  <a16:creationId xmlns:a16="http://schemas.microsoft.com/office/drawing/2014/main" id="{0CA26905-987E-4B7F-9B24-5989E6348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2532" y="3784835"/>
              <a:ext cx="914400" cy="914400"/>
            </a:xfrm>
            <a:prstGeom prst="rect">
              <a:avLst/>
            </a:prstGeom>
          </p:spPr>
        </p:pic>
      </p:grpSp>
      <p:sp>
        <p:nvSpPr>
          <p:cNvPr id="34" name="Rectangle : coins arrondis 33">
            <a:extLst>
              <a:ext uri="{FF2B5EF4-FFF2-40B4-BE49-F238E27FC236}">
                <a16:creationId xmlns:a16="http://schemas.microsoft.com/office/drawing/2014/main" id="{2A9B4C70-3304-4FB7-88B4-05B478691695}"/>
              </a:ext>
            </a:extLst>
          </p:cNvPr>
          <p:cNvSpPr/>
          <p:nvPr/>
        </p:nvSpPr>
        <p:spPr>
          <a:xfrm>
            <a:off x="7835669" y="82261"/>
            <a:ext cx="3891733" cy="1765927"/>
          </a:xfrm>
          <a:prstGeom prst="roundRect">
            <a:avLst/>
          </a:prstGeom>
          <a:solidFill>
            <a:schemeClr val="accent5"/>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1400" b="1" u="sng" dirty="0"/>
              <a:t>OBJECTIF</a:t>
            </a: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Organisation d‘une série d’activités hors media pour être visible sur le terrain et humaniser le projet</a:t>
            </a:r>
            <a:endParaRPr lang="fr-CM"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200" dirty="0">
                <a:latin typeface="Times New Roman" panose="02020603050405020304" pitchFamily="18" charset="0"/>
                <a:ea typeface="Times New Roman" panose="02020603050405020304" pitchFamily="18" charset="0"/>
              </a:rPr>
              <a:t>Communication de proximité auprès de populations cibles sur les nouvelles dispositions </a:t>
            </a:r>
            <a:endParaRPr lang="fr-FR" sz="1200" dirty="0"/>
          </a:p>
          <a:p>
            <a:endParaRPr lang="fr-FR" sz="1600" dirty="0"/>
          </a:p>
          <a:p>
            <a:endParaRPr lang="fr-CM" sz="1600" dirty="0"/>
          </a:p>
        </p:txBody>
      </p:sp>
      <p:sp>
        <p:nvSpPr>
          <p:cNvPr id="36" name="Flèche : droite 35">
            <a:extLst>
              <a:ext uri="{FF2B5EF4-FFF2-40B4-BE49-F238E27FC236}">
                <a16:creationId xmlns:a16="http://schemas.microsoft.com/office/drawing/2014/main" id="{D43D62AD-378F-440F-9F28-9E823951EF57}"/>
              </a:ext>
            </a:extLst>
          </p:cNvPr>
          <p:cNvSpPr/>
          <p:nvPr/>
        </p:nvSpPr>
        <p:spPr>
          <a:xfrm>
            <a:off x="7052096" y="603155"/>
            <a:ext cx="715865" cy="284612"/>
          </a:xfrm>
          <a:prstGeom prst="rightArrow">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dirty="0">
              <a:solidFill>
                <a:schemeClr val="bg1"/>
              </a:solidFill>
            </a:endParaRPr>
          </a:p>
        </p:txBody>
      </p:sp>
    </p:spTree>
    <p:extLst>
      <p:ext uri="{BB962C8B-B14F-4D97-AF65-F5344CB8AC3E}">
        <p14:creationId xmlns:p14="http://schemas.microsoft.com/office/powerpoint/2010/main" val="675037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34"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4" name="Titre 3">
            <a:extLst>
              <a:ext uri="{FF2B5EF4-FFF2-40B4-BE49-F238E27FC236}">
                <a16:creationId xmlns:a16="http://schemas.microsoft.com/office/drawing/2014/main" id="{DEE18258-3DB8-4AF9-BB63-1EE9B8AC8A0A}"/>
              </a:ext>
            </a:extLst>
          </p:cNvPr>
          <p:cNvSpPr>
            <a:spLocks noGrp="1"/>
          </p:cNvSpPr>
          <p:nvPr>
            <p:ph type="title"/>
          </p:nvPr>
        </p:nvSpPr>
        <p:spPr>
          <a:xfrm>
            <a:off x="1258149" y="2908300"/>
            <a:ext cx="10515600" cy="1325563"/>
          </a:xfrm>
        </p:spPr>
        <p:txBody>
          <a:bodyPr>
            <a:normAutofit fontScale="90000"/>
          </a:bodyPr>
          <a:lstStyle/>
          <a:p>
            <a:br>
              <a:rPr lang="fr-FR" b="1" dirty="0"/>
            </a:br>
            <a:r>
              <a:rPr lang="fr-FR" b="1" dirty="0"/>
              <a:t>MEDIA PLANNING &amp; PROGRAMME DE SUIVI ET EVALUATION</a:t>
            </a:r>
            <a:br>
              <a:rPr lang="fr-FR" b="1" dirty="0"/>
            </a:br>
            <a:br>
              <a:rPr lang="fr-FR" b="1" dirty="0"/>
            </a:br>
            <a:br>
              <a:rPr lang="fr-FR" b="1" dirty="0"/>
            </a:br>
            <a:br>
              <a:rPr lang="fr-FR" b="1" dirty="0"/>
            </a:br>
            <a:br>
              <a:rPr lang="fr-FR" b="1" dirty="0"/>
            </a:br>
            <a:r>
              <a:rPr lang="fr-FR" b="1" dirty="0"/>
              <a:t>                                                                    A SUIVRE…</a:t>
            </a:r>
            <a:endParaRPr lang="fr-CM" b="1" dirty="0"/>
          </a:p>
        </p:txBody>
      </p:sp>
    </p:spTree>
    <p:extLst>
      <p:ext uri="{BB962C8B-B14F-4D97-AF65-F5344CB8AC3E}">
        <p14:creationId xmlns:p14="http://schemas.microsoft.com/office/powerpoint/2010/main" val="349478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pic>
        <p:nvPicPr>
          <p:cNvPr id="3" name="Image 2">
            <a:extLst>
              <a:ext uri="{FF2B5EF4-FFF2-40B4-BE49-F238E27FC236}">
                <a16:creationId xmlns:a16="http://schemas.microsoft.com/office/drawing/2014/main" id="{DD941C5C-6163-44DE-9C8A-963C80F49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39"/>
            <a:ext cx="12192000" cy="6887278"/>
          </a:xfrm>
          <a:prstGeom prst="rect">
            <a:avLst/>
          </a:prstGeom>
        </p:spPr>
      </p:pic>
    </p:spTree>
    <p:extLst>
      <p:ext uri="{BB962C8B-B14F-4D97-AF65-F5344CB8AC3E}">
        <p14:creationId xmlns:p14="http://schemas.microsoft.com/office/powerpoint/2010/main" val="10433708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5867422-04BE-4483-BD2B-60DA1C5A8C9D}"/>
              </a:ext>
            </a:extLst>
          </p:cNvPr>
          <p:cNvSpPr txBox="1"/>
          <p:nvPr/>
        </p:nvSpPr>
        <p:spPr>
          <a:xfrm>
            <a:off x="4965431" y="749857"/>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u="sng" dirty="0">
                <a:effectLst/>
                <a:latin typeface="+mj-lt"/>
                <a:ea typeface="+mj-ea"/>
                <a:cs typeface="+mj-cs"/>
              </a:rPr>
              <a:t>SOMMAIRE</a:t>
            </a:r>
          </a:p>
        </p:txBody>
      </p:sp>
      <p:sp>
        <p:nvSpPr>
          <p:cNvPr id="6" name="ZoneTexte 5">
            <a:extLst>
              <a:ext uri="{FF2B5EF4-FFF2-40B4-BE49-F238E27FC236}">
                <a16:creationId xmlns:a16="http://schemas.microsoft.com/office/drawing/2014/main" id="{3B9FC679-C81D-4CF8-BBB1-6989D5DEFD6E}"/>
              </a:ext>
            </a:extLst>
          </p:cNvPr>
          <p:cNvSpPr txBox="1"/>
          <p:nvPr/>
        </p:nvSpPr>
        <p:spPr>
          <a:xfrm>
            <a:off x="4965431" y="2245366"/>
            <a:ext cx="7023369" cy="397845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dirty="0"/>
              <a:t>1.  </a:t>
            </a:r>
            <a:r>
              <a:rPr lang="en-US" sz="1200" b="1" dirty="0"/>
              <a:t>INTRODUCTION GENERALE</a:t>
            </a:r>
          </a:p>
          <a:p>
            <a:pPr indent="-228600">
              <a:lnSpc>
                <a:spcPct val="90000"/>
              </a:lnSpc>
              <a:spcAft>
                <a:spcPts val="600"/>
              </a:spcAft>
              <a:buFont typeface="Arial" panose="020B0604020202020204" pitchFamily="34" charset="0"/>
              <a:buChar char="•"/>
            </a:pPr>
            <a:r>
              <a:rPr lang="en-US" sz="1200" dirty="0"/>
              <a:t>2.  </a:t>
            </a:r>
            <a:r>
              <a:rPr lang="en-US" sz="1200" b="1" dirty="0"/>
              <a:t>CONTEXTE </a:t>
            </a:r>
          </a:p>
          <a:p>
            <a:pPr indent="-228600">
              <a:lnSpc>
                <a:spcPct val="90000"/>
              </a:lnSpc>
              <a:spcAft>
                <a:spcPts val="600"/>
              </a:spcAft>
              <a:buFont typeface="Arial" panose="020B0604020202020204" pitchFamily="34" charset="0"/>
              <a:buChar char="•"/>
            </a:pPr>
            <a:r>
              <a:rPr lang="en-US" sz="1200" dirty="0"/>
              <a:t>       A-	ETAT DES LIEUX DU SYSTEME DE TRANSFUSION SANGUINE AU CAMEROUN </a:t>
            </a:r>
          </a:p>
          <a:p>
            <a:pPr indent="-228600">
              <a:lnSpc>
                <a:spcPct val="90000"/>
              </a:lnSpc>
              <a:spcAft>
                <a:spcPts val="600"/>
              </a:spcAft>
              <a:buFont typeface="Arial" panose="020B0604020202020204" pitchFamily="34" charset="0"/>
              <a:buChar char="•"/>
            </a:pPr>
            <a:r>
              <a:rPr lang="en-US" sz="1200" dirty="0"/>
              <a:t>       B-	JUSTFICATION DU PRESYNATS</a:t>
            </a:r>
          </a:p>
          <a:p>
            <a:pPr indent="-228600">
              <a:lnSpc>
                <a:spcPct val="90000"/>
              </a:lnSpc>
              <a:spcAft>
                <a:spcPts val="600"/>
              </a:spcAft>
              <a:buFont typeface="Arial" panose="020B0604020202020204" pitchFamily="34" charset="0"/>
              <a:buChar char="•"/>
            </a:pPr>
            <a:r>
              <a:rPr lang="en-US" sz="1200" dirty="0"/>
              <a:t>3.  </a:t>
            </a:r>
            <a:r>
              <a:rPr lang="en-US" sz="1200" b="1" dirty="0"/>
              <a:t>LE ROLE DE LA COMMUNICATION DANS LE PROJET</a:t>
            </a:r>
          </a:p>
          <a:p>
            <a:pPr indent="-228600">
              <a:lnSpc>
                <a:spcPct val="90000"/>
              </a:lnSpc>
              <a:spcAft>
                <a:spcPts val="600"/>
              </a:spcAft>
              <a:buFont typeface="Arial" panose="020B0604020202020204" pitchFamily="34" charset="0"/>
              <a:buChar char="•"/>
            </a:pPr>
            <a:r>
              <a:rPr lang="en-US" sz="1200" dirty="0"/>
              <a:t>       A-	</a:t>
            </a:r>
            <a:r>
              <a:rPr lang="en-US" sz="1200" dirty="0" err="1"/>
              <a:t>Objectifs</a:t>
            </a:r>
            <a:r>
              <a:rPr lang="en-US" sz="1200" dirty="0"/>
              <a:t> </a:t>
            </a:r>
            <a:r>
              <a:rPr lang="en-US" sz="1200" dirty="0" err="1"/>
              <a:t>généraux</a:t>
            </a:r>
            <a:endParaRPr lang="en-US" sz="1200" dirty="0"/>
          </a:p>
          <a:p>
            <a:pPr indent="-228600">
              <a:lnSpc>
                <a:spcPct val="90000"/>
              </a:lnSpc>
              <a:spcAft>
                <a:spcPts val="600"/>
              </a:spcAft>
              <a:buFont typeface="Arial" panose="020B0604020202020204" pitchFamily="34" charset="0"/>
              <a:buChar char="•"/>
            </a:pPr>
            <a:r>
              <a:rPr lang="en-US" sz="1200" dirty="0"/>
              <a:t>       B-	</a:t>
            </a:r>
            <a:r>
              <a:rPr lang="en-US" sz="1200" dirty="0" err="1"/>
              <a:t>Objectifs</a:t>
            </a:r>
            <a:r>
              <a:rPr lang="en-US" sz="1200" dirty="0"/>
              <a:t> </a:t>
            </a:r>
            <a:r>
              <a:rPr lang="en-US" sz="1200" dirty="0" err="1"/>
              <a:t>spécifiques</a:t>
            </a:r>
            <a:r>
              <a:rPr lang="en-US" sz="1200" dirty="0"/>
              <a:t> </a:t>
            </a:r>
          </a:p>
          <a:p>
            <a:pPr indent="-228600">
              <a:lnSpc>
                <a:spcPct val="90000"/>
              </a:lnSpc>
              <a:spcAft>
                <a:spcPts val="600"/>
              </a:spcAft>
              <a:buFont typeface="Arial" panose="020B0604020202020204" pitchFamily="34" charset="0"/>
              <a:buChar char="•"/>
            </a:pPr>
            <a:r>
              <a:rPr lang="en-US" sz="1200" dirty="0"/>
              <a:t>4.  </a:t>
            </a:r>
            <a:r>
              <a:rPr lang="en-US" sz="1200" b="1" dirty="0"/>
              <a:t>DESCRIPTION DES CIBLES </a:t>
            </a:r>
          </a:p>
          <a:p>
            <a:pPr indent="-228600">
              <a:lnSpc>
                <a:spcPct val="90000"/>
              </a:lnSpc>
              <a:spcAft>
                <a:spcPts val="600"/>
              </a:spcAft>
              <a:buFont typeface="Arial" panose="020B0604020202020204" pitchFamily="34" charset="0"/>
              <a:buChar char="•"/>
            </a:pPr>
            <a:r>
              <a:rPr lang="en-US" sz="1200" dirty="0"/>
              <a:t>       a -	</a:t>
            </a:r>
            <a:r>
              <a:rPr lang="en-US" sz="1200" dirty="0" err="1"/>
              <a:t>Niveau</a:t>
            </a:r>
            <a:r>
              <a:rPr lang="en-US" sz="1200" dirty="0"/>
              <a:t> 1: les </a:t>
            </a:r>
            <a:r>
              <a:rPr lang="en-US" sz="1200" dirty="0" err="1"/>
              <a:t>usagers</a:t>
            </a:r>
            <a:r>
              <a:rPr lang="en-US" sz="1200" dirty="0"/>
              <a:t>, </a:t>
            </a:r>
            <a:r>
              <a:rPr lang="en-US" sz="1200" dirty="0" err="1"/>
              <a:t>bénéficiaires</a:t>
            </a:r>
            <a:r>
              <a:rPr lang="en-US" sz="1200" dirty="0"/>
              <a:t> de service</a:t>
            </a:r>
          </a:p>
          <a:p>
            <a:pPr indent="-228600">
              <a:lnSpc>
                <a:spcPct val="90000"/>
              </a:lnSpc>
              <a:spcAft>
                <a:spcPts val="600"/>
              </a:spcAft>
              <a:buFont typeface="Arial" panose="020B0604020202020204" pitchFamily="34" charset="0"/>
              <a:buChar char="•"/>
            </a:pPr>
            <a:r>
              <a:rPr lang="en-US" sz="1200" dirty="0"/>
              <a:t>       b-	</a:t>
            </a:r>
            <a:r>
              <a:rPr lang="en-US" sz="1200" dirty="0" err="1"/>
              <a:t>Niveau</a:t>
            </a:r>
            <a:r>
              <a:rPr lang="en-US" sz="1200" dirty="0"/>
              <a:t> 2 : les </a:t>
            </a:r>
            <a:r>
              <a:rPr lang="en-US" sz="1200" dirty="0" err="1"/>
              <a:t>professionnels</a:t>
            </a:r>
            <a:r>
              <a:rPr lang="en-US" sz="1200" dirty="0"/>
              <a:t> de la </a:t>
            </a:r>
            <a:r>
              <a:rPr lang="en-US" sz="1200" dirty="0" err="1"/>
              <a:t>santé</a:t>
            </a:r>
            <a:r>
              <a:rPr lang="en-US" sz="1200" dirty="0"/>
              <a:t> et les </a:t>
            </a:r>
            <a:r>
              <a:rPr lang="en-US" sz="1200" dirty="0" err="1"/>
              <a:t>pharmaciens</a:t>
            </a:r>
            <a:endParaRPr lang="en-US" sz="1200" dirty="0"/>
          </a:p>
          <a:p>
            <a:pPr indent="-228600">
              <a:lnSpc>
                <a:spcPct val="90000"/>
              </a:lnSpc>
              <a:spcAft>
                <a:spcPts val="600"/>
              </a:spcAft>
              <a:buFont typeface="Arial" panose="020B0604020202020204" pitchFamily="34" charset="0"/>
              <a:buChar char="•"/>
            </a:pPr>
            <a:r>
              <a:rPr lang="en-US" sz="1200" dirty="0"/>
              <a:t>       c-	</a:t>
            </a:r>
            <a:r>
              <a:rPr lang="en-US" sz="1200" dirty="0" err="1"/>
              <a:t>Niveau</a:t>
            </a:r>
            <a:r>
              <a:rPr lang="en-US" sz="1200" dirty="0"/>
              <a:t> 3 : le public interne au </a:t>
            </a:r>
            <a:r>
              <a:rPr lang="en-US" sz="1200" dirty="0" err="1"/>
              <a:t>projet</a:t>
            </a:r>
            <a:r>
              <a:rPr lang="en-US" sz="1200" dirty="0"/>
              <a:t> et le </a:t>
            </a:r>
            <a:r>
              <a:rPr lang="en-US" sz="1200" dirty="0" err="1"/>
              <a:t>bailleur</a:t>
            </a:r>
            <a:r>
              <a:rPr lang="en-US" sz="1200" dirty="0"/>
              <a:t> de fonds</a:t>
            </a:r>
          </a:p>
          <a:p>
            <a:pPr indent="-228600">
              <a:lnSpc>
                <a:spcPct val="90000"/>
              </a:lnSpc>
              <a:spcAft>
                <a:spcPts val="600"/>
              </a:spcAft>
              <a:buFont typeface="Arial" panose="020B0604020202020204" pitchFamily="34" charset="0"/>
              <a:buChar char="•"/>
            </a:pPr>
            <a:r>
              <a:rPr lang="en-US" sz="1200" dirty="0"/>
              <a:t>5.</a:t>
            </a:r>
            <a:r>
              <a:rPr lang="en-US" sz="1200" b="1" dirty="0"/>
              <a:t>  AXES DE COMMUNICATION</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6.  </a:t>
            </a:r>
            <a:r>
              <a:rPr lang="en-US" sz="1200" b="1" dirty="0"/>
              <a:t>MISE EN OUEVRE DE LA STRATEGIE</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7.</a:t>
            </a:r>
            <a:r>
              <a:rPr lang="en-US" sz="1200" b="1" dirty="0"/>
              <a:t>PLAN D’ACTION</a:t>
            </a:r>
          </a:p>
        </p:txBody>
      </p:sp>
      <p:pic>
        <p:nvPicPr>
          <p:cNvPr id="7" name="Image 6" descr="Une image contenant personne, homme, tenant, microscope&#10;&#10;Description générée automatiquement">
            <a:extLst>
              <a:ext uri="{FF2B5EF4-FFF2-40B4-BE49-F238E27FC236}">
                <a16:creationId xmlns:a16="http://schemas.microsoft.com/office/drawing/2014/main" id="{0992F116-820B-4340-8EDC-E260135C4189}"/>
              </a:ext>
            </a:extLst>
          </p:cNvPr>
          <p:cNvPicPr>
            <a:picLocks noChangeAspect="1"/>
          </p:cNvPicPr>
          <p:nvPr/>
        </p:nvPicPr>
        <p:blipFill rotWithShape="1">
          <a:blip r:embed="rId2">
            <a:extLst>
              <a:ext uri="{28A0092B-C50C-407E-A947-70E740481C1C}">
                <a14:useLocalDpi xmlns:a14="http://schemas.microsoft.com/office/drawing/2010/main" val="0"/>
              </a:ext>
            </a:extLst>
          </a:blip>
          <a:srcRect l="23328" r="31409" b="-1"/>
          <a:stretch/>
        </p:blipFill>
        <p:spPr>
          <a:xfrm>
            <a:off x="20" y="10"/>
            <a:ext cx="4635571" cy="6857990"/>
          </a:xfrm>
          <a:prstGeom prst="rect">
            <a:avLst/>
          </a:prstGeom>
          <a:effectLst/>
        </p:spPr>
      </p:pic>
      <p:cxnSp>
        <p:nvCxnSpPr>
          <p:cNvPr id="20"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8070"/>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C14873D3-3118-4294-8188-8EFF786A0E81}"/>
              </a:ext>
            </a:extLst>
          </p:cNvPr>
          <p:cNvGrpSpPr/>
          <p:nvPr/>
        </p:nvGrpSpPr>
        <p:grpSpPr>
          <a:xfrm>
            <a:off x="10404106" y="6136718"/>
            <a:ext cx="1729436" cy="639022"/>
            <a:chOff x="10404106" y="6108143"/>
            <a:chExt cx="1729436" cy="639022"/>
          </a:xfrm>
        </p:grpSpPr>
        <p:pic>
          <p:nvPicPr>
            <p:cNvPr id="13" name="Image 12" descr="Une image contenant texte&#10;&#10;Description générée automatiquement">
              <a:extLst>
                <a:ext uri="{FF2B5EF4-FFF2-40B4-BE49-F238E27FC236}">
                  <a16:creationId xmlns:a16="http://schemas.microsoft.com/office/drawing/2014/main" id="{133389FC-EC82-4A74-969E-8FF85FF88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8" name="Image 7">
              <a:extLst>
                <a:ext uri="{FF2B5EF4-FFF2-40B4-BE49-F238E27FC236}">
                  <a16:creationId xmlns:a16="http://schemas.microsoft.com/office/drawing/2014/main" id="{2321610C-0BDE-48AA-A9B1-D808608A5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Tree>
    <p:extLst>
      <p:ext uri="{BB962C8B-B14F-4D97-AF65-F5344CB8AC3E}">
        <p14:creationId xmlns:p14="http://schemas.microsoft.com/office/powerpoint/2010/main" val="380738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291DB-AF35-48C2-B1C3-2568F2CF3725}"/>
              </a:ext>
            </a:extLst>
          </p:cNvPr>
          <p:cNvSpPr>
            <a:spLocks noGrp="1"/>
          </p:cNvSpPr>
          <p:nvPr>
            <p:ph type="title"/>
          </p:nvPr>
        </p:nvSpPr>
        <p:spPr>
          <a:xfrm>
            <a:off x="2557463" y="346170"/>
            <a:ext cx="6186488" cy="796830"/>
          </a:xfrm>
        </p:spPr>
        <p:txBody>
          <a:bodyPr/>
          <a:lstStyle/>
          <a:p>
            <a:r>
              <a:rPr lang="fr-FR" b="1" u="sng" dirty="0"/>
              <a:t>INTRODUCTION GENERALE</a:t>
            </a:r>
            <a:endParaRPr lang="fr-CM" b="1" u="sng" dirty="0"/>
          </a:p>
        </p:txBody>
      </p:sp>
      <p:sp>
        <p:nvSpPr>
          <p:cNvPr id="6" name="ZoneTexte 5">
            <a:extLst>
              <a:ext uri="{FF2B5EF4-FFF2-40B4-BE49-F238E27FC236}">
                <a16:creationId xmlns:a16="http://schemas.microsoft.com/office/drawing/2014/main" id="{24A4B532-0F89-4B86-98FE-FDE86C8309E4}"/>
              </a:ext>
            </a:extLst>
          </p:cNvPr>
          <p:cNvSpPr txBox="1"/>
          <p:nvPr/>
        </p:nvSpPr>
        <p:spPr>
          <a:xfrm>
            <a:off x="414528" y="2356846"/>
            <a:ext cx="3517472" cy="4154984"/>
          </a:xfrm>
          <a:prstGeom prst="rect">
            <a:avLst/>
          </a:prstGeom>
          <a:noFill/>
        </p:spPr>
        <p:txBody>
          <a:bodyPr wrap="square" rtlCol="0">
            <a:spAutoFit/>
          </a:bodyPr>
          <a:lstStyle/>
          <a:p>
            <a:pPr algn="just">
              <a:lnSpc>
                <a:spcPct val="150000"/>
              </a:lnSpc>
            </a:pPr>
            <a:r>
              <a:rPr lang="fr-FR" sz="1200" dirty="0">
                <a:effectLst/>
                <a:latin typeface="Times New Roman" panose="02020603050405020304" pitchFamily="18" charset="0"/>
                <a:ea typeface="Times New Roman" panose="02020603050405020304" pitchFamily="18" charset="0"/>
              </a:rPr>
              <a:t>Selon la norme </a:t>
            </a:r>
            <a:r>
              <a:rPr lang="fr-FR" sz="1200" b="1" dirty="0">
                <a:effectLst/>
                <a:latin typeface="Times New Roman" panose="02020603050405020304" pitchFamily="18" charset="0"/>
                <a:ea typeface="Times New Roman" panose="02020603050405020304" pitchFamily="18" charset="0"/>
              </a:rPr>
              <a:t>OMS</a:t>
            </a:r>
            <a:r>
              <a:rPr lang="fr-FR" sz="1200" dirty="0">
                <a:effectLst/>
                <a:latin typeface="Times New Roman" panose="02020603050405020304" pitchFamily="18" charset="0"/>
                <a:ea typeface="Times New Roman" panose="02020603050405020304" pitchFamily="18" charset="0"/>
              </a:rPr>
              <a:t>, les besoins en sang d’un pays peuvent être satisfaits dès lors que 1 à 3% de la population est Donneur Volontaire Bénévole Régulier et Non Rémunéré (</a:t>
            </a:r>
            <a:r>
              <a:rPr lang="fr-FR" sz="1200" b="1" dirty="0">
                <a:effectLst/>
                <a:latin typeface="Times New Roman" panose="02020603050405020304" pitchFamily="18" charset="0"/>
                <a:ea typeface="Times New Roman" panose="02020603050405020304" pitchFamily="18" charset="0"/>
              </a:rPr>
              <a:t>DVBRNR</a:t>
            </a:r>
            <a:r>
              <a:rPr lang="fr-FR" sz="1200" dirty="0">
                <a:effectLst/>
                <a:latin typeface="Times New Roman" panose="02020603050405020304" pitchFamily="18" charset="0"/>
                <a:ea typeface="Times New Roman" panose="02020603050405020304" pitchFamily="18" charset="0"/>
              </a:rPr>
              <a:t>). </a:t>
            </a:r>
            <a:endParaRPr lang="fr-CM" sz="1200" dirty="0">
              <a:effectLst/>
              <a:latin typeface="Times New Roman" panose="02020603050405020304" pitchFamily="18" charset="0"/>
              <a:ea typeface="Times New Roman" panose="02020603050405020304" pitchFamily="18" charset="0"/>
            </a:endParaRPr>
          </a:p>
          <a:p>
            <a:pPr algn="just">
              <a:lnSpc>
                <a:spcPct val="150000"/>
              </a:lnSpc>
            </a:pPr>
            <a:r>
              <a:rPr lang="fr-FR" sz="1200" dirty="0">
                <a:effectLst/>
                <a:latin typeface="Times New Roman" panose="02020603050405020304" pitchFamily="18" charset="0"/>
                <a:ea typeface="Times New Roman" panose="02020603050405020304" pitchFamily="18" charset="0"/>
              </a:rPr>
              <a:t>Au Cameroun, les besoins actuels sont estimés à environ </a:t>
            </a:r>
            <a:r>
              <a:rPr lang="fr-FR" sz="1200" b="1" dirty="0">
                <a:effectLst/>
                <a:latin typeface="Times New Roman" panose="02020603050405020304" pitchFamily="18" charset="0"/>
                <a:ea typeface="Times New Roman" panose="02020603050405020304" pitchFamily="18" charset="0"/>
              </a:rPr>
              <a:t>400.000</a:t>
            </a:r>
            <a:r>
              <a:rPr lang="fr-FR" sz="1200" dirty="0">
                <a:effectLst/>
                <a:latin typeface="Times New Roman" panose="02020603050405020304" pitchFamily="18" charset="0"/>
                <a:ea typeface="Times New Roman" panose="02020603050405020304" pitchFamily="18" charset="0"/>
              </a:rPr>
              <a:t> poches de sang par an. le don de sang repose à près de 90% sur les donneurs familiaux ou de remplacement et, à peine 10% sont des DVBRNR, </a:t>
            </a:r>
            <a:endParaRPr lang="fr-CM" sz="1200" dirty="0">
              <a:effectLst/>
              <a:latin typeface="Times New Roman" panose="02020603050405020304" pitchFamily="18" charset="0"/>
              <a:ea typeface="Times New Roman" panose="02020603050405020304" pitchFamily="18" charset="0"/>
            </a:endParaRPr>
          </a:p>
          <a:p>
            <a:pPr algn="just">
              <a:lnSpc>
                <a:spcPct val="150000"/>
              </a:lnSpc>
            </a:pPr>
            <a:r>
              <a:rPr lang="fr-FR" sz="1200" dirty="0">
                <a:latin typeface="Times New Roman" panose="02020603050405020304" pitchFamily="18" charset="0"/>
                <a:ea typeface="Times New Roman" panose="02020603050405020304" pitchFamily="18" charset="0"/>
              </a:rPr>
              <a:t>P</a:t>
            </a:r>
            <a:r>
              <a:rPr lang="fr-FR" sz="1200" dirty="0">
                <a:effectLst/>
                <a:latin typeface="Times New Roman" panose="02020603050405020304" pitchFamily="18" charset="0"/>
                <a:ea typeface="Times New Roman" panose="02020603050405020304" pitchFamily="18" charset="0"/>
              </a:rPr>
              <a:t>ourtant l’accès au sang sûr pourrait aider à prévenir la </a:t>
            </a:r>
            <a:r>
              <a:rPr lang="fr-FR" sz="1200" b="1" i="1" dirty="0">
                <a:effectLst/>
                <a:latin typeface="Times New Roman" panose="02020603050405020304" pitchFamily="18" charset="0"/>
                <a:ea typeface="Times New Roman" panose="02020603050405020304" pitchFamily="18" charset="0"/>
              </a:rPr>
              <a:t>propagation du VIH; des hépatites B et C; la prise en charge de certaines complications d’accouchement, d’anémies grave, drépanocytaires, hémophiles, hémodialysés, les victimes d’accidents etc</a:t>
            </a:r>
            <a:r>
              <a:rPr lang="fr-FR" sz="1200" dirty="0">
                <a:effectLst/>
                <a:latin typeface="Times New Roman" panose="02020603050405020304" pitchFamily="18" charset="0"/>
                <a:ea typeface="Times New Roman" panose="02020603050405020304" pitchFamily="18" charset="0"/>
              </a:rPr>
              <a:t>..</a:t>
            </a:r>
            <a:endParaRPr lang="fr-CM" sz="1200" dirty="0">
              <a:effectLst/>
              <a:latin typeface="Times New Roman" panose="02020603050405020304" pitchFamily="18" charset="0"/>
              <a:ea typeface="Times New Roman" panose="02020603050405020304" pitchFamily="18" charset="0"/>
            </a:endParaRPr>
          </a:p>
          <a:p>
            <a:endParaRPr lang="fr-CM" sz="1200" dirty="0"/>
          </a:p>
        </p:txBody>
      </p:sp>
      <p:sp>
        <p:nvSpPr>
          <p:cNvPr id="9" name="ZoneTexte 8">
            <a:extLst>
              <a:ext uri="{FF2B5EF4-FFF2-40B4-BE49-F238E27FC236}">
                <a16:creationId xmlns:a16="http://schemas.microsoft.com/office/drawing/2014/main" id="{0845256B-2490-4E0D-A7BE-C49EF929FEE0}"/>
              </a:ext>
            </a:extLst>
          </p:cNvPr>
          <p:cNvSpPr txBox="1"/>
          <p:nvPr/>
        </p:nvSpPr>
        <p:spPr>
          <a:xfrm>
            <a:off x="4437848" y="2356846"/>
            <a:ext cx="3258352" cy="1998111"/>
          </a:xfrm>
          <a:prstGeom prst="rect">
            <a:avLst/>
          </a:prstGeom>
          <a:noFill/>
        </p:spPr>
        <p:txBody>
          <a:bodyPr wrap="square">
            <a:spAutoFit/>
          </a:bodyPr>
          <a:lstStyle/>
          <a:p>
            <a:pPr algn="just">
              <a:lnSpc>
                <a:spcPct val="150000"/>
              </a:lnSpc>
            </a:pPr>
            <a:r>
              <a:rPr lang="fr-FR" sz="1200" dirty="0">
                <a:effectLst/>
                <a:latin typeface="Times New Roman" panose="02020603050405020304" pitchFamily="18" charset="0"/>
                <a:ea typeface="Times New Roman" panose="02020603050405020304" pitchFamily="18" charset="0"/>
              </a:rPr>
              <a:t>le Gouvernement avec l’appui des partenaires, a posé des actes pour inverser la tendance. L’un de ces actes est la création du Programme National de Transfusion Sanguine </a:t>
            </a:r>
            <a:r>
              <a:rPr lang="fr-FR" sz="1200" b="1" dirty="0">
                <a:effectLst/>
                <a:latin typeface="Times New Roman" panose="02020603050405020304" pitchFamily="18" charset="0"/>
                <a:ea typeface="Times New Roman" panose="02020603050405020304" pitchFamily="18" charset="0"/>
              </a:rPr>
              <a:t>(PNTS) </a:t>
            </a:r>
            <a:r>
              <a:rPr lang="fr-CM" sz="1200" dirty="0">
                <a:latin typeface="Times New Roman" panose="02020603050405020304" pitchFamily="18" charset="0"/>
                <a:ea typeface="Times New Roman" panose="02020603050405020304" pitchFamily="18" charset="0"/>
              </a:rPr>
              <a:t>et du </a:t>
            </a:r>
            <a:r>
              <a:rPr lang="fr-FR" sz="1200" dirty="0">
                <a:effectLst/>
                <a:latin typeface="Times New Roman" panose="02020603050405020304" pitchFamily="18" charset="0"/>
                <a:ea typeface="Times New Roman" panose="02020603050405020304" pitchFamily="18" charset="0"/>
              </a:rPr>
              <a:t>projet de renforcement du système de transfusion voit le jour dans le but de doter le Cameroun d’un système moderne, fiable et accessible à tous.</a:t>
            </a:r>
            <a:endParaRPr lang="fr-CM" sz="12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04D7335-63F9-417F-8EEB-54D97B740EE6}"/>
              </a:ext>
            </a:extLst>
          </p:cNvPr>
          <p:cNvSpPr txBox="1"/>
          <p:nvPr/>
        </p:nvSpPr>
        <p:spPr>
          <a:xfrm>
            <a:off x="8250174" y="2356846"/>
            <a:ext cx="3426714" cy="2829108"/>
          </a:xfrm>
          <a:prstGeom prst="rect">
            <a:avLst/>
          </a:prstGeom>
          <a:noFill/>
        </p:spPr>
        <p:txBody>
          <a:bodyPr wrap="square">
            <a:spAutoFit/>
          </a:bodyPr>
          <a:lstStyle/>
          <a:p>
            <a:pPr algn="just">
              <a:lnSpc>
                <a:spcPct val="150000"/>
              </a:lnSpc>
            </a:pPr>
            <a:r>
              <a:rPr lang="fr-FR" sz="1200" dirty="0">
                <a:effectLst/>
                <a:latin typeface="Times New Roman" panose="02020603050405020304" pitchFamily="18" charset="0"/>
                <a:ea typeface="Times New Roman" panose="02020603050405020304" pitchFamily="18" charset="0"/>
              </a:rPr>
              <a:t>Actif depuis plusieurs années, le </a:t>
            </a:r>
            <a:r>
              <a:rPr lang="fr-FR" sz="1200" b="1" dirty="0">
                <a:effectLst/>
                <a:latin typeface="Times New Roman" panose="02020603050405020304" pitchFamily="18" charset="0"/>
                <a:ea typeface="Times New Roman" panose="02020603050405020304" pitchFamily="18" charset="0"/>
              </a:rPr>
              <a:t>PRESYNATS</a:t>
            </a:r>
            <a:r>
              <a:rPr lang="fr-FR" sz="1200" dirty="0">
                <a:effectLst/>
                <a:latin typeface="Times New Roman" panose="02020603050405020304" pitchFamily="18" charset="0"/>
                <a:ea typeface="Times New Roman" panose="02020603050405020304" pitchFamily="18" charset="0"/>
              </a:rPr>
              <a:t> est en quête de valorisation, et de mise en lumière de ses différentes articulations afin de créer une synergie entre les acteurs du projet, l’administration, les bailleurs de fonds et surtout les usagers, futurs bénéficiaires de ce vaste projet social. </a:t>
            </a:r>
          </a:p>
          <a:p>
            <a:pPr algn="just">
              <a:lnSpc>
                <a:spcPct val="150000"/>
              </a:lnSpc>
            </a:pPr>
            <a:endParaRPr lang="fr-CM" sz="1200" dirty="0">
              <a:effectLst/>
              <a:latin typeface="Times New Roman" panose="02020603050405020304" pitchFamily="18" charset="0"/>
              <a:ea typeface="Times New Roman" panose="02020603050405020304" pitchFamily="18" charset="0"/>
            </a:endParaRPr>
          </a:p>
          <a:p>
            <a:pPr algn="just">
              <a:lnSpc>
                <a:spcPct val="150000"/>
              </a:lnSpc>
            </a:pPr>
            <a:r>
              <a:rPr lang="fr-FR" sz="1200" dirty="0">
                <a:effectLst/>
                <a:latin typeface="Times New Roman" panose="02020603050405020304" pitchFamily="18" charset="0"/>
                <a:ea typeface="Times New Roman" panose="02020603050405020304" pitchFamily="18" charset="0"/>
              </a:rPr>
              <a:t>Voilà ce qui justifie ce plan de communication qui touchera tous les aspects du projet et annoncera les actions liées à la promotion du don de sang.</a:t>
            </a:r>
            <a:endParaRPr lang="fr-CM" sz="1200" dirty="0">
              <a:effectLst/>
              <a:latin typeface="Times New Roman" panose="02020603050405020304" pitchFamily="18" charset="0"/>
              <a:ea typeface="Times New Roman" panose="02020603050405020304" pitchFamily="18" charset="0"/>
            </a:endParaRPr>
          </a:p>
        </p:txBody>
      </p:sp>
      <p:pic>
        <p:nvPicPr>
          <p:cNvPr id="13" name="Graphique 12" descr="Batterie en charge avec un remplissage uni">
            <a:extLst>
              <a:ext uri="{FF2B5EF4-FFF2-40B4-BE49-F238E27FC236}">
                <a16:creationId xmlns:a16="http://schemas.microsoft.com/office/drawing/2014/main" id="{3E57826F-718C-4D2C-9DEE-D874DCFFBE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6064" y="1461496"/>
            <a:ext cx="914400" cy="914400"/>
          </a:xfrm>
          <a:prstGeom prst="rect">
            <a:avLst/>
          </a:prstGeom>
        </p:spPr>
      </p:pic>
      <p:pic>
        <p:nvPicPr>
          <p:cNvPr id="15" name="Graphique 14" descr="Brainstorming avec un remplissage uni">
            <a:extLst>
              <a:ext uri="{FF2B5EF4-FFF2-40B4-BE49-F238E27FC236}">
                <a16:creationId xmlns:a16="http://schemas.microsoft.com/office/drawing/2014/main" id="{4A2DEAE9-3DCF-4F79-BF5C-304D9621F1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799" y="1442446"/>
            <a:ext cx="914400" cy="914400"/>
          </a:xfrm>
          <a:prstGeom prst="rect">
            <a:avLst/>
          </a:prstGeom>
        </p:spPr>
      </p:pic>
      <p:pic>
        <p:nvPicPr>
          <p:cNvPr id="17" name="Graphique 16" descr="Mur de briques en construction avec un remplissage uni">
            <a:extLst>
              <a:ext uri="{FF2B5EF4-FFF2-40B4-BE49-F238E27FC236}">
                <a16:creationId xmlns:a16="http://schemas.microsoft.com/office/drawing/2014/main" id="{58DBACE1-CBD3-4EA8-9AB8-EF505EE7F6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4537" y="1409942"/>
            <a:ext cx="914400" cy="914400"/>
          </a:xfrm>
          <a:prstGeom prst="rect">
            <a:avLst/>
          </a:prstGeom>
        </p:spPr>
      </p:pic>
      <p:grpSp>
        <p:nvGrpSpPr>
          <p:cNvPr id="12" name="Groupe 11">
            <a:extLst>
              <a:ext uri="{FF2B5EF4-FFF2-40B4-BE49-F238E27FC236}">
                <a16:creationId xmlns:a16="http://schemas.microsoft.com/office/drawing/2014/main" id="{D8D4C1F3-3B58-40A3-9AF8-3EB5B01D4052}"/>
              </a:ext>
            </a:extLst>
          </p:cNvPr>
          <p:cNvGrpSpPr/>
          <p:nvPr/>
        </p:nvGrpSpPr>
        <p:grpSpPr>
          <a:xfrm>
            <a:off x="10404106" y="6136718"/>
            <a:ext cx="1729436" cy="639022"/>
            <a:chOff x="10404106" y="6108143"/>
            <a:chExt cx="1729436" cy="639022"/>
          </a:xfrm>
        </p:grpSpPr>
        <p:pic>
          <p:nvPicPr>
            <p:cNvPr id="14" name="Image 13" descr="Une image contenant texte&#10;&#10;Description générée automatiquement">
              <a:extLst>
                <a:ext uri="{FF2B5EF4-FFF2-40B4-BE49-F238E27FC236}">
                  <a16:creationId xmlns:a16="http://schemas.microsoft.com/office/drawing/2014/main" id="{9C3D55BC-8765-47B1-A8C8-D57FCA5F16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6" name="Image 15">
              <a:extLst>
                <a:ext uri="{FF2B5EF4-FFF2-40B4-BE49-F238E27FC236}">
                  <a16:creationId xmlns:a16="http://schemas.microsoft.com/office/drawing/2014/main" id="{F9D18BAA-CE19-4068-8D59-4DADE08C0E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Tree>
    <p:extLst>
      <p:ext uri="{BB962C8B-B14F-4D97-AF65-F5344CB8AC3E}">
        <p14:creationId xmlns:p14="http://schemas.microsoft.com/office/powerpoint/2010/main" val="3813803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380738" y="15876"/>
            <a:ext cx="2673096" cy="841883"/>
          </a:xfrm>
        </p:spPr>
        <p:txBody>
          <a:bodyPr>
            <a:normAutofit/>
          </a:bodyPr>
          <a:lstStyle/>
          <a:p>
            <a:r>
              <a:rPr lang="fr-FR" sz="4000" b="1" dirty="0"/>
              <a:t>CONTEXTE</a:t>
            </a:r>
            <a:endParaRPr lang="fr-CM" sz="4000" b="1" dirty="0"/>
          </a:p>
        </p:txBody>
      </p:sp>
      <p:sp>
        <p:nvSpPr>
          <p:cNvPr id="7" name="ZoneTexte 6">
            <a:extLst>
              <a:ext uri="{FF2B5EF4-FFF2-40B4-BE49-F238E27FC236}">
                <a16:creationId xmlns:a16="http://schemas.microsoft.com/office/drawing/2014/main" id="{84C0F4CE-1EEE-477D-B39A-A8FDC0D008E2}"/>
              </a:ext>
            </a:extLst>
          </p:cNvPr>
          <p:cNvSpPr txBox="1"/>
          <p:nvPr/>
        </p:nvSpPr>
        <p:spPr>
          <a:xfrm>
            <a:off x="191570" y="1136278"/>
            <a:ext cx="2018229" cy="50950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06000"/>
              </a:lnSpc>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ETAT DES LIEUX DU STSC</a:t>
            </a:r>
            <a:endParaRPr lang="fr-CM" sz="14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50000"/>
              </a:lnSpc>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50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 Cameroun adhère aux résolutions de l’OMS sur la transfusion sanguine et s’emploie à développer un Système de transfusion sanguine conforme aux standards internationaux</a:t>
            </a:r>
            <a:r>
              <a:rPr lang="fr-FR" sz="1400" dirty="0">
                <a:latin typeface="Times New Roman" panose="02020603050405020304" pitchFamily="18" charset="0"/>
                <a:ea typeface="Calibri" panose="020F0502020204030204" pitchFamily="34" charset="0"/>
                <a:cs typeface="Times New Roman" panose="02020603050405020304" pitchFamily="18" charset="0"/>
              </a:rPr>
              <a:t> mais</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la mise en place du système de la transfusion sanguine reste </a:t>
            </a:r>
            <a:r>
              <a:rPr lang="fr-FR" sz="1400" dirty="0">
                <a:latin typeface="Times New Roman" panose="02020603050405020304" pitchFamily="18" charset="0"/>
                <a:ea typeface="Calibri" panose="020F0502020204030204" pitchFamily="34" charset="0"/>
                <a:cs typeface="Times New Roman" panose="02020603050405020304" pitchFamily="18" charset="0"/>
              </a:rPr>
              <a:t>un vaste chantier</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9595691C-FDD7-4AE4-A390-D1792CC9D3C7}"/>
              </a:ext>
            </a:extLst>
          </p:cNvPr>
          <p:cNvSpPr txBox="1"/>
          <p:nvPr/>
        </p:nvSpPr>
        <p:spPr>
          <a:xfrm>
            <a:off x="2533650" y="1136279"/>
            <a:ext cx="9599892" cy="50950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50000"/>
              </a:lnSpc>
              <a:spcAft>
                <a:spcPts val="800"/>
              </a:spcAft>
              <a:buFont typeface="+mj-lt"/>
              <a:buAutoNum type="alphaLcParenR"/>
            </a:pP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ORGANISATION ACTUELLE DU STS</a:t>
            </a:r>
          </a:p>
          <a:p>
            <a:pPr algn="just">
              <a:lnSpc>
                <a:spcPct val="150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Il n’existe par de Le système de transfusion sanguine au Cameroun et cette situation est la cause de plusieurs pertes en vie humaine.</a:t>
            </a:r>
          </a:p>
          <a:p>
            <a:pPr marL="171450" indent="-171450" algn="just">
              <a:lnSpc>
                <a:spcPct val="150000"/>
              </a:lnSpc>
              <a:spcAft>
                <a:spcPts val="800"/>
              </a:spcAft>
              <a:buFont typeface="Arial" panose="020B0604020202020204" pitchFamily="34" charset="0"/>
              <a:buChar char="•"/>
            </a:pPr>
            <a:r>
              <a:rPr lang="fr-FR" sz="1400" b="1" dirty="0">
                <a:latin typeface="Times New Roman" panose="02020603050405020304" pitchFamily="18" charset="0"/>
                <a:ea typeface="Calibri" panose="020F0502020204030204" pitchFamily="34" charset="0"/>
                <a:cs typeface="Times New Roman" panose="02020603050405020304" pitchFamily="18" charset="0"/>
              </a:rPr>
              <a:t>Sur le plan juridique</a:t>
            </a:r>
          </a:p>
          <a:p>
            <a:pPr marL="90170" algn="just">
              <a:lnSpc>
                <a:spcPct val="150000"/>
              </a:lnSpc>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 Cameroun a légiféré sur la transfusion sanguine et mis en place un cadre normatif et réglementaire qui comprend de nombreux textes notamment : (i) la loi n°2003/014 du 22 décembre 2003 cependant, le Centre National de Transfusion Sanguine (CNTS) et les Centre Régionaux de Transfusion Sanguine prévus par la loi de 2003 ne sont pas fonctionnels. </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Sur le plan infrastructurel</a:t>
            </a:r>
          </a:p>
          <a:p>
            <a:pPr algn="just">
              <a:lnSpc>
                <a:spcPct val="150000"/>
              </a:lnSpc>
            </a:pPr>
            <a:r>
              <a:rPr lang="fr-FR" sz="1400" dirty="0">
                <a:effectLst/>
                <a:latin typeface="Times New Roman" panose="02020603050405020304" pitchFamily="18" charset="0"/>
                <a:ea typeface="Times New Roman" panose="02020603050405020304" pitchFamily="18" charset="0"/>
              </a:rPr>
              <a:t>En général, les banques de sang et les structures hospitalières qui collectent, qualifient, conservent et distribuent les produits sanguins sont des appendices des laboratoires d’analyse biologique des FOSA et elles ne disposent pas toujours d’infrastructures et d’équipements conformes aux normes. Sans parler du personnel qui est non seulement insuffisant mais pas qualifié.</a:t>
            </a:r>
            <a:endParaRPr lang="fr-CM" sz="1400" dirty="0">
              <a:effectLst/>
              <a:latin typeface="Times New Roman" panose="02020603050405020304" pitchFamily="18" charset="0"/>
              <a:ea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fr-FR" sz="1400" b="1" dirty="0">
                <a:latin typeface="Times New Roman" panose="02020603050405020304" pitchFamily="18" charset="0"/>
                <a:ea typeface="Calibri" panose="020F0502020204030204" pitchFamily="34" charset="0"/>
                <a:cs typeface="Times New Roman" panose="02020603050405020304" pitchFamily="18" charset="0"/>
              </a:rPr>
              <a:t>Sur le plan financier</a:t>
            </a:r>
            <a:endParaRPr lang="fr-CM"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La loi n°2003/014 du 22/12/2003 consacre la gratuité du don du sang. Toutefois dans les formations sanitaires, la poche de sang est cédée entre 17 000 et 25 000 Francs FCFA</a:t>
            </a:r>
            <a:r>
              <a:rPr lang="fr-FR" sz="1400" dirty="0">
                <a:latin typeface="Times New Roman" panose="02020603050405020304" pitchFamily="18" charset="0"/>
                <a:ea typeface="Times New Roman" panose="02020603050405020304" pitchFamily="18" charset="0"/>
              </a:rPr>
              <a:t> et même 100 000 </a:t>
            </a:r>
            <a:r>
              <a:rPr lang="fr-FR" sz="1400" dirty="0" err="1">
                <a:latin typeface="Times New Roman" panose="02020603050405020304" pitchFamily="18" charset="0"/>
                <a:ea typeface="Times New Roman" panose="02020603050405020304" pitchFamily="18" charset="0"/>
              </a:rPr>
              <a:t>fcfa</a:t>
            </a:r>
            <a:r>
              <a:rPr lang="fr-FR" sz="1400" dirty="0">
                <a:latin typeface="Times New Roman" panose="02020603050405020304" pitchFamily="18" charset="0"/>
                <a:ea typeface="Times New Roman" panose="02020603050405020304" pitchFamily="18" charset="0"/>
              </a:rPr>
              <a:t> </a:t>
            </a:r>
            <a:r>
              <a:rPr lang="fr-FR" sz="1400" dirty="0">
                <a:effectLst/>
                <a:latin typeface="Times New Roman" panose="02020603050405020304" pitchFamily="18" charset="0"/>
                <a:ea typeface="Times New Roman" panose="02020603050405020304" pitchFamily="18" charset="0"/>
              </a:rPr>
              <a:t>Chez certains malades polytransfusés porteurs d’agglutinines irrégulières</a:t>
            </a:r>
            <a:r>
              <a:rPr lang="fr-FR" sz="1400" dirty="0">
                <a:latin typeface="Times New Roman" panose="02020603050405020304" pitchFamily="18" charset="0"/>
                <a:ea typeface="Times New Roman" panose="02020603050405020304" pitchFamily="18" charset="0"/>
              </a:rPr>
              <a:t>.</a:t>
            </a:r>
            <a:endParaRPr lang="fr-CM"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a:extLst>
              <a:ext uri="{FF2B5EF4-FFF2-40B4-BE49-F238E27FC236}">
                <a16:creationId xmlns:a16="http://schemas.microsoft.com/office/drawing/2014/main" id="{4A91643C-D11C-4865-97F0-3B7E7E41208C}"/>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C46608F5-B117-441E-A3BC-1850D3CF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235340D-D85E-4B29-A914-48B9706D6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Tree>
    <p:extLst>
      <p:ext uri="{BB962C8B-B14F-4D97-AF65-F5344CB8AC3E}">
        <p14:creationId xmlns:p14="http://schemas.microsoft.com/office/powerpoint/2010/main" val="22253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 calcmode="lin" valueType="num">
                                      <p:cBhvr additive="base">
                                        <p:cTn id="5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949575" y="80443"/>
            <a:ext cx="2673096" cy="841883"/>
          </a:xfrm>
        </p:spPr>
        <p:txBody>
          <a:bodyPr>
            <a:normAutofit/>
          </a:bodyPr>
          <a:lstStyle/>
          <a:p>
            <a:r>
              <a:rPr lang="fr-FR" sz="4000" b="1" dirty="0"/>
              <a:t>CONTEXTE</a:t>
            </a:r>
            <a:endParaRPr lang="fr-CM" sz="4000" b="1" dirty="0"/>
          </a:p>
        </p:txBody>
      </p:sp>
      <p:sp>
        <p:nvSpPr>
          <p:cNvPr id="9" name="ZoneTexte 8">
            <a:extLst>
              <a:ext uri="{FF2B5EF4-FFF2-40B4-BE49-F238E27FC236}">
                <a16:creationId xmlns:a16="http://schemas.microsoft.com/office/drawing/2014/main" id="{9595691C-FDD7-4AE4-A390-D1792CC9D3C7}"/>
              </a:ext>
            </a:extLst>
          </p:cNvPr>
          <p:cNvSpPr txBox="1"/>
          <p:nvPr/>
        </p:nvSpPr>
        <p:spPr>
          <a:xfrm>
            <a:off x="3543300" y="851224"/>
            <a:ext cx="8391525" cy="5178469"/>
          </a:xfrm>
          <a:prstGeom prst="rect">
            <a:avLst/>
          </a:prstGeom>
          <a:noFill/>
        </p:spPr>
        <p:txBody>
          <a:bodyPr wrap="square">
            <a:spAutoFit/>
          </a:bodyPr>
          <a:lstStyle/>
          <a:p>
            <a:pPr marL="342900" lvl="0" indent="-342900" algn="just">
              <a:lnSpc>
                <a:spcPct val="150000"/>
              </a:lnSpc>
              <a:spcAft>
                <a:spcPts val="800"/>
              </a:spcAft>
              <a:buFont typeface="+mj-lt"/>
              <a:buAutoNum type="alphaLcParenR"/>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A L’OPERATIONNEL </a:t>
            </a:r>
          </a:p>
          <a:p>
            <a:pPr marL="342900" lvl="0" indent="-342900" algn="just">
              <a:lnSpc>
                <a:spcPct val="150000"/>
              </a:lnSpc>
              <a:spcAft>
                <a:spcPts val="800"/>
              </a:spcAft>
              <a:buFont typeface="Wingdings" panose="05000000000000000000" pitchFamily="2" charset="2"/>
              <a:buChar char=""/>
            </a:pPr>
            <a:r>
              <a:rPr lang="fr-FR" sz="1200" b="1" dirty="0">
                <a:latin typeface="Times New Roman" panose="02020603050405020304" pitchFamily="18" charset="0"/>
                <a:ea typeface="Calibri" panose="020F0502020204030204" pitchFamily="34" charset="0"/>
                <a:cs typeface="Times New Roman" panose="02020603050405020304" pitchFamily="18" charset="0"/>
              </a:rPr>
              <a:t>La collecte de sang et qualification du sang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note une absence de </a:t>
            </a: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la promotion et la sensibilisation du don de sang et les diversités culturelle ne favorise pas les collectes. Au finish on retrouve principalement : les donneurs bénévoles, les donneurs de remplacement familiaux et les donneurs « à rémunération informelle »</a:t>
            </a:r>
            <a:r>
              <a:rPr lang="fr-FR" sz="1200" dirty="0">
                <a:effectLst/>
                <a:latin typeface="Times New Roman" panose="02020603050405020304" pitchFamily="18" charset="0"/>
                <a:ea typeface="Times New Roman" panose="02020603050405020304" pitchFamily="18" charset="0"/>
              </a:rPr>
              <a:t> Et une fois le sang collecté, en dehors du VIH, il n’existe pas un algorithme de dépistage des Infections Transmissibles par la transfusion sanguine. De même, les tests immuno- hématologiques sont insuffisamment réalisés.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fr-CM"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Conservation et transport des produits sanguins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200" dirty="0">
                <a:effectLst/>
                <a:latin typeface="Times New Roman" panose="02020603050405020304" pitchFamily="18" charset="0"/>
                <a:ea typeface="Times New Roman" panose="02020603050405020304" pitchFamily="18" charset="0"/>
              </a:rPr>
              <a:t>Il existe donc très peu de formations sanitaires disposant de réfrigérateurs banques de sang ou tout autre dispositif conforme aux normes de conservation des produits sanguins labiles. Le transport des poches de sang se fait par les parents des malades et par des personnels de santé avec les moyens pas toujours appropriés. </a:t>
            </a:r>
            <a:r>
              <a:rPr lang="fr-FR" sz="1200" b="1" dirty="0">
                <a:effectLst/>
                <a:latin typeface="Times New Roman" panose="02020603050405020304" pitchFamily="18" charset="0"/>
                <a:ea typeface="Times New Roman" panose="02020603050405020304" pitchFamily="18" charset="0"/>
              </a:rPr>
              <a:t> </a:t>
            </a:r>
          </a:p>
          <a:p>
            <a:pPr algn="just">
              <a:lnSpc>
                <a:spcPct val="150000"/>
              </a:lnSpc>
            </a:pPr>
            <a:endParaRPr lang="fr-CM"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Acquisition et maintenance des équipements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200" dirty="0">
                <a:effectLst/>
                <a:latin typeface="Times New Roman" panose="02020603050405020304" pitchFamily="18" charset="0"/>
                <a:ea typeface="Times New Roman" panose="02020603050405020304" pitchFamily="18" charset="0"/>
              </a:rPr>
              <a:t>Au Cameroun, il n’existe pas un système d’homologation et d’accréditation d’acquisition et de maintenance des équipements. De ce fait, la maintenance est rendue difficile en raison de la multiplicité de référence d’équipements. La maintenance curative est presque inexistante au vu du nombre important d’équipements non fonctionnels constatés au sein des Centres de transfusion sanguine. 	</a:t>
            </a:r>
            <a:endParaRPr lang="fr-CM" sz="1200" dirty="0">
              <a:effectLst/>
              <a:latin typeface="Times New Roman" panose="02020603050405020304" pitchFamily="18" charset="0"/>
              <a:ea typeface="Times New Roman" panose="02020603050405020304" pitchFamily="18" charset="0"/>
            </a:endParaRPr>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pic>
        <p:nvPicPr>
          <p:cNvPr id="4" name="Image 3" descr="Une image contenant texte, bâtiment, extérieur, voiture&#10;&#10;Description générée automatiquement">
            <a:extLst>
              <a:ext uri="{FF2B5EF4-FFF2-40B4-BE49-F238E27FC236}">
                <a16:creationId xmlns:a16="http://schemas.microsoft.com/office/drawing/2014/main" id="{C3299C04-22A6-49FA-8757-120A3FB5F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676" y="2848452"/>
            <a:ext cx="2005778" cy="1475018"/>
          </a:xfrm>
          <a:prstGeom prst="rect">
            <a:avLst/>
          </a:prstGeom>
        </p:spPr>
      </p:pic>
      <p:pic>
        <p:nvPicPr>
          <p:cNvPr id="7" name="Image 6" descr="Une image contenant rouge, personne, intérieur&#10;&#10;Description générée automatiquement">
            <a:extLst>
              <a:ext uri="{FF2B5EF4-FFF2-40B4-BE49-F238E27FC236}">
                <a16:creationId xmlns:a16="http://schemas.microsoft.com/office/drawing/2014/main" id="{3FDA77ED-C629-4061-86BF-389067BEA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848" y="851224"/>
            <a:ext cx="2068108" cy="1377626"/>
          </a:xfrm>
          <a:prstGeom prst="rect">
            <a:avLst/>
          </a:prstGeom>
        </p:spPr>
      </p:pic>
      <p:pic>
        <p:nvPicPr>
          <p:cNvPr id="12" name="Image 11">
            <a:extLst>
              <a:ext uri="{FF2B5EF4-FFF2-40B4-BE49-F238E27FC236}">
                <a16:creationId xmlns:a16="http://schemas.microsoft.com/office/drawing/2014/main" id="{93F859CF-2E8E-4429-BB31-C72D73C8E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427" y="4545654"/>
            <a:ext cx="1900275" cy="1900275"/>
          </a:xfrm>
          <a:prstGeom prst="rect">
            <a:avLst/>
          </a:prstGeom>
        </p:spPr>
      </p:pic>
    </p:spTree>
    <p:extLst>
      <p:ext uri="{BB962C8B-B14F-4D97-AF65-F5344CB8AC3E}">
        <p14:creationId xmlns:p14="http://schemas.microsoft.com/office/powerpoint/2010/main" val="1240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4949575" y="80443"/>
            <a:ext cx="2673096" cy="841883"/>
          </a:xfrm>
        </p:spPr>
        <p:txBody>
          <a:bodyPr>
            <a:normAutofit/>
          </a:bodyPr>
          <a:lstStyle/>
          <a:p>
            <a:r>
              <a:rPr lang="fr-FR" sz="4000" b="1" dirty="0"/>
              <a:t>CONTEXTE</a:t>
            </a:r>
            <a:endParaRPr lang="fr-CM" sz="4000" b="1" dirty="0"/>
          </a:p>
        </p:txBody>
      </p:sp>
      <p:sp>
        <p:nvSpPr>
          <p:cNvPr id="9" name="ZoneTexte 8">
            <a:extLst>
              <a:ext uri="{FF2B5EF4-FFF2-40B4-BE49-F238E27FC236}">
                <a16:creationId xmlns:a16="http://schemas.microsoft.com/office/drawing/2014/main" id="{9595691C-FDD7-4AE4-A390-D1792CC9D3C7}"/>
              </a:ext>
            </a:extLst>
          </p:cNvPr>
          <p:cNvSpPr txBox="1"/>
          <p:nvPr/>
        </p:nvSpPr>
        <p:spPr>
          <a:xfrm>
            <a:off x="3708400" y="998515"/>
            <a:ext cx="8341360" cy="5106334"/>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Système d’information et de gestion des données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Il est important de relever l’absence de système de collecte de données sur la transfusion sanguine au Cameroun. Cette défaillance est due au fait que le système de transfusion sanguine n’est pas encore bien organisé et fonctionnel au même titre que le système d’information et de gestion intégrée des données de transfusion sanguine. </a:t>
            </a:r>
            <a:endParaRPr lang="fr-CM" sz="1400" dirty="0">
              <a:effectLst/>
              <a:latin typeface="Times New Roman" panose="02020603050405020304" pitchFamily="18" charset="0"/>
              <a:ea typeface="Times New Roman" panose="02020603050405020304" pitchFamily="18" charset="0"/>
            </a:endParaRPr>
          </a:p>
          <a:p>
            <a:pPr>
              <a:lnSpc>
                <a:spcPct val="150000"/>
              </a:lnSpc>
            </a:pPr>
            <a:r>
              <a:rPr lang="fr-FR" sz="1400" dirty="0">
                <a:effectLst/>
                <a:latin typeface="Times New Roman" panose="02020603050405020304" pitchFamily="18" charset="0"/>
                <a:ea typeface="Times New Roman" panose="02020603050405020304" pitchFamily="18" charset="0"/>
              </a:rPr>
              <a:t>   </a:t>
            </a:r>
          </a:p>
          <a:p>
            <a:pPr>
              <a:lnSpc>
                <a:spcPct val="150000"/>
              </a:lnSpc>
            </a:pPr>
            <a:endParaRPr lang="fr-CM" sz="1400" dirty="0">
              <a:effectLst/>
              <a:latin typeface="Times New Roman" panose="02020603050405020304" pitchFamily="18" charset="0"/>
              <a:ea typeface="Times New Roman" panose="02020603050405020304" pitchFamily="18" charset="0"/>
            </a:endParaRPr>
          </a:p>
          <a:p>
            <a:pPr>
              <a:lnSpc>
                <a:spcPct val="150000"/>
              </a:lnSpc>
            </a:pPr>
            <a:endParaRPr lang="fr-CM" sz="1400" dirty="0">
              <a:effectLst/>
              <a:latin typeface="Times New Roman" panose="02020603050405020304" pitchFamily="18" charset="0"/>
              <a:ea typeface="Times New Roman" panose="02020603050405020304" pitchFamily="18" charset="0"/>
            </a:endParaRPr>
          </a:p>
          <a:p>
            <a:pPr>
              <a:lnSpc>
                <a:spcPct val="150000"/>
              </a:lnSpc>
            </a:pPr>
            <a:endParaRPr lang="fr-CM" sz="1400" dirty="0">
              <a:latin typeface="Times New Roman" panose="02020603050405020304" pitchFamily="18" charset="0"/>
              <a:ea typeface="Times New Roman" panose="02020603050405020304" pitchFamily="18" charset="0"/>
            </a:endParaRPr>
          </a:p>
          <a:p>
            <a:pPr>
              <a:lnSpc>
                <a:spcPct val="150000"/>
              </a:lnSpc>
            </a:pPr>
            <a:endParaRPr lang="fr-CM" sz="14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Hygiène, Sécurité et Gestion des déchets</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Il n’existe pas de manuel de gestion des déchets ni de commission hospitalière en charge de la destruction des produits sanguins et consommables de transfusion. Cependant, les mesures d’hygiène, de sécurité, de gestion et de traitement des déchets s’effectuent en fonction du niveau du plateau technique des FOSA qui abritent les services de transfusion sanguine.</a:t>
            </a:r>
            <a:endParaRPr lang="fr-CM" sz="1400" dirty="0">
              <a:effectLst/>
              <a:latin typeface="Times New Roman" panose="02020603050405020304" pitchFamily="18" charset="0"/>
              <a:ea typeface="Times New Roman" panose="02020603050405020304" pitchFamily="18" charset="0"/>
            </a:endParaRPr>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pic>
        <p:nvPicPr>
          <p:cNvPr id="7" name="Image 6" descr="Une image contenant texte&#10;&#10;Description générée automatiquement">
            <a:extLst>
              <a:ext uri="{FF2B5EF4-FFF2-40B4-BE49-F238E27FC236}">
                <a16:creationId xmlns:a16="http://schemas.microsoft.com/office/drawing/2014/main" id="{BA3E6A56-9DBA-489D-B849-1055F1B6B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3" y="811110"/>
            <a:ext cx="2571472" cy="2732190"/>
          </a:xfrm>
          <a:prstGeom prst="rect">
            <a:avLst/>
          </a:prstGeom>
        </p:spPr>
      </p:pic>
      <p:pic>
        <p:nvPicPr>
          <p:cNvPr id="4" name="Image 3" descr="Une image contenant intérieur, plafond, plancher, vert&#10;&#10;Description générée automatiquement">
            <a:extLst>
              <a:ext uri="{FF2B5EF4-FFF2-40B4-BE49-F238E27FC236}">
                <a16:creationId xmlns:a16="http://schemas.microsoft.com/office/drawing/2014/main" id="{1616B406-61C4-4FB2-8286-BFC98FF31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440" y="3790359"/>
            <a:ext cx="2655570" cy="2655570"/>
          </a:xfrm>
          <a:prstGeom prst="rect">
            <a:avLst/>
          </a:prstGeom>
        </p:spPr>
      </p:pic>
    </p:spTree>
    <p:extLst>
      <p:ext uri="{BB962C8B-B14F-4D97-AF65-F5344CB8AC3E}">
        <p14:creationId xmlns:p14="http://schemas.microsoft.com/office/powerpoint/2010/main" val="38078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3200399" y="253305"/>
            <a:ext cx="8420100" cy="841883"/>
          </a:xfrm>
        </p:spPr>
        <p:txBody>
          <a:bodyPr>
            <a:normAutofit/>
          </a:bodyPr>
          <a:lstStyle/>
          <a:p>
            <a:r>
              <a:rPr lang="fr-FR" sz="4000" b="1" dirty="0">
                <a:effectLst/>
                <a:latin typeface="Times New Roman" panose="02020603050405020304" pitchFamily="18" charset="0"/>
                <a:ea typeface="Calibri" panose="020F0502020204030204" pitchFamily="34" charset="0"/>
                <a:cs typeface="Times New Roman" panose="02020603050405020304" pitchFamily="18" charset="0"/>
              </a:rPr>
              <a:t>JUSTIFICATION DU PRESYNATS</a:t>
            </a:r>
            <a:endParaRPr lang="fr-CM" sz="4000" b="1" dirty="0"/>
          </a:p>
        </p:txBody>
      </p:sp>
      <p:sp>
        <p:nvSpPr>
          <p:cNvPr id="9" name="ZoneTexte 8">
            <a:extLst>
              <a:ext uri="{FF2B5EF4-FFF2-40B4-BE49-F238E27FC236}">
                <a16:creationId xmlns:a16="http://schemas.microsoft.com/office/drawing/2014/main" id="{9595691C-FDD7-4AE4-A390-D1792CC9D3C7}"/>
              </a:ext>
            </a:extLst>
          </p:cNvPr>
          <p:cNvSpPr txBox="1"/>
          <p:nvPr/>
        </p:nvSpPr>
        <p:spPr>
          <a:xfrm>
            <a:off x="4136293" y="537813"/>
            <a:ext cx="7697048" cy="3711081"/>
          </a:xfrm>
          <a:prstGeom prst="rect">
            <a:avLst/>
          </a:prstGeom>
          <a:noFill/>
        </p:spPr>
        <p:txBody>
          <a:bodyPr wrap="square">
            <a:spAutoFit/>
          </a:bodyPr>
          <a:lstStyle/>
          <a:p>
            <a:pPr marL="685800" algn="just">
              <a:lnSpc>
                <a:spcPct val="150000"/>
              </a:lnSpc>
              <a:spcAft>
                <a:spcPts val="800"/>
              </a:spcAft>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L’état des lieux qui précède témoigne largement de la situation dramatique dans laquelle le </a:t>
            </a:r>
            <a:r>
              <a:rPr lang="fr-FR" sz="1400" dirty="0">
                <a:latin typeface="Times New Roman" panose="02020603050405020304" pitchFamily="18" charset="0"/>
                <a:ea typeface="Times New Roman" panose="02020603050405020304" pitchFamily="18" charset="0"/>
              </a:rPr>
              <a:t>Cameroun</a:t>
            </a:r>
            <a:r>
              <a:rPr lang="fr-FR" sz="1400" dirty="0">
                <a:effectLst/>
                <a:latin typeface="Times New Roman" panose="02020603050405020304" pitchFamily="18" charset="0"/>
                <a:ea typeface="Times New Roman" panose="02020603050405020304" pitchFamily="18" charset="0"/>
              </a:rPr>
              <a:t> se trouve. Afin de palier à ces insuffisances et au déficit en produits sanguins sécurisés dans les formations sanitaires, l’</a:t>
            </a:r>
            <a:r>
              <a:rPr lang="fr-FR" sz="1400" dirty="0">
                <a:latin typeface="Times New Roman" panose="02020603050405020304" pitchFamily="18" charset="0"/>
                <a:ea typeface="Times New Roman" panose="02020603050405020304" pitchFamily="18" charset="0"/>
              </a:rPr>
              <a:t>Etat </a:t>
            </a:r>
            <a:r>
              <a:rPr lang="fr-FR" sz="1400" dirty="0">
                <a:effectLst/>
                <a:latin typeface="Times New Roman" panose="02020603050405020304" pitchFamily="18" charset="0"/>
                <a:ea typeface="Times New Roman" panose="02020603050405020304" pitchFamily="18" charset="0"/>
              </a:rPr>
              <a:t>a créé le Programme National de Transfusion Sanguine par </a:t>
            </a:r>
            <a:r>
              <a:rPr lang="fr-FR" sz="1400" b="1" dirty="0">
                <a:effectLst/>
                <a:latin typeface="Times New Roman" panose="02020603050405020304" pitchFamily="18" charset="0"/>
                <a:ea typeface="Times New Roman" panose="02020603050405020304" pitchFamily="18" charset="0"/>
              </a:rPr>
              <a:t>Arrêté N°026/CAB/PM du 18 MARS 2013</a:t>
            </a:r>
            <a:r>
              <a:rPr lang="fr-FR" sz="1400" dirty="0">
                <a:effectLst/>
                <a:latin typeface="Times New Roman" panose="02020603050405020304" pitchFamily="18" charset="0"/>
                <a:ea typeface="Times New Roman" panose="02020603050405020304" pitchFamily="18" charset="0"/>
              </a:rPr>
              <a:t>.</a:t>
            </a:r>
          </a:p>
          <a:p>
            <a:pPr algn="just">
              <a:lnSpc>
                <a:spcPct val="150000"/>
              </a:lnSpc>
            </a:pPr>
            <a:endParaRPr lang="fr-FR" sz="1400" dirty="0">
              <a:latin typeface="Times New Roman" panose="02020603050405020304" pitchFamily="18" charset="0"/>
              <a:ea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 Le </a:t>
            </a:r>
            <a:r>
              <a:rPr lang="fr-FR" sz="1400" b="1" dirty="0">
                <a:effectLst/>
                <a:latin typeface="Times New Roman" panose="02020603050405020304" pitchFamily="18" charset="0"/>
                <a:ea typeface="Times New Roman" panose="02020603050405020304" pitchFamily="18" charset="0"/>
              </a:rPr>
              <a:t>PNTS</a:t>
            </a:r>
            <a:r>
              <a:rPr lang="fr-FR" sz="1400" dirty="0">
                <a:effectLst/>
                <a:latin typeface="Times New Roman" panose="02020603050405020304" pitchFamily="18" charset="0"/>
                <a:ea typeface="Times New Roman" panose="02020603050405020304" pitchFamily="18" charset="0"/>
              </a:rPr>
              <a:t> est l’outil gouvernemental pour assurer l’autosuffisance en sang et produits sanguins de qualité, afin de rendre disponible les produits sanguins dans les Formations Sanitaires du pays. </a:t>
            </a:r>
            <a:r>
              <a:rPr lang="fr-FR" sz="1400" dirty="0">
                <a:latin typeface="Times New Roman" panose="02020603050405020304" pitchFamily="18" charset="0"/>
                <a:ea typeface="Times New Roman" panose="02020603050405020304" pitchFamily="18" charset="0"/>
              </a:rPr>
              <a:t>A l’horizon 2025, </a:t>
            </a:r>
            <a:r>
              <a:rPr lang="fr-FR" sz="1400" dirty="0">
                <a:effectLst/>
                <a:latin typeface="Times New Roman" panose="02020603050405020304" pitchFamily="18" charset="0"/>
                <a:ea typeface="Times New Roman" panose="02020603050405020304" pitchFamily="18" charset="0"/>
              </a:rPr>
              <a:t> le cameroun veut se doter d’un système de transfusion sanguine sécurisé, capable d’offrir à tous les patients, du sang et des produits sanguins de qualité</a:t>
            </a:r>
            <a:r>
              <a:rPr lang="fr-FR" sz="1400" dirty="0">
                <a:latin typeface="Times New Roman" panose="02020603050405020304" pitchFamily="18" charset="0"/>
                <a:ea typeface="Times New Roman" panose="02020603050405020304" pitchFamily="18" charset="0"/>
              </a:rPr>
              <a:t>; d’où le PRESYNATS qui contribue activement à la réalisation de ce vaste chantier.</a:t>
            </a:r>
            <a:endParaRPr lang="fr-CM" sz="1400" dirty="0">
              <a:effectLst/>
              <a:latin typeface="Times New Roman" panose="02020603050405020304" pitchFamily="18" charset="0"/>
              <a:ea typeface="Times New Roman" panose="02020603050405020304" pitchFamily="18" charset="0"/>
            </a:endParaRPr>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7" name="ZoneTexte 6">
            <a:extLst>
              <a:ext uri="{FF2B5EF4-FFF2-40B4-BE49-F238E27FC236}">
                <a16:creationId xmlns:a16="http://schemas.microsoft.com/office/drawing/2014/main" id="{DE60901F-377E-427D-86B5-AE6E14E6D332}"/>
              </a:ext>
            </a:extLst>
          </p:cNvPr>
          <p:cNvSpPr txBox="1"/>
          <p:nvPr/>
        </p:nvSpPr>
        <p:spPr>
          <a:xfrm>
            <a:off x="4195887" y="4364630"/>
            <a:ext cx="7577861" cy="1772088"/>
          </a:xfrm>
          <a:prstGeom prst="rect">
            <a:avLst/>
          </a:prstGeom>
          <a:noFill/>
        </p:spPr>
        <p:txBody>
          <a:bodyPr wrap="square">
            <a:spAutoFit/>
          </a:bodyPr>
          <a:lstStyle/>
          <a:p>
            <a:pPr lvl="0">
              <a:lnSpc>
                <a:spcPct val="150000"/>
              </a:lnSpc>
              <a:spcAft>
                <a:spcPts val="800"/>
              </a:spcAft>
            </a:pPr>
            <a:r>
              <a:rPr lang="fr-FR" sz="1400" b="1" u="sng" dirty="0">
                <a:latin typeface="Times New Roman" panose="02020603050405020304" pitchFamily="18" charset="0"/>
                <a:ea typeface="Calibri" panose="020F0502020204030204" pitchFamily="34" charset="0"/>
                <a:cs typeface="Times New Roman" panose="02020603050405020304" pitchFamily="18" charset="0"/>
              </a:rPr>
              <a:t>O</a:t>
            </a:r>
            <a:r>
              <a:rPr lang="fr-FR" sz="1400" b="1" u="sng" dirty="0">
                <a:effectLst/>
                <a:latin typeface="Times New Roman" panose="02020603050405020304" pitchFamily="18" charset="0"/>
                <a:ea typeface="Calibri" panose="020F0502020204030204" pitchFamily="34" charset="0"/>
                <a:cs typeface="Times New Roman" panose="02020603050405020304" pitchFamily="18" charset="0"/>
              </a:rPr>
              <a:t>bjectifs du projet</a:t>
            </a:r>
            <a:endParaRPr lang="fr-CM" sz="12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Le cout total du projet est de </a:t>
            </a:r>
            <a:r>
              <a:rPr lang="fr-FR" sz="1400" b="1" dirty="0">
                <a:effectLst/>
                <a:latin typeface="Times New Roman" panose="02020603050405020304" pitchFamily="18" charset="0"/>
                <a:ea typeface="Times New Roman" panose="02020603050405020304" pitchFamily="18" charset="0"/>
              </a:rPr>
              <a:t>18 599 004 583 Francs CFA (31 258 831 Dollars</a:t>
            </a:r>
            <a:r>
              <a:rPr lang="fr-FR" sz="1400" dirty="0">
                <a:effectLst/>
                <a:latin typeface="Times New Roman" panose="02020603050405020304" pitchFamily="18" charset="0"/>
                <a:ea typeface="Times New Roman" panose="02020603050405020304" pitchFamily="18" charset="0"/>
              </a:rPr>
              <a:t>). La population bénéficiaire de ce projet représente </a:t>
            </a:r>
            <a:r>
              <a:rPr lang="fr-FR" sz="1400" b="1" i="1" dirty="0">
                <a:effectLst/>
                <a:latin typeface="Times New Roman" panose="02020603050405020304" pitchFamily="18" charset="0"/>
                <a:ea typeface="Times New Roman" panose="02020603050405020304" pitchFamily="18" charset="0"/>
              </a:rPr>
              <a:t>11 726 852 d’habitants de 98 districts (ajouté aux hôpitaux régionaux, généraux et centraux actuels)</a:t>
            </a:r>
            <a:r>
              <a:rPr lang="fr-FR" sz="1400" dirty="0">
                <a:effectLst/>
                <a:latin typeface="Times New Roman" panose="02020603050405020304" pitchFamily="18" charset="0"/>
                <a:ea typeface="Times New Roman" panose="02020603050405020304" pitchFamily="18" charset="0"/>
              </a:rPr>
              <a:t>. Ce projet durera 5 ans et l’objectif global est de contribuer à la réduction de la mortalité et de la morbidité liées à l’absence du sang sécurisé.</a:t>
            </a:r>
            <a:endParaRPr lang="fr-CM" sz="1400" dirty="0">
              <a:effectLst/>
              <a:latin typeface="Times New Roman" panose="02020603050405020304" pitchFamily="18" charset="0"/>
              <a:ea typeface="Times New Roman" panose="02020603050405020304" pitchFamily="18" charset="0"/>
            </a:endParaRPr>
          </a:p>
        </p:txBody>
      </p:sp>
      <p:pic>
        <p:nvPicPr>
          <p:cNvPr id="4" name="Image 3">
            <a:extLst>
              <a:ext uri="{FF2B5EF4-FFF2-40B4-BE49-F238E27FC236}">
                <a16:creationId xmlns:a16="http://schemas.microsoft.com/office/drawing/2014/main" id="{B4B20F1B-8380-4F62-AC47-913994E64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616" y="0"/>
            <a:ext cx="4846643" cy="6858000"/>
          </a:xfrm>
          <a:prstGeom prst="rect">
            <a:avLst/>
          </a:prstGeom>
        </p:spPr>
      </p:pic>
    </p:spTree>
    <p:extLst>
      <p:ext uri="{BB962C8B-B14F-4D97-AF65-F5344CB8AC3E}">
        <p14:creationId xmlns:p14="http://schemas.microsoft.com/office/powerpoint/2010/main" val="41355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86AE5-224D-416B-A725-E5E9782CB718}"/>
              </a:ext>
            </a:extLst>
          </p:cNvPr>
          <p:cNvSpPr>
            <a:spLocks noGrp="1"/>
          </p:cNvSpPr>
          <p:nvPr>
            <p:ph type="title"/>
          </p:nvPr>
        </p:nvSpPr>
        <p:spPr>
          <a:xfrm>
            <a:off x="2257425" y="242368"/>
            <a:ext cx="8420100" cy="841883"/>
          </a:xfrm>
        </p:spPr>
        <p:txBody>
          <a:bodyPr>
            <a:normAutofit fontScale="90000"/>
          </a:bodyPr>
          <a:lstStyle/>
          <a:p>
            <a:r>
              <a:rPr lang="fr-FR" sz="4000" b="1" dirty="0">
                <a:effectLst/>
                <a:latin typeface="Times New Roman" panose="02020603050405020304" pitchFamily="18" charset="0"/>
                <a:ea typeface="Calibri" panose="020F0502020204030204" pitchFamily="34" charset="0"/>
                <a:cs typeface="Times New Roman" panose="02020603050405020304" pitchFamily="18" charset="0"/>
              </a:rPr>
              <a:t>JUSTIFICATION DU PRESYNATS</a:t>
            </a:r>
            <a:br>
              <a:rPr lang="fr-CM" sz="3600" dirty="0">
                <a:effectLst/>
                <a:latin typeface="Calibri" panose="020F0502020204030204" pitchFamily="34" charset="0"/>
                <a:ea typeface="Calibri" panose="020F0502020204030204" pitchFamily="34" charset="0"/>
                <a:cs typeface="Times New Roman" panose="02020603050405020304" pitchFamily="18" charset="0"/>
              </a:rPr>
            </a:br>
            <a:r>
              <a:rPr lang="fr-FR" sz="4000" b="1" dirty="0"/>
              <a:t> </a:t>
            </a:r>
            <a:endParaRPr lang="fr-CM" sz="4000" b="1" dirty="0"/>
          </a:p>
        </p:txBody>
      </p:sp>
      <p:grpSp>
        <p:nvGrpSpPr>
          <p:cNvPr id="6" name="Groupe 5">
            <a:extLst>
              <a:ext uri="{FF2B5EF4-FFF2-40B4-BE49-F238E27FC236}">
                <a16:creationId xmlns:a16="http://schemas.microsoft.com/office/drawing/2014/main" id="{20FD55AF-711A-4F31-A15B-6BA5898D4DDA}"/>
              </a:ext>
            </a:extLst>
          </p:cNvPr>
          <p:cNvGrpSpPr/>
          <p:nvPr/>
        </p:nvGrpSpPr>
        <p:grpSpPr>
          <a:xfrm>
            <a:off x="10404106" y="6136718"/>
            <a:ext cx="1729436" cy="639022"/>
            <a:chOff x="10404106" y="6108143"/>
            <a:chExt cx="1729436" cy="639022"/>
          </a:xfrm>
        </p:grpSpPr>
        <p:pic>
          <p:nvPicPr>
            <p:cNvPr id="8" name="Image 7" descr="Une image contenant texte&#10;&#10;Description générée automatiquement">
              <a:extLst>
                <a:ext uri="{FF2B5EF4-FFF2-40B4-BE49-F238E27FC236}">
                  <a16:creationId xmlns:a16="http://schemas.microsoft.com/office/drawing/2014/main" id="{6268744C-D566-4718-BA3C-846F12364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106" y="6172710"/>
              <a:ext cx="986188" cy="574455"/>
            </a:xfrm>
            <a:prstGeom prst="rect">
              <a:avLst/>
            </a:prstGeom>
          </p:spPr>
        </p:pic>
        <p:pic>
          <p:nvPicPr>
            <p:cNvPr id="10" name="Image 9">
              <a:extLst>
                <a:ext uri="{FF2B5EF4-FFF2-40B4-BE49-F238E27FC236}">
                  <a16:creationId xmlns:a16="http://schemas.microsoft.com/office/drawing/2014/main" id="{BC13E158-86F6-40F1-A145-1D2000B56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956" y="6108143"/>
              <a:ext cx="719586" cy="618423"/>
            </a:xfrm>
            <a:prstGeom prst="rect">
              <a:avLst/>
            </a:prstGeom>
          </p:spPr>
        </p:pic>
      </p:grpSp>
      <p:sp>
        <p:nvSpPr>
          <p:cNvPr id="11" name="ZoneTexte 10">
            <a:extLst>
              <a:ext uri="{FF2B5EF4-FFF2-40B4-BE49-F238E27FC236}">
                <a16:creationId xmlns:a16="http://schemas.microsoft.com/office/drawing/2014/main" id="{F487134E-21CF-4E9B-B6C8-B94D44CC326E}"/>
              </a:ext>
            </a:extLst>
          </p:cNvPr>
          <p:cNvSpPr txBox="1"/>
          <p:nvPr/>
        </p:nvSpPr>
        <p:spPr>
          <a:xfrm>
            <a:off x="409575" y="663309"/>
            <a:ext cx="11382375" cy="1772088"/>
          </a:xfrm>
          <a:prstGeom prst="rect">
            <a:avLst/>
          </a:prstGeom>
          <a:noFill/>
        </p:spPr>
        <p:txBody>
          <a:bodyPr wrap="square">
            <a:spAutoFit/>
          </a:bodyPr>
          <a:lstStyle/>
          <a:p>
            <a:pPr lvl="0" algn="ctr">
              <a:lnSpc>
                <a:spcPct val="150000"/>
              </a:lnSpc>
              <a:spcAft>
                <a:spcPts val="800"/>
              </a:spcAft>
            </a:pP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400" b="1" dirty="0">
                <a:latin typeface="Times New Roman" panose="02020603050405020304" pitchFamily="18" charset="0"/>
                <a:ea typeface="Calibri" panose="020F0502020204030204" pitchFamily="34" charset="0"/>
                <a:cs typeface="Times New Roman" panose="02020603050405020304" pitchFamily="18" charset="0"/>
              </a:rPr>
              <a:t>VISION DU FUTUR STS</a:t>
            </a:r>
            <a:endParaRPr lang="fr-CM"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400" dirty="0">
                <a:effectLst/>
                <a:latin typeface="Times New Roman" panose="02020603050405020304" pitchFamily="18" charset="0"/>
                <a:ea typeface="Times New Roman" panose="02020603050405020304" pitchFamily="18" charset="0"/>
              </a:rPr>
              <a:t>Le PRESYNATS est un projet majeur et c’est probablement le seul projet qui impactera à l’échelle national sur toute l’étendue des besoins de santé et permettra de réduire très considérablement les décès auprès des couches spécifiques tels que les enfants et les femmes enceinte. Parmi les réalisations de ce projet on peut citer les plus importantes :</a:t>
            </a:r>
            <a:endParaRPr lang="fr-CM" sz="1400" dirty="0">
              <a:effectLst/>
              <a:latin typeface="Times New Roman" panose="02020603050405020304" pitchFamily="18" charset="0"/>
              <a:ea typeface="Times New Roman" panose="02020603050405020304" pitchFamily="18" charset="0"/>
            </a:endParaRPr>
          </a:p>
          <a:p>
            <a:pPr algn="just">
              <a:lnSpc>
                <a:spcPct val="150000"/>
              </a:lnSpc>
            </a:pPr>
            <a:endParaRPr lang="fr-CM" sz="1400" dirty="0">
              <a:effectLst/>
              <a:latin typeface="Times New Roman" panose="02020603050405020304" pitchFamily="18" charset="0"/>
              <a:ea typeface="Times New Roman" panose="02020603050405020304" pitchFamily="18" charset="0"/>
            </a:endParaRPr>
          </a:p>
        </p:txBody>
      </p:sp>
      <p:pic>
        <p:nvPicPr>
          <p:cNvPr id="13" name="Image 12" descr="Une image contenant route, camion&#10;&#10;Description générée automatiquement">
            <a:extLst>
              <a:ext uri="{FF2B5EF4-FFF2-40B4-BE49-F238E27FC236}">
                <a16:creationId xmlns:a16="http://schemas.microsoft.com/office/drawing/2014/main" id="{464FE55B-8977-4DBD-9FE0-A3AC50C8E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347" y="2428746"/>
            <a:ext cx="2729196" cy="1819464"/>
          </a:xfrm>
          <a:prstGeom prst="rect">
            <a:avLst/>
          </a:prstGeom>
        </p:spPr>
      </p:pic>
      <p:pic>
        <p:nvPicPr>
          <p:cNvPr id="15" name="Image 14">
            <a:extLst>
              <a:ext uri="{FF2B5EF4-FFF2-40B4-BE49-F238E27FC236}">
                <a16:creationId xmlns:a16="http://schemas.microsoft.com/office/drawing/2014/main" id="{F256879E-2F1B-4D98-A74C-16316E54A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35" y="2319490"/>
            <a:ext cx="1803839" cy="1928720"/>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C2490311-A5F3-4FBC-813B-7CCA02E62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8478" y="2319490"/>
            <a:ext cx="1278826" cy="1711736"/>
          </a:xfrm>
          <a:prstGeom prst="rect">
            <a:avLst/>
          </a:prstGeom>
        </p:spPr>
      </p:pic>
      <p:pic>
        <p:nvPicPr>
          <p:cNvPr id="21" name="Image 20">
            <a:extLst>
              <a:ext uri="{FF2B5EF4-FFF2-40B4-BE49-F238E27FC236}">
                <a16:creationId xmlns:a16="http://schemas.microsoft.com/office/drawing/2014/main" id="{ED3F916E-2306-411B-977F-E49272D5A0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6379" y="2229339"/>
            <a:ext cx="2260233" cy="1506822"/>
          </a:xfrm>
          <a:prstGeom prst="rect">
            <a:avLst/>
          </a:prstGeom>
        </p:spPr>
      </p:pic>
      <p:sp>
        <p:nvSpPr>
          <p:cNvPr id="23" name="ZoneTexte 22">
            <a:extLst>
              <a:ext uri="{FF2B5EF4-FFF2-40B4-BE49-F238E27FC236}">
                <a16:creationId xmlns:a16="http://schemas.microsoft.com/office/drawing/2014/main" id="{5DA1EC91-5535-43B8-A65B-E80138E08CF0}"/>
              </a:ext>
            </a:extLst>
          </p:cNvPr>
          <p:cNvSpPr txBox="1"/>
          <p:nvPr/>
        </p:nvSpPr>
        <p:spPr>
          <a:xfrm>
            <a:off x="0" y="4284104"/>
            <a:ext cx="2322347" cy="2319930"/>
          </a:xfrm>
          <a:prstGeom prst="rect">
            <a:avLst/>
          </a:prstGeom>
          <a:noFill/>
        </p:spPr>
        <p:txBody>
          <a:bodyPr wrap="square">
            <a:spAutoFit/>
          </a:bodyPr>
          <a:lstStyle/>
          <a:p>
            <a:pPr lvl="0" algn="just">
              <a:lnSpc>
                <a:spcPct val="150000"/>
              </a:lnSpc>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5  </a:t>
            </a:r>
            <a:r>
              <a:rPr lang="fr-FR" sz="1400" dirty="0">
                <a:latin typeface="Times New Roman" panose="02020603050405020304" pitchFamily="18" charset="0"/>
                <a:ea typeface="Calibri" panose="020F0502020204030204" pitchFamily="34" charset="0"/>
                <a:cs typeface="Times New Roman" panose="02020603050405020304" pitchFamily="18" charset="0"/>
              </a:rPr>
              <a:t>centre de </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transfusion sanguine </a:t>
            </a:r>
            <a:r>
              <a:rPr lang="fr-FR" sz="1400" dirty="0">
                <a:latin typeface="Times New Roman" panose="02020603050405020304" pitchFamily="18" charset="0"/>
                <a:ea typeface="Calibri" panose="020F0502020204030204" pitchFamily="34" charset="0"/>
                <a:cs typeface="Times New Roman" panose="02020603050405020304" pitchFamily="18" charset="0"/>
              </a:rPr>
              <a:t>capable de recevoir, sélectionner, conserver et redistribuer le sang dans tout le reste du pays.  Il y aura deux centre régionaux et 3 centre inter régionaux</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Texte 24">
            <a:extLst>
              <a:ext uri="{FF2B5EF4-FFF2-40B4-BE49-F238E27FC236}">
                <a16:creationId xmlns:a16="http://schemas.microsoft.com/office/drawing/2014/main" id="{2AD1B801-9B7B-423E-96F3-5A55BE60C087}"/>
              </a:ext>
            </a:extLst>
          </p:cNvPr>
          <p:cNvSpPr txBox="1"/>
          <p:nvPr/>
        </p:nvSpPr>
        <p:spPr>
          <a:xfrm>
            <a:off x="2434407" y="4287926"/>
            <a:ext cx="2505075" cy="1027269"/>
          </a:xfrm>
          <a:prstGeom prst="rect">
            <a:avLst/>
          </a:prstGeom>
          <a:noFill/>
        </p:spPr>
        <p:txBody>
          <a:bodyPr wrap="square">
            <a:spAutoFit/>
          </a:bodyPr>
          <a:lstStyle/>
          <a:p>
            <a:pPr lvl="0" algn="just">
              <a:lnSpc>
                <a:spcPct val="150000"/>
              </a:lnSpc>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Des équipements modernes pour le stockage, le transport du sang sur l’étendue du territoire.</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ZoneTexte 26">
            <a:extLst>
              <a:ext uri="{FF2B5EF4-FFF2-40B4-BE49-F238E27FC236}">
                <a16:creationId xmlns:a16="http://schemas.microsoft.com/office/drawing/2014/main" id="{541FF7D0-6E75-4CD3-8D91-2B136C22AF07}"/>
              </a:ext>
            </a:extLst>
          </p:cNvPr>
          <p:cNvSpPr txBox="1"/>
          <p:nvPr/>
        </p:nvSpPr>
        <p:spPr>
          <a:xfrm>
            <a:off x="5388478" y="4399334"/>
            <a:ext cx="1331617" cy="1169551"/>
          </a:xfrm>
          <a:prstGeom prst="rect">
            <a:avLst/>
          </a:prstGeom>
          <a:noFill/>
        </p:spPr>
        <p:txBody>
          <a:bodyPr wrap="square">
            <a:spAutoFit/>
          </a:bodyPr>
          <a:lstStyle/>
          <a:p>
            <a:pPr algn="just"/>
            <a:r>
              <a:rPr lang="fr-FR" sz="1400" dirty="0">
                <a:effectLst/>
                <a:latin typeface="Times New Roman" panose="02020603050405020304" pitchFamily="18" charset="0"/>
                <a:ea typeface="Calibri" panose="020F0502020204030204" pitchFamily="34" charset="0"/>
                <a:cs typeface="Times New Roman" panose="02020603050405020304" pitchFamily="18" charset="0"/>
              </a:rPr>
              <a:t>Un accès universel et l’utilisation du sang sécurisé et de qualité </a:t>
            </a:r>
            <a:endParaRPr lang="fr-CM" sz="1400" dirty="0"/>
          </a:p>
        </p:txBody>
      </p:sp>
      <p:sp>
        <p:nvSpPr>
          <p:cNvPr id="29" name="ZoneTexte 28">
            <a:extLst>
              <a:ext uri="{FF2B5EF4-FFF2-40B4-BE49-F238E27FC236}">
                <a16:creationId xmlns:a16="http://schemas.microsoft.com/office/drawing/2014/main" id="{F6C5E5AF-CBE6-4C16-A831-83A9FBBD1F14}"/>
              </a:ext>
            </a:extLst>
          </p:cNvPr>
          <p:cNvSpPr txBox="1"/>
          <p:nvPr/>
        </p:nvSpPr>
        <p:spPr>
          <a:xfrm>
            <a:off x="7474798" y="3875250"/>
            <a:ext cx="2260233" cy="2879891"/>
          </a:xfrm>
          <a:prstGeom prst="rect">
            <a:avLst/>
          </a:prstGeom>
          <a:noFill/>
        </p:spPr>
        <p:txBody>
          <a:bodyPr wrap="square">
            <a:spAutoFit/>
          </a:bodyPr>
          <a:lstStyle/>
          <a:p>
            <a:pPr lvl="0" algn="just">
              <a:lnSpc>
                <a:spcPct val="150000"/>
              </a:lnSpc>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Un Renforcement des capacités des services de soins de santé pour stocker et utiliser rationnellement les produits sanguins (</a:t>
            </a:r>
            <a:r>
              <a:rPr lang="fr-FR" sz="1400" b="1" dirty="0">
                <a:effectLst/>
                <a:latin typeface="Times New Roman" panose="02020603050405020304" pitchFamily="18" charset="0"/>
                <a:ea typeface="Calibri" panose="020F0502020204030204" pitchFamily="34" charset="0"/>
                <a:cs typeface="Times New Roman" panose="02020603050405020304" pitchFamily="18" charset="0"/>
              </a:rPr>
              <a:t>formation de 961 personnes dont les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Infirmiers, médecins, biologistes etc…)</a:t>
            </a:r>
            <a:endParaRPr lang="fr-CM"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Image 30" descr="Une image contenant texte&#10;&#10;Description générée automatiquement">
            <a:extLst>
              <a:ext uri="{FF2B5EF4-FFF2-40B4-BE49-F238E27FC236}">
                <a16:creationId xmlns:a16="http://schemas.microsoft.com/office/drawing/2014/main" id="{189A0838-1ACA-407A-81FB-55A2FDAAAC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8688" y="2006752"/>
            <a:ext cx="1733737" cy="1842096"/>
          </a:xfrm>
          <a:prstGeom prst="rect">
            <a:avLst/>
          </a:prstGeom>
        </p:spPr>
      </p:pic>
      <p:sp>
        <p:nvSpPr>
          <p:cNvPr id="33" name="ZoneTexte 32">
            <a:extLst>
              <a:ext uri="{FF2B5EF4-FFF2-40B4-BE49-F238E27FC236}">
                <a16:creationId xmlns:a16="http://schemas.microsoft.com/office/drawing/2014/main" id="{B705174A-2B31-44AE-9B52-ED16A5B416CD}"/>
              </a:ext>
            </a:extLst>
          </p:cNvPr>
          <p:cNvSpPr txBox="1"/>
          <p:nvPr/>
        </p:nvSpPr>
        <p:spPr>
          <a:xfrm>
            <a:off x="10109984" y="3930200"/>
            <a:ext cx="1814581" cy="1384995"/>
          </a:xfrm>
          <a:prstGeom prst="rect">
            <a:avLst/>
          </a:prstGeom>
          <a:noFill/>
        </p:spPr>
        <p:txBody>
          <a:bodyPr wrap="square">
            <a:spAutoFit/>
          </a:bodyPr>
          <a:lstStyle/>
          <a:p>
            <a:pPr algn="just"/>
            <a:r>
              <a:rPr lang="fr-FR" sz="1400" dirty="0">
                <a:effectLst/>
                <a:latin typeface="Times New Roman" panose="02020603050405020304" pitchFamily="18" charset="0"/>
                <a:ea typeface="Calibri" panose="020F0502020204030204" pitchFamily="34" charset="0"/>
                <a:cs typeface="Times New Roman" panose="02020603050405020304" pitchFamily="18" charset="0"/>
              </a:rPr>
              <a:t>Développement d’une plateforme en ligne sur le système de transfusion sanguine au Cameroun et sur ses fonctionnalités</a:t>
            </a:r>
            <a:endParaRPr lang="fr-CM" sz="1400" dirty="0"/>
          </a:p>
        </p:txBody>
      </p:sp>
    </p:spTree>
    <p:extLst>
      <p:ext uri="{BB962C8B-B14F-4D97-AF65-F5344CB8AC3E}">
        <p14:creationId xmlns:p14="http://schemas.microsoft.com/office/powerpoint/2010/main" val="41145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P spid="27" grpId="0"/>
      <p:bldP spid="29" grpId="0"/>
      <p:bldP spid="3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3076</TotalTime>
  <Words>3382</Words>
  <Application>Microsoft Office PowerPoint</Application>
  <PresentationFormat>Grand écran</PresentationFormat>
  <Paragraphs>246</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INTRODUCTION GENERALE</vt:lpstr>
      <vt:lpstr>CONTEXTE</vt:lpstr>
      <vt:lpstr>CONTEXTE</vt:lpstr>
      <vt:lpstr>CONTEXTE</vt:lpstr>
      <vt:lpstr>JUSTIFICATION DU PRESYNATS</vt:lpstr>
      <vt:lpstr>JUSTIFICATION DU PRESYNATS  </vt:lpstr>
      <vt:lpstr>LES ENJEUX DE LA COMMUNICATION </vt:lpstr>
      <vt:lpstr>LES ENJEUX DE LA COMMUNICATION</vt:lpstr>
      <vt:lpstr>LES OBJECTIFS DE LA COMMUNICATION</vt:lpstr>
      <vt:lpstr>LES CIBLES</vt:lpstr>
      <vt:lpstr>5 – AXES DE COMMUNICATION</vt:lpstr>
      <vt:lpstr>5 – AXES DE COMMUNICATION       MESSAGES CLES</vt:lpstr>
      <vt:lpstr>6 – MISE EN ŒUVRE </vt:lpstr>
      <vt:lpstr>7 – PLAN D’ACTION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MEDIA PLANNING &amp; PROGRAMME DE SUIVI ET EVALUATION                                                                         A SUIVRE…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Nelson METOUGUE</dc:creator>
  <cp:lastModifiedBy>Nelson METOUGUE</cp:lastModifiedBy>
  <cp:revision>17</cp:revision>
  <dcterms:created xsi:type="dcterms:W3CDTF">2021-06-06T04:39:09Z</dcterms:created>
  <dcterms:modified xsi:type="dcterms:W3CDTF">2021-08-05T10:09:46Z</dcterms:modified>
</cp:coreProperties>
</file>