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notesMasterIdLst>
    <p:notesMasterId r:id="rId29"/>
  </p:notesMasterIdLst>
  <p:sldIdLst>
    <p:sldId id="257" r:id="rId3"/>
    <p:sldId id="2147330072" r:id="rId4"/>
    <p:sldId id="2147330036" r:id="rId5"/>
    <p:sldId id="2147330057" r:id="rId6"/>
    <p:sldId id="2147330048" r:id="rId7"/>
    <p:sldId id="2147330063" r:id="rId8"/>
    <p:sldId id="2147330060" r:id="rId9"/>
    <p:sldId id="2147330078" r:id="rId10"/>
    <p:sldId id="2147330051" r:id="rId11"/>
    <p:sldId id="2147330068" r:id="rId12"/>
    <p:sldId id="2147330064" r:id="rId13"/>
    <p:sldId id="2147330083" r:id="rId14"/>
    <p:sldId id="2147330074" r:id="rId15"/>
    <p:sldId id="2147330067" r:id="rId16"/>
    <p:sldId id="2147330087" r:id="rId17"/>
    <p:sldId id="2147330085" r:id="rId18"/>
    <p:sldId id="2147330069" r:id="rId19"/>
    <p:sldId id="2147330077" r:id="rId20"/>
    <p:sldId id="2147330086" r:id="rId21"/>
    <p:sldId id="2147330084" r:id="rId22"/>
    <p:sldId id="2147330079" r:id="rId23"/>
    <p:sldId id="2147330059" r:id="rId24"/>
    <p:sldId id="2147330080" r:id="rId25"/>
    <p:sldId id="2147330088" r:id="rId26"/>
    <p:sldId id="2147330081" r:id="rId27"/>
    <p:sldId id="2147330062" r:id="rId2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0A63B7F8-3D04-44ED-BC7E-0CA3E9505105}">
          <p14:sldIdLst>
            <p14:sldId id="257"/>
            <p14:sldId id="2147330072"/>
          </p14:sldIdLst>
        </p14:section>
        <p14:section name="Section sans titre" id="{F96A49B1-1792-49F8-8062-9732DBB758EE}">
          <p14:sldIdLst>
            <p14:sldId id="2147330036"/>
            <p14:sldId id="2147330057"/>
            <p14:sldId id="2147330048"/>
            <p14:sldId id="2147330063"/>
            <p14:sldId id="2147330060"/>
            <p14:sldId id="2147330078"/>
            <p14:sldId id="2147330051"/>
            <p14:sldId id="2147330068"/>
            <p14:sldId id="2147330064"/>
            <p14:sldId id="2147330083"/>
            <p14:sldId id="2147330074"/>
            <p14:sldId id="2147330067"/>
            <p14:sldId id="2147330087"/>
            <p14:sldId id="2147330085"/>
            <p14:sldId id="2147330069"/>
            <p14:sldId id="2147330077"/>
            <p14:sldId id="2147330086"/>
            <p14:sldId id="2147330084"/>
            <p14:sldId id="2147330079"/>
            <p14:sldId id="2147330059"/>
            <p14:sldId id="2147330080"/>
            <p14:sldId id="2147330088"/>
            <p14:sldId id="2147330081"/>
            <p14:sldId id="21473300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89668" autoAdjust="0"/>
  </p:normalViewPr>
  <p:slideViewPr>
    <p:cSldViewPr snapToGrid="0">
      <p:cViewPr varScale="1">
        <p:scale>
          <a:sx n="78" d="100"/>
          <a:sy n="78" d="100"/>
        </p:scale>
        <p:origin x="1454" y="7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261498-50D6-4BE8-BD4F-0AF4FF75C0B8}" type="datetimeFigureOut">
              <a:rPr lang="fr-FR" smtClean="0"/>
              <a:t>28/04/2025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BF552E-B2CD-451D-80DA-A54BB010D9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6813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56057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91939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16537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90255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3310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65994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09294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253356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349393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656242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733493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15262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54523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82648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27212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56252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67532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37150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8463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A222AE-6797-6368-BBA0-38404DC83C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27022C-1B4C-E6AD-E97B-965A96CD2E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0A5E37C-350B-B199-2668-65AE1BB59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28/04/2025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724C931-9F88-B11D-3DA6-EC1C4BCA5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07AB3A0-F33D-0CEC-BA69-F76483E67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8805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45E541-8280-94DF-68A2-F4D65F649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85F949A-CD59-2D49-89B0-A9DC5D964E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93865E7-99A5-0D3B-A465-816F81876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28/04/2025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E7CEEA-A758-C7C6-EA4F-D4D30ADFA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981F109-3901-B64A-B8A1-5A92E6FDF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960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F753E99-E5F4-91D6-FBCA-61E6EF6071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982721F-35D3-E38F-B557-A08B187236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5855C98-9496-686E-5B09-70FC24930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28/04/2025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833281-1052-21F7-FBE9-6601578C1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2DB2CC5-A66E-D93D-934A-96BF47B12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5966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eur et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0" y="5929931"/>
            <a:ext cx="10985502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Auteur et date</a:t>
            </a:r>
          </a:p>
        </p:txBody>
      </p:sp>
      <p:sp>
        <p:nvSpPr>
          <p:cNvPr id="12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603248" y="1287496"/>
            <a:ext cx="10985502" cy="2324101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Titre de la présentation</a:t>
            </a:r>
          </a:p>
        </p:txBody>
      </p:sp>
      <p:sp>
        <p:nvSpPr>
          <p:cNvPr id="13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1" y="3611595"/>
            <a:ext cx="10985501" cy="952501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79008780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eur et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0" y="5929931"/>
            <a:ext cx="10985502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Auteur et date</a:t>
            </a:r>
          </a:p>
        </p:txBody>
      </p:sp>
      <p:sp>
        <p:nvSpPr>
          <p:cNvPr id="12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603248" y="1287496"/>
            <a:ext cx="10985502" cy="2324101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Titre de la présentation</a:t>
            </a:r>
          </a:p>
        </p:txBody>
      </p:sp>
      <p:sp>
        <p:nvSpPr>
          <p:cNvPr id="13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1" y="3611595"/>
            <a:ext cx="10985501" cy="952501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27653917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ts et citrons verts"/>
          <p:cNvSpPr>
            <a:spLocks noGrp="1"/>
          </p:cNvSpPr>
          <p:nvPr>
            <p:ph type="pic" idx="21"/>
          </p:nvPr>
        </p:nvSpPr>
        <p:spPr>
          <a:xfrm>
            <a:off x="-577850" y="-647700"/>
            <a:ext cx="13373100" cy="800946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603250" y="3562350"/>
            <a:ext cx="10985500" cy="2324100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Titre de la présentation</a:t>
            </a:r>
          </a:p>
        </p:txBody>
      </p:sp>
      <p:sp>
        <p:nvSpPr>
          <p:cNvPr id="23" name="Auteur et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603845" y="553069"/>
            <a:ext cx="10984311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Auteur et date</a:t>
            </a:r>
          </a:p>
        </p:txBody>
      </p:sp>
      <p:sp>
        <p:nvSpPr>
          <p:cNvPr id="24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5804955"/>
            <a:ext cx="10985500" cy="558476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75836951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utre titre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ol avec des beignets de saumon, de la salade et du houmous"/>
          <p:cNvSpPr>
            <a:spLocks noGrp="1"/>
          </p:cNvSpPr>
          <p:nvPr>
            <p:ph type="pic" idx="21"/>
          </p:nvPr>
        </p:nvSpPr>
        <p:spPr>
          <a:xfrm>
            <a:off x="5486400" y="-101600"/>
            <a:ext cx="6072419" cy="706755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635000"/>
            <a:ext cx="4889500" cy="2941137"/>
          </a:xfrm>
          <a:prstGeom prst="rect">
            <a:avLst/>
          </a:prstGeom>
        </p:spPr>
        <p:txBody>
          <a:bodyPr anchor="b"/>
          <a:lstStyle/>
          <a:p>
            <a:r>
              <a:t>Titre de diapositive</a:t>
            </a:r>
          </a:p>
        </p:txBody>
      </p:sp>
      <p:sp>
        <p:nvSpPr>
          <p:cNvPr id="34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3530288"/>
            <a:ext cx="4889500" cy="2692712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000750" y="6488825"/>
            <a:ext cx="309380" cy="24109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4796688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re de diapositiv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43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diapositive</a:t>
            </a:r>
          </a:p>
        </p:txBody>
      </p:sp>
      <p:sp>
        <p:nvSpPr>
          <p:cNvPr id="44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59247414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08996148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, puces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4889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diapositive</a:t>
            </a:r>
          </a:p>
        </p:txBody>
      </p:sp>
      <p:sp>
        <p:nvSpPr>
          <p:cNvPr id="61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03250" y="2124252"/>
            <a:ext cx="4889500" cy="4128315"/>
          </a:xfrm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Bol de pâtes pappardelle avec du beurre maître d’hôtel, des noisettes grillées et des lamelles de parmesan"/>
          <p:cNvSpPr>
            <a:spLocks noGrp="1"/>
          </p:cNvSpPr>
          <p:nvPr>
            <p:ph type="pic" idx="22"/>
          </p:nvPr>
        </p:nvSpPr>
        <p:spPr>
          <a:xfrm>
            <a:off x="6096000" y="-203633"/>
            <a:ext cx="5458437" cy="727791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4889500" cy="717550"/>
          </a:xfrm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6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80811640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re de section"/>
          <p:cNvSpPr txBox="1">
            <a:spLocks noGrp="1"/>
          </p:cNvSpPr>
          <p:nvPr>
            <p:ph type="title" hasCustomPrompt="1"/>
          </p:nvPr>
        </p:nvSpPr>
        <p:spPr>
          <a:xfrm>
            <a:off x="603248" y="2266950"/>
            <a:ext cx="10985502" cy="2324100"/>
          </a:xfrm>
          <a:prstGeom prst="rect">
            <a:avLst/>
          </a:prstGeom>
        </p:spPr>
        <p:txBody>
          <a:bodyPr anchor="ctr"/>
          <a:lstStyle>
            <a:lvl1pPr>
              <a:defRPr sz="5800" b="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Titre de section</a:t>
            </a:r>
          </a:p>
        </p:txBody>
      </p:sp>
      <p:sp>
        <p:nvSpPr>
          <p:cNvPr id="72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000750" y="6488825"/>
            <a:ext cx="309380" cy="24109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5005868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84FE8D-9FC0-EF41-82D9-C793C0588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5DA5D1D-B013-79C5-1B89-1BA4AB59F6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C6BDA85-11FF-1453-D69B-E0F4AEDD2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28/04/2025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37EC97-0B60-F540-17B0-9909B1A75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CA0379-E9BD-6BF2-3017-7CE96A3F8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97594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seu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10985500" cy="717475"/>
          </a:xfrm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80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diapositive</a:t>
            </a:r>
          </a:p>
        </p:txBody>
      </p:sp>
      <p:sp>
        <p:nvSpPr>
          <p:cNvPr id="8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0661392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rdre du j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itre de l’ordre du jour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10985500" cy="717550"/>
          </a:xfrm>
          <a:prstGeom prst="rect">
            <a:avLst/>
          </a:prstGeom>
        </p:spPr>
        <p:txBody>
          <a:bodyPr/>
          <a:lstStyle/>
          <a:p>
            <a:r>
              <a:t>Titre de l’ordre du jour</a:t>
            </a:r>
          </a:p>
        </p:txBody>
      </p:sp>
      <p:sp>
        <p:nvSpPr>
          <p:cNvPr id="89" name="Sous-titre de l’ordre du jour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l’ordre du jour</a:t>
            </a:r>
          </a:p>
        </p:txBody>
      </p:sp>
      <p:sp>
        <p:nvSpPr>
          <p:cNvPr id="90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1pPr>
            <a:lvl2pPr marL="0" indent="2286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2pPr>
            <a:lvl3pPr marL="0" indent="4572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3pPr>
            <a:lvl4pPr marL="0" indent="6858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4pPr>
            <a:lvl5pPr marL="0" indent="9144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5pPr>
          </a:lstStyle>
          <a:p>
            <a:r>
              <a:t>Rubriques de l’ordre du jour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09326945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éclar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03250" y="2460422"/>
            <a:ext cx="10985500" cy="1937157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2286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6858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Déclaration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69662929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ait import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e niveau 1…"/>
          <p:cNvSpPr txBox="1">
            <a:spLocks noGrp="1"/>
          </p:cNvSpPr>
          <p:nvPr>
            <p:ph type="body" idx="1" hasCustomPrompt="1"/>
          </p:nvPr>
        </p:nvSpPr>
        <p:spPr>
          <a:xfrm>
            <a:off x="603250" y="537964"/>
            <a:ext cx="10985500" cy="3620792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1pPr>
            <a:lvl2pPr marL="0" indent="2286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2pPr>
            <a:lvl3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3pPr>
            <a:lvl4pPr marL="0" indent="6858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4pPr>
            <a:lvl5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5pPr>
          </a:lstStyle>
          <a:p>
            <a:r>
              <a:t>100 %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Données clés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4131090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Données clés</a:t>
            </a:r>
          </a:p>
        </p:txBody>
      </p:sp>
      <p:sp>
        <p:nvSpPr>
          <p:cNvPr id="108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4327086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5012" y="5337727"/>
            <a:ext cx="10100026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Attribution</a:t>
            </a:r>
          </a:p>
        </p:txBody>
      </p:sp>
      <p:sp>
        <p:nvSpPr>
          <p:cNvPr id="116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876962" y="2469930"/>
            <a:ext cx="10438077" cy="1918140"/>
          </a:xfrm>
          <a:prstGeom prst="rect">
            <a:avLst/>
          </a:prstGeom>
        </p:spPr>
        <p:txBody>
          <a:bodyPr/>
          <a:lstStyle>
            <a:lvl1pPr marL="319462" indent="-2349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319462" indent="-63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319462" indent="2222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319462" indent="4508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319462" indent="6794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« Citation notable »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39650911"/>
      </p:ext>
    </p:extLst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 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Bol de salade avec du riz frit, des œufs durs et des baguettes"/>
          <p:cNvSpPr>
            <a:spLocks noGrp="1"/>
          </p:cNvSpPr>
          <p:nvPr>
            <p:ph type="pic" sz="quarter" idx="21"/>
          </p:nvPr>
        </p:nvSpPr>
        <p:spPr>
          <a:xfrm>
            <a:off x="7880350" y="508000"/>
            <a:ext cx="3719550" cy="297483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Bol avec des beignets de saumon, de la salade et du houmous "/>
          <p:cNvSpPr>
            <a:spLocks noGrp="1"/>
          </p:cNvSpPr>
          <p:nvPr>
            <p:ph type="pic" sz="half" idx="22"/>
          </p:nvPr>
        </p:nvSpPr>
        <p:spPr>
          <a:xfrm>
            <a:off x="6750050" y="1989138"/>
            <a:ext cx="5219700" cy="607509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Bol de pâtes pappardelle avec du beurre maître d’hôtel, des noisettes grillées et des lamelles de parmesan"/>
          <p:cNvSpPr>
            <a:spLocks noGrp="1"/>
          </p:cNvSpPr>
          <p:nvPr>
            <p:ph type="pic" idx="23"/>
          </p:nvPr>
        </p:nvSpPr>
        <p:spPr>
          <a:xfrm>
            <a:off x="-69850" y="247650"/>
            <a:ext cx="8305800" cy="622935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97567081"/>
      </p:ext>
    </p:extLst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bol de salade avec du riz frit, des œufs durs et des baguettes"/>
          <p:cNvSpPr>
            <a:spLocks noGrp="1"/>
          </p:cNvSpPr>
          <p:nvPr>
            <p:ph type="pic" idx="21"/>
          </p:nvPr>
        </p:nvSpPr>
        <p:spPr>
          <a:xfrm>
            <a:off x="-666750" y="-2762250"/>
            <a:ext cx="13525500" cy="108204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98165200"/>
      </p:ext>
    </p:extLst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446363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219AD9-A7EF-6D64-C6D4-3640EDC19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3E2D9FF-58E1-6A5C-D4B0-0575179A3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951683E-A39B-A686-0943-22B7C025C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28/04/2025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814FBF4-6065-DA8A-A2EB-A23FD3142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FED6D80-8C86-B504-9F93-DEE0BB8F2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4954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722FA8-BA30-8F89-BB1F-25AF50B82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3497624-C215-5E23-9672-30761B8213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90FE540-8E82-D93D-16E6-55FCCD2E08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D1C7AF9-5D6A-FE60-00FC-822418A2F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28/04/2025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ACA5BBE-0282-D009-A36B-3A52DA557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78D604E-000F-8824-DFAD-24DE40DB5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1877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6F90B8-DB96-EA7A-4D60-61E07BCB6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F3E41A9-8CA9-61D3-1094-AC50C208B9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6F3D9EE-331A-BB8B-4684-33F21C38AE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63FAD0E-8069-5A3C-31DF-4928E52900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E557BCD-1764-DEEB-80BB-9389D60851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E65EB39-B33C-3A7E-5F64-4F6AE344C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28/04/2025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A04D725-4DFE-28DA-E661-0FB5C9F38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E042AAF-13FE-F54C-1DAD-367A77F20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7534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DDAC61-EE56-4E34-A089-F0F8CAE16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ACA8442-F0AC-F158-62F6-71E0BB58D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28/04/2025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7B37559-AD1D-2BFD-D93C-BD3D1C9E8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112BDEC-5208-A696-0A99-11A5C7981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486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D533D01-46DF-AFD3-E55D-4A22B64FF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28/04/2025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672D768-B582-8BC8-9263-588AB7ACA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DA138DF-0839-B57A-7DE5-059E34812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7294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5EE747-0EA1-39BB-94C2-E762033C4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C8F64DB-6CD5-9BD3-D394-DF34AD224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87B741E-2C28-E92C-4D8C-E33D94C5CC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F5F51F8-F5C8-BA19-0B80-B9502BD5F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28/04/2025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78BE028-AC07-4F98-726B-BC9605298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153D0D5-5D09-2CD7-3C2C-E2CB3CF35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7520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8A71F0-D0BE-689F-2E10-CC8E7BEAF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40A210B-6184-9B3E-3AA5-566C082732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BF35BD8-F585-FD50-B953-1032F2C43F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8CFFA0E-1E51-951C-5625-2532EE70F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28/04/2025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1EC5A4E-E48A-6981-3EDA-3D204EA71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2F95A3E-D6E8-8189-DE3E-E3A76D110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7851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8E74879-0565-87EE-1149-796CE7EEF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DE53E03-CD88-332E-E842-74BBA737C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260A08-07B7-2565-1A9F-4CF7E95476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C8C30-E931-4EED-A92E-69D548C48771}" type="datetimeFigureOut">
              <a:rPr lang="fr-FR" smtClean="0"/>
              <a:t>28/04/2025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BA32654-0059-35E5-CD7E-7AF8058594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1AA21EC-ED7B-12CE-2A9A-672066B200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1554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10985500" cy="7165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Titre de diapositive</a:t>
            </a:r>
          </a:p>
        </p:txBody>
      </p:sp>
      <p:sp>
        <p:nvSpPr>
          <p:cNvPr id="3" name="Texte niveau 1…"/>
          <p:cNvSpPr txBox="1">
            <a:spLocks noGrp="1"/>
          </p:cNvSpPr>
          <p:nvPr>
            <p:ph type="body" idx="1" hasCustomPrompt="1"/>
          </p:nvPr>
        </p:nvSpPr>
        <p:spPr>
          <a:xfrm>
            <a:off x="603250" y="2124252"/>
            <a:ext cx="10985500" cy="4128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000750" y="6486708"/>
            <a:ext cx="309380" cy="241092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292100">
              <a:defRPr sz="9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17507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</p:sldLayoutIdLst>
  <p:transition spd="med"/>
  <p:txStyles>
    <p:titleStyle>
      <a:lvl1pPr marL="0" marR="0" indent="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3048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6096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9144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12192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15240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18288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21336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24384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27432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Rectangle"/>
          <p:cNvSpPr/>
          <p:nvPr/>
        </p:nvSpPr>
        <p:spPr>
          <a:xfrm>
            <a:off x="-2816" y="-5742"/>
            <a:ext cx="12197632" cy="6869484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152" name="Titre de la présentation"/>
          <p:cNvSpPr txBox="1">
            <a:spLocks noGrp="1"/>
          </p:cNvSpPr>
          <p:nvPr>
            <p:ph type="ctrTitle"/>
          </p:nvPr>
        </p:nvSpPr>
        <p:spPr>
          <a:xfrm>
            <a:off x="603248" y="1287496"/>
            <a:ext cx="8372983" cy="2324101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 b="0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pPr>
            <a:r>
              <a:rPr lang="fr-CM" sz="6950" dirty="0">
                <a:latin typeface="Century Gothic" panose="020B0502020202020204" pitchFamily="34" charset="0"/>
              </a:rPr>
              <a:t>PLANNING DE PUBLICATIONS</a:t>
            </a:r>
            <a:endParaRPr sz="6950" dirty="0">
              <a:latin typeface="Century Gothic" panose="020B0502020202020204" pitchFamily="34" charset="0"/>
            </a:endParaRPr>
          </a:p>
        </p:txBody>
      </p:sp>
      <p:sp>
        <p:nvSpPr>
          <p:cNvPr id="153" name="Descriptif de la présentation"/>
          <p:cNvSpPr txBox="1">
            <a:spLocks noGrp="1"/>
          </p:cNvSpPr>
          <p:nvPr>
            <p:ph type="subTitle" sz="quarter" idx="1"/>
          </p:nvPr>
        </p:nvSpPr>
        <p:spPr>
          <a:xfrm>
            <a:off x="600671" y="3707722"/>
            <a:ext cx="7172630" cy="952501"/>
          </a:xfrm>
          <a:prstGeom prst="rect">
            <a:avLst/>
          </a:prstGeom>
        </p:spPr>
        <p:txBody>
          <a:bodyPr>
            <a:normAutofit fontScale="32500" lnSpcReduction="20000"/>
          </a:bodyPr>
          <a:lstStyle>
            <a:lvl1pPr>
              <a:defRPr sz="4800" b="0">
                <a:solidFill>
                  <a:srgbClr val="E15B0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endParaRPr lang="fr-CM" dirty="0"/>
          </a:p>
          <a:p>
            <a:endParaRPr lang="fr-CM" b="1" dirty="0">
              <a:latin typeface="Century Gothic" panose="020B0502020202020204" pitchFamily="34" charset="0"/>
            </a:endParaRPr>
          </a:p>
          <a:p>
            <a:endParaRPr lang="fr-CM" b="1" dirty="0">
              <a:latin typeface="Century Gothic" panose="020B0502020202020204" pitchFamily="34" charset="0"/>
            </a:endParaRPr>
          </a:p>
          <a:p>
            <a:r>
              <a:rPr lang="fr-FR" b="1" dirty="0">
                <a:latin typeface="Century Gothic" panose="020B0502020202020204" pitchFamily="34" charset="0"/>
              </a:rPr>
              <a:t>CADYST GRAIN – MAI 2025</a:t>
            </a:r>
            <a:endParaRPr b="1" dirty="0">
              <a:latin typeface="Century Gothic" panose="020B0502020202020204" pitchFamily="34" charset="0"/>
            </a:endParaRPr>
          </a:p>
        </p:txBody>
      </p:sp>
      <p:pic>
        <p:nvPicPr>
          <p:cNvPr id="154" name="Image" descr="Image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76027" y="3630661"/>
            <a:ext cx="4716401" cy="3246819"/>
          </a:xfrm>
          <a:prstGeom prst="rect">
            <a:avLst/>
          </a:prstGeom>
          <a:ln w="12700">
            <a:miter lim="400000"/>
          </a:ln>
        </p:spPr>
      </p:pic>
      <p:pic>
        <p:nvPicPr>
          <p:cNvPr id="155" name="Image" descr="Image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125" y="5600777"/>
            <a:ext cx="1818781" cy="5171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Lundi 12 Mai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1011298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exte de publication : </a:t>
            </a:r>
            <a:r>
              <a:rPr lang="fr-FR" sz="1200" dirty="0">
                <a:latin typeface="Century Gothic" panose="020B0502020202020204" pitchFamily="34" charset="0"/>
              </a:rPr>
              <a:t>🔬 </a:t>
            </a:r>
            <a:r>
              <a:rPr lang="fr-FR" sz="1200" b="1" dirty="0">
                <a:latin typeface="Century Gothic" panose="020B0502020202020204" pitchFamily="34" charset="0"/>
              </a:rPr>
              <a:t>SERVICE QUALITÉ – Les yeux de l’usine</a:t>
            </a:r>
            <a:br>
              <a:rPr lang="fr-FR" sz="1200" dirty="0">
                <a:latin typeface="Century Gothic" panose="020B0502020202020204" pitchFamily="34" charset="0"/>
              </a:rPr>
            </a:br>
            <a:r>
              <a:rPr lang="fr-FR" sz="1200" dirty="0">
                <a:latin typeface="Century Gothic" panose="020B0502020202020204" pitchFamily="34" charset="0"/>
              </a:rPr>
              <a:t>Derrière chaque paquet de farine, il y a un contrôle strict :</a:t>
            </a:r>
            <a:br>
              <a:rPr lang="fr-FR" sz="1200" dirty="0">
                <a:latin typeface="Century Gothic" panose="020B0502020202020204" pitchFamily="34" charset="0"/>
              </a:rPr>
            </a:br>
            <a:r>
              <a:rPr lang="fr-FR" sz="1200" dirty="0">
                <a:latin typeface="Century Gothic" panose="020B0502020202020204" pitchFamily="34" charset="0"/>
              </a:rPr>
              <a:t>✅ Texture,</a:t>
            </a:r>
            <a:br>
              <a:rPr lang="fr-FR" sz="1200" dirty="0">
                <a:latin typeface="Century Gothic" panose="020B0502020202020204" pitchFamily="34" charset="0"/>
              </a:rPr>
            </a:br>
            <a:r>
              <a:rPr lang="fr-FR" sz="1200" dirty="0">
                <a:latin typeface="Century Gothic" panose="020B0502020202020204" pitchFamily="34" charset="0"/>
              </a:rPr>
              <a:t>✅ Humidité,</a:t>
            </a:r>
            <a:br>
              <a:rPr lang="fr-FR" sz="1200" dirty="0">
                <a:latin typeface="Century Gothic" panose="020B0502020202020204" pitchFamily="34" charset="0"/>
              </a:rPr>
            </a:br>
            <a:r>
              <a:rPr lang="fr-FR" sz="1200" dirty="0">
                <a:latin typeface="Century Gothic" panose="020B0502020202020204" pitchFamily="34" charset="0"/>
              </a:rPr>
              <a:t>✅ Couleur,</a:t>
            </a:r>
            <a:br>
              <a:rPr lang="fr-FR" sz="1200" dirty="0">
                <a:latin typeface="Century Gothic" panose="020B0502020202020204" pitchFamily="34" charset="0"/>
              </a:rPr>
            </a:br>
            <a:r>
              <a:rPr lang="fr-FR" sz="1200" dirty="0">
                <a:latin typeface="Century Gothic" panose="020B0502020202020204" pitchFamily="34" charset="0"/>
              </a:rPr>
              <a:t>✅ Absence d’impureté…</a:t>
            </a:r>
            <a:br>
              <a:rPr lang="fr-FR" sz="1200" dirty="0">
                <a:latin typeface="Century Gothic" panose="020B0502020202020204" pitchFamily="34" charset="0"/>
              </a:rPr>
            </a:br>
            <a:r>
              <a:rPr lang="fr-FR" sz="1200" dirty="0">
                <a:latin typeface="Century Gothic" panose="020B0502020202020204" pitchFamily="34" charset="0"/>
              </a:rPr>
              <a:t>Chaque lot est vérifié pour que </a:t>
            </a:r>
            <a:r>
              <a:rPr lang="fr-FR" sz="1200" b="1" dirty="0">
                <a:latin typeface="Century Gothic" panose="020B0502020202020204" pitchFamily="34" charset="0"/>
              </a:rPr>
              <a:t>La Camerounaise, Amigo, Colombe ou Pélican </a:t>
            </a:r>
            <a:r>
              <a:rPr lang="fr-FR" sz="1200" dirty="0">
                <a:latin typeface="Century Gothic" panose="020B0502020202020204" pitchFamily="34" charset="0"/>
              </a:rPr>
              <a:t>garde la même qualité que celle que vous adorez.</a:t>
            </a:r>
            <a:br>
              <a:rPr lang="fr-FR" sz="1200" dirty="0">
                <a:latin typeface="Century Gothic" panose="020B0502020202020204" pitchFamily="34" charset="0"/>
              </a:rPr>
            </a:br>
            <a:r>
              <a:rPr lang="fr-FR" sz="1200" dirty="0">
                <a:latin typeface="Century Gothic" panose="020B0502020202020204" pitchFamily="34" charset="0"/>
              </a:rPr>
              <a:t>👩🏾‍🔬 Merci à nos agents qualité qui goûtent, observent et analysent pour garantir la sécurité alimentaire !</a:t>
            </a:r>
          </a:p>
          <a:p>
            <a:endParaRPr kumimoji="0" lang="fr-FR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sur le visuel : </a:t>
            </a:r>
            <a:r>
              <a:rPr lang="fr-FR" sz="1200" dirty="0">
                <a:latin typeface="Century Gothic" panose="020B0502020202020204" pitchFamily="34" charset="0"/>
              </a:rPr>
              <a:t>"Une farine 100% fiable, c’est grâce à eux."</a:t>
            </a:r>
            <a:br>
              <a:rPr lang="fr-FR" sz="1200" dirty="0">
                <a:latin typeface="Century Gothic" panose="020B0502020202020204" pitchFamily="34" charset="0"/>
              </a:rPr>
            </a:br>
            <a:r>
              <a:rPr lang="fr-FR" sz="1200" dirty="0">
                <a:latin typeface="Century Gothic" panose="020B0502020202020204" pitchFamily="34" charset="0"/>
              </a:rPr>
              <a:t>🔍 #Qualité</a:t>
            </a:r>
            <a:endParaRPr kumimoji="0" lang="fr-FR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endParaRPr kumimoji="0" lang="fr-FR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Type de contenus :  </a:t>
            </a:r>
            <a:r>
              <a:rPr lang="fr-FR" sz="1200" dirty="0">
                <a:solidFill>
                  <a:prstClr val="black"/>
                </a:solidFill>
                <a:latin typeface="Century Gothic" panose="020B0502020202020204" pitchFamily="34" charset="0"/>
              </a:rPr>
              <a:t>Image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Focus Métier</a:t>
            </a:r>
          </a:p>
        </p:txBody>
      </p:sp>
    </p:spTree>
    <p:extLst>
      <p:ext uri="{BB962C8B-B14F-4D97-AF65-F5344CB8AC3E}">
        <p14:creationId xmlns:p14="http://schemas.microsoft.com/office/powerpoint/2010/main" val="21827958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Mercredi 14 Mai 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1400" b="1" dirty="0">
                <a:latin typeface="Century Gothic" panose="020B0502020202020204" pitchFamily="34" charset="0"/>
              </a:rPr>
              <a:t>Texte de publication / sur le visuel </a:t>
            </a:r>
            <a:r>
              <a:rPr lang="fr-FR" sz="1400" b="1" dirty="0">
                <a:effectLst/>
                <a:latin typeface="Century Gothic" panose="020B0502020202020204" pitchFamily="34" charset="0"/>
              </a:rPr>
              <a:t>: </a:t>
            </a:r>
            <a:r>
              <a:rPr lang="fr-FR" sz="1400" dirty="0"/>
              <a:t>💡 </a:t>
            </a:r>
            <a:r>
              <a:rPr lang="fr-FR" sz="1400" dirty="0">
                <a:latin typeface="Century Gothic" panose="020B0502020202020204" pitchFamily="34" charset="0"/>
              </a:rPr>
              <a:t>Astuce Boulangère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Avec la farine </a:t>
            </a:r>
            <a:r>
              <a:rPr lang="fr-FR" sz="1400" b="1" dirty="0">
                <a:latin typeface="Century Gothic" panose="020B0502020202020204" pitchFamily="34" charset="0"/>
              </a:rPr>
              <a:t>La Camerounaise</a:t>
            </a:r>
            <a:r>
              <a:rPr lang="fr-FR" sz="1400" dirty="0">
                <a:latin typeface="Century Gothic" panose="020B0502020202020204" pitchFamily="34" charset="0"/>
              </a:rPr>
              <a:t>, un pain bien doré se joue à la vapeur : mets un petit bol d’eau au fond du four pour une croûte plus fine et brillante ! </a:t>
            </a:r>
            <a:r>
              <a:rPr lang="fr-FR" sz="1400" b="1" dirty="0">
                <a:effectLst/>
                <a:latin typeface="Century Gothic" panose="020B0502020202020204" pitchFamily="34" charset="0"/>
              </a:rPr>
              <a:t> </a:t>
            </a:r>
            <a:endParaRPr lang="fr-FR" sz="14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fr-FR" sz="14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Astuces</a:t>
            </a:r>
          </a:p>
        </p:txBody>
      </p:sp>
    </p:spTree>
    <p:extLst>
      <p:ext uri="{BB962C8B-B14F-4D97-AF65-F5344CB8AC3E}">
        <p14:creationId xmlns:p14="http://schemas.microsoft.com/office/powerpoint/2010/main" val="1882374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Jeu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di 1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5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Mai 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latin typeface="Century Gothic" panose="020B0502020202020204" pitchFamily="34" charset="0"/>
              </a:rPr>
              <a:t>Texte de publication</a:t>
            </a:r>
            <a:r>
              <a:rPr lang="fr-FR" sz="1400" b="1" dirty="0">
                <a:effectLst/>
                <a:latin typeface="Century Gothic" panose="020B0502020202020204" pitchFamily="34" charset="0"/>
              </a:rPr>
              <a:t> </a:t>
            </a:r>
            <a:r>
              <a:rPr lang="fr-FR" sz="1400" dirty="0">
                <a:effectLst/>
                <a:latin typeface="Century Gothic" panose="020B0502020202020204" pitchFamily="34" charset="0"/>
              </a:rPr>
              <a:t>: </a:t>
            </a:r>
            <a:r>
              <a:rPr lang="fr-FR" sz="1400" dirty="0">
                <a:latin typeface="Century Gothic" panose="020B0502020202020204" pitchFamily="34" charset="0"/>
              </a:rPr>
              <a:t>Une famille camerounaise, c’est des rires autour d’un bon pain chaud, c’est maman qui prépare les beignets du dimanche, c’est papa qui ramène les baguettes fraîches…</a:t>
            </a:r>
          </a:p>
          <a:p>
            <a:r>
              <a:rPr lang="fr-FR" sz="1400" dirty="0">
                <a:latin typeface="Century Gothic" panose="020B0502020202020204" pitchFamily="34" charset="0"/>
              </a:rPr>
              <a:t>Nos farines font partie de votre quotidien, depuis toujours.</a:t>
            </a:r>
          </a:p>
          <a:p>
            <a:r>
              <a:rPr lang="fr-FR" sz="1400" dirty="0">
                <a:latin typeface="Century Gothic" panose="020B0502020202020204" pitchFamily="34" charset="0"/>
              </a:rPr>
              <a:t>En ce jour spécial, on vous dit </a:t>
            </a:r>
            <a:r>
              <a:rPr lang="fr-FR" sz="1400" b="1" dirty="0">
                <a:latin typeface="Century Gothic" panose="020B0502020202020204" pitchFamily="34" charset="0"/>
              </a:rPr>
              <a:t>MERCI</a:t>
            </a:r>
            <a:r>
              <a:rPr lang="fr-FR" sz="1400" dirty="0">
                <a:latin typeface="Century Gothic" panose="020B0502020202020204" pitchFamily="34" charset="0"/>
              </a:rPr>
              <a:t> pour cette belle histoire partagée, à la maison comme au marché.</a:t>
            </a:r>
          </a:p>
          <a:p>
            <a:endParaRPr lang="fr-FR" sz="1400" dirty="0">
              <a:latin typeface="Century Gothic" panose="020B0502020202020204" pitchFamily="34" charset="0"/>
            </a:endParaRPr>
          </a:p>
          <a:p>
            <a:r>
              <a:rPr lang="fr-FR" sz="1400" b="1" dirty="0">
                <a:latin typeface="Century Gothic" panose="020B0502020202020204" pitchFamily="34" charset="0"/>
              </a:rPr>
              <a:t>Texte sur le visuel : </a:t>
            </a:r>
            <a:r>
              <a:rPr lang="fr-FR" sz="1400" dirty="0">
                <a:latin typeface="Century Gothic" panose="020B0502020202020204" pitchFamily="34" charset="0"/>
              </a:rPr>
              <a:t>💛 15 Mai – Journée Internationale des Familles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Nos farines, au cœur de vos souvenirs.</a:t>
            </a:r>
            <a:endParaRPr lang="fr-FR" sz="1400" b="1" dirty="0">
              <a:latin typeface="Century Gothic" panose="020B0502020202020204" pitchFamily="34" charset="0"/>
            </a:endParaRPr>
          </a:p>
          <a:p>
            <a:endParaRPr lang="fr-FR" sz="1400" dirty="0">
              <a:latin typeface="Century Gothic" panose="020B0502020202020204" pitchFamily="34" charset="0"/>
            </a:endParaRPr>
          </a:p>
          <a:p>
            <a:r>
              <a:rPr lang="fr-FR" sz="1400" b="1" dirty="0">
                <a:latin typeface="Century Gothic" panose="020B0502020202020204" pitchFamily="34" charset="0"/>
              </a:rPr>
              <a:t>Type de contenu : </a:t>
            </a:r>
            <a:r>
              <a:rPr lang="fr-FR" sz="1400" dirty="0">
                <a:latin typeface="Century Gothic" panose="020B0502020202020204" pitchFamily="34" charset="0"/>
              </a:rPr>
              <a:t>Image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1400" dirty="0">
                <a:effectLst/>
                <a:latin typeface="Century Gothic" panose="020B0502020202020204" pitchFamily="34" charset="0"/>
              </a:rPr>
              <a:t> </a:t>
            </a:r>
            <a:endParaRPr lang="fr-FR" sz="14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Journée Internationale des Familles</a:t>
            </a:r>
          </a:p>
        </p:txBody>
      </p:sp>
    </p:spTree>
    <p:extLst>
      <p:ext uri="{BB962C8B-B14F-4D97-AF65-F5344CB8AC3E}">
        <p14:creationId xmlns:p14="http://schemas.microsoft.com/office/powerpoint/2010/main" val="30322443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Ludique, Fun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kern="0" dirty="0">
              <a:solidFill>
                <a:prstClr val="black"/>
              </a:solidFill>
              <a:latin typeface="Tw Cen MT" panose="020B0602020104020603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Vendredi 16 Mai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2025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</a:t>
            </a:r>
            <a:endParaRPr lang="fr-FR" kern="0" dirty="0">
              <a:solidFill>
                <a:prstClr val="black"/>
              </a:solidFill>
              <a:latin typeface="Tw Cen MT" panose="020B0602020104020603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Jeu des émojis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A6E6E08-36B3-F392-DF3B-43D7C2AD273D}"/>
              </a:ext>
            </a:extLst>
          </p:cNvPr>
          <p:cNvSpPr txBox="1"/>
          <p:nvPr/>
        </p:nvSpPr>
        <p:spPr>
          <a:xfrm>
            <a:off x="228866" y="3817609"/>
            <a:ext cx="9468724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b="1" dirty="0">
                <a:latin typeface="Century Gothic" panose="020B0502020202020204" pitchFamily="34" charset="0"/>
              </a:rPr>
              <a:t>Texte de publication / sur le visuel : </a:t>
            </a:r>
            <a:r>
              <a:rPr lang="fr-FR" sz="1400" dirty="0">
                <a:latin typeface="Century Gothic" panose="020B0502020202020204" pitchFamily="34" charset="0"/>
              </a:rPr>
              <a:t>🧠 Décryptez cette combinaison qui nous a fait grandir 👇🏾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🍞 + 🫘 + 🌶️ = ❓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Devine le plat et gagne un paquet de farine de ton choix !</a:t>
            </a:r>
            <a:br>
              <a:rPr lang="fr-FR" sz="1400" dirty="0">
                <a:latin typeface="Century Gothic" panose="020B0502020202020204" pitchFamily="34" charset="0"/>
              </a:rPr>
            </a:br>
            <a:endParaRPr lang="fr-FR" sz="1400" b="1" dirty="0">
              <a:latin typeface="Century Gothic" panose="020B0502020202020204" pitchFamily="34" charset="0"/>
            </a:endParaRPr>
          </a:p>
          <a:p>
            <a:r>
              <a:rPr lang="fr-FR" sz="1400" b="1" dirty="0">
                <a:latin typeface="Century Gothic" panose="020B0502020202020204" pitchFamily="34" charset="0"/>
              </a:rPr>
              <a:t>Réponse attendue : </a:t>
            </a:r>
            <a:r>
              <a:rPr lang="fr-FR" sz="1400" dirty="0">
                <a:latin typeface="Century Gothic" panose="020B0502020202020204" pitchFamily="34" charset="0"/>
              </a:rPr>
              <a:t>Pain-Haricot-piment</a:t>
            </a:r>
          </a:p>
        </p:txBody>
      </p:sp>
    </p:spTree>
    <p:extLst>
      <p:ext uri="{BB962C8B-B14F-4D97-AF65-F5344CB8AC3E}">
        <p14:creationId xmlns:p14="http://schemas.microsoft.com/office/powerpoint/2010/main" val="9470727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40EF08B-05F5-8959-7297-2ECFCCD6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Semaine 4</a:t>
            </a:r>
          </a:p>
        </p:txBody>
      </p:sp>
    </p:spTree>
    <p:extLst>
      <p:ext uri="{BB962C8B-B14F-4D97-AF65-F5344CB8AC3E}">
        <p14:creationId xmlns:p14="http://schemas.microsoft.com/office/powerpoint/2010/main" val="1728233375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Lundi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19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Mai 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de publication : </a:t>
            </a:r>
            <a:r>
              <a:rPr lang="fr-FR" sz="1400" dirty="0">
                <a:latin typeface="Century Gothic" panose="020B0502020202020204" pitchFamily="34" charset="0"/>
              </a:rPr>
              <a:t>🚛 </a:t>
            </a:r>
            <a:r>
              <a:rPr lang="fr-FR" sz="1400" b="1" dirty="0">
                <a:latin typeface="Century Gothic" panose="020B0502020202020204" pitchFamily="34" charset="0"/>
              </a:rPr>
              <a:t>LOGISTIQUE – Les rois de la manœuvre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Du sac de 50 kg aux palettes entières, les logisticiens assurent le bon acheminement des farines vers les dépôts, les marchés, les boulangeries.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🛠️ Coordination, manutention, timing précis.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C’est eux qui s’assurent que la farine arrive à bon port, sans retard ni casse.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👏🏾 Un grand bravo aux bras forts de </a:t>
            </a:r>
            <a:r>
              <a:rPr lang="fr-FR" sz="1400" dirty="0" err="1">
                <a:latin typeface="Century Gothic" panose="020B0502020202020204" pitchFamily="34" charset="0"/>
              </a:rPr>
              <a:t>Cadyst</a:t>
            </a:r>
            <a:r>
              <a:rPr lang="fr-FR" sz="1400" dirty="0">
                <a:latin typeface="Century Gothic" panose="020B0502020202020204" pitchFamily="34" charset="0"/>
              </a:rPr>
              <a:t> qui soulèvent, rangent, planifient !</a:t>
            </a:r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sur le visuel : </a:t>
            </a:r>
            <a:r>
              <a:rPr lang="fr-FR" sz="1400" dirty="0">
                <a:latin typeface="Century Gothic" panose="020B0502020202020204" pitchFamily="34" charset="0"/>
              </a:rPr>
              <a:t>"Chaque sac livré, c’est une mission accomplie."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📦 #Logistique</a:t>
            </a:r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 de contenu :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Image</a:t>
            </a:r>
            <a:endParaRPr kumimoji="0" lang="fr-FR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Focus Métier</a:t>
            </a:r>
          </a:p>
        </p:txBody>
      </p:sp>
    </p:spTree>
    <p:extLst>
      <p:ext uri="{BB962C8B-B14F-4D97-AF65-F5344CB8AC3E}">
        <p14:creationId xmlns:p14="http://schemas.microsoft.com/office/powerpoint/2010/main" val="40841596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Mar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di 20 Mai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1011298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exte de publication : </a:t>
            </a:r>
            <a:r>
              <a:rPr lang="fr-FR" sz="1400" dirty="0">
                <a:latin typeface="Century Gothic" panose="020B0502020202020204" pitchFamily="34" charset="0"/>
              </a:rPr>
              <a:t>Le Cameroun, c’est une diversité d’histoires, de langues… et de recettes.</a:t>
            </a:r>
          </a:p>
          <a:p>
            <a:r>
              <a:rPr lang="fr-FR" sz="1400" dirty="0">
                <a:latin typeface="Century Gothic" panose="020B0502020202020204" pitchFamily="34" charset="0"/>
              </a:rPr>
              <a:t>Nos farines rassemblent les saveurs du Nord au Sud, de l’Est à l’Ouest, dans chaque beignet, chaque miche de pain, chaque fournée partagée.</a:t>
            </a:r>
          </a:p>
          <a:p>
            <a:r>
              <a:rPr lang="fr-FR" sz="1400" dirty="0">
                <a:latin typeface="Century Gothic" panose="020B0502020202020204" pitchFamily="34" charset="0"/>
              </a:rPr>
              <a:t>En cette fête de l’Unité, levons tous ensemble le goût de la fierté locale.</a:t>
            </a:r>
          </a:p>
          <a:p>
            <a:r>
              <a:rPr lang="fr-FR" sz="1400" dirty="0">
                <a:latin typeface="Century Gothic" panose="020B0502020202020204" pitchFamily="34" charset="0"/>
              </a:rPr>
              <a:t>Bonne fête de l’unité à toute la nation !</a:t>
            </a:r>
          </a:p>
          <a:p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sur le visuel :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20 Mai - Fête de l‘unité nationale – </a:t>
            </a:r>
            <a:r>
              <a:rPr lang="fr-FR" sz="1400" dirty="0">
                <a:latin typeface="Century Gothic" panose="020B0502020202020204" pitchFamily="34" charset="0"/>
              </a:rPr>
              <a:t>Fiers de servir la nation !</a:t>
            </a:r>
          </a:p>
          <a:p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Type de contenus : 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Image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Fête de l’unité nationale</a:t>
            </a:r>
          </a:p>
        </p:txBody>
      </p:sp>
    </p:spTree>
    <p:extLst>
      <p:ext uri="{BB962C8B-B14F-4D97-AF65-F5344CB8AC3E}">
        <p14:creationId xmlns:p14="http://schemas.microsoft.com/office/powerpoint/2010/main" val="38498918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Mercredi 21 Mai 2025</a:t>
            </a: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latin typeface="Century Gothic" panose="020B0502020202020204" pitchFamily="34" charset="0"/>
              </a:rPr>
              <a:t>Texte de publication / sur le visuel :</a:t>
            </a:r>
            <a:r>
              <a:rPr lang="fr-FR" sz="1600" dirty="0">
                <a:latin typeface="Century Gothic" panose="020B0502020202020204" pitchFamily="34" charset="0"/>
              </a:rPr>
              <a:t> 🔁 Astuce anti-gaspillage : pains rassis </a:t>
            </a:r>
          </a:p>
          <a:p>
            <a:r>
              <a:rPr lang="fr-FR" sz="1600" dirty="0">
                <a:latin typeface="Century Gothic" panose="020B0502020202020204" pitchFamily="34" charset="0"/>
              </a:rPr>
              <a:t>Tu as du pain de la veille ? </a:t>
            </a:r>
          </a:p>
          <a:p>
            <a:r>
              <a:rPr lang="fr-FR" sz="1600" dirty="0">
                <a:latin typeface="Century Gothic" panose="020B0502020202020204" pitchFamily="34" charset="0"/>
              </a:rPr>
              <a:t>Pas question de jeter !Coupe en morceaux, trempe dans un peu de lait + œufs + sucre → à la poêle : pain perdu express !Farine ou pas, rien ne se perd 😄</a:t>
            </a:r>
          </a:p>
          <a:p>
            <a:endParaRPr lang="fr-FR" sz="1600" b="1" dirty="0">
              <a:latin typeface="Century Gothic" panose="020B0502020202020204" pitchFamily="34" charset="0"/>
            </a:endParaRPr>
          </a:p>
          <a:p>
            <a:r>
              <a:rPr lang="fr-FR" sz="1600" b="1" dirty="0">
                <a:latin typeface="Century Gothic" panose="020B0502020202020204" pitchFamily="34" charset="0"/>
              </a:rPr>
              <a:t>Type de contenu : </a:t>
            </a:r>
            <a:r>
              <a:rPr lang="fr-FR" sz="1600" dirty="0">
                <a:latin typeface="Century Gothic" panose="020B0502020202020204" pitchFamily="34" charset="0"/>
              </a:rPr>
              <a:t>Image</a:t>
            </a:r>
          </a:p>
          <a:p>
            <a:br>
              <a:rPr lang="fr-FR" sz="1600" b="1" dirty="0">
                <a:latin typeface="Century Gothic" panose="020B0502020202020204" pitchFamily="34" charset="0"/>
              </a:rPr>
            </a:br>
            <a:endParaRPr lang="fr-FR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Astuces</a:t>
            </a:r>
          </a:p>
        </p:txBody>
      </p:sp>
    </p:spTree>
    <p:extLst>
      <p:ext uri="{BB962C8B-B14F-4D97-AF65-F5344CB8AC3E}">
        <p14:creationId xmlns:p14="http://schemas.microsoft.com/office/powerpoint/2010/main" val="37260106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Ludique, Fun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Vend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redi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23 Mai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 2025</a:t>
            </a: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Texte </a:t>
            </a:r>
            <a:r>
              <a:rPr kumimoji="0" lang="fr-FR" sz="1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psur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 visuel 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Complétez la phrase en commentaire 👇🏾</a:t>
            </a:r>
          </a:p>
          <a:p>
            <a:r>
              <a:rPr lang="fr-FR" sz="1400" dirty="0">
                <a:latin typeface="Century Gothic" panose="020B0502020202020204" pitchFamily="34" charset="0"/>
              </a:rPr>
              <a:t>« 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Ma maman fait les meilleurs beignets avec la farine ________. »</a:t>
            </a:r>
          </a:p>
          <a:p>
            <a:r>
              <a:rPr lang="fr-FR" sz="1400" dirty="0">
                <a:latin typeface="Century Gothic" panose="020B0502020202020204" pitchFamily="34" charset="0"/>
              </a:rPr>
              <a:t>En plus de la phrase, écrivez un beau message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💌</a:t>
            </a:r>
            <a:r>
              <a:rPr lang="fr-FR" sz="1400" dirty="0">
                <a:latin typeface="Century Gothic" panose="020B0502020202020204" pitchFamily="34" charset="0"/>
              </a:rPr>
              <a:t> en commentaire à votre maman, et les 3 premiers commentaires avec plus de likes gagneront des lots à offrir en prélude de la fête des mères.</a:t>
            </a:r>
          </a:p>
          <a:p>
            <a:endParaRPr lang="fr-FR" sz="1400" dirty="0">
              <a:latin typeface="Century Gothic" panose="020B0502020202020204" pitchFamily="34" charset="0"/>
            </a:endParaRP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Texte de publication 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On célèbre les mamans qui cuisinent avec amour ! </a:t>
            </a:r>
          </a:p>
          <a:p>
            <a:endParaRPr lang="fr-FR" sz="1400" b="1" dirty="0">
              <a:latin typeface="Century Gothic" panose="020B0502020202020204" pitchFamily="34" charset="0"/>
            </a:endParaRP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Type de contenu 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Image</a:t>
            </a:r>
            <a:endParaRPr kumimoji="0" lang="fr-FR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Challenge fête des mères </a:t>
            </a:r>
          </a:p>
        </p:txBody>
      </p:sp>
    </p:spTree>
    <p:extLst>
      <p:ext uri="{BB962C8B-B14F-4D97-AF65-F5344CB8AC3E}">
        <p14:creationId xmlns:p14="http://schemas.microsoft.com/office/powerpoint/2010/main" val="28028751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Ludique, Fun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Samedi 24 Mai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 2025</a:t>
            </a: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Texte de publication / sur le visuel 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24 Mai -Journée du bricolage – Avec nous ça ne bricole pas, ça travaille fort</a:t>
            </a:r>
            <a:r>
              <a:rPr lang="fr-FR" sz="1200" dirty="0"/>
              <a:t> 💪 </a:t>
            </a:r>
            <a:endParaRPr kumimoji="0" lang="fr-FR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Journée du Bricolage </a:t>
            </a:r>
          </a:p>
        </p:txBody>
      </p:sp>
    </p:spTree>
    <p:extLst>
      <p:ext uri="{BB962C8B-B14F-4D97-AF65-F5344CB8AC3E}">
        <p14:creationId xmlns:p14="http://schemas.microsoft.com/office/powerpoint/2010/main" val="260848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40EF08B-05F5-8959-7297-2ECFCCD6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Semaine 1</a:t>
            </a:r>
          </a:p>
        </p:txBody>
      </p:sp>
    </p:spTree>
    <p:extLst>
      <p:ext uri="{BB962C8B-B14F-4D97-AF65-F5344CB8AC3E}">
        <p14:creationId xmlns:p14="http://schemas.microsoft.com/office/powerpoint/2010/main" val="2872658707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Instructif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Dimanche 25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 Mai 2025</a:t>
            </a: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1124189" y="3745864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307431" y="3765092"/>
            <a:ext cx="10635871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Texte de publication : </a:t>
            </a:r>
            <a:r>
              <a:rPr lang="fr-FR" sz="1400" dirty="0">
                <a:latin typeface="Century Gothic" panose="020B0502020202020204" pitchFamily="34" charset="0"/>
              </a:rPr>
              <a:t>Maman c’est celle qui sait que les beignets réussis commencent par la bonne farine.</a:t>
            </a:r>
          </a:p>
          <a:p>
            <a:r>
              <a:rPr lang="fr-FR" sz="1400" dirty="0">
                <a:latin typeface="Century Gothic" panose="020B0502020202020204" pitchFamily="34" charset="0"/>
              </a:rPr>
              <a:t>C’est celle qui se lève tôt, qui cuisine pour toute la maison, qui donne toujours le dernier morceau.</a:t>
            </a:r>
          </a:p>
          <a:p>
            <a:r>
              <a:rPr lang="fr-FR" sz="1400" dirty="0">
                <a:latin typeface="Century Gothic" panose="020B0502020202020204" pitchFamily="34" charset="0"/>
              </a:rPr>
              <a:t>Aujourd’hui, on dit merci à toutes les </a:t>
            </a:r>
            <a:r>
              <a:rPr lang="fr-FR" sz="1400" b="1" dirty="0">
                <a:latin typeface="Century Gothic" panose="020B0502020202020204" pitchFamily="34" charset="0"/>
              </a:rPr>
              <a:t>REINES </a:t>
            </a:r>
            <a:r>
              <a:rPr lang="fr-FR" sz="1400" dirty="0">
                <a:latin typeface="Century Gothic" panose="020B0502020202020204" pitchFamily="34" charset="0"/>
              </a:rPr>
              <a:t>du foyer, qui nourrissent avec amour… et avec Amigo jamais </a:t>
            </a:r>
            <a:r>
              <a:rPr lang="fr-FR" sz="1400">
                <a:latin typeface="Century Gothic" panose="020B0502020202020204" pitchFamily="34" charset="0"/>
              </a:rPr>
              <a:t>loin ❤️</a:t>
            </a:r>
          </a:p>
          <a:p>
            <a:r>
              <a:rPr lang="fr-FR" sz="1400">
                <a:latin typeface="Century Gothic" panose="020B0502020202020204" pitchFamily="34" charset="0"/>
              </a:rPr>
              <a:t>Identifiez </a:t>
            </a:r>
            <a:r>
              <a:rPr lang="fr-FR" sz="1400" dirty="0">
                <a:latin typeface="Century Gothic" panose="020B0502020202020204" pitchFamily="34" charset="0"/>
              </a:rPr>
              <a:t>vos mamans en commentaires et rendez leur hommage de la plus belle des manières. </a:t>
            </a:r>
          </a:p>
          <a:p>
            <a:r>
              <a:rPr lang="fr-FR" sz="1400" dirty="0">
                <a:latin typeface="Century Gothic" panose="020B0502020202020204" pitchFamily="34" charset="0"/>
              </a:rPr>
              <a:t>Bonne fête à toutes les mamans ! </a:t>
            </a:r>
            <a:endParaRPr lang="fr-FR" sz="1400" dirty="0">
              <a:highlight>
                <a:srgbClr val="FFFF00"/>
              </a:highlight>
              <a:latin typeface="Century Gothic" panose="020B0502020202020204" pitchFamily="34" charset="0"/>
            </a:endParaRPr>
          </a:p>
          <a:p>
            <a:endParaRPr lang="fr-FR" sz="1400" dirty="0">
              <a:latin typeface="Century Gothic" panose="020B0502020202020204" pitchFamily="34" charset="0"/>
            </a:endParaRPr>
          </a:p>
          <a:p>
            <a:r>
              <a:rPr lang="fr-FR" sz="1400" b="1" dirty="0">
                <a:latin typeface="Century Gothic" panose="020B0502020202020204" pitchFamily="34" charset="0"/>
              </a:rPr>
              <a:t>Texte sur le visuel : </a:t>
            </a:r>
            <a:r>
              <a:rPr lang="fr-FR" sz="1400" dirty="0">
                <a:latin typeface="Century Gothic" panose="020B0502020202020204" pitchFamily="34" charset="0"/>
              </a:rPr>
              <a:t>💐 25 Mai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Aux mamans qui ont toujours une farine d’avance… Heureuse fête des mères</a:t>
            </a:r>
          </a:p>
          <a:p>
            <a:endParaRPr lang="fr-FR" sz="1400" dirty="0">
              <a:latin typeface="Century Gothic" panose="020B0502020202020204" pitchFamily="34" charset="0"/>
            </a:endParaRPr>
          </a:p>
          <a:p>
            <a:r>
              <a:rPr lang="fr-FR" sz="1400" b="1" dirty="0">
                <a:latin typeface="Century Gothic" panose="020B0502020202020204" pitchFamily="34" charset="0"/>
              </a:rPr>
              <a:t>Type de contenu :</a:t>
            </a:r>
            <a:r>
              <a:rPr lang="fr-FR" sz="1400" dirty="0">
                <a:latin typeface="Century Gothic" panose="020B0502020202020204" pitchFamily="34" charset="0"/>
              </a:rPr>
              <a:t> Image</a:t>
            </a:r>
          </a:p>
          <a:p>
            <a:endParaRPr kumimoji="0" lang="fr-FR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Fête des mères </a:t>
            </a:r>
          </a:p>
        </p:txBody>
      </p:sp>
    </p:spTree>
    <p:extLst>
      <p:ext uri="{BB962C8B-B14F-4D97-AF65-F5344CB8AC3E}">
        <p14:creationId xmlns:p14="http://schemas.microsoft.com/office/powerpoint/2010/main" val="29229812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40EF08B-05F5-8959-7297-2ECFCCD6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Semaine 5</a:t>
            </a:r>
          </a:p>
        </p:txBody>
      </p:sp>
    </p:spTree>
    <p:extLst>
      <p:ext uri="{BB962C8B-B14F-4D97-AF65-F5344CB8AC3E}">
        <p14:creationId xmlns:p14="http://schemas.microsoft.com/office/powerpoint/2010/main" val="3645097622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Lundi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26 Mai 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2025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1" y="224115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0298" y="2241157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1654" y="2940919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301654" y="3661655"/>
            <a:ext cx="9817961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de publication : </a:t>
            </a:r>
            <a:r>
              <a:rPr lang="fr-FR" sz="1400" dirty="0">
                <a:latin typeface="Century Gothic" panose="020B0502020202020204" pitchFamily="34" charset="0"/>
              </a:rPr>
              <a:t>🛠️ </a:t>
            </a:r>
            <a:r>
              <a:rPr lang="fr-FR" sz="1400" b="1" dirty="0">
                <a:latin typeface="Century Gothic" panose="020B0502020202020204" pitchFamily="34" charset="0"/>
              </a:rPr>
              <a:t>OPÉRATEUR DE PRODUCTION – L’œil et la main sur la machine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Il règle les machines, surveille les dosages, contrôle les cadences. C’est lui qui transforme le blé brut en farine propre, homogène et prête à l’emploi.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👨🏾‍🏭 Dans le bruit, la chaleur, il reste concentré… et passionné par la qualité.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Il ne fait pas "que" surveiller une machine. Il </a:t>
            </a:r>
            <a:r>
              <a:rPr lang="fr-FR" sz="1400" b="1" dirty="0">
                <a:latin typeface="Century Gothic" panose="020B0502020202020204" pitchFamily="34" charset="0"/>
              </a:rPr>
              <a:t>transforme un produit naturel en un ingrédient de vie</a:t>
            </a:r>
            <a:r>
              <a:rPr lang="fr-FR" sz="1400" dirty="0">
                <a:latin typeface="Century Gothic" panose="020B0502020202020204" pitchFamily="34" charset="0"/>
              </a:rPr>
              <a:t>.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lvl="0"/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sur le visuel : </a:t>
            </a:r>
            <a:r>
              <a:rPr lang="fr-FR" sz="1400" dirty="0">
                <a:latin typeface="Century Gothic" panose="020B0502020202020204" pitchFamily="34" charset="0"/>
              </a:rPr>
              <a:t>Il applique les bons gestes pour nourrir des familles."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⚙️ #Production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algn="just">
              <a:defRPr/>
            </a:pPr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just"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Type de contenu : 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Image 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fr-FR" sz="14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-275539" y="213256"/>
            <a:ext cx="4161739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l">
              <a:lnSpc>
                <a:spcPct val="100000"/>
              </a:lnSpc>
              <a:spcBef>
                <a:spcPts val="0"/>
              </a:spcBef>
              <a:buFontTx/>
              <a:buNone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Focus Métier</a:t>
            </a:r>
          </a:p>
        </p:txBody>
      </p:sp>
    </p:spTree>
    <p:extLst>
      <p:ext uri="{BB962C8B-B14F-4D97-AF65-F5344CB8AC3E}">
        <p14:creationId xmlns:p14="http://schemas.microsoft.com/office/powerpoint/2010/main" val="5923933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 err="1">
                <a:solidFill>
                  <a:prstClr val="black"/>
                </a:solidFill>
                <a:latin typeface="Tw Cen MT" panose="020B0602020104020603"/>
              </a:rPr>
              <a:t>Mercre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di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28 Mai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de publication / sur le visuel :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Astuce pour éviter les beignets trop huileux 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L’huile n’était pas assez chaude ? Les beignets en souffrent !Test simple : plonge un petit bout de pâte – s’il remonte tout de suite en faisant des bulles, c’est parfait. Sinon, attends encore un </a:t>
            </a:r>
            <a:r>
              <a:rPr lang="fr-FR" sz="1400">
                <a:solidFill>
                  <a:prstClr val="black"/>
                </a:solidFill>
                <a:latin typeface="Century Gothic" panose="020B0502020202020204" pitchFamily="34" charset="0"/>
              </a:rPr>
              <a:t>peu !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1400">
                <a:solidFill>
                  <a:prstClr val="black"/>
                </a:solidFill>
                <a:latin typeface="Century Gothic" panose="020B0502020202020204" pitchFamily="34" charset="0"/>
              </a:rPr>
              <a:t>👉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Résultat : beignets bien dorés, sans excès d’huile.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Astuces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54909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Jeudi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29 Mai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de publication / sur le visuel : </a:t>
            </a:r>
            <a:r>
              <a:rPr lang="fr-FR" sz="1400" dirty="0">
                <a:latin typeface="Century Gothic" panose="020B0502020202020204" pitchFamily="34" charset="0"/>
              </a:rPr>
              <a:t>Bonne fête de l’Ascension à toutes les familles chrétiennes!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Ascension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04391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Vendre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di 30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 Mai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sz="1400" b="1" dirty="0">
                <a:latin typeface="Century Gothic" panose="020B0502020202020204" pitchFamily="34" charset="0"/>
              </a:rPr>
              <a:t>Texte de publication / sur le visuel :</a:t>
            </a:r>
            <a:br>
              <a:rPr lang="fr-FR" sz="1400" dirty="0"/>
            </a:br>
            <a:r>
              <a:rPr lang="fr-FR" sz="1400" dirty="0">
                <a:latin typeface="Century Gothic" panose="020B0502020202020204" pitchFamily="34" charset="0"/>
              </a:rPr>
              <a:t>😂 Un peu d’humour pour finir le mois 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– Maman, pourquoi tu pleures ?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– Parce que j’ai raté mes beignets…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– Tu n’as pas utilisé la farine Amigo hein ! 😅</a:t>
            </a:r>
            <a:endParaRPr lang="fr-FR" sz="1400" dirty="0">
              <a:effectLst/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200" b="1" i="1" dirty="0">
                <a:solidFill>
                  <a:schemeClr val="accent2"/>
                </a:solidFill>
                <a:latin typeface="Helvetica Neue"/>
              </a:rPr>
              <a:t>Blague de fin de mois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9713307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Rectangle"/>
          <p:cNvSpPr/>
          <p:nvPr/>
        </p:nvSpPr>
        <p:spPr>
          <a:xfrm>
            <a:off x="-2816" y="-5742"/>
            <a:ext cx="12197632" cy="6869484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190" name="Merci."/>
          <p:cNvSpPr txBox="1">
            <a:spLocks noGrp="1"/>
          </p:cNvSpPr>
          <p:nvPr>
            <p:ph type="ctrTitle"/>
          </p:nvPr>
        </p:nvSpPr>
        <p:spPr>
          <a:xfrm>
            <a:off x="1909509" y="1287496"/>
            <a:ext cx="8372982" cy="232410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>
              <a:defRPr sz="18500" b="0" spc="-369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rPr dirty="0">
                <a:latin typeface="Century Gothic" panose="020B0502020202020204" pitchFamily="34" charset="0"/>
              </a:rPr>
              <a:t>Merci</a:t>
            </a:r>
            <a:r>
              <a:rPr dirty="0"/>
              <a:t>.</a:t>
            </a:r>
          </a:p>
        </p:txBody>
      </p:sp>
      <p:sp>
        <p:nvSpPr>
          <p:cNvPr id="191" name="Titre de la présentation"/>
          <p:cNvSpPr txBox="1">
            <a:spLocks noGrp="1"/>
          </p:cNvSpPr>
          <p:nvPr>
            <p:ph type="subTitle" sz="quarter" idx="1"/>
          </p:nvPr>
        </p:nvSpPr>
        <p:spPr>
          <a:xfrm>
            <a:off x="1645669" y="3554882"/>
            <a:ext cx="9164571" cy="952501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ctr">
              <a:defRPr sz="4400" b="0">
                <a:solidFill>
                  <a:srgbClr val="E15B0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rPr lang="fr-CM" dirty="0">
                <a:latin typeface="Century Gothic" panose="020B0502020202020204" pitchFamily="34" charset="0"/>
              </a:rPr>
              <a:t>PLANNING DE PUBLICATIONS MAI 2025 </a:t>
            </a:r>
          </a:p>
          <a:p>
            <a:r>
              <a:rPr lang="fr-CM" dirty="0">
                <a:latin typeface="Century Gothic" panose="020B0502020202020204" pitchFamily="34" charset="0"/>
              </a:rPr>
              <a:t>CADYST GRAIN</a:t>
            </a:r>
          </a:p>
          <a:p>
            <a:endParaRPr dirty="0">
              <a:latin typeface="Century Gothic" panose="020B0502020202020204" pitchFamily="34" charset="0"/>
            </a:endParaRPr>
          </a:p>
        </p:txBody>
      </p:sp>
      <p:pic>
        <p:nvPicPr>
          <p:cNvPr id="192" name="Image" descr="Image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86610" y="954543"/>
            <a:ext cx="1818781" cy="517137"/>
          </a:xfrm>
          <a:prstGeom prst="rect">
            <a:avLst/>
          </a:prstGeom>
          <a:ln w="12700">
            <a:miter lim="400000"/>
          </a:ln>
        </p:spPr>
      </p:pic>
      <p:pic>
        <p:nvPicPr>
          <p:cNvPr id="193" name="Image" descr="Image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45669" y="5227845"/>
            <a:ext cx="8900663" cy="126300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678372339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Instructif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Jeudi 1er Mai 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   Texte de publication </a:t>
            </a:r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: </a:t>
            </a:r>
            <a:r>
              <a:rPr lang="fr-FR" sz="1400" dirty="0">
                <a:latin typeface="Century Gothic" panose="020B0502020202020204" pitchFamily="34" charset="0"/>
              </a:rPr>
              <a:t>Travailler, c’est bien…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Mais faire </a:t>
            </a:r>
            <a:r>
              <a:rPr lang="fr-FR" sz="1400" b="1" dirty="0">
                <a:latin typeface="Century Gothic" panose="020B0502020202020204" pitchFamily="34" charset="0"/>
              </a:rPr>
              <a:t>lever la pâte</a:t>
            </a:r>
            <a:r>
              <a:rPr lang="fr-FR" sz="1400" dirty="0">
                <a:latin typeface="Century Gothic" panose="020B0502020202020204" pitchFamily="34" charset="0"/>
              </a:rPr>
              <a:t> tous les jours, ça c’est du sport olympique ! 😅</a:t>
            </a:r>
          </a:p>
          <a:p>
            <a:r>
              <a:rPr lang="fr-FR" sz="1400" dirty="0">
                <a:latin typeface="Century Gothic" panose="020B0502020202020204" pitchFamily="34" charset="0"/>
              </a:rPr>
              <a:t>À toutes les boulangères, les vendeuses de beignets, les maîtres du pain chaud à 6h du mat’, aux mains farineuses, aux tabliers tachés, aux fourneaux qui crépitent…</a:t>
            </a:r>
            <a:r>
              <a:rPr lang="fr-FR" sz="1400" b="1" dirty="0">
                <a:latin typeface="Century Gothic" panose="020B0502020202020204" pitchFamily="34" charset="0"/>
              </a:rPr>
              <a:t>On vous lève notre chapeau (et notre pâte aussi) !</a:t>
            </a:r>
            <a:endParaRPr lang="fr-FR" sz="1400" dirty="0">
              <a:latin typeface="Century Gothic" panose="020B0502020202020204" pitchFamily="34" charset="0"/>
            </a:endParaRPr>
          </a:p>
          <a:p>
            <a:r>
              <a:rPr lang="fr-FR" sz="1400" dirty="0">
                <a:latin typeface="Century Gothic" panose="020B0502020202020204" pitchFamily="34" charset="0"/>
              </a:rPr>
              <a:t>💪 Bonne fête du travail à tous ceux qui font du goût, un vrai métier.</a:t>
            </a:r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400" b="1" dirty="0">
              <a:latin typeface="Century Gothic" panose="020B0502020202020204" pitchFamily="34" charset="0"/>
            </a:endParaRPr>
          </a:p>
          <a:p>
            <a:pPr marR="0" lvl="0" indent="-28575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sur le visuel :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1</a:t>
            </a:r>
            <a:r>
              <a:rPr lang="fr-FR" sz="1400" baseline="30000" dirty="0">
                <a:solidFill>
                  <a:prstClr val="black"/>
                </a:solidFill>
                <a:latin typeface="Century Gothic" panose="020B0502020202020204" pitchFamily="34" charset="0"/>
              </a:rPr>
              <a:t>er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 Mai – Fête du Travail -  Chez </a:t>
            </a:r>
            <a:r>
              <a:rPr lang="fr-FR" sz="1400" dirty="0" err="1">
                <a:solidFill>
                  <a:prstClr val="black"/>
                </a:solidFill>
                <a:latin typeface="Century Gothic" panose="020B0502020202020204" pitchFamily="34" charset="0"/>
              </a:rPr>
              <a:t>Cadyst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 Grain, n</a:t>
            </a:r>
            <a:r>
              <a:rPr lang="fr-FR" sz="1400" dirty="0">
                <a:latin typeface="Century Gothic" panose="020B0502020202020204" pitchFamily="34" charset="0"/>
              </a:rPr>
              <a:t>ous célébrons ceux qui font lever le Cameroun chaque matin.</a:t>
            </a:r>
            <a:endParaRPr lang="fr-FR" sz="14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R="0" lvl="0" indent="-28575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R="0" lvl="0" indent="-28575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 de contenu :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 Image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Fête du Travail</a:t>
            </a:r>
          </a:p>
        </p:txBody>
      </p:sp>
    </p:spTree>
    <p:extLst>
      <p:ext uri="{BB962C8B-B14F-4D97-AF65-F5344CB8AC3E}">
        <p14:creationId xmlns:p14="http://schemas.microsoft.com/office/powerpoint/2010/main" val="3360784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Ludique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Vendre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di 02 Mai 2025</a:t>
            </a: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32528"/>
            <a:ext cx="981796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de publication : </a:t>
            </a:r>
            <a:r>
              <a:rPr lang="fr-FR" sz="1400" dirty="0">
                <a:latin typeface="Century Gothic" panose="020B0502020202020204" pitchFamily="34" charset="0"/>
              </a:rPr>
              <a:t>🕵🏾‍♂️ Devinette du Jour !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Je suis la préférée des beignets,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Je fais lever la pâte comme une reine,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Mon nom  se termine par O…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Je suis… ❓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Répondez en commentaire. Le commentaire qui n’aura pas de likes gagnera un sac de 50 KG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endParaRPr lang="fr-FR" sz="14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Type de contenu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 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: 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Image</a:t>
            </a:r>
          </a:p>
          <a:p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Devine la Farine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590184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40EF08B-05F5-8959-7297-2ECFCCD6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Semaine 2</a:t>
            </a:r>
          </a:p>
        </p:txBody>
      </p:sp>
    </p:spTree>
    <p:extLst>
      <p:ext uri="{BB962C8B-B14F-4D97-AF65-F5344CB8AC3E}">
        <p14:creationId xmlns:p14="http://schemas.microsoft.com/office/powerpoint/2010/main" val="424136181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Lundi 05 Mai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338287" y="3745864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9" y="3777057"/>
            <a:ext cx="973844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de publication : </a:t>
            </a:r>
            <a:r>
              <a:rPr lang="fr-FR" sz="1400" dirty="0">
                <a:latin typeface="Century Gothic" panose="020B0502020202020204" pitchFamily="34" charset="0"/>
              </a:rPr>
              <a:t>🧑🏾‍🏭 </a:t>
            </a:r>
            <a:r>
              <a:rPr lang="fr-FR" sz="1400" b="1" dirty="0">
                <a:latin typeface="Century Gothic" panose="020B0502020202020204" pitchFamily="34" charset="0"/>
              </a:rPr>
              <a:t>LE MEUNIER – Gardien du bon grain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Avant de devenir beignet, baguette ou pain choco… le blé passe entre les mains expertes du meunier.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Chez </a:t>
            </a:r>
            <a:r>
              <a:rPr lang="fr-FR" sz="1400" b="1" dirty="0" err="1">
                <a:latin typeface="Century Gothic" panose="020B0502020202020204" pitchFamily="34" charset="0"/>
              </a:rPr>
              <a:t>Cadyst</a:t>
            </a:r>
            <a:r>
              <a:rPr lang="fr-FR" sz="1400" b="1" dirty="0">
                <a:latin typeface="Century Gothic" panose="020B0502020202020204" pitchFamily="34" charset="0"/>
              </a:rPr>
              <a:t> Grain</a:t>
            </a:r>
            <a:r>
              <a:rPr lang="fr-FR" sz="1400" dirty="0">
                <a:latin typeface="Century Gothic" panose="020B0502020202020204" pitchFamily="34" charset="0"/>
              </a:rPr>
              <a:t>, c’est lui qui transforme le blé en farine, ajuste les mélanges, surveille les machines et garantit une qualité constante.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🎯 Précision, technique, patience… c’est un métier d'artisan, avec la rigueur d’un ingénieur !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💛 Respect à ceux qui font tourner nos moulins jour et nuit.</a:t>
            </a:r>
          </a:p>
          <a:p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algn="just"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sur le visuel : </a:t>
            </a:r>
            <a:r>
              <a:rPr lang="fr-FR" sz="1400" dirty="0">
                <a:latin typeface="Century Gothic" panose="020B0502020202020204" pitchFamily="34" charset="0"/>
              </a:rPr>
              <a:t>Sans meunier, pas de farine. Sans farine, pas de beignets ni pain !</a:t>
            </a:r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Type de contenu </a:t>
            </a:r>
            <a:r>
              <a:rPr lang="fr-FR" sz="1400" b="1" dirty="0">
                <a:latin typeface="Century Gothic" panose="020B0502020202020204" pitchFamily="34" charset="0"/>
              </a:rPr>
              <a:t>:</a:t>
            </a:r>
            <a:r>
              <a:rPr lang="fr-FR" sz="1400" dirty="0">
                <a:latin typeface="Century Gothic" panose="020B0502020202020204" pitchFamily="34" charset="0"/>
              </a:rPr>
              <a:t> 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Image d’un meunier en usine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44906" y="202391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Focus </a:t>
            </a:r>
            <a:r>
              <a:rPr lang="fr-CM" sz="3200" b="1" i="1" dirty="0" err="1">
                <a:solidFill>
                  <a:srgbClr val="E15B0F"/>
                </a:solidFill>
                <a:latin typeface="Helvetica Neue"/>
              </a:rPr>
              <a:t>Metier</a:t>
            </a: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 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34623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96460" y="1229734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51860" y="1235077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Mercredi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07 Mai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68148" y="2011991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06792" y="2006120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296460" y="2772557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262636" y="3775152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307439" y="3624872"/>
            <a:ext cx="995519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effectLst/>
                <a:latin typeface="Century Gothic" panose="020B0502020202020204" pitchFamily="34" charset="0"/>
              </a:rPr>
              <a:t>Texte de publication :  </a:t>
            </a:r>
            <a:r>
              <a:rPr lang="fr-FR" sz="1400" dirty="0">
                <a:effectLst/>
                <a:latin typeface="Century Gothic" panose="020B0502020202020204" pitchFamily="34" charset="0"/>
              </a:rPr>
              <a:t>🌾 Astuce de Maman : Comment conserver sa farine sans charançons ?</a:t>
            </a:r>
          </a:p>
          <a:p>
            <a:r>
              <a:rPr lang="fr-FR" sz="1400" dirty="0">
                <a:effectLst/>
                <a:latin typeface="Century Gothic" panose="020B0502020202020204" pitchFamily="34" charset="0"/>
              </a:rPr>
              <a:t>👉🏽 Rangez-la dans un contenant hermétique</a:t>
            </a:r>
          </a:p>
          <a:p>
            <a:r>
              <a:rPr lang="fr-FR" sz="1400" dirty="0">
                <a:effectLst/>
                <a:latin typeface="Century Gothic" panose="020B0502020202020204" pitchFamily="34" charset="0"/>
              </a:rPr>
              <a:t>👉🏽 Ajoutez quelques feuilles de laurier</a:t>
            </a:r>
          </a:p>
          <a:p>
            <a:r>
              <a:rPr lang="fr-FR" sz="1400" dirty="0">
                <a:effectLst/>
                <a:latin typeface="Century Gothic" panose="020B0502020202020204" pitchFamily="34" charset="0"/>
              </a:rPr>
              <a:t>👉🏽 Conservez dans un endroit sec et frais </a:t>
            </a:r>
          </a:p>
          <a:p>
            <a:r>
              <a:rPr lang="fr-FR" sz="1400" dirty="0">
                <a:effectLst/>
                <a:latin typeface="Century Gothic" panose="020B0502020202020204" pitchFamily="34" charset="0"/>
              </a:rPr>
              <a:t>Avec ça, adieu les indésirables 👋🏽</a:t>
            </a:r>
          </a:p>
          <a:p>
            <a:endParaRPr lang="fr-FR" sz="1400" dirty="0">
              <a:latin typeface="Century Gothic" panose="020B0502020202020204" pitchFamily="34" charset="0"/>
            </a:endParaRPr>
          </a:p>
          <a:p>
            <a:r>
              <a:rPr lang="fr-FR" sz="1400" b="1" dirty="0">
                <a:effectLst/>
                <a:latin typeface="Century Gothic" panose="020B0502020202020204" pitchFamily="34" charset="0"/>
              </a:rPr>
              <a:t>Texte sur le visuel : </a:t>
            </a:r>
            <a:r>
              <a:rPr lang="fr-FR" sz="1400" dirty="0">
                <a:effectLst/>
                <a:latin typeface="Century Gothic" panose="020B0502020202020204" pitchFamily="34" charset="0"/>
              </a:rPr>
              <a:t>Des farines bien gardées, des recettes toujours assurées 👩🏾‍🍳</a:t>
            </a:r>
          </a:p>
          <a:p>
            <a:endParaRPr lang="fr-FR" sz="1400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r>
              <a:rPr lang="fr-FR" sz="1400" b="1" dirty="0">
                <a:latin typeface="Century Gothic" panose="020B0502020202020204" pitchFamily="34" charset="0"/>
              </a:rPr>
              <a:t>Type de contenu : </a:t>
            </a:r>
            <a:r>
              <a:rPr lang="fr-FR" sz="1400" dirty="0">
                <a:latin typeface="Century Gothic" panose="020B0502020202020204" pitchFamily="34" charset="0"/>
              </a:rPr>
              <a:t>Image</a:t>
            </a: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Astuces</a:t>
            </a:r>
          </a:p>
        </p:txBody>
      </p:sp>
    </p:spTree>
    <p:extLst>
      <p:ext uri="{BB962C8B-B14F-4D97-AF65-F5344CB8AC3E}">
        <p14:creationId xmlns:p14="http://schemas.microsoft.com/office/powerpoint/2010/main" val="36171951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Ludique, Fun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Vend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redi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09 Avril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 Texte de publication / sur le visuel</a:t>
            </a:r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: Charades</a:t>
            </a:r>
          </a:p>
          <a:p>
            <a:r>
              <a:rPr lang="fr-FR" sz="1400" dirty="0">
                <a:latin typeface="Century Gothic" panose="020B0502020202020204" pitchFamily="34" charset="0"/>
              </a:rPr>
              <a:t>Mon premier est un oiseau royal.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Mon deuxième est ce que fait un lion quand il est fâché.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Mon tout est une farine de caractère.</a:t>
            </a:r>
          </a:p>
          <a:p>
            <a:r>
              <a:rPr lang="fr-FR" sz="1400" dirty="0">
                <a:latin typeface="Century Gothic" panose="020B0502020202020204" pitchFamily="34" charset="0"/>
              </a:rPr>
              <a:t>Votre réponse en commentaire</a:t>
            </a:r>
          </a:p>
          <a:p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b="1" dirty="0">
                <a:latin typeface="Century Gothic" panose="020B0502020202020204" pitchFamily="34" charset="0"/>
              </a:rPr>
              <a:t>Réponse : </a:t>
            </a:r>
            <a:r>
              <a:rPr lang="fr-FR" sz="1400" dirty="0">
                <a:latin typeface="Century Gothic" panose="020B0502020202020204" pitchFamily="34" charset="0"/>
              </a:rPr>
              <a:t>Pélican Rouge 🦩🔥</a:t>
            </a:r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Charades</a:t>
            </a:r>
          </a:p>
        </p:txBody>
      </p:sp>
    </p:spTree>
    <p:extLst>
      <p:ext uri="{BB962C8B-B14F-4D97-AF65-F5344CB8AC3E}">
        <p14:creationId xmlns:p14="http://schemas.microsoft.com/office/powerpoint/2010/main" val="24200785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40EF08B-05F5-8959-7297-2ECFCCD6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Semaine 4</a:t>
            </a:r>
          </a:p>
        </p:txBody>
      </p:sp>
    </p:spTree>
    <p:extLst>
      <p:ext uri="{BB962C8B-B14F-4D97-AF65-F5344CB8AC3E}">
        <p14:creationId xmlns:p14="http://schemas.microsoft.com/office/powerpoint/2010/main" val="312972444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8354</TotalTime>
  <Words>1762</Words>
  <Application>Microsoft Office PowerPoint</Application>
  <PresentationFormat>Grand écran</PresentationFormat>
  <Paragraphs>275</Paragraphs>
  <Slides>26</Slides>
  <Notes>19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26</vt:i4>
      </vt:variant>
    </vt:vector>
  </HeadingPairs>
  <TitlesOfParts>
    <vt:vector size="37" baseType="lpstr">
      <vt:lpstr>Arial</vt:lpstr>
      <vt:lpstr>Calibri</vt:lpstr>
      <vt:lpstr>Calibri Light</vt:lpstr>
      <vt:lpstr>Century Gothic</vt:lpstr>
      <vt:lpstr>Courier New</vt:lpstr>
      <vt:lpstr>Helvetica Neue</vt:lpstr>
      <vt:lpstr>Helvetica Neue Medium</vt:lpstr>
      <vt:lpstr>Montserrat Bold</vt:lpstr>
      <vt:lpstr>Tw Cen MT</vt:lpstr>
      <vt:lpstr>Thème Office</vt:lpstr>
      <vt:lpstr>21_BasicWhite</vt:lpstr>
      <vt:lpstr>PLANNING DE PUBLICATIONS</vt:lpstr>
      <vt:lpstr>Semaine 1</vt:lpstr>
      <vt:lpstr>Présentation PowerPoint</vt:lpstr>
      <vt:lpstr>Présentation PowerPoint</vt:lpstr>
      <vt:lpstr>Semaine 2</vt:lpstr>
      <vt:lpstr>Présentation PowerPoint</vt:lpstr>
      <vt:lpstr>Présentation PowerPoint</vt:lpstr>
      <vt:lpstr>Présentation PowerPoint</vt:lpstr>
      <vt:lpstr>Semaine 4</vt:lpstr>
      <vt:lpstr>Présentation PowerPoint</vt:lpstr>
      <vt:lpstr>Présentation PowerPoint</vt:lpstr>
      <vt:lpstr>Présentation PowerPoint</vt:lpstr>
      <vt:lpstr>Présentation PowerPoint</vt:lpstr>
      <vt:lpstr>Semaine 4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Semaine 5</vt:lpstr>
      <vt:lpstr>Présentation PowerPoint</vt:lpstr>
      <vt:lpstr>Présentation PowerPoint</vt:lpstr>
      <vt:lpstr>Présentation PowerPoint</vt:lpstr>
      <vt:lpstr>Présentation PowerPoint</vt:lpstr>
      <vt:lpstr>Merci.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PLANNING DE PUBLICATIONS</dc:title>
  <dc:creator>LENOVO</dc:creator>
  <cp:lastModifiedBy>User</cp:lastModifiedBy>
  <cp:revision>206</cp:revision>
  <dcterms:created xsi:type="dcterms:W3CDTF">2024-07-18T10:48:58Z</dcterms:created>
  <dcterms:modified xsi:type="dcterms:W3CDTF">2025-04-28T09:20:33Z</dcterms:modified>
</cp:coreProperties>
</file>