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2" r:id="rId2"/>
  </p:sldMasterIdLst>
  <p:notesMasterIdLst>
    <p:notesMasterId r:id="rId31"/>
  </p:notesMasterIdLst>
  <p:sldIdLst>
    <p:sldId id="257" r:id="rId3"/>
    <p:sldId id="2147330095" r:id="rId4"/>
    <p:sldId id="2147330036" r:id="rId5"/>
    <p:sldId id="2147330105" r:id="rId6"/>
    <p:sldId id="2147330106" r:id="rId7"/>
    <p:sldId id="2147330074" r:id="rId8"/>
    <p:sldId id="2147330075" r:id="rId9"/>
    <p:sldId id="2147330048" r:id="rId10"/>
    <p:sldId id="2147330076" r:id="rId11"/>
    <p:sldId id="2147330077" r:id="rId12"/>
    <p:sldId id="2147330078" r:id="rId13"/>
    <p:sldId id="2147330079" r:id="rId14"/>
    <p:sldId id="2147330080" r:id="rId15"/>
    <p:sldId id="2147330051" r:id="rId16"/>
    <p:sldId id="2147330081" r:id="rId17"/>
    <p:sldId id="2147330082" r:id="rId18"/>
    <p:sldId id="2147330071" r:id="rId19"/>
    <p:sldId id="2147330084" r:id="rId20"/>
    <p:sldId id="2147330107" r:id="rId21"/>
    <p:sldId id="2147330085" r:id="rId22"/>
    <p:sldId id="2147330067" r:id="rId23"/>
    <p:sldId id="2147330086" r:id="rId24"/>
    <p:sldId id="2147330087" r:id="rId25"/>
    <p:sldId id="2147330088" r:id="rId26"/>
    <p:sldId id="2147330089" r:id="rId27"/>
    <p:sldId id="2147330099" r:id="rId28"/>
    <p:sldId id="2147330098" r:id="rId29"/>
    <p:sldId id="2147330062" r:id="rId3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754" autoAdjust="0"/>
    <p:restoredTop sz="95326" autoAdjust="0"/>
  </p:normalViewPr>
  <p:slideViewPr>
    <p:cSldViewPr snapToGrid="0">
      <p:cViewPr varScale="1">
        <p:scale>
          <a:sx n="65" d="100"/>
          <a:sy n="65" d="100"/>
        </p:scale>
        <p:origin x="1028" y="32"/>
      </p:cViewPr>
      <p:guideLst/>
    </p:cSldViewPr>
  </p:slideViewPr>
  <p:outlineViewPr>
    <p:cViewPr>
      <p:scale>
        <a:sx n="25" d="100"/>
        <a:sy n="25" d="100"/>
      </p:scale>
      <p:origin x="0" y="0"/>
    </p:cViewPr>
    <p:sldLst>
      <p:sld r:id="rId1" collapse="1"/>
    </p:sldLst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261498-50D6-4BE8-BD4F-0AF4FF75C0B8}" type="datetimeFigureOut">
              <a:rPr lang="fr-FR" smtClean="0"/>
              <a:t>16/05/2025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BF552E-B2CD-451D-80DA-A54BB010D9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68136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BF552E-B2CD-451D-80DA-A54BB010D9AE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200633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685359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4176805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0606135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0677732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4773842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4239530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8536795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4748358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8376976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82708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0560574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2729790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6364529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8888040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0668668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793284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327004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373148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891791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877769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BF552E-B2CD-451D-80DA-A54BB010D9AE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02794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857083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724340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1AA222AE-6797-6368-BBA0-38404DC83C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xmlns="" id="{0727022C-1B4C-E6AD-E97B-965A96CD2E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B0A5E37C-350B-B199-2668-65AE1BB59E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16/05/2025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B724C931-9F88-B11D-3DA6-EC1C4BCA5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F07AB3A0-F33D-0CEC-BA69-F76483E67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8805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8B45E541-8280-94DF-68A2-F4D65F6497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xmlns="" id="{B85F949A-CD59-2D49-89B0-A9DC5D964E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E93865E7-99A5-0D3B-A465-816F818766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16/05/2025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60E7CEEA-A758-C7C6-EA4F-D4D30ADFA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7981F109-3901-B64A-B8A1-5A92E6FDF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960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xmlns="" id="{3F753E99-E5F4-91D6-FBCA-61E6EF6071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xmlns="" id="{B982721F-35D3-E38F-B557-A08B187236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25855C98-9496-686E-5B09-70FC24930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16/05/2025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4C833281-1052-21F7-FBE9-6601578C1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E2DB2CC5-A66E-D93D-934A-96BF47B12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59664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eur et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0670" y="5929931"/>
            <a:ext cx="10985502" cy="3184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1800" b="1"/>
            </a:lvl1pPr>
          </a:lstStyle>
          <a:p>
            <a:r>
              <a:t>Auteur et date</a:t>
            </a:r>
          </a:p>
        </p:txBody>
      </p:sp>
      <p:sp>
        <p:nvSpPr>
          <p:cNvPr id="12" name="Titre de la présentation"/>
          <p:cNvSpPr txBox="1">
            <a:spLocks noGrp="1"/>
          </p:cNvSpPr>
          <p:nvPr>
            <p:ph type="title" hasCustomPrompt="1"/>
          </p:nvPr>
        </p:nvSpPr>
        <p:spPr>
          <a:xfrm>
            <a:off x="603248" y="1287496"/>
            <a:ext cx="10985502" cy="2324101"/>
          </a:xfrm>
          <a:prstGeom prst="rect">
            <a:avLst/>
          </a:prstGeom>
        </p:spPr>
        <p:txBody>
          <a:bodyPr anchor="b"/>
          <a:lstStyle>
            <a:lvl1pPr>
              <a:defRPr sz="5800" spc="-116"/>
            </a:lvl1pPr>
          </a:lstStyle>
          <a:p>
            <a:r>
              <a:t>Titre de la présentation</a:t>
            </a:r>
          </a:p>
        </p:txBody>
      </p:sp>
      <p:sp>
        <p:nvSpPr>
          <p:cNvPr id="13" name="Texte niveau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0671" y="3611595"/>
            <a:ext cx="10985501" cy="952501"/>
          </a:xfrm>
          <a:prstGeom prst="rect">
            <a:avLst/>
          </a:prstGeom>
        </p:spPr>
        <p:txBody>
          <a:bodyPr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  <a:lvl2pPr marL="0" indent="2286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2pPr>
            <a:lvl3pPr marL="0" indent="4572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3pPr>
            <a:lvl4pPr marL="0" indent="6858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4pPr>
            <a:lvl5pPr marL="0" indent="9144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5pPr>
          </a:lstStyle>
          <a:p>
            <a:r>
              <a:t>Sous-titre de la présentation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79008780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eur et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0670" y="5929931"/>
            <a:ext cx="10985502" cy="3184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1800" b="1"/>
            </a:lvl1pPr>
          </a:lstStyle>
          <a:p>
            <a:r>
              <a:t>Auteur et date</a:t>
            </a:r>
          </a:p>
        </p:txBody>
      </p:sp>
      <p:sp>
        <p:nvSpPr>
          <p:cNvPr id="12" name="Titre de la présentation"/>
          <p:cNvSpPr txBox="1">
            <a:spLocks noGrp="1"/>
          </p:cNvSpPr>
          <p:nvPr>
            <p:ph type="title" hasCustomPrompt="1"/>
          </p:nvPr>
        </p:nvSpPr>
        <p:spPr>
          <a:xfrm>
            <a:off x="603248" y="1287496"/>
            <a:ext cx="10985502" cy="2324101"/>
          </a:xfrm>
          <a:prstGeom prst="rect">
            <a:avLst/>
          </a:prstGeom>
        </p:spPr>
        <p:txBody>
          <a:bodyPr anchor="b"/>
          <a:lstStyle>
            <a:lvl1pPr>
              <a:defRPr sz="5800" spc="-116"/>
            </a:lvl1pPr>
          </a:lstStyle>
          <a:p>
            <a:r>
              <a:t>Titre de la présentation</a:t>
            </a:r>
          </a:p>
        </p:txBody>
      </p:sp>
      <p:sp>
        <p:nvSpPr>
          <p:cNvPr id="13" name="Texte niveau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0671" y="3611595"/>
            <a:ext cx="10985501" cy="952501"/>
          </a:xfrm>
          <a:prstGeom prst="rect">
            <a:avLst/>
          </a:prstGeom>
        </p:spPr>
        <p:txBody>
          <a:bodyPr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  <a:lvl2pPr marL="0" indent="2286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2pPr>
            <a:lvl3pPr marL="0" indent="4572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3pPr>
            <a:lvl4pPr marL="0" indent="6858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4pPr>
            <a:lvl5pPr marL="0" indent="9144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5pPr>
          </a:lstStyle>
          <a:p>
            <a:r>
              <a:t>Sous-titre de la présentation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27653917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e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vocats et citrons verts"/>
          <p:cNvSpPr>
            <a:spLocks noGrp="1"/>
          </p:cNvSpPr>
          <p:nvPr>
            <p:ph type="pic" idx="21"/>
          </p:nvPr>
        </p:nvSpPr>
        <p:spPr>
          <a:xfrm>
            <a:off x="-577850" y="-647700"/>
            <a:ext cx="13373100" cy="800946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" name="Titre de la présentation"/>
          <p:cNvSpPr txBox="1">
            <a:spLocks noGrp="1"/>
          </p:cNvSpPr>
          <p:nvPr>
            <p:ph type="title" hasCustomPrompt="1"/>
          </p:nvPr>
        </p:nvSpPr>
        <p:spPr>
          <a:xfrm>
            <a:off x="603250" y="3562350"/>
            <a:ext cx="10985500" cy="2324100"/>
          </a:xfrm>
          <a:prstGeom prst="rect">
            <a:avLst/>
          </a:prstGeom>
        </p:spPr>
        <p:txBody>
          <a:bodyPr anchor="b"/>
          <a:lstStyle>
            <a:lvl1pPr>
              <a:defRPr sz="5800" spc="-116"/>
            </a:lvl1pPr>
          </a:lstStyle>
          <a:p>
            <a:r>
              <a:t>Titre de la présentation</a:t>
            </a:r>
          </a:p>
        </p:txBody>
      </p:sp>
      <p:sp>
        <p:nvSpPr>
          <p:cNvPr id="23" name="Auteur et date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603845" y="553069"/>
            <a:ext cx="10984311" cy="3184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1800" b="1"/>
            </a:lvl1pPr>
          </a:lstStyle>
          <a:p>
            <a:r>
              <a:t>Auteur et date</a:t>
            </a:r>
          </a:p>
        </p:txBody>
      </p:sp>
      <p:sp>
        <p:nvSpPr>
          <p:cNvPr id="24" name="Texte niveau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3250" y="5804955"/>
            <a:ext cx="10985500" cy="558476"/>
          </a:xfrm>
          <a:prstGeom prst="rect">
            <a:avLst/>
          </a:prstGeom>
        </p:spPr>
        <p:txBody>
          <a:bodyPr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  <a:lvl2pPr marL="0" indent="2286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2pPr>
            <a:lvl3pPr marL="0" indent="4572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3pPr>
            <a:lvl4pPr marL="0" indent="6858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4pPr>
            <a:lvl5pPr marL="0" indent="9144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5pPr>
          </a:lstStyle>
          <a:p>
            <a:r>
              <a:t>Sous-titre de la présentation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75836951"/>
      </p:ext>
    </p:extLst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utre titre e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Bol avec des beignets de saumon, de la salade et du houmous"/>
          <p:cNvSpPr>
            <a:spLocks noGrp="1"/>
          </p:cNvSpPr>
          <p:nvPr>
            <p:ph type="pic" idx="21"/>
          </p:nvPr>
        </p:nvSpPr>
        <p:spPr>
          <a:xfrm>
            <a:off x="5486400" y="-101600"/>
            <a:ext cx="6072419" cy="706755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3" name="Titre de diapositive"/>
          <p:cNvSpPr txBox="1">
            <a:spLocks noGrp="1"/>
          </p:cNvSpPr>
          <p:nvPr>
            <p:ph type="title" hasCustomPrompt="1"/>
          </p:nvPr>
        </p:nvSpPr>
        <p:spPr>
          <a:xfrm>
            <a:off x="603250" y="635000"/>
            <a:ext cx="4889500" cy="2941137"/>
          </a:xfrm>
          <a:prstGeom prst="rect">
            <a:avLst/>
          </a:prstGeom>
        </p:spPr>
        <p:txBody>
          <a:bodyPr anchor="b"/>
          <a:lstStyle/>
          <a:p>
            <a:r>
              <a:t>Titre de diapositive</a:t>
            </a:r>
          </a:p>
        </p:txBody>
      </p:sp>
      <p:sp>
        <p:nvSpPr>
          <p:cNvPr id="34" name="Texte niveau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3250" y="3530288"/>
            <a:ext cx="4889500" cy="2692712"/>
          </a:xfrm>
          <a:prstGeom prst="rect">
            <a:avLst/>
          </a:prstGeom>
        </p:spPr>
        <p:txBody>
          <a:bodyPr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  <a:lvl2pPr marL="0" indent="2286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2pPr>
            <a:lvl3pPr marL="0" indent="4572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3pPr>
            <a:lvl4pPr marL="0" indent="6858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4pPr>
            <a:lvl5pPr marL="0" indent="9144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5pPr>
          </a:lstStyle>
          <a:p>
            <a:r>
              <a:t>Sous-titre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5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6000750" y="6488825"/>
            <a:ext cx="309380" cy="241092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94796688"/>
      </p:ext>
    </p:extLst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et 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itre de diapositiv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Titre de diapositive</a:t>
            </a:r>
          </a:p>
        </p:txBody>
      </p:sp>
      <p:sp>
        <p:nvSpPr>
          <p:cNvPr id="43" name="Sous-titre de diapositiv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1186481"/>
            <a:ext cx="10985500" cy="4673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</a:lstStyle>
          <a:p>
            <a:r>
              <a:t>Sous-titre de diapositive</a:t>
            </a:r>
          </a:p>
        </p:txBody>
      </p:sp>
      <p:sp>
        <p:nvSpPr>
          <p:cNvPr id="44" name="Texte niveau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de puce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59247414"/>
      </p:ext>
    </p:extLst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e niveau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r>
              <a:t>Texte de puce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08996148"/>
      </p:ext>
    </p:extLst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, puces e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ous-titre de diapositiv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1186481"/>
            <a:ext cx="4889500" cy="4673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</a:lstStyle>
          <a:p>
            <a:r>
              <a:t>Sous-titre de diapositive</a:t>
            </a:r>
          </a:p>
        </p:txBody>
      </p:sp>
      <p:sp>
        <p:nvSpPr>
          <p:cNvPr id="61" name="Texte niveau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603250" y="2124252"/>
            <a:ext cx="4889500" cy="4128315"/>
          </a:xfrm>
          <a:prstGeom prst="rect">
            <a:avLst/>
          </a:prstGeom>
        </p:spPr>
        <p:txBody>
          <a:bodyPr/>
          <a:lstStyle/>
          <a:p>
            <a:r>
              <a:t>Texte de puce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2" name="Bol de pâtes pappardelle avec du beurre maître d’hôtel, des noisettes grillées et des lamelles de parmesan"/>
          <p:cNvSpPr>
            <a:spLocks noGrp="1"/>
          </p:cNvSpPr>
          <p:nvPr>
            <p:ph type="pic" idx="22"/>
          </p:nvPr>
        </p:nvSpPr>
        <p:spPr>
          <a:xfrm>
            <a:off x="6096000" y="-203633"/>
            <a:ext cx="5458437" cy="727791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3" name="Titre de diapositive"/>
          <p:cNvSpPr txBox="1">
            <a:spLocks noGrp="1"/>
          </p:cNvSpPr>
          <p:nvPr>
            <p:ph type="title" hasCustomPrompt="1"/>
          </p:nvPr>
        </p:nvSpPr>
        <p:spPr>
          <a:xfrm>
            <a:off x="603250" y="539750"/>
            <a:ext cx="4889500" cy="717550"/>
          </a:xfrm>
          <a:prstGeom prst="rect">
            <a:avLst/>
          </a:prstGeom>
        </p:spPr>
        <p:txBody>
          <a:bodyPr/>
          <a:lstStyle/>
          <a:p>
            <a:r>
              <a:t>Titre de diapositive</a:t>
            </a:r>
          </a:p>
        </p:txBody>
      </p:sp>
      <p:sp>
        <p:nvSpPr>
          <p:cNvPr id="64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80811640"/>
      </p:ext>
    </p:extLst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itre de section"/>
          <p:cNvSpPr txBox="1">
            <a:spLocks noGrp="1"/>
          </p:cNvSpPr>
          <p:nvPr>
            <p:ph type="title" hasCustomPrompt="1"/>
          </p:nvPr>
        </p:nvSpPr>
        <p:spPr>
          <a:xfrm>
            <a:off x="603248" y="2266950"/>
            <a:ext cx="10985502" cy="2324100"/>
          </a:xfrm>
          <a:prstGeom prst="rect">
            <a:avLst/>
          </a:prstGeom>
        </p:spPr>
        <p:txBody>
          <a:bodyPr anchor="ctr"/>
          <a:lstStyle>
            <a:lvl1pPr>
              <a:defRPr sz="5800" b="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Titre de section</a:t>
            </a:r>
          </a:p>
        </p:txBody>
      </p:sp>
      <p:sp>
        <p:nvSpPr>
          <p:cNvPr id="72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6000750" y="6488825"/>
            <a:ext cx="309380" cy="241092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50058682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1B84FE8D-9FC0-EF41-82D9-C793C0588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05DA5D1D-B013-79C5-1B89-1BA4AB59F6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EC6BDA85-11FF-1453-D69B-E0F4AEDD2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16/05/2025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0037EC97-0B60-F540-17B0-9909B1A75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1BCA0379-E9BD-6BF2-3017-7CE96A3F8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975941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seul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Titre de diapositive"/>
          <p:cNvSpPr txBox="1">
            <a:spLocks noGrp="1"/>
          </p:cNvSpPr>
          <p:nvPr>
            <p:ph type="title" hasCustomPrompt="1"/>
          </p:nvPr>
        </p:nvSpPr>
        <p:spPr>
          <a:xfrm>
            <a:off x="603250" y="539750"/>
            <a:ext cx="10985500" cy="717475"/>
          </a:xfrm>
          <a:prstGeom prst="rect">
            <a:avLst/>
          </a:prstGeom>
        </p:spPr>
        <p:txBody>
          <a:bodyPr/>
          <a:lstStyle/>
          <a:p>
            <a:r>
              <a:t>Titre de diapositive</a:t>
            </a:r>
          </a:p>
        </p:txBody>
      </p:sp>
      <p:sp>
        <p:nvSpPr>
          <p:cNvPr id="80" name="Sous-titre de diapositiv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1186481"/>
            <a:ext cx="10985500" cy="4673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</a:lstStyle>
          <a:p>
            <a:r>
              <a:t>Sous-titre de diapositive</a:t>
            </a:r>
          </a:p>
        </p:txBody>
      </p:sp>
      <p:sp>
        <p:nvSpPr>
          <p:cNvPr id="81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90661392"/>
      </p:ext>
    </p:extLst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Ordre du jo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itre de l’ordre du jour"/>
          <p:cNvSpPr txBox="1">
            <a:spLocks noGrp="1"/>
          </p:cNvSpPr>
          <p:nvPr>
            <p:ph type="title" hasCustomPrompt="1"/>
          </p:nvPr>
        </p:nvSpPr>
        <p:spPr>
          <a:xfrm>
            <a:off x="603250" y="539750"/>
            <a:ext cx="10985500" cy="717550"/>
          </a:xfrm>
          <a:prstGeom prst="rect">
            <a:avLst/>
          </a:prstGeom>
        </p:spPr>
        <p:txBody>
          <a:bodyPr/>
          <a:lstStyle/>
          <a:p>
            <a:r>
              <a:t>Titre de l’ordre du jour</a:t>
            </a:r>
          </a:p>
        </p:txBody>
      </p:sp>
      <p:sp>
        <p:nvSpPr>
          <p:cNvPr id="89" name="Sous-titre de l’ordre du jour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1186481"/>
            <a:ext cx="10985500" cy="4673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</a:lstStyle>
          <a:p>
            <a:r>
              <a:t>Sous-titre de l’ordre du jour</a:t>
            </a:r>
          </a:p>
        </p:txBody>
      </p:sp>
      <p:sp>
        <p:nvSpPr>
          <p:cNvPr id="90" name="Texte niveau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412750">
              <a:lnSpc>
                <a:spcPct val="100000"/>
              </a:lnSpc>
              <a:spcBef>
                <a:spcPts val="900"/>
              </a:spcBef>
              <a:buSzTx/>
              <a:buNone/>
              <a:defRPr sz="2750" spc="-28"/>
            </a:lvl1pPr>
            <a:lvl2pPr marL="0" indent="228600" defTabSz="412750">
              <a:lnSpc>
                <a:spcPct val="100000"/>
              </a:lnSpc>
              <a:spcBef>
                <a:spcPts val="900"/>
              </a:spcBef>
              <a:buSzTx/>
              <a:buNone/>
              <a:defRPr sz="2750" spc="-28"/>
            </a:lvl2pPr>
            <a:lvl3pPr marL="0" indent="457200" defTabSz="412750">
              <a:lnSpc>
                <a:spcPct val="100000"/>
              </a:lnSpc>
              <a:spcBef>
                <a:spcPts val="900"/>
              </a:spcBef>
              <a:buSzTx/>
              <a:buNone/>
              <a:defRPr sz="2750" spc="-28"/>
            </a:lvl3pPr>
            <a:lvl4pPr marL="0" indent="685800" defTabSz="412750">
              <a:lnSpc>
                <a:spcPct val="100000"/>
              </a:lnSpc>
              <a:spcBef>
                <a:spcPts val="900"/>
              </a:spcBef>
              <a:buSzTx/>
              <a:buNone/>
              <a:defRPr sz="2750" spc="-28"/>
            </a:lvl4pPr>
            <a:lvl5pPr marL="0" indent="914400" defTabSz="412750">
              <a:lnSpc>
                <a:spcPct val="100000"/>
              </a:lnSpc>
              <a:spcBef>
                <a:spcPts val="900"/>
              </a:spcBef>
              <a:buSzTx/>
              <a:buNone/>
              <a:defRPr sz="2750" spc="-28"/>
            </a:lvl5pPr>
          </a:lstStyle>
          <a:p>
            <a:r>
              <a:t>Rubriques de l’ordre du jour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1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09326945"/>
      </p:ext>
    </p:extLst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éclar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exte niveau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603250" y="2460422"/>
            <a:ext cx="10985500" cy="1937157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580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228600" algn="ctr">
              <a:lnSpc>
                <a:spcPct val="80000"/>
              </a:lnSpc>
              <a:spcBef>
                <a:spcPts val="0"/>
              </a:spcBef>
              <a:buSzTx/>
              <a:buNone/>
              <a:defRPr sz="580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580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685800" algn="ctr">
              <a:lnSpc>
                <a:spcPct val="80000"/>
              </a:lnSpc>
              <a:spcBef>
                <a:spcPts val="0"/>
              </a:spcBef>
              <a:buSzTx/>
              <a:buNone/>
              <a:defRPr sz="580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580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Déclaration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9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69662929"/>
      </p:ext>
    </p:extLst>
  </p:cSld>
  <p:clrMapOvr>
    <a:masterClrMapping/>
  </p:clrMapOvr>
  <p:transition spd="med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ait import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exte niveau 1…"/>
          <p:cNvSpPr txBox="1">
            <a:spLocks noGrp="1"/>
          </p:cNvSpPr>
          <p:nvPr>
            <p:ph type="body" idx="1" hasCustomPrompt="1"/>
          </p:nvPr>
        </p:nvSpPr>
        <p:spPr>
          <a:xfrm>
            <a:off x="603250" y="537964"/>
            <a:ext cx="10985500" cy="3620792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2500" b="1" spc="-125"/>
            </a:lvl1pPr>
            <a:lvl2pPr marL="0" indent="228600" algn="ctr">
              <a:lnSpc>
                <a:spcPct val="80000"/>
              </a:lnSpc>
              <a:spcBef>
                <a:spcPts val="0"/>
              </a:spcBef>
              <a:buSzTx/>
              <a:buNone/>
              <a:defRPr sz="12500" b="1" spc="-125"/>
            </a:lvl2pPr>
            <a:lvl3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12500" b="1" spc="-125"/>
            </a:lvl3pPr>
            <a:lvl4pPr marL="0" indent="685800" algn="ctr">
              <a:lnSpc>
                <a:spcPct val="80000"/>
              </a:lnSpc>
              <a:spcBef>
                <a:spcPts val="0"/>
              </a:spcBef>
              <a:buSzTx/>
              <a:buNone/>
              <a:defRPr sz="12500" b="1" spc="-125"/>
            </a:lvl4pPr>
            <a:lvl5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12500" b="1" spc="-125"/>
            </a:lvl5pPr>
          </a:lstStyle>
          <a:p>
            <a:r>
              <a:t>100 %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07" name="Données clés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4131090"/>
            <a:ext cx="10985500" cy="4673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</a:lstStyle>
          <a:p>
            <a:r>
              <a:t>Données clés</a:t>
            </a:r>
          </a:p>
        </p:txBody>
      </p:sp>
      <p:sp>
        <p:nvSpPr>
          <p:cNvPr id="108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34327086"/>
      </p:ext>
    </p:extLst>
  </p:cSld>
  <p:clrMapOvr>
    <a:masterClrMapping/>
  </p:clrMapOvr>
  <p:transition spd="med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Attribu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5012" y="5337727"/>
            <a:ext cx="10100026" cy="3184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1800" b="1"/>
            </a:lvl1pPr>
          </a:lstStyle>
          <a:p>
            <a:r>
              <a:t>Attribution</a:t>
            </a:r>
          </a:p>
        </p:txBody>
      </p:sp>
      <p:sp>
        <p:nvSpPr>
          <p:cNvPr id="116" name="Texte niveau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876962" y="2469930"/>
            <a:ext cx="10438077" cy="1918140"/>
          </a:xfrm>
          <a:prstGeom prst="rect">
            <a:avLst/>
          </a:prstGeom>
        </p:spPr>
        <p:txBody>
          <a:bodyPr/>
          <a:lstStyle>
            <a:lvl1pPr marL="319462" indent="-234950">
              <a:spcBef>
                <a:spcPts val="0"/>
              </a:spcBef>
              <a:buSzTx/>
              <a:buNone/>
              <a:defRPr sz="4250" spc="-85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319462" indent="-6350">
              <a:spcBef>
                <a:spcPts val="0"/>
              </a:spcBef>
              <a:buSzTx/>
              <a:buNone/>
              <a:defRPr sz="4250" spc="-85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319462" indent="222250">
              <a:spcBef>
                <a:spcPts val="0"/>
              </a:spcBef>
              <a:buSzTx/>
              <a:buNone/>
              <a:defRPr sz="4250" spc="-85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319462" indent="450850">
              <a:spcBef>
                <a:spcPts val="0"/>
              </a:spcBef>
              <a:buSzTx/>
              <a:buNone/>
              <a:defRPr sz="4250" spc="-85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319462" indent="679450">
              <a:spcBef>
                <a:spcPts val="0"/>
              </a:spcBef>
              <a:buSzTx/>
              <a:buNone/>
              <a:defRPr sz="4250" spc="-85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« Citation notable »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7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39650911"/>
      </p:ext>
    </p:extLst>
  </p:cSld>
  <p:clrMapOvr>
    <a:masterClrMapping/>
  </p:clrMapOvr>
  <p:transition spd="med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3 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Bol de salade avec du riz frit, des œufs durs et des baguettes"/>
          <p:cNvSpPr>
            <a:spLocks noGrp="1"/>
          </p:cNvSpPr>
          <p:nvPr>
            <p:ph type="pic" sz="quarter" idx="21"/>
          </p:nvPr>
        </p:nvSpPr>
        <p:spPr>
          <a:xfrm>
            <a:off x="7880350" y="508000"/>
            <a:ext cx="3719550" cy="297483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5" name="Bol avec des beignets de saumon, de la salade et du houmous "/>
          <p:cNvSpPr>
            <a:spLocks noGrp="1"/>
          </p:cNvSpPr>
          <p:nvPr>
            <p:ph type="pic" sz="half" idx="22"/>
          </p:nvPr>
        </p:nvSpPr>
        <p:spPr>
          <a:xfrm>
            <a:off x="6750050" y="1989138"/>
            <a:ext cx="5219700" cy="607509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6" name="Bol de pâtes pappardelle avec du beurre maître d’hôtel, des noisettes grillées et des lamelles de parmesan"/>
          <p:cNvSpPr>
            <a:spLocks noGrp="1"/>
          </p:cNvSpPr>
          <p:nvPr>
            <p:ph type="pic" idx="23"/>
          </p:nvPr>
        </p:nvSpPr>
        <p:spPr>
          <a:xfrm>
            <a:off x="-69850" y="247650"/>
            <a:ext cx="8305800" cy="622935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7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97567081"/>
      </p:ext>
    </p:extLst>
  </p:cSld>
  <p:clrMapOvr>
    <a:masterClrMapping/>
  </p:clrMapOvr>
  <p:transition spd="med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bol de salade avec du riz frit, des œufs durs et des baguettes"/>
          <p:cNvSpPr>
            <a:spLocks noGrp="1"/>
          </p:cNvSpPr>
          <p:nvPr>
            <p:ph type="pic" idx="21"/>
          </p:nvPr>
        </p:nvSpPr>
        <p:spPr>
          <a:xfrm>
            <a:off x="-666750" y="-2762250"/>
            <a:ext cx="13525500" cy="108204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3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98165200"/>
      </p:ext>
    </p:extLst>
  </p:cSld>
  <p:clrMapOvr>
    <a:masterClrMapping/>
  </p:clrMapOvr>
  <p:transition spd="med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ie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446363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EE219AD9-A7EF-6D64-C6D4-3640EDC195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03E2D9FF-58E1-6A5C-D4B0-0575179A34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5951683E-A39B-A686-0943-22B7C025C9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16/05/2025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8814FBF4-6065-DA8A-A2EB-A23FD3142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9FED6D80-8C86-B504-9F93-DEE0BB8F2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4954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D4722FA8-BA30-8F89-BB1F-25AF50B82C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D3497624-C215-5E23-9672-30761B8213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xmlns="" id="{590FE540-8E82-D93D-16E6-55FCCD2E08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xmlns="" id="{ED1C7AF9-5D6A-FE60-00FC-822418A2F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16/05/2025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6ACA5BBE-0282-D009-A36B-3A52DA557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078D604E-000F-8824-DFAD-24DE40DB5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1877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D86F90B8-DB96-EA7A-4D60-61E07BCB6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0F3E41A9-8CA9-61D3-1094-AC50C208B9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xmlns="" id="{A6F3D9EE-331A-BB8B-4684-33F21C38AE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xmlns="" id="{A63FAD0E-8069-5A3C-31DF-4928E52900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xmlns="" id="{DE557BCD-1764-DEEB-80BB-9389D60851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xmlns="" id="{AE65EB39-B33C-3A7E-5F64-4F6AE344C4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16/05/2025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xmlns="" id="{9A04D725-4DFE-28DA-E661-0FB5C9F38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xmlns="" id="{4E042AAF-13FE-F54C-1DAD-367A77F20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7534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55DDAC61-EE56-4E34-A089-F0F8CAE16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xmlns="" id="{3ACA8442-F0AC-F158-62F6-71E0BB58D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16/05/2025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xmlns="" id="{77B37559-AD1D-2BFD-D93C-BD3D1C9E8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xmlns="" id="{8112BDEC-5208-A696-0A99-11A5C7981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486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xmlns="" id="{BD533D01-46DF-AFD3-E55D-4A22B64FF8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16/05/2025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xmlns="" id="{7672D768-B582-8BC8-9263-588AB7ACA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xmlns="" id="{7DA138DF-0839-B57A-7DE5-059E34812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7294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9F5EE747-0EA1-39BB-94C2-E762033C42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0C8F64DB-6CD5-9BD3-D394-DF34AD2248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xmlns="" id="{E87B741E-2C28-E92C-4D8C-E33D94C5CC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xmlns="" id="{2F5F51F8-F5C8-BA19-0B80-B9502BD5F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16/05/2025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678BE028-AC07-4F98-726B-BC9605298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8153D0D5-5D09-2CD7-3C2C-E2CB3CF35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7520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C58A71F0-D0BE-689F-2E10-CC8E7BEAF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xmlns="" id="{A40A210B-6184-9B3E-3AA5-566C082732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xmlns="" id="{FBF35BD8-F585-FD50-B953-1032F2C43F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xmlns="" id="{A8CFFA0E-1E51-951C-5625-2532EE70F9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16/05/2025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51EC5A4E-E48A-6981-3EDA-3D204EA71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42F95A3E-D6E8-8189-DE3E-E3A76D110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7851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xmlns="" id="{38E74879-0565-87EE-1149-796CE7EEF0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6DE53E03-CD88-332E-E842-74BBA737C4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12260A08-07B7-2565-1A9F-4CF7E95476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3C8C30-E931-4EED-A92E-69D548C48771}" type="datetimeFigureOut">
              <a:rPr lang="fr-FR" smtClean="0"/>
              <a:t>16/05/2025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9BA32654-0059-35E5-CD7E-7AF8058594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71AA21EC-ED7B-12CE-2A9A-672066B200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1554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de diapositive"/>
          <p:cNvSpPr txBox="1">
            <a:spLocks noGrp="1"/>
          </p:cNvSpPr>
          <p:nvPr>
            <p:ph type="title" hasCustomPrompt="1"/>
          </p:nvPr>
        </p:nvSpPr>
        <p:spPr>
          <a:xfrm>
            <a:off x="603250" y="539750"/>
            <a:ext cx="10985500" cy="7165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Titre de diapositive</a:t>
            </a:r>
          </a:p>
        </p:txBody>
      </p:sp>
      <p:sp>
        <p:nvSpPr>
          <p:cNvPr id="3" name="Texte niveau 1…"/>
          <p:cNvSpPr txBox="1">
            <a:spLocks noGrp="1"/>
          </p:cNvSpPr>
          <p:nvPr>
            <p:ph type="body" idx="1" hasCustomPrompt="1"/>
          </p:nvPr>
        </p:nvSpPr>
        <p:spPr>
          <a:xfrm>
            <a:off x="603250" y="2124252"/>
            <a:ext cx="10985500" cy="41280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Texte de puce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6000750" y="6486708"/>
            <a:ext cx="309380" cy="241092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292100">
              <a:defRPr sz="900"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17507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  <p:sldLayoutId id="2147483676" r:id="rId14"/>
    <p:sldLayoutId id="2147483677" r:id="rId15"/>
  </p:sldLayoutIdLst>
  <p:transition spd="med"/>
  <p:txStyles>
    <p:titleStyle>
      <a:lvl1pPr marL="0" marR="0" indent="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2286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4572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6858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9144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11430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13716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16002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18288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3048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6096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9144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12192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15240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18288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21336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24384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27432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2286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4572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6858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9144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11430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13716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16002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18288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Rectangle"/>
          <p:cNvSpPr/>
          <p:nvPr/>
        </p:nvSpPr>
        <p:spPr>
          <a:xfrm>
            <a:off x="0" y="-61546"/>
            <a:ext cx="12197632" cy="6939026"/>
          </a:xfrm>
          <a:prstGeom prst="rect">
            <a:avLst/>
          </a:prstGeom>
          <a:solidFill>
            <a:srgbClr val="000000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marL="0" marR="0" lvl="0" indent="0" algn="ctr" defTabSz="41275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kumimoji="0" sz="16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sym typeface="Helvetica Neue Medium"/>
            </a:endParaRPr>
          </a:p>
        </p:txBody>
      </p:sp>
      <p:sp>
        <p:nvSpPr>
          <p:cNvPr id="152" name="Titre de la présentation"/>
          <p:cNvSpPr txBox="1">
            <a:spLocks noGrp="1"/>
          </p:cNvSpPr>
          <p:nvPr>
            <p:ph type="ctrTitle"/>
          </p:nvPr>
        </p:nvSpPr>
        <p:spPr>
          <a:xfrm>
            <a:off x="603248" y="1287496"/>
            <a:ext cx="8372983" cy="2324101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defRPr b="0">
                <a:solidFill>
                  <a:srgbClr val="FFFFFF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pPr>
            <a:r>
              <a:rPr lang="fr-CM" sz="6950" dirty="0">
                <a:latin typeface="Century Gothic" panose="020B0502020202020204" pitchFamily="34" charset="0"/>
              </a:rPr>
              <a:t>PLANNING DE PUBLICATIONS</a:t>
            </a:r>
            <a:endParaRPr sz="6950" dirty="0">
              <a:latin typeface="Century Gothic" panose="020B0502020202020204" pitchFamily="34" charset="0"/>
            </a:endParaRPr>
          </a:p>
        </p:txBody>
      </p:sp>
      <p:sp>
        <p:nvSpPr>
          <p:cNvPr id="153" name="Descriptif de la présentation"/>
          <p:cNvSpPr txBox="1">
            <a:spLocks noGrp="1"/>
          </p:cNvSpPr>
          <p:nvPr>
            <p:ph type="subTitle" sz="quarter" idx="1"/>
          </p:nvPr>
        </p:nvSpPr>
        <p:spPr>
          <a:xfrm>
            <a:off x="600671" y="3707722"/>
            <a:ext cx="7172630" cy="952501"/>
          </a:xfrm>
          <a:prstGeom prst="rect">
            <a:avLst/>
          </a:prstGeom>
        </p:spPr>
        <p:txBody>
          <a:bodyPr>
            <a:normAutofit fontScale="32500" lnSpcReduction="20000"/>
          </a:bodyPr>
          <a:lstStyle>
            <a:lvl1pPr>
              <a:defRPr sz="4800" b="0">
                <a:solidFill>
                  <a:srgbClr val="E15B0F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endParaRPr lang="fr-CM" dirty="0"/>
          </a:p>
          <a:p>
            <a:endParaRPr lang="fr-CM" b="1" dirty="0">
              <a:latin typeface="Century Gothic" panose="020B0502020202020204" pitchFamily="34" charset="0"/>
            </a:endParaRPr>
          </a:p>
          <a:p>
            <a:endParaRPr lang="fr-CM" b="1" dirty="0">
              <a:latin typeface="Century Gothic" panose="020B0502020202020204" pitchFamily="34" charset="0"/>
            </a:endParaRPr>
          </a:p>
          <a:p>
            <a:r>
              <a:rPr lang="fr-FR" b="1" dirty="0">
                <a:latin typeface="Century Gothic" panose="020B0502020202020204" pitchFamily="34" charset="0"/>
              </a:rPr>
              <a:t>LA PASTA OU RIEN – JUIN 2025</a:t>
            </a:r>
            <a:endParaRPr b="1" dirty="0">
              <a:latin typeface="Century Gothic" panose="020B0502020202020204" pitchFamily="34" charset="0"/>
            </a:endParaRPr>
          </a:p>
        </p:txBody>
      </p:sp>
      <p:pic>
        <p:nvPicPr>
          <p:cNvPr id="154" name="Image" descr="Image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76027" y="3630661"/>
            <a:ext cx="4716401" cy="3246819"/>
          </a:xfrm>
          <a:prstGeom prst="rect">
            <a:avLst/>
          </a:prstGeom>
          <a:ln w="12700">
            <a:miter lim="400000"/>
          </a:ln>
        </p:spPr>
      </p:pic>
      <p:pic>
        <p:nvPicPr>
          <p:cNvPr id="155" name="Image" descr="Image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2125" y="5600777"/>
            <a:ext cx="1818781" cy="5171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Mardi 10 Juin 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6"/>
            <a:ext cx="989185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Texte de publication : </a:t>
            </a:r>
            <a:r>
              <a:rPr lang="fr-FR" sz="1400" dirty="0">
                <a:latin typeface="Century Gothic" panose="020B0502020202020204" pitchFamily="34" charset="0"/>
              </a:rPr>
              <a:t>Trouve le bon ingrédient caché dans l’image et gagne des paquets de Pasta First par tirage au sort 🎯</a:t>
            </a:r>
            <a:endParaRPr kumimoji="0" lang="fr-FR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endParaRPr kumimoji="0" lang="fr-FR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Texte sur le visuel : </a:t>
            </a:r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Cherche et trouve </a:t>
            </a:r>
          </a:p>
          <a:p>
            <a:endParaRPr lang="fr-FR" sz="14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Type de contenu : </a:t>
            </a:r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Image (L’ingrédient doit être floutée) </a:t>
            </a:r>
            <a:endParaRPr kumimoji="0" lang="fr-FR" sz="12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xmlns="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xmlns="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</a:rPr>
              <a:t> Post Produit</a:t>
            </a:r>
          </a:p>
        </p:txBody>
      </p:sp>
    </p:spTree>
    <p:extLst>
      <p:ext uri="{BB962C8B-B14F-4D97-AF65-F5344CB8AC3E}">
        <p14:creationId xmlns:p14="http://schemas.microsoft.com/office/powerpoint/2010/main" val="24955558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Jeudi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 12 Juin 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6"/>
            <a:ext cx="989185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Texte de publication /</a:t>
            </a:r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 visuel : </a:t>
            </a:r>
            <a:r>
              <a:rPr lang="fr-FR" sz="1400" dirty="0">
                <a:solidFill>
                  <a:prstClr val="black"/>
                </a:solidFill>
                <a:latin typeface="Century Gothic" panose="020B0502020202020204" pitchFamily="34" charset="0"/>
              </a:rPr>
              <a:t>Réchauffe tes pâtes à la poêle avec un peu d’eau et pas au micro-ondes : elles auront l’air fraîchement cuites !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endParaRPr lang="fr-FR" sz="14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xmlns="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xmlns="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Astuce de la semaine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6999524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Vendredi 13 Juin 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</a:rPr>
              <a:t> Facebook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2800" b="1" kern="0" dirty="0">
              <a:solidFill>
                <a:prstClr val="white"/>
              </a:solidFill>
              <a:latin typeface="Tw Cen MT" panose="020B0602020104020603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8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6"/>
            <a:ext cx="989185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🔹 Épisode 2</a:t>
            </a:r>
          </a:p>
          <a:p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Raison : </a:t>
            </a:r>
            <a:r>
              <a:rPr lang="fr-FR" sz="1400" dirty="0">
                <a:solidFill>
                  <a:prstClr val="black"/>
                </a:solidFill>
                <a:latin typeface="Century Gothic" panose="020B0502020202020204" pitchFamily="34" charset="0"/>
              </a:rPr>
              <a:t>C’est économique</a:t>
            </a:r>
          </a:p>
          <a:p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Texte affiché : </a:t>
            </a:r>
            <a:r>
              <a:rPr lang="fr-FR" sz="1400" dirty="0">
                <a:solidFill>
                  <a:prstClr val="black"/>
                </a:solidFill>
                <a:latin typeface="Century Gothic" panose="020B0502020202020204" pitchFamily="34" charset="0"/>
              </a:rPr>
              <a:t>De bons repas, sans casser la tirelire.</a:t>
            </a:r>
          </a:p>
          <a:p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📸 Image : </a:t>
            </a:r>
            <a:r>
              <a:rPr lang="fr-FR" sz="1400" dirty="0">
                <a:solidFill>
                  <a:prstClr val="black"/>
                </a:solidFill>
                <a:latin typeface="Century Gothic" panose="020B0502020202020204" pitchFamily="34" charset="0"/>
              </a:rPr>
              <a:t>sachet de pâtes posé à côté d’un panier d’ingrédients simples</a:t>
            </a:r>
          </a:p>
          <a:p>
            <a:endParaRPr lang="fr-FR" sz="1400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Type de contenu :</a:t>
            </a:r>
            <a:r>
              <a:rPr lang="fr-FR" sz="1400" dirty="0">
                <a:solidFill>
                  <a:prstClr val="black"/>
                </a:solidFill>
                <a:latin typeface="Century Gothic" panose="020B0502020202020204" pitchFamily="34" charset="0"/>
              </a:rPr>
              <a:t> Animatique</a:t>
            </a: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xmlns="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xmlns="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Le bon côté des pâtes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8523065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Dimanche 15 Juin 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6"/>
            <a:ext cx="989185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Texte de publication / </a:t>
            </a:r>
            <a:r>
              <a:rPr lang="fr-FR" sz="1400" b="1" dirty="0">
                <a:latin typeface="Century Gothic" panose="020B0502020202020204" pitchFamily="34" charset="0"/>
              </a:rPr>
              <a:t>sur visuel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 </a:t>
            </a:r>
            <a:r>
              <a:rPr lang="fr-FR" sz="1400" b="1" dirty="0">
                <a:latin typeface="Century Gothic" panose="020B0502020202020204" pitchFamily="34" charset="0"/>
              </a:rPr>
              <a:t>: </a:t>
            </a:r>
            <a:r>
              <a:rPr lang="fr-FR" sz="1400" dirty="0">
                <a:latin typeface="Century Gothic" panose="020B0502020202020204" pitchFamily="34" charset="0"/>
              </a:rPr>
              <a:t>Le repas parfait pour un date à la maison : Pâtes ou Riz ? 🍝❤️🍚</a:t>
            </a:r>
          </a:p>
          <a:p>
            <a:pPr>
              <a:defRPr/>
            </a:pPr>
            <a:endParaRPr lang="fr-FR" sz="1400" dirty="0">
              <a:latin typeface="Century Gothic" panose="020B0502020202020204" pitchFamily="34" charset="0"/>
            </a:endParaRPr>
          </a:p>
          <a:p>
            <a:pPr>
              <a:defRPr/>
            </a:pPr>
            <a:r>
              <a:rPr lang="fr-FR" sz="1400" b="1" dirty="0">
                <a:latin typeface="Century Gothic" panose="020B0502020202020204" pitchFamily="34" charset="0"/>
              </a:rPr>
              <a:t>Type de contenu : </a:t>
            </a:r>
            <a:r>
              <a:rPr lang="fr-FR" sz="1400" dirty="0">
                <a:latin typeface="Century Gothic" panose="020B0502020202020204" pitchFamily="34" charset="0"/>
              </a:rPr>
              <a:t>Image </a:t>
            </a:r>
            <a:endParaRPr kumimoji="0" lang="fr-FR" sz="14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entury Gothic" panose="020B0502020202020204" pitchFamily="34" charset="0"/>
            </a:endParaRPr>
          </a:p>
          <a:p>
            <a:pPr marL="171450" indent="-171450">
              <a:buFont typeface="Courier New" panose="02070309020205020404" pitchFamily="49" charset="0"/>
              <a:buChar char="o"/>
            </a:pPr>
            <a:endParaRPr lang="fr-FR" sz="1400" b="1" dirty="0">
              <a:latin typeface="Century Gothic" panose="020B0502020202020204" pitchFamily="34" charset="0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fr-FR" sz="1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xmlns="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xmlns="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Le débat du dimanche (Fun)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7457676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xmlns="" id="{140EF08B-05F5-8959-7297-2ECFCCD63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Semaine 3</a:t>
            </a:r>
          </a:p>
        </p:txBody>
      </p:sp>
    </p:spTree>
    <p:extLst>
      <p:ext uri="{BB962C8B-B14F-4D97-AF65-F5344CB8AC3E}">
        <p14:creationId xmlns:p14="http://schemas.microsoft.com/office/powerpoint/2010/main" val="312972444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Lundi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 16 Juin 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6"/>
            <a:ext cx="960736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Texte de publication /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 sur le visuel : </a:t>
            </a:r>
            <a:r>
              <a:rPr lang="fr-FR" sz="1400" dirty="0">
                <a:latin typeface="Century Gothic" panose="020B0502020202020204" pitchFamily="34" charset="0"/>
              </a:rPr>
              <a:t>Quand la vie te donne des pâtes… ajoute juste une bonne sauce et savoure ! 🍅💃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 </a:t>
            </a:r>
          </a:p>
          <a:p>
            <a:endParaRPr lang="fr-FR" sz="14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Type de contenu : </a:t>
            </a:r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Image</a:t>
            </a:r>
            <a:endParaRPr kumimoji="0" lang="fr-FR" sz="12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endParaRPr lang="fr-FR" sz="1400" b="1" dirty="0"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xmlns="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xmlns="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</a:rPr>
              <a:t>Monday</a:t>
            </a: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</a:rPr>
              <a:t> Motivation Food (Fun)</a:t>
            </a:r>
          </a:p>
        </p:txBody>
      </p:sp>
    </p:spTree>
    <p:extLst>
      <p:ext uri="{BB962C8B-B14F-4D97-AF65-F5344CB8AC3E}">
        <p14:creationId xmlns:p14="http://schemas.microsoft.com/office/powerpoint/2010/main" val="19463804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Mar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di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 17 Juin 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6"/>
            <a:ext cx="989185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Texte de publication </a:t>
            </a:r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/ sur le </a:t>
            </a:r>
            <a:r>
              <a:rPr lang="fr-FR" sz="1400" b="1" dirty="0">
                <a:latin typeface="Century Gothic" panose="020B0502020202020204" pitchFamily="34" charset="0"/>
              </a:rPr>
              <a:t>visuel : </a:t>
            </a:r>
            <a:r>
              <a:rPr lang="fr-FR" sz="1400" dirty="0">
                <a:latin typeface="Century Gothic" panose="020B0502020202020204" pitchFamily="34" charset="0"/>
              </a:rPr>
              <a:t>Ce produit a perdu son nom 😱 Remets les lettres dans l’ordre : _ _ L_ A_ _P_</a:t>
            </a:r>
            <a:endParaRPr lang="fr-FR" sz="1400" b="1" dirty="0">
              <a:latin typeface="Century Gothic" panose="020B0502020202020204" pitchFamily="34" charset="0"/>
            </a:endParaRPr>
          </a:p>
          <a:p>
            <a:endParaRPr lang="fr-FR" sz="1400" b="1" dirty="0">
              <a:latin typeface="Century Gothic" panose="020B0502020202020204" pitchFamily="34" charset="0"/>
            </a:endParaRPr>
          </a:p>
          <a:p>
            <a:r>
              <a:rPr lang="fr-FR" sz="1400" b="1" dirty="0">
                <a:latin typeface="Century Gothic" panose="020B0502020202020204" pitchFamily="34" charset="0"/>
              </a:rPr>
              <a:t>Type de contenu : </a:t>
            </a:r>
            <a:r>
              <a:rPr lang="fr-FR" sz="1400" dirty="0">
                <a:latin typeface="Century Gothic" panose="020B0502020202020204" pitchFamily="34" charset="0"/>
              </a:rPr>
              <a:t>Image</a:t>
            </a:r>
          </a:p>
          <a:p>
            <a:endParaRPr lang="fr-FR" sz="1400" dirty="0">
              <a:latin typeface="Century Gothic" panose="020B0502020202020204" pitchFamily="34" charset="0"/>
            </a:endParaRPr>
          </a:p>
          <a:p>
            <a:r>
              <a:rPr lang="fr-FR" sz="1400" b="1" dirty="0">
                <a:latin typeface="Century Gothic" panose="020B0502020202020204" pitchFamily="34" charset="0"/>
              </a:rPr>
              <a:t>Réponse : </a:t>
            </a:r>
            <a:r>
              <a:rPr lang="fr-FR" sz="1400" dirty="0">
                <a:latin typeface="Century Gothic" panose="020B0502020202020204" pitchFamily="34" charset="0"/>
              </a:rPr>
              <a:t>Pasta Gold</a:t>
            </a: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xmlns="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xmlns="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</a:rPr>
              <a:t> Post Produits</a:t>
            </a:r>
          </a:p>
        </p:txBody>
      </p:sp>
    </p:spTree>
    <p:extLst>
      <p:ext uri="{BB962C8B-B14F-4D97-AF65-F5344CB8AC3E}">
        <p14:creationId xmlns:p14="http://schemas.microsoft.com/office/powerpoint/2010/main" val="15480829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Jeudi 19 Juin 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  <a:endParaRPr kumimoji="0" lang="fr-FR" sz="10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0B0004020202020204" pitchFamily="34" charset="0"/>
            </a:endParaRP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6"/>
            <a:ext cx="973844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Texte de publication / sur le Visuel : </a:t>
            </a:r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Astuce gain de temps : cuis plus de pâtes que nécessaire et conserve-les en barquettes pour toute la semaine !</a:t>
            </a:r>
          </a:p>
          <a:p>
            <a:endParaRPr lang="fr-FR" sz="1400" b="1" dirty="0">
              <a:latin typeface="Century Gothic" panose="020B0502020202020204" pitchFamily="34" charset="0"/>
            </a:endParaRPr>
          </a:p>
          <a:p>
            <a:r>
              <a:rPr lang="fr-FR" sz="1400" b="1" dirty="0">
                <a:latin typeface="Century Gothic" panose="020B0502020202020204" pitchFamily="34" charset="0"/>
              </a:rPr>
              <a:t>Type de contenu : </a:t>
            </a:r>
            <a:r>
              <a:rPr lang="fr-FR" sz="1400" dirty="0">
                <a:latin typeface="Century Gothic" panose="020B0502020202020204" pitchFamily="34" charset="0"/>
              </a:rPr>
              <a:t>Image</a:t>
            </a:r>
            <a:endParaRPr kumimoji="0" lang="fr-FR" sz="14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entury Gothic" panose="020B0502020202020204" pitchFamily="34" charset="0"/>
            </a:endParaRPr>
          </a:p>
          <a:p>
            <a:endParaRPr lang="fr-FR" sz="1400" dirty="0">
              <a:latin typeface="Century Gothic" panose="020B0502020202020204" pitchFamily="34" charset="0"/>
            </a:endParaRPr>
          </a:p>
          <a:p>
            <a:endParaRPr lang="fr-FR" sz="1400" dirty="0"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xmlns="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xmlns="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Astuce de a semaine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17906215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Vendredi 20 Juin 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159998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71842" y="3800307"/>
            <a:ext cx="9891850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latin typeface="Century Gothic" panose="020B0502020202020204" pitchFamily="34" charset="0"/>
              </a:rPr>
              <a:t>🔹 Épisode 3</a:t>
            </a:r>
          </a:p>
          <a:p>
            <a:r>
              <a:rPr lang="fr-FR" sz="1400" b="1" dirty="0">
                <a:latin typeface="Century Gothic" panose="020B0502020202020204" pitchFamily="34" charset="0"/>
              </a:rPr>
              <a:t>Raison : </a:t>
            </a:r>
            <a:r>
              <a:rPr lang="fr-FR" sz="1400" dirty="0">
                <a:latin typeface="Century Gothic" panose="020B0502020202020204" pitchFamily="34" charset="0"/>
              </a:rPr>
              <a:t>Elles plaisent à toute la famille</a:t>
            </a:r>
          </a:p>
          <a:p>
            <a:r>
              <a:rPr lang="fr-FR" sz="1400" b="1" dirty="0">
                <a:latin typeface="Century Gothic" panose="020B0502020202020204" pitchFamily="34" charset="0"/>
              </a:rPr>
              <a:t>Texte : </a:t>
            </a:r>
            <a:r>
              <a:rPr lang="fr-FR" sz="1400" dirty="0">
                <a:latin typeface="Century Gothic" panose="020B0502020202020204" pitchFamily="34" charset="0"/>
              </a:rPr>
              <a:t>Quand on ne veut pas faire deux menus différents.</a:t>
            </a:r>
          </a:p>
          <a:p>
            <a:r>
              <a:rPr lang="fr-FR" sz="1400" b="1" dirty="0">
                <a:latin typeface="Century Gothic" panose="020B0502020202020204" pitchFamily="34" charset="0"/>
              </a:rPr>
              <a:t>📸 Image : </a:t>
            </a:r>
            <a:r>
              <a:rPr lang="fr-FR" sz="1400" dirty="0">
                <a:latin typeface="Century Gothic" panose="020B0502020202020204" pitchFamily="34" charset="0"/>
              </a:rPr>
              <a:t>scène de repas en famille, tout le monde se sert</a:t>
            </a:r>
          </a:p>
          <a:p>
            <a:endParaRPr lang="fr-FR" sz="1400" dirty="0">
              <a:latin typeface="Century Gothic" panose="020B0502020202020204" pitchFamily="34" charset="0"/>
            </a:endParaRPr>
          </a:p>
          <a:p>
            <a:r>
              <a:rPr lang="fr-FR" sz="1400" b="1" dirty="0">
                <a:latin typeface="Century Gothic" panose="020B0502020202020204" pitchFamily="34" charset="0"/>
              </a:rPr>
              <a:t>Type de contenu : </a:t>
            </a:r>
            <a:r>
              <a:rPr lang="fr-FR" sz="1400" dirty="0">
                <a:latin typeface="Century Gothic" panose="020B0502020202020204" pitchFamily="34" charset="0"/>
              </a:rPr>
              <a:t>Animatique</a:t>
            </a:r>
            <a:endParaRPr kumimoji="0" lang="fr-FR" sz="14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entury Gothic" panose="020B0502020202020204" pitchFamily="34" charset="0"/>
            </a:endParaRPr>
          </a:p>
          <a:p>
            <a:endParaRPr lang="fr-FR" sz="12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endParaRPr kumimoji="0" lang="fr-FR" sz="12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endParaRPr kumimoji="0" lang="fr-FR" sz="14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endParaRPr kumimoji="0" lang="fr-FR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xmlns="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xmlns="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Le bon côté des pâtes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12595794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Samedi 21 Juin 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159998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71842" y="3800307"/>
            <a:ext cx="9891850" cy="35009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05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Texte de publication : </a:t>
            </a:r>
            <a:r>
              <a:rPr kumimoji="0" lang="fr-FR" sz="105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Bonne fête de la musique </a:t>
            </a:r>
            <a:r>
              <a:rPr kumimoji="0" lang="fr-FR" sz="105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💃🏽🕺🏽 </a:t>
            </a:r>
          </a:p>
          <a:p>
            <a:endParaRPr lang="fr-FR" sz="1050" b="1" dirty="0">
              <a:latin typeface="Century Gothic" panose="020B0502020202020204" pitchFamily="34" charset="0"/>
            </a:endParaRPr>
          </a:p>
          <a:p>
            <a:r>
              <a:rPr lang="fr-FR" sz="1050" b="1" dirty="0" smtClean="0">
                <a:latin typeface="Century Gothic" panose="020B0502020202020204" pitchFamily="34" charset="0"/>
              </a:rPr>
              <a:t>Titre de la </a:t>
            </a:r>
            <a:r>
              <a:rPr lang="fr-FR" sz="1050" b="1" dirty="0" err="1" smtClean="0">
                <a:latin typeface="Century Gothic" panose="020B0502020202020204" pitchFamily="34" charset="0"/>
              </a:rPr>
              <a:t>vidéo:"</a:t>
            </a:r>
            <a:r>
              <a:rPr lang="fr-FR" sz="1050" b="1" dirty="0" err="1">
                <a:latin typeface="Century Gothic" panose="020B0502020202020204" pitchFamily="34" charset="0"/>
              </a:rPr>
              <a:t>La</a:t>
            </a:r>
            <a:r>
              <a:rPr lang="fr-FR" sz="1050" b="1" dirty="0">
                <a:latin typeface="Century Gothic" panose="020B0502020202020204" pitchFamily="34" charset="0"/>
              </a:rPr>
              <a:t> Danse des Pâtes"</a:t>
            </a:r>
          </a:p>
          <a:p>
            <a:r>
              <a:rPr lang="fr-FR" sz="1050" b="1" dirty="0">
                <a:latin typeface="Century Gothic" panose="020B0502020202020204" pitchFamily="34" charset="0"/>
              </a:rPr>
              <a:t>Concept :</a:t>
            </a:r>
            <a:r>
              <a:rPr lang="fr-FR" sz="1050" dirty="0">
                <a:latin typeface="Century Gothic" panose="020B0502020202020204" pitchFamily="34" charset="0"/>
              </a:rPr>
              <a:t> Animation de différents types de pâtes (spaghetti, macaroni, penne…) qui bougent en rythme sur une musique afro festive.</a:t>
            </a:r>
            <a:br>
              <a:rPr lang="fr-FR" sz="1050" dirty="0">
                <a:latin typeface="Century Gothic" panose="020B0502020202020204" pitchFamily="34" charset="0"/>
              </a:rPr>
            </a:br>
            <a:r>
              <a:rPr lang="fr-FR" sz="1050" b="1" dirty="0">
                <a:latin typeface="Century Gothic" panose="020B0502020202020204" pitchFamily="34" charset="0"/>
              </a:rPr>
              <a:t>Script </a:t>
            </a:r>
            <a:r>
              <a:rPr lang="fr-FR" sz="1050" b="1" dirty="0" smtClean="0">
                <a:latin typeface="Century Gothic" panose="020B0502020202020204" pitchFamily="34" charset="0"/>
              </a:rPr>
              <a:t>vidéo </a:t>
            </a:r>
            <a:r>
              <a:rPr lang="fr-FR" sz="1050" b="1" dirty="0">
                <a:latin typeface="Century Gothic" panose="020B0502020202020204" pitchFamily="34" charset="0"/>
              </a:rPr>
              <a:t>:</a:t>
            </a:r>
            <a:endParaRPr lang="fr-FR" sz="1050" dirty="0">
              <a:latin typeface="Century Gothic" panose="020B0502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r-FR" sz="1050" dirty="0">
                <a:latin typeface="Century Gothic" panose="020B0502020202020204" pitchFamily="34" charset="0"/>
              </a:rPr>
              <a:t>Une casserole qui chauffe.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1050" dirty="0">
                <a:latin typeface="Century Gothic" panose="020B0502020202020204" pitchFamily="34" charset="0"/>
              </a:rPr>
              <a:t>Les pâtes sautent comme des danseurs sur le rythme.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1050" dirty="0">
                <a:latin typeface="Century Gothic" panose="020B0502020202020204" pitchFamily="34" charset="0"/>
              </a:rPr>
              <a:t>Puis elles tombent dans une assiette et la musique s’intensifie.</a:t>
            </a:r>
            <a:br>
              <a:rPr lang="fr-FR" sz="1050" dirty="0">
                <a:latin typeface="Century Gothic" panose="020B0502020202020204" pitchFamily="34" charset="0"/>
              </a:rPr>
            </a:br>
            <a:r>
              <a:rPr lang="fr-FR" sz="1050" b="1" dirty="0">
                <a:latin typeface="Century Gothic" panose="020B0502020202020204" pitchFamily="34" charset="0"/>
              </a:rPr>
              <a:t>Texte à l’écran :</a:t>
            </a:r>
            <a:r>
              <a:rPr lang="fr-FR" sz="1050" dirty="0">
                <a:latin typeface="Century Gothic" panose="020B0502020202020204" pitchFamily="34" charset="0"/>
              </a:rPr>
              <a:t/>
            </a:r>
            <a:br>
              <a:rPr lang="fr-FR" sz="1050" dirty="0">
                <a:latin typeface="Century Gothic" panose="020B0502020202020204" pitchFamily="34" charset="0"/>
              </a:rPr>
            </a:br>
            <a:r>
              <a:rPr lang="fr-FR" sz="1050" dirty="0">
                <a:latin typeface="Century Gothic" panose="020B0502020202020204" pitchFamily="34" charset="0"/>
              </a:rPr>
              <a:t>🎶 </a:t>
            </a:r>
            <a:r>
              <a:rPr lang="fr-FR" sz="1050" i="1" dirty="0">
                <a:latin typeface="Century Gothic" panose="020B0502020202020204" pitchFamily="34" charset="0"/>
              </a:rPr>
              <a:t>Chez Pasta, même nos pâtes ont le sens du rythme !</a:t>
            </a:r>
            <a:r>
              <a:rPr lang="fr-FR" sz="1050" dirty="0">
                <a:latin typeface="Century Gothic" panose="020B0502020202020204" pitchFamily="34" charset="0"/>
              </a:rPr>
              <a:t/>
            </a:r>
            <a:br>
              <a:rPr lang="fr-FR" sz="1050" dirty="0">
                <a:latin typeface="Century Gothic" panose="020B0502020202020204" pitchFamily="34" charset="0"/>
              </a:rPr>
            </a:br>
            <a:r>
              <a:rPr lang="fr-FR" sz="1050" dirty="0">
                <a:latin typeface="Century Gothic" panose="020B0502020202020204" pitchFamily="34" charset="0"/>
              </a:rPr>
              <a:t>🥁 </a:t>
            </a:r>
            <a:r>
              <a:rPr lang="fr-FR" sz="1050" i="1" dirty="0">
                <a:latin typeface="Century Gothic" panose="020B0502020202020204" pitchFamily="34" charset="0"/>
              </a:rPr>
              <a:t>Bonne fête de la musique !</a:t>
            </a:r>
            <a:r>
              <a:rPr lang="fr-FR" sz="1050" dirty="0">
                <a:latin typeface="Century Gothic" panose="020B0502020202020204" pitchFamily="34" charset="0"/>
              </a:rPr>
              <a:t/>
            </a:r>
            <a:br>
              <a:rPr lang="fr-FR" sz="1050" dirty="0">
                <a:latin typeface="Century Gothic" panose="020B0502020202020204" pitchFamily="34" charset="0"/>
              </a:rPr>
            </a:br>
            <a:r>
              <a:rPr lang="fr-FR" sz="1050" b="1" dirty="0">
                <a:latin typeface="Century Gothic" panose="020B0502020202020204" pitchFamily="34" charset="0"/>
              </a:rPr>
              <a:t>Slogan final :</a:t>
            </a:r>
            <a:r>
              <a:rPr lang="fr-FR" sz="1050" dirty="0">
                <a:latin typeface="Century Gothic" panose="020B0502020202020204" pitchFamily="34" charset="0"/>
              </a:rPr>
              <a:t/>
            </a:r>
            <a:br>
              <a:rPr lang="fr-FR" sz="1050" dirty="0">
                <a:latin typeface="Century Gothic" panose="020B0502020202020204" pitchFamily="34" charset="0"/>
              </a:rPr>
            </a:br>
            <a:r>
              <a:rPr lang="fr-FR" sz="1050" dirty="0">
                <a:latin typeface="Century Gothic" panose="020B0502020202020204" pitchFamily="34" charset="0"/>
              </a:rPr>
              <a:t>➡️ </a:t>
            </a:r>
            <a:r>
              <a:rPr lang="fr-FR" sz="1050" i="1" dirty="0">
                <a:latin typeface="Century Gothic" panose="020B0502020202020204" pitchFamily="34" charset="0"/>
              </a:rPr>
              <a:t>Pasta – Le goût qui fait danser tes papilles !</a:t>
            </a:r>
            <a:endParaRPr lang="fr-FR" sz="1050" dirty="0">
              <a:latin typeface="Century Gothic" panose="020B0502020202020204" pitchFamily="34" charset="0"/>
            </a:endParaRPr>
          </a:p>
          <a:p>
            <a:endParaRPr lang="fr-FR" sz="1050" b="1" dirty="0">
              <a:latin typeface="Century Gothic" panose="020B0502020202020204" pitchFamily="34" charset="0"/>
            </a:endParaRPr>
          </a:p>
          <a:p>
            <a:r>
              <a:rPr lang="fr-FR" sz="1050" b="1" dirty="0">
                <a:latin typeface="Century Gothic" panose="020B0502020202020204" pitchFamily="34" charset="0"/>
              </a:rPr>
              <a:t>Type de contenu : </a:t>
            </a:r>
            <a:r>
              <a:rPr lang="fr-FR" sz="1050" dirty="0">
                <a:latin typeface="Century Gothic" panose="020B0502020202020204" pitchFamily="34" charset="0"/>
              </a:rPr>
              <a:t>Animatique</a:t>
            </a:r>
            <a:endParaRPr kumimoji="0" lang="fr-FR" sz="105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entury Gothic" panose="020B0502020202020204" pitchFamily="34" charset="0"/>
            </a:endParaRPr>
          </a:p>
          <a:p>
            <a:endParaRPr lang="fr-FR" sz="12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endParaRPr kumimoji="0" lang="fr-FR" sz="12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endParaRPr kumimoji="0" lang="fr-FR" sz="14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endParaRPr kumimoji="0" lang="fr-FR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xmlns="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xmlns="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</a:rPr>
              <a:t>Fête de la musique</a:t>
            </a:r>
          </a:p>
        </p:txBody>
      </p:sp>
    </p:spTree>
    <p:extLst>
      <p:ext uri="{BB962C8B-B14F-4D97-AF65-F5344CB8AC3E}">
        <p14:creationId xmlns:p14="http://schemas.microsoft.com/office/powerpoint/2010/main" val="7827940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xmlns="" id="{140EF08B-05F5-8959-7297-2ECFCCD63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Semaine 1</a:t>
            </a:r>
          </a:p>
        </p:txBody>
      </p:sp>
    </p:spTree>
    <p:extLst>
      <p:ext uri="{BB962C8B-B14F-4D97-AF65-F5344CB8AC3E}">
        <p14:creationId xmlns:p14="http://schemas.microsoft.com/office/powerpoint/2010/main" val="4108383515"/>
      </p:ext>
    </p:extLst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Dimanche 22 Juin 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6"/>
            <a:ext cx="989185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Texte de publication/sur le visuel : </a:t>
            </a:r>
            <a:r>
              <a:rPr lang="fr-FR" sz="1400" dirty="0">
                <a:latin typeface="Century Gothic" panose="020B0502020202020204" pitchFamily="34" charset="0"/>
              </a:rPr>
              <a:t>Il reste un plat de pâtes au frigo… Qui a le droit de le manger ? Celui qui a cuisiné ou premier arrivé ? 😅</a:t>
            </a:r>
            <a:endParaRPr kumimoji="0" lang="fr-FR" sz="14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fr-FR" sz="14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xmlns="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xmlns="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Débat du Dimanche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11561025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xmlns="" id="{140EF08B-05F5-8959-7297-2ECFCCD63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Semaine 4</a:t>
            </a:r>
          </a:p>
        </p:txBody>
      </p:sp>
    </p:spTree>
    <p:extLst>
      <p:ext uri="{BB962C8B-B14F-4D97-AF65-F5344CB8AC3E}">
        <p14:creationId xmlns:p14="http://schemas.microsoft.com/office/powerpoint/2010/main" val="1728233375"/>
      </p:ext>
    </p:extLst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Lundi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 23 Juin 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6"/>
            <a:ext cx="989185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Texte de publication / </a:t>
            </a:r>
            <a:r>
              <a:rPr lang="fr-FR" sz="1400" b="1" dirty="0">
                <a:latin typeface="Century Gothic" panose="020B0502020202020204" pitchFamily="34" charset="0"/>
              </a:rPr>
              <a:t>sur le visuel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 </a:t>
            </a:r>
            <a:r>
              <a:rPr lang="fr-FR" sz="1400" b="1" dirty="0">
                <a:latin typeface="Century Gothic" panose="020B0502020202020204" pitchFamily="34" charset="0"/>
              </a:rPr>
              <a:t>: </a:t>
            </a:r>
            <a:r>
              <a:rPr lang="fr-FR" sz="1400" dirty="0">
                <a:latin typeface="Century Gothic" panose="020B0502020202020204" pitchFamily="34" charset="0"/>
              </a:rPr>
              <a:t>Rappelle-toi : les pâtes ne jugent pas. Elles t’accueillent toujours avec chaleur 🍝❤️</a:t>
            </a:r>
            <a:endParaRPr lang="fr-FR" sz="1400" b="1" dirty="0">
              <a:latin typeface="Century Gothic" panose="020B0502020202020204" pitchFamily="34" charset="0"/>
            </a:endParaRPr>
          </a:p>
          <a:p>
            <a:endParaRPr lang="fr-FR" sz="1400" b="1" dirty="0">
              <a:latin typeface="Century Gothic" panose="020B0502020202020204" pitchFamily="34" charset="0"/>
            </a:endParaRPr>
          </a:p>
          <a:p>
            <a:r>
              <a:rPr lang="fr-FR" sz="1400" b="1" dirty="0">
                <a:latin typeface="Century Gothic" panose="020B0502020202020204" pitchFamily="34" charset="0"/>
              </a:rPr>
              <a:t>Type de contenu :</a:t>
            </a:r>
            <a:r>
              <a:rPr lang="fr-FR" sz="1400" dirty="0">
                <a:latin typeface="Century Gothic" panose="020B0502020202020204" pitchFamily="34" charset="0"/>
              </a:rPr>
              <a:t> Image  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fr-FR" sz="1200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xmlns="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xmlns="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</a:rPr>
              <a:t>Monday</a:t>
            </a: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</a:rPr>
              <a:t> Motivation Food (Fun)</a:t>
            </a:r>
          </a:p>
        </p:txBody>
      </p:sp>
    </p:spTree>
    <p:extLst>
      <p:ext uri="{BB962C8B-B14F-4D97-AF65-F5344CB8AC3E}">
        <p14:creationId xmlns:p14="http://schemas.microsoft.com/office/powerpoint/2010/main" val="303432340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Mar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di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 24 Juin 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6"/>
            <a:ext cx="973844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Texte de publication / sur le visuel </a:t>
            </a:r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: </a:t>
            </a:r>
            <a:r>
              <a:rPr lang="fr-FR" sz="1400" dirty="0">
                <a:solidFill>
                  <a:prstClr val="black"/>
                </a:solidFill>
                <a:latin typeface="Century Gothic" panose="020B0502020202020204" pitchFamily="34" charset="0"/>
              </a:rPr>
              <a:t>Parmi ces 4 ingrédients, un </a:t>
            </a:r>
            <a:r>
              <a:rPr lang="fr-FR" sz="1400">
                <a:solidFill>
                  <a:prstClr val="black"/>
                </a:solidFill>
                <a:latin typeface="Century Gothic" panose="020B0502020202020204" pitchFamily="34" charset="0"/>
              </a:rPr>
              <a:t>seul n’est pas </a:t>
            </a:r>
            <a:r>
              <a:rPr lang="fr-FR" sz="1400" dirty="0">
                <a:solidFill>
                  <a:prstClr val="black"/>
                </a:solidFill>
                <a:latin typeface="Century Gothic" panose="020B0502020202020204" pitchFamily="34" charset="0"/>
              </a:rPr>
              <a:t>utile aux spaghettis ! Lequel ? 🍅🧅🍌🧄</a:t>
            </a:r>
          </a:p>
          <a:p>
            <a:endParaRPr lang="fr-FR" sz="1400" b="1" dirty="0">
              <a:latin typeface="Century Gothic" panose="020B0502020202020204" pitchFamily="34" charset="0"/>
            </a:endParaRPr>
          </a:p>
          <a:p>
            <a:r>
              <a:rPr lang="fr-FR" sz="1400" b="1" dirty="0">
                <a:latin typeface="Century Gothic" panose="020B0502020202020204" pitchFamily="34" charset="0"/>
              </a:rPr>
              <a:t>Type de contenu : </a:t>
            </a:r>
            <a:r>
              <a:rPr lang="fr-FR" sz="1400" dirty="0">
                <a:latin typeface="Century Gothic" panose="020B0502020202020204" pitchFamily="34" charset="0"/>
              </a:rPr>
              <a:t>Image</a:t>
            </a: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xmlns="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xmlns="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</a:rPr>
              <a:t> Post Produits</a:t>
            </a:r>
          </a:p>
        </p:txBody>
      </p:sp>
    </p:spTree>
    <p:extLst>
      <p:ext uri="{BB962C8B-B14F-4D97-AF65-F5344CB8AC3E}">
        <p14:creationId xmlns:p14="http://schemas.microsoft.com/office/powerpoint/2010/main" val="106762499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Jeudi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 26 Juin 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6"/>
            <a:ext cx="989185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Texte de publication </a:t>
            </a:r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/ visuel : </a:t>
            </a:r>
            <a:r>
              <a:rPr lang="fr-FR" sz="1400" dirty="0">
                <a:solidFill>
                  <a:prstClr val="black"/>
                </a:solidFill>
                <a:latin typeface="Century Gothic" panose="020B0502020202020204" pitchFamily="34" charset="0"/>
              </a:rPr>
              <a:t>En cuisine je suis indispensable, et je suis composé de 3 lettres qui sui-je ?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xmlns="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xmlns="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</a:rPr>
              <a:t> Astuce de la semaine</a:t>
            </a:r>
          </a:p>
        </p:txBody>
      </p:sp>
    </p:spTree>
    <p:extLst>
      <p:ext uri="{BB962C8B-B14F-4D97-AF65-F5344CB8AC3E}">
        <p14:creationId xmlns:p14="http://schemas.microsoft.com/office/powerpoint/2010/main" val="107838275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Vendredi 27 Juin 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6"/>
            <a:ext cx="965698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🔹 Épisode 4</a:t>
            </a:r>
          </a:p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Raison : </a:t>
            </a:r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Source d’énergie</a:t>
            </a:r>
          </a:p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Texte : </a:t>
            </a:r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Pour recharger les batteries naturellement.</a:t>
            </a:r>
          </a:p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📸 Image : </a:t>
            </a:r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ado ou sportif, assiette à la main</a:t>
            </a:r>
          </a:p>
          <a:p>
            <a:endParaRPr lang="fr-FR" sz="14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Type de contenu : </a:t>
            </a:r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Animatique</a:t>
            </a:r>
          </a:p>
          <a:p>
            <a:endParaRPr lang="fr-FR" sz="1400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marR="0" lvl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fr-FR" sz="14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xmlns="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xmlns="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Le bon côté des pâtes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22217752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Dimanche 29 Juin 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892579"/>
            <a:ext cx="98918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Texte de publication / </a:t>
            </a:r>
            <a:r>
              <a:rPr lang="fr-FR" sz="1400" b="1" dirty="0">
                <a:latin typeface="Century Gothic" panose="020B0502020202020204" pitchFamily="34" charset="0"/>
              </a:rPr>
              <a:t>sur le visuel : </a:t>
            </a:r>
            <a:r>
              <a:rPr lang="fr-FR" sz="1400" dirty="0">
                <a:latin typeface="Century Gothic" panose="020B0502020202020204" pitchFamily="34" charset="0"/>
              </a:rPr>
              <a:t>Tu manges d’abord la viande ou d’abord les féculents dans ton plat ? 🍗+🍝</a:t>
            </a:r>
            <a:r>
              <a:rPr lang="fr-FR" sz="1400" b="1" dirty="0">
                <a:latin typeface="Century Gothic" panose="020B0502020202020204" pitchFamily="34" charset="0"/>
              </a:rPr>
              <a:t> </a:t>
            </a:r>
          </a:p>
          <a:p>
            <a:endParaRPr lang="fr-FR" sz="1400" b="1" dirty="0">
              <a:latin typeface="Century Gothic" panose="020B0502020202020204" pitchFamily="34" charset="0"/>
            </a:endParaRPr>
          </a:p>
          <a:p>
            <a:r>
              <a:rPr lang="fr-FR" sz="1400" b="1" dirty="0">
                <a:latin typeface="Century Gothic" panose="020B0502020202020204" pitchFamily="34" charset="0"/>
              </a:rPr>
              <a:t>Type de contenu : </a:t>
            </a:r>
            <a:r>
              <a:rPr lang="fr-FR" sz="1400" dirty="0">
                <a:latin typeface="Century Gothic" panose="020B0502020202020204" pitchFamily="34" charset="0"/>
              </a:rPr>
              <a:t>Image</a:t>
            </a:r>
            <a:endParaRPr kumimoji="0" lang="fr-FR" sz="14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xmlns="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xmlns="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</a:rPr>
              <a:t>Débat </a:t>
            </a: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du dimanche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4267125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Lundi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 30 Juin 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 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159998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6"/>
            <a:ext cx="98918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Texte de publication / sur le visuel </a:t>
            </a:r>
            <a:r>
              <a:rPr lang="fr-FR" sz="1400" b="1" dirty="0">
                <a:latin typeface="Century Gothic" panose="020B0502020202020204" pitchFamily="34" charset="0"/>
              </a:rPr>
              <a:t>: </a:t>
            </a:r>
            <a:r>
              <a:rPr lang="fr-FR" sz="1400" dirty="0">
                <a:latin typeface="Century Gothic" panose="020B0502020202020204" pitchFamily="34" charset="0"/>
              </a:rPr>
              <a:t>Le carburant du lundi : 1 sourire, de l‘eau et 1 plat de macaronis (optionnel… mais recommandé) ☕🍝</a:t>
            </a:r>
            <a:endParaRPr lang="fr-FR" sz="1400" b="1" dirty="0">
              <a:latin typeface="Century Gothic" panose="020B0502020202020204" pitchFamily="34" charset="0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fr-FR" sz="1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xmlns="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xmlns="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</a:rPr>
              <a:t>Monday</a:t>
            </a: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</a:rPr>
              <a:t> Motivation Food (Fun)</a:t>
            </a:r>
          </a:p>
        </p:txBody>
      </p:sp>
    </p:spTree>
    <p:extLst>
      <p:ext uri="{BB962C8B-B14F-4D97-AF65-F5344CB8AC3E}">
        <p14:creationId xmlns:p14="http://schemas.microsoft.com/office/powerpoint/2010/main" val="219034147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Rectangle"/>
          <p:cNvSpPr/>
          <p:nvPr/>
        </p:nvSpPr>
        <p:spPr>
          <a:xfrm>
            <a:off x="-2816" y="-5742"/>
            <a:ext cx="12197632" cy="6869484"/>
          </a:xfrm>
          <a:prstGeom prst="rect">
            <a:avLst/>
          </a:prstGeom>
          <a:solidFill>
            <a:srgbClr val="000000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marL="0" marR="0" lvl="0" indent="0" algn="ctr" defTabSz="41275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kumimoji="0" sz="16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sym typeface="Helvetica Neue Medium"/>
            </a:endParaRPr>
          </a:p>
        </p:txBody>
      </p:sp>
      <p:sp>
        <p:nvSpPr>
          <p:cNvPr id="190" name="Merci."/>
          <p:cNvSpPr txBox="1">
            <a:spLocks noGrp="1"/>
          </p:cNvSpPr>
          <p:nvPr>
            <p:ph type="ctrTitle"/>
          </p:nvPr>
        </p:nvSpPr>
        <p:spPr>
          <a:xfrm>
            <a:off x="1909509" y="1287496"/>
            <a:ext cx="8372982" cy="2324101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ctr">
              <a:defRPr sz="18500" b="0" spc="-369">
                <a:solidFill>
                  <a:srgbClr val="FFFFFF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rPr dirty="0">
                <a:latin typeface="Century Gothic" panose="020B0502020202020204" pitchFamily="34" charset="0"/>
              </a:rPr>
              <a:t>Merci</a:t>
            </a:r>
            <a:r>
              <a:rPr dirty="0"/>
              <a:t>.</a:t>
            </a:r>
          </a:p>
        </p:txBody>
      </p:sp>
      <p:sp>
        <p:nvSpPr>
          <p:cNvPr id="191" name="Titre de la présentation"/>
          <p:cNvSpPr txBox="1">
            <a:spLocks noGrp="1"/>
          </p:cNvSpPr>
          <p:nvPr>
            <p:ph type="subTitle" sz="quarter" idx="1"/>
          </p:nvPr>
        </p:nvSpPr>
        <p:spPr>
          <a:xfrm>
            <a:off x="1645669" y="3554882"/>
            <a:ext cx="9164571" cy="952501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ctr">
              <a:defRPr sz="4400" b="0">
                <a:solidFill>
                  <a:srgbClr val="E15B0F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rPr lang="fr-CM" dirty="0">
                <a:latin typeface="Century Gothic" panose="020B0502020202020204" pitchFamily="34" charset="0"/>
              </a:rPr>
              <a:t>PLANNING DE PUBLICATIONS JUIN 2025 </a:t>
            </a:r>
          </a:p>
          <a:p>
            <a:r>
              <a:rPr lang="fr-CM" dirty="0">
                <a:latin typeface="Century Gothic" panose="020B0502020202020204" pitchFamily="34" charset="0"/>
              </a:rPr>
              <a:t>LA PASTA OU RIEN</a:t>
            </a:r>
          </a:p>
          <a:p>
            <a:endParaRPr dirty="0">
              <a:latin typeface="Century Gothic" panose="020B0502020202020204" pitchFamily="34" charset="0"/>
            </a:endParaRPr>
          </a:p>
        </p:txBody>
      </p:sp>
      <p:pic>
        <p:nvPicPr>
          <p:cNvPr id="192" name="Image" descr="Image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86610" y="954543"/>
            <a:ext cx="1818781" cy="517137"/>
          </a:xfrm>
          <a:prstGeom prst="rect">
            <a:avLst/>
          </a:prstGeom>
          <a:ln w="12700">
            <a:miter lim="400000"/>
          </a:ln>
        </p:spPr>
      </p:pic>
      <p:pic>
        <p:nvPicPr>
          <p:cNvPr id="193" name="Image" descr="Image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45669" y="5227845"/>
            <a:ext cx="8900663" cy="1263000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678372339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Lundi 02 Juin 2025 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6"/>
            <a:ext cx="989185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Texte de publication / Sur le visuel : </a:t>
            </a:r>
            <a:r>
              <a:rPr lang="fr-FR" sz="1600" dirty="0">
                <a:latin typeface="Century Gothic" panose="020B0502020202020204" pitchFamily="34" charset="0"/>
              </a:rPr>
              <a:t>Cette semaine, sois comme les pâtes : parfois en vrac, mais toujours au top dans l’assiette ! 🍝🔥</a:t>
            </a:r>
            <a:r>
              <a:rPr kumimoji="0" lang="fr-F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 </a:t>
            </a:r>
          </a:p>
          <a:p>
            <a:endParaRPr lang="fr-FR" sz="16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r>
              <a:rPr lang="fr-FR" sz="16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Type de contenu : </a:t>
            </a:r>
            <a:r>
              <a:rPr lang="fr-FR" sz="1600" dirty="0">
                <a:solidFill>
                  <a:prstClr val="black"/>
                </a:solidFill>
                <a:latin typeface="Century Gothic" panose="020B0502020202020204" pitchFamily="34" charset="0"/>
              </a:rPr>
              <a:t>Image</a:t>
            </a:r>
            <a:endParaRPr kumimoji="0" lang="fr-FR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xmlns="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xmlns="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M" sz="3200" b="1" i="1" dirty="0" err="1">
                <a:solidFill>
                  <a:srgbClr val="E15B0F"/>
                </a:solidFill>
                <a:latin typeface="Helvetica Neue"/>
              </a:rPr>
              <a:t>Monday</a:t>
            </a: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 Motivation Food 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3607842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Mardi 03 Juin 2025 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6"/>
            <a:ext cx="989185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Texte de publication / sur le visuel : </a:t>
            </a:r>
            <a:r>
              <a:rPr lang="fr-FR" sz="1600" dirty="0">
                <a:latin typeface="Century Gothic" panose="020B0502020202020204" pitchFamily="34" charset="0"/>
              </a:rPr>
              <a:t>Quel est le bon couple ? Associe le bon type de pâtes à la bonne sauce ! </a:t>
            </a:r>
            <a:endParaRPr kumimoji="0" lang="fr-FR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r>
              <a:rPr lang="fr-FR" sz="1600" dirty="0">
                <a:solidFill>
                  <a:prstClr val="black"/>
                </a:solidFill>
                <a:latin typeface="Century Gothic" panose="020B0502020202020204" pitchFamily="34" charset="0"/>
              </a:rPr>
              <a:t>A Crème</a:t>
            </a:r>
          </a:p>
          <a:p>
            <a:r>
              <a:rPr lang="fr-FR" sz="1600" dirty="0">
                <a:solidFill>
                  <a:prstClr val="black"/>
                </a:solidFill>
                <a:latin typeface="Century Gothic" panose="020B0502020202020204" pitchFamily="34" charset="0"/>
              </a:rPr>
              <a:t>B Tomate</a:t>
            </a:r>
          </a:p>
          <a:p>
            <a:r>
              <a:rPr lang="fr-FR" sz="1600" dirty="0">
                <a:solidFill>
                  <a:prstClr val="black"/>
                </a:solidFill>
                <a:latin typeface="Century Gothic" panose="020B0502020202020204" pitchFamily="34" charset="0"/>
              </a:rPr>
              <a:t>C Pistache</a:t>
            </a:r>
          </a:p>
          <a:p>
            <a:endParaRPr lang="fr-FR" sz="1600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r>
              <a:rPr lang="fr-FR" sz="16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Type de contenu : </a:t>
            </a:r>
            <a:r>
              <a:rPr lang="fr-FR" sz="1600" dirty="0">
                <a:solidFill>
                  <a:prstClr val="black"/>
                </a:solidFill>
                <a:latin typeface="Century Gothic" panose="020B0502020202020204" pitchFamily="34" charset="0"/>
              </a:rPr>
              <a:t>Image</a:t>
            </a:r>
            <a:endParaRPr kumimoji="0" lang="fr-FR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xmlns="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xmlns="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Post Produits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8007512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Jeudi 05 Juin 2025 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6"/>
            <a:ext cx="989185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Texte de publication / sur le visuel : </a:t>
            </a:r>
            <a:r>
              <a:rPr kumimoji="0" lang="fr-FR" sz="16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T</a:t>
            </a:r>
            <a:r>
              <a:rPr lang="fr-FR" sz="1600" dirty="0">
                <a:latin typeface="Century Gothic" panose="020B0502020202020204" pitchFamily="34" charset="0"/>
              </a:rPr>
              <a:t>u veux une cuisson parfaite ? Goûte, goûte et goûte encore. Tes papilles sont ton meilleur minuteur ! 👅🍝</a:t>
            </a:r>
            <a:endParaRPr lang="fr-FR" sz="16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endParaRPr lang="fr-FR" sz="16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r>
              <a:rPr lang="fr-FR" sz="16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Type de contenu : </a:t>
            </a:r>
            <a:r>
              <a:rPr lang="fr-FR" sz="1600" dirty="0">
                <a:solidFill>
                  <a:prstClr val="black"/>
                </a:solidFill>
                <a:latin typeface="Century Gothic" panose="020B0502020202020204" pitchFamily="34" charset="0"/>
              </a:rPr>
              <a:t>Image</a:t>
            </a:r>
            <a:endParaRPr kumimoji="0" lang="fr-FR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xmlns="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xmlns="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</a:rPr>
              <a:t>L’astuce de la semaine</a:t>
            </a:r>
          </a:p>
        </p:txBody>
      </p:sp>
    </p:spTree>
    <p:extLst>
      <p:ext uri="{BB962C8B-B14F-4D97-AF65-F5344CB8AC3E}">
        <p14:creationId xmlns:p14="http://schemas.microsoft.com/office/powerpoint/2010/main" val="42379157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Vendredi 06 Juin 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6"/>
            <a:ext cx="973844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🔹 Épisode 1</a:t>
            </a:r>
          </a:p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Raison : </a:t>
            </a:r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Elles sont rapides à préparer</a:t>
            </a:r>
          </a:p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Texte affiché : </a:t>
            </a:r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Pas le temps ? Les pâtes s'adaptent à votre emploi du temps.</a:t>
            </a:r>
          </a:p>
          <a:p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📸 Image suggérée : personne qui cuisine rapidement, minuteur ou table dressée en 10 minutes.</a:t>
            </a:r>
          </a:p>
          <a:p>
            <a:endParaRPr lang="fr-FR" sz="1400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Type de contenu : </a:t>
            </a:r>
            <a:r>
              <a:rPr lang="fr-FR" sz="1400" dirty="0">
                <a:solidFill>
                  <a:prstClr val="black"/>
                </a:solidFill>
                <a:latin typeface="Century Gothic" panose="020B0502020202020204" pitchFamily="34" charset="0"/>
              </a:rPr>
              <a:t>Animatique</a:t>
            </a:r>
            <a:r>
              <a:rPr lang="fr-FR" sz="1400" dirty="0"/>
              <a:t/>
            </a:r>
            <a:br>
              <a:rPr lang="fr-FR" sz="1400" dirty="0"/>
            </a:br>
            <a:endParaRPr kumimoji="0" lang="fr-FR" sz="12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xmlns="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xmlns="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</a:rPr>
              <a:t> </a:t>
            </a: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Le bon côté des pâtes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4259304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Dimanche 04 Mai 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6"/>
            <a:ext cx="989185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Texte de publication / sur le visuel : </a:t>
            </a:r>
            <a:r>
              <a:rPr kumimoji="0" lang="fr-FR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Quelle est ta team? </a:t>
            </a:r>
            <a:r>
              <a:rPr lang="fr-FR" sz="1400" dirty="0" smtClean="0">
                <a:latin typeface="Century Gothic" panose="020B0502020202020204" pitchFamily="34" charset="0"/>
              </a:rPr>
              <a:t>Team </a:t>
            </a:r>
            <a:r>
              <a:rPr lang="fr-FR" sz="1400" dirty="0">
                <a:latin typeface="Century Gothic" panose="020B0502020202020204" pitchFamily="34" charset="0"/>
              </a:rPr>
              <a:t>'mélange tout dans l’assiette' ou team 'je mange un aliment à la fois' ? 😅"</a:t>
            </a:r>
            <a:endParaRPr kumimoji="0" lang="fr-FR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fr-FR" sz="14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L="171450" indent="-171450">
              <a:buFont typeface="Courier New" panose="02070309020205020404" pitchFamily="49" charset="0"/>
              <a:buChar char="o"/>
            </a:pPr>
            <a:endParaRPr kumimoji="0" lang="fr-FR" sz="14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endParaRPr kumimoji="0" lang="fr-FR" sz="14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endParaRPr lang="fr-FR" sz="1400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xmlns="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xmlns="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Le débat du dimanche (Fun)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8849904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xmlns="" id="{140EF08B-05F5-8959-7297-2ECFCCD63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Semaine 2</a:t>
            </a:r>
          </a:p>
        </p:txBody>
      </p:sp>
    </p:spTree>
    <p:extLst>
      <p:ext uri="{BB962C8B-B14F-4D97-AF65-F5344CB8AC3E}">
        <p14:creationId xmlns:p14="http://schemas.microsoft.com/office/powerpoint/2010/main" val="424136181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Lundi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 09 Juin 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6"/>
            <a:ext cx="9577816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Texte de publication / sur le visuel </a:t>
            </a:r>
            <a:r>
              <a:rPr lang="fr-FR" sz="1400" b="1" dirty="0">
                <a:latin typeface="Century Gothic" panose="020B0502020202020204" pitchFamily="34" charset="0"/>
              </a:rPr>
              <a:t>: </a:t>
            </a:r>
            <a:r>
              <a:rPr lang="fr-FR" sz="1400" dirty="0">
                <a:latin typeface="Century Gothic" panose="020B0502020202020204" pitchFamily="34" charset="0"/>
              </a:rPr>
              <a:t>Si tu ne sais pas par où commencer ta semaine, commence par une bonne assiette de pâtes 😉</a:t>
            </a:r>
            <a:endParaRPr lang="fr-FR" sz="1400" b="1" dirty="0">
              <a:latin typeface="Century Gothic" panose="020B0502020202020204" pitchFamily="34" charset="0"/>
            </a:endParaRPr>
          </a:p>
          <a:p>
            <a:endParaRPr lang="fr-FR" sz="1400" b="1" dirty="0">
              <a:latin typeface="Century Gothic" panose="020B0502020202020204" pitchFamily="34" charset="0"/>
            </a:endParaRPr>
          </a:p>
          <a:p>
            <a:pPr>
              <a:defRPr/>
            </a:pPr>
            <a:r>
              <a:rPr lang="fr-FR" sz="1400" b="1" dirty="0">
                <a:latin typeface="Century Gothic" panose="020B0502020202020204" pitchFamily="34" charset="0"/>
              </a:rPr>
              <a:t>Type de contenu :</a:t>
            </a:r>
            <a:r>
              <a:rPr lang="fr-FR" sz="1400" dirty="0">
                <a:latin typeface="Century Gothic" panose="020B0502020202020204" pitchFamily="34" charset="0"/>
              </a:rPr>
              <a:t> Image  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xmlns="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xmlns="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</a:rPr>
              <a:t>Monday</a:t>
            </a: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</a:rPr>
              <a:t> Motivation Food (Fun)</a:t>
            </a:r>
          </a:p>
        </p:txBody>
      </p:sp>
    </p:spTree>
    <p:extLst>
      <p:ext uri="{BB962C8B-B14F-4D97-AF65-F5344CB8AC3E}">
        <p14:creationId xmlns:p14="http://schemas.microsoft.com/office/powerpoint/2010/main" val="50596309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5E5E5E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9559</TotalTime>
  <Words>1092</Words>
  <Application>Microsoft Office PowerPoint</Application>
  <PresentationFormat>Grand écran</PresentationFormat>
  <Paragraphs>259</Paragraphs>
  <Slides>28</Slides>
  <Notes>24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28</vt:i4>
      </vt:variant>
    </vt:vector>
  </HeadingPairs>
  <TitlesOfParts>
    <vt:vector size="40" baseType="lpstr">
      <vt:lpstr>Aptos</vt:lpstr>
      <vt:lpstr>Arial</vt:lpstr>
      <vt:lpstr>Calibri</vt:lpstr>
      <vt:lpstr>Calibri Light</vt:lpstr>
      <vt:lpstr>Century Gothic</vt:lpstr>
      <vt:lpstr>Courier New</vt:lpstr>
      <vt:lpstr>Helvetica Neue</vt:lpstr>
      <vt:lpstr>Helvetica Neue Medium</vt:lpstr>
      <vt:lpstr>Montserrat Bold</vt:lpstr>
      <vt:lpstr>Tw Cen MT</vt:lpstr>
      <vt:lpstr>Thème Office</vt:lpstr>
      <vt:lpstr>21_BasicWhite</vt:lpstr>
      <vt:lpstr>PLANNING DE PUBLICATIONS</vt:lpstr>
      <vt:lpstr>Semaine 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Semaine 2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Semaine 3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Semaine 4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Merci.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PLANNING DE PUBLICATIONS</dc:title>
  <dc:creator>LENOVO</dc:creator>
  <cp:lastModifiedBy>Compte Microsoft</cp:lastModifiedBy>
  <cp:revision>210</cp:revision>
  <dcterms:created xsi:type="dcterms:W3CDTF">2024-07-18T10:48:58Z</dcterms:created>
  <dcterms:modified xsi:type="dcterms:W3CDTF">2025-05-16T14:33:23Z</dcterms:modified>
</cp:coreProperties>
</file>