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3"/>
  </p:notesMasterIdLst>
  <p:sldIdLst>
    <p:sldId id="257" r:id="rId3"/>
    <p:sldId id="2147330047" r:id="rId4"/>
    <p:sldId id="2147330036" r:id="rId5"/>
    <p:sldId id="2147330095" r:id="rId6"/>
    <p:sldId id="2147330094" r:id="rId7"/>
    <p:sldId id="2147330073" r:id="rId8"/>
    <p:sldId id="2147330093" r:id="rId9"/>
    <p:sldId id="2147330074" r:id="rId10"/>
    <p:sldId id="2147330096" r:id="rId11"/>
    <p:sldId id="2147330075" r:id="rId12"/>
    <p:sldId id="2147330048" r:id="rId13"/>
    <p:sldId id="2147330076" r:id="rId14"/>
    <p:sldId id="2147330077" r:id="rId15"/>
    <p:sldId id="2147330078" r:id="rId16"/>
    <p:sldId id="2147330079" r:id="rId17"/>
    <p:sldId id="2147330080" r:id="rId18"/>
    <p:sldId id="2147330051" r:id="rId19"/>
    <p:sldId id="2147330081" r:id="rId20"/>
    <p:sldId id="2147330082" r:id="rId21"/>
    <p:sldId id="2147330071" r:id="rId22"/>
    <p:sldId id="2147330084" r:id="rId23"/>
    <p:sldId id="2147330085" r:id="rId24"/>
    <p:sldId id="2147330067" r:id="rId25"/>
    <p:sldId id="2147330086" r:id="rId26"/>
    <p:sldId id="2147330087" r:id="rId27"/>
    <p:sldId id="2147330088" r:id="rId28"/>
    <p:sldId id="2147330089" r:id="rId29"/>
    <p:sldId id="2147330099" r:id="rId30"/>
    <p:sldId id="2147330098" r:id="rId31"/>
    <p:sldId id="2147330062"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6364" autoAdjust="0"/>
  </p:normalViewPr>
  <p:slideViewPr>
    <p:cSldViewPr snapToGrid="0">
      <p:cViewPr varScale="1">
        <p:scale>
          <a:sx n="75" d="100"/>
          <a:sy n="75" d="100"/>
        </p:scale>
        <p:origin x="922" y="67"/>
      </p:cViewPr>
      <p:guideLst/>
    </p:cSldViewPr>
  </p:slideViewPr>
  <p:outlineViewPr>
    <p:cViewPr>
      <p:scale>
        <a:sx n="33" d="100"/>
        <a:sy n="33" d="100"/>
      </p:scale>
      <p:origin x="0" y="-432"/>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61498-50D6-4BE8-BD4F-0AF4FF75C0B8}" type="datetimeFigureOut">
              <a:rPr lang="fr-FR" smtClean="0"/>
              <a:t>18/02/2025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F552E-B2CD-451D-80DA-A54BB010D9AE}" type="slidenum">
              <a:rPr lang="fr-FR" smtClean="0"/>
              <a:t>‹N°›</a:t>
            </a:fld>
            <a:endParaRPr lang="fr-FR"/>
          </a:p>
        </p:txBody>
      </p:sp>
    </p:spTree>
    <p:extLst>
      <p:ext uri="{BB962C8B-B14F-4D97-AF65-F5344CB8AC3E}">
        <p14:creationId xmlns:p14="http://schemas.microsoft.com/office/powerpoint/2010/main" val="204681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BF552E-B2CD-451D-80DA-A54BB010D9AE}" type="slidenum">
              <a:rPr lang="fr-FR" smtClean="0"/>
              <a:t>1</a:t>
            </a:fld>
            <a:endParaRPr lang="fr-FR"/>
          </a:p>
        </p:txBody>
      </p:sp>
    </p:spTree>
    <p:extLst>
      <p:ext uri="{BB962C8B-B14F-4D97-AF65-F5344CB8AC3E}">
        <p14:creationId xmlns:p14="http://schemas.microsoft.com/office/powerpoint/2010/main" val="281200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0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43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53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76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06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7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3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395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36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6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05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27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9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4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80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686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328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9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3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3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7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2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F180B-7996-4822-9A0A-37D994B9E4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77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BF552E-B2CD-451D-80DA-A54BB010D9AE}" type="slidenum">
              <a:rPr lang="fr-FR" smtClean="0"/>
              <a:t>11</a:t>
            </a:fld>
            <a:endParaRPr lang="fr-FR"/>
          </a:p>
        </p:txBody>
      </p:sp>
    </p:spTree>
    <p:extLst>
      <p:ext uri="{BB962C8B-B14F-4D97-AF65-F5344CB8AC3E}">
        <p14:creationId xmlns:p14="http://schemas.microsoft.com/office/powerpoint/2010/main" val="188027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222AE-6797-6368-BBA0-38404DC83C3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27022C-1B4C-E6AD-E97B-965A96CD2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A5E37C-350B-B199-2668-65AE1BB59EA6}"/>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B724C931-9F88-B11D-3DA6-EC1C4BCA56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7AB3A0-F33D-0CEC-BA69-F76483E6739A}"/>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412880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5E541-8280-94DF-68A2-F4D65F64973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85F949A-CD59-2D49-89B0-A9DC5D964EC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3865E7-99A5-0D3B-A465-816F818766CA}"/>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60E7CEEA-A758-C7C6-EA4F-D4D30ADFA5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81F109-3901-B64A-B8A1-5A92E6FDFBF8}"/>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29896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F753E99-E5F4-91D6-FBCA-61E6EF60714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982721F-35D3-E38F-B557-A08B187236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855C98-9496-686E-5B09-70FC24930B0D}"/>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4C833281-1052-21F7-FBE9-6601578C1D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DB2CC5-A66E-D93D-934A-96BF47B12B20}"/>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210596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790087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276539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Titre de la présentation</a:t>
            </a:r>
          </a:p>
        </p:txBody>
      </p:sp>
      <p:sp>
        <p:nvSpPr>
          <p:cNvPr id="23" name="Auteur et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24" name="Texte niveau 1…"/>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7583695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603250" y="635000"/>
            <a:ext cx="4889500" cy="2941137"/>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6000750" y="6488825"/>
            <a:ext cx="30938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947966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5924741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089961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61" name="Texte niveau 1…"/>
          <p:cNvSpPr txBox="1">
            <a:spLocks noGrp="1"/>
          </p:cNvSpPr>
          <p:nvPr>
            <p:ph type="body" sz="half" idx="1" hasCustomPrompt="1"/>
          </p:nvPr>
        </p:nvSpPr>
        <p:spPr>
          <a:xfrm>
            <a:off x="603250" y="2124252"/>
            <a:ext cx="4889500" cy="4128315"/>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603250" y="539750"/>
            <a:ext cx="4889500" cy="71755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808116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6000750" y="6488825"/>
            <a:ext cx="30938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500586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4FE8D-9FC0-EF41-82D9-C793C05888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DA5D1D-B013-79C5-1B89-1BA4AB59F6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6BDA85-11FF-1453-D69B-E0F4AEDD218A}"/>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0037EC97-0B60-F540-17B0-9909B1A754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CA0379-E9BD-6BF2-3017-7CE96A3F886E}"/>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4169759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603250" y="539750"/>
            <a:ext cx="10985500" cy="717475"/>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9066139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603250" y="539750"/>
            <a:ext cx="10985500" cy="71755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093269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6966292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343270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Texte niveau 1…"/>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3965091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9756708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6981652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424463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219AD9-A7EF-6D64-C6D4-3640EDC195C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3E2D9FF-58E1-6A5C-D4B0-0575179A3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51683E-A39B-A686-0943-22B7C025C924}"/>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8814FBF4-6065-DA8A-A2EB-A23FD31422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ED6D80-8C86-B504-9F93-DEE0BB8F2C3E}"/>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307495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722FA8-BA30-8F89-BB1F-25AF50B82C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3497624-C215-5E23-9672-30761B8213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0FE540-8E82-D93D-16E6-55FCCD2E08F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D1C7AF9-5D6A-FE60-00FC-822418A2FE93}"/>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6" name="Espace réservé du pied de page 5">
            <a:extLst>
              <a:ext uri="{FF2B5EF4-FFF2-40B4-BE49-F238E27FC236}">
                <a16:creationId xmlns:a16="http://schemas.microsoft.com/office/drawing/2014/main" id="{6ACA5BBE-0282-D009-A36B-3A52DA557E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8D604E-000F-8824-DFAD-24DE40DB5F1F}"/>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416187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6F90B8-DB96-EA7A-4D60-61E07BCB6AF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F3E41A9-8CA9-61D3-1094-AC50C208B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6F3D9EE-331A-BB8B-4684-33F21C38AE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3FAD0E-8069-5A3C-31DF-4928E5290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557BCD-1764-DEEB-80BB-9389D608515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E65EB39-B33C-3A7E-5F64-4F6AE344C4A3}"/>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8" name="Espace réservé du pied de page 7">
            <a:extLst>
              <a:ext uri="{FF2B5EF4-FFF2-40B4-BE49-F238E27FC236}">
                <a16:creationId xmlns:a16="http://schemas.microsoft.com/office/drawing/2014/main" id="{9A04D725-4DFE-28DA-E661-0FB5C9F381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E042AAF-13FE-F54C-1DAD-367A77F20A3A}"/>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7375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DAC61-EE56-4E34-A089-F0F8CAE1696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ACA8442-F0AC-F158-62F6-71E0BB58D33E}"/>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4" name="Espace réservé du pied de page 3">
            <a:extLst>
              <a:ext uri="{FF2B5EF4-FFF2-40B4-BE49-F238E27FC236}">
                <a16:creationId xmlns:a16="http://schemas.microsoft.com/office/drawing/2014/main" id="{77B37559-AD1D-2BFD-D93C-BD3D1C9E8A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112BDEC-5208-A696-0A99-11A5C7981649}"/>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37148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D533D01-46DF-AFD3-E55D-4A22B64FF852}"/>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3" name="Espace réservé du pied de page 2">
            <a:extLst>
              <a:ext uri="{FF2B5EF4-FFF2-40B4-BE49-F238E27FC236}">
                <a16:creationId xmlns:a16="http://schemas.microsoft.com/office/drawing/2014/main" id="{7672D768-B582-8BC8-9263-588AB7ACAFF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DA138DF-0839-B57A-7DE5-059E34812487}"/>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278729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EE747-0EA1-39BB-94C2-E762033C422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C8F64DB-6CD5-9BD3-D394-DF34AD224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87B741E-2C28-E92C-4D8C-E33D94C5C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5F51F8-F5C8-BA19-0B80-B9502BD5F154}"/>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6" name="Espace réservé du pied de page 5">
            <a:extLst>
              <a:ext uri="{FF2B5EF4-FFF2-40B4-BE49-F238E27FC236}">
                <a16:creationId xmlns:a16="http://schemas.microsoft.com/office/drawing/2014/main" id="{678BE028-AC07-4F98-726B-BC9605298F0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53D0D5-5D09-2CD7-3C2C-E2CB3CF35F1F}"/>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293752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A71F0-D0BE-689F-2E10-CC8E7BEAF8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40A210B-6184-9B3E-3AA5-566C08273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F35BD8-F585-FD50-B953-1032F2C43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CFFA0E-1E51-951C-5625-2532EE70F9A9}"/>
              </a:ext>
            </a:extLst>
          </p:cNvPr>
          <p:cNvSpPr>
            <a:spLocks noGrp="1"/>
          </p:cNvSpPr>
          <p:nvPr>
            <p:ph type="dt" sz="half" idx="10"/>
          </p:nvPr>
        </p:nvSpPr>
        <p:spPr/>
        <p:txBody>
          <a:bodyPr/>
          <a:lstStyle/>
          <a:p>
            <a:fld id="{183C8C30-E931-4EED-A92E-69D548C48771}" type="datetimeFigureOut">
              <a:rPr lang="fr-FR" smtClean="0"/>
              <a:t>18/02/2025</a:t>
            </a:fld>
            <a:endParaRPr lang="fr-FR"/>
          </a:p>
        </p:txBody>
      </p:sp>
      <p:sp>
        <p:nvSpPr>
          <p:cNvPr id="6" name="Espace réservé du pied de page 5">
            <a:extLst>
              <a:ext uri="{FF2B5EF4-FFF2-40B4-BE49-F238E27FC236}">
                <a16:creationId xmlns:a16="http://schemas.microsoft.com/office/drawing/2014/main" id="{51EC5A4E-E48A-6981-3EDA-3D204EA71F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F95A3E-D6E8-8189-DE3E-E3A76D1105B2}"/>
              </a:ext>
            </a:extLst>
          </p:cNvPr>
          <p:cNvSpPr>
            <a:spLocks noGrp="1"/>
          </p:cNvSpPr>
          <p:nvPr>
            <p:ph type="sldNum" sz="quarter" idx="12"/>
          </p:nvPr>
        </p:nvSpPr>
        <p:spPr/>
        <p:txBody>
          <a:bodyPr/>
          <a:lstStyle/>
          <a:p>
            <a:fld id="{5AD6AB64-62EE-4A2B-B3FF-30D0C733F059}" type="slidenum">
              <a:rPr lang="fr-FR" smtClean="0"/>
              <a:t>‹N°›</a:t>
            </a:fld>
            <a:endParaRPr lang="fr-FR"/>
          </a:p>
        </p:txBody>
      </p:sp>
    </p:spTree>
    <p:extLst>
      <p:ext uri="{BB962C8B-B14F-4D97-AF65-F5344CB8AC3E}">
        <p14:creationId xmlns:p14="http://schemas.microsoft.com/office/powerpoint/2010/main" val="383785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E74879-0565-87EE-1149-796CE7EEF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DE53E03-CD88-332E-E842-74BBA737C4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260A08-07B7-2565-1A9F-4CF7E9547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C8C30-E931-4EED-A92E-69D548C48771}" type="datetimeFigureOut">
              <a:rPr lang="fr-FR" smtClean="0"/>
              <a:t>18/02/2025</a:t>
            </a:fld>
            <a:endParaRPr lang="fr-FR"/>
          </a:p>
        </p:txBody>
      </p:sp>
      <p:sp>
        <p:nvSpPr>
          <p:cNvPr id="5" name="Espace réservé du pied de page 4">
            <a:extLst>
              <a:ext uri="{FF2B5EF4-FFF2-40B4-BE49-F238E27FC236}">
                <a16:creationId xmlns:a16="http://schemas.microsoft.com/office/drawing/2014/main" id="{9BA32654-0059-35E5-CD7E-7AF805859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1AA21EC-ED7B-12CE-2A9A-672066B20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6AB64-62EE-4A2B-B3FF-30D0C733F059}" type="slidenum">
              <a:rPr lang="fr-FR" smtClean="0"/>
              <a:t>‹N°›</a:t>
            </a:fld>
            <a:endParaRPr lang="fr-FR"/>
          </a:p>
        </p:txBody>
      </p:sp>
    </p:spTree>
    <p:extLst>
      <p:ext uri="{BB962C8B-B14F-4D97-AF65-F5344CB8AC3E}">
        <p14:creationId xmlns:p14="http://schemas.microsoft.com/office/powerpoint/2010/main" val="2641554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6000750" y="6486708"/>
            <a:ext cx="309380"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3175076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2816" y="-5742"/>
            <a:ext cx="12197632" cy="6869484"/>
          </a:xfrm>
          <a:prstGeom prst="rect">
            <a:avLst/>
          </a:prstGeom>
          <a:solidFill>
            <a:srgbClr val="0000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52" name="Titre de la présentation"/>
          <p:cNvSpPr txBox="1">
            <a:spLocks noGrp="1"/>
          </p:cNvSpPr>
          <p:nvPr>
            <p:ph type="ctrTitle"/>
          </p:nvPr>
        </p:nvSpPr>
        <p:spPr>
          <a:xfrm>
            <a:off x="603248" y="1287496"/>
            <a:ext cx="8372983" cy="2324101"/>
          </a:xfrm>
          <a:prstGeom prst="rect">
            <a:avLst/>
          </a:prstGeom>
        </p:spPr>
        <p:txBody>
          <a:bodyPr>
            <a:normAutofit/>
          </a:bodyPr>
          <a:lstStyle/>
          <a:p>
            <a:pPr>
              <a:defRPr b="0">
                <a:solidFill>
                  <a:srgbClr val="FFFFFF"/>
                </a:solidFill>
                <a:latin typeface="Montserrat Bold"/>
                <a:ea typeface="Montserrat Bold"/>
                <a:cs typeface="Montserrat Bold"/>
                <a:sym typeface="Montserrat Bold"/>
              </a:defRPr>
            </a:pPr>
            <a:r>
              <a:rPr lang="fr-CM" sz="6950" dirty="0">
                <a:latin typeface="Century Gothic" panose="020B0502020202020204" pitchFamily="34" charset="0"/>
              </a:rPr>
              <a:t>PLANNING DE PUBLICATIONS</a:t>
            </a:r>
            <a:endParaRPr sz="6950" dirty="0">
              <a:latin typeface="Century Gothic" panose="020B0502020202020204" pitchFamily="34" charset="0"/>
            </a:endParaRPr>
          </a:p>
        </p:txBody>
      </p:sp>
      <p:sp>
        <p:nvSpPr>
          <p:cNvPr id="153" name="Descriptif de la présentation"/>
          <p:cNvSpPr txBox="1">
            <a:spLocks noGrp="1"/>
          </p:cNvSpPr>
          <p:nvPr>
            <p:ph type="subTitle" sz="quarter" idx="1"/>
          </p:nvPr>
        </p:nvSpPr>
        <p:spPr>
          <a:xfrm>
            <a:off x="600671" y="3707722"/>
            <a:ext cx="7172630" cy="952501"/>
          </a:xfrm>
          <a:prstGeom prst="rect">
            <a:avLst/>
          </a:prstGeom>
        </p:spPr>
        <p:txBody>
          <a:bodyPr>
            <a:normAutofit fontScale="32500" lnSpcReduction="20000"/>
          </a:bodyPr>
          <a:lstStyle>
            <a:lvl1pPr>
              <a:defRPr sz="4800" b="0">
                <a:solidFill>
                  <a:srgbClr val="E15B0F"/>
                </a:solidFill>
                <a:latin typeface="Montserrat Bold"/>
                <a:ea typeface="Montserrat Bold"/>
                <a:cs typeface="Montserrat Bold"/>
                <a:sym typeface="Montserrat Bold"/>
              </a:defRPr>
            </a:lvl1pPr>
          </a:lstStyle>
          <a:p>
            <a:endParaRPr lang="fr-CM" dirty="0"/>
          </a:p>
          <a:p>
            <a:endParaRPr lang="fr-CM" b="1" dirty="0">
              <a:latin typeface="Century Gothic" panose="020B0502020202020204" pitchFamily="34" charset="0"/>
            </a:endParaRPr>
          </a:p>
          <a:p>
            <a:endParaRPr lang="fr-CM" b="1" dirty="0">
              <a:latin typeface="Century Gothic" panose="020B0502020202020204" pitchFamily="34" charset="0"/>
            </a:endParaRPr>
          </a:p>
          <a:p>
            <a:r>
              <a:rPr lang="fr-FR" b="1" dirty="0">
                <a:latin typeface="Century Gothic" panose="020B0502020202020204" pitchFamily="34" charset="0"/>
              </a:rPr>
              <a:t>LA PASTA OU RIEN – MARS 2025</a:t>
            </a:r>
            <a:endParaRPr b="1" dirty="0">
              <a:latin typeface="Century Gothic" panose="020B0502020202020204" pitchFamily="34" charset="0"/>
            </a:endParaRPr>
          </a:p>
        </p:txBody>
      </p:sp>
      <p:pic>
        <p:nvPicPr>
          <p:cNvPr id="15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6027" y="3630661"/>
            <a:ext cx="4716401" cy="3246819"/>
          </a:xfrm>
          <a:prstGeom prst="rect">
            <a:avLst/>
          </a:prstGeom>
          <a:ln w="12700">
            <a:miter lim="400000"/>
          </a:ln>
        </p:spPr>
      </p:pic>
      <p:pic>
        <p:nvPicPr>
          <p:cNvPr id="15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125" y="5600777"/>
            <a:ext cx="1818781" cy="51713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Dimanche 09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03132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 On dépose ça ici et on lit les commentaires</a:t>
            </a:r>
            <a:br>
              <a:rPr lang="fr-FR" sz="1400" dirty="0">
                <a:latin typeface="Century Gothic" panose="020B0502020202020204" pitchFamily="34" charset="0"/>
              </a:rPr>
            </a:br>
            <a:endParaRPr lang="fr-FR" sz="1400" b="1" dirty="0">
              <a:solidFill>
                <a:prstClr val="black"/>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Texte sur le visuel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Quand tu as trop faim</a:t>
            </a:r>
            <a:r>
              <a:rPr lang="fr-FR" sz="1400" dirty="0">
                <a:solidFill>
                  <a:prstClr val="black"/>
                </a:solidFill>
                <a:latin typeface="Century Gothic" panose="020B0502020202020204" pitchFamily="34" charset="0"/>
              </a:rPr>
              <a:t>, tu manges dans la marmite ou dans le plat ?</a:t>
            </a: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Type de contenus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Image</a:t>
            </a:r>
            <a:endParaRPr lang="fr-FR" sz="1400" dirty="0">
              <a:solidFill>
                <a:prstClr val="black"/>
              </a:solidFill>
              <a:latin typeface="Century Gothic" panose="020B0502020202020204" pitchFamily="34" charset="0"/>
            </a:endParaRPr>
          </a:p>
          <a:p>
            <a:pPr marL="171450" indent="-171450">
              <a:buFont typeface="Courier New" panose="02070309020205020404" pitchFamily="49" charset="0"/>
              <a:buChar char="o"/>
            </a:pP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endParaRPr lang="fr-FR" sz="1400" dirty="0">
              <a:solidFill>
                <a:prstClr val="black"/>
              </a:solidFill>
              <a:latin typeface="Tw Cen MT" panose="020B0602020104020603"/>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Le débat du dimanche (Fun)</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288499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0EF08B-05F5-8959-7297-2ECFCCD63464}"/>
              </a:ext>
            </a:extLst>
          </p:cNvPr>
          <p:cNvSpPr>
            <a:spLocks noGrp="1"/>
          </p:cNvSpPr>
          <p:nvPr>
            <p:ph type="title"/>
          </p:nvPr>
        </p:nvSpPr>
        <p:spPr/>
        <p:txBody>
          <a:bodyPr/>
          <a:lstStyle/>
          <a:p>
            <a:r>
              <a:rPr lang="fr-FR" dirty="0"/>
              <a:t>Semaine 3</a:t>
            </a:r>
          </a:p>
        </p:txBody>
      </p:sp>
    </p:spTree>
    <p:extLst>
      <p:ext uri="{BB962C8B-B14F-4D97-AF65-F5344CB8AC3E}">
        <p14:creationId xmlns:p14="http://schemas.microsoft.com/office/powerpoint/2010/main" val="4241361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Lundi</a:t>
            </a:r>
            <a:r>
              <a:rPr lang="fr-FR" kern="0" dirty="0">
                <a:solidFill>
                  <a:prstClr val="black"/>
                </a:solidFill>
                <a:latin typeface="Tw Cen MT" panose="020B0602020104020603"/>
              </a:rPr>
              <a:t> 10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785104"/>
          </a:xfrm>
          <a:prstGeom prst="rect">
            <a:avLst/>
          </a:prstGeom>
          <a:noFill/>
        </p:spPr>
        <p:txBody>
          <a:bodyPr wrap="square" rtlCol="0">
            <a:spAutoFit/>
          </a:bodyPr>
          <a:lstStyle/>
          <a:p>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lang="fr-FR" sz="1400" dirty="0">
                <a:latin typeface="Century Gothic" panose="020B0502020202020204" pitchFamily="34" charset="0"/>
              </a:rPr>
              <a:t>💬 </a:t>
            </a:r>
            <a:r>
              <a:rPr lang="fr-FR" sz="1400" b="1" dirty="0">
                <a:latin typeface="Century Gothic" panose="020B0502020202020204" pitchFamily="34" charset="0"/>
              </a:rPr>
              <a:t>Question du lundi</a:t>
            </a:r>
            <a:r>
              <a:rPr lang="fr-FR" sz="1400" dirty="0">
                <a:latin typeface="Century Gothic" panose="020B0502020202020204" pitchFamily="34" charset="0"/>
              </a:rPr>
              <a:t> : Quoi de mieux qu’un bon plat de spaghettis pour renforcer les liens et semer la bonne humeur ? 😋</a:t>
            </a:r>
          </a:p>
          <a:p>
            <a:r>
              <a:rPr lang="fr-FR" sz="1400" dirty="0">
                <a:latin typeface="Century Gothic" panose="020B0502020202020204" pitchFamily="34" charset="0"/>
              </a:rPr>
              <a:t>Faites preuve de générosité en cuisinant un bon repas pour vos proches ! Qui veut une assiette ? 🍝👇</a:t>
            </a:r>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endParaRPr lang="fr-FR" sz="1400" b="1" dirty="0">
              <a:latin typeface="Century Gothic" panose="020B0502020202020204" pitchFamily="34" charset="0"/>
            </a:endParaRPr>
          </a:p>
          <a:p>
            <a:pPr indent="-285750">
              <a:buFont typeface="Courier New" panose="02070309020205020404" pitchFamily="49" charset="0"/>
              <a:buChar char="o"/>
              <a:defRPr/>
            </a:pPr>
            <a:r>
              <a:rPr lang="fr-FR" sz="1400" b="1" dirty="0">
                <a:solidFill>
                  <a:prstClr val="black"/>
                </a:solidFill>
                <a:latin typeface="Century Gothic" panose="020B0502020202020204" pitchFamily="34" charset="0"/>
              </a:rPr>
              <a:t>Texte sur le visuel : </a:t>
            </a:r>
            <a:r>
              <a:rPr lang="fr-FR" sz="1400" dirty="0">
                <a:latin typeface="Century Gothic" panose="020B0502020202020204" pitchFamily="34" charset="0"/>
              </a:rPr>
              <a:t>La paix commence toujours autour d’un bon plat !</a:t>
            </a:r>
          </a:p>
          <a:p>
            <a:pPr marR="0" lvl="0" fontAlgn="auto">
              <a:lnSpc>
                <a:spcPct val="100000"/>
              </a:lnSpc>
              <a:spcBef>
                <a:spcPts val="0"/>
              </a:spcBef>
              <a:spcAft>
                <a:spcPts val="0"/>
              </a:spcAft>
              <a:buClrTx/>
              <a:buSzTx/>
              <a:tabLst/>
              <a:defRPr/>
            </a:pP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err="1">
                <a:ln>
                  <a:noFill/>
                </a:ln>
                <a:solidFill>
                  <a:srgbClr val="E15B0F"/>
                </a:solidFill>
                <a:effectLst/>
                <a:uLnTx/>
                <a:uFillTx/>
                <a:latin typeface="Helvetica Neue"/>
              </a:rPr>
              <a:t>Monday</a:t>
            </a:r>
            <a:r>
              <a:rPr kumimoji="0" lang="fr-CM" sz="3200" b="1" i="1" u="none" strike="noStrike" kern="1200" cap="none" spc="0" normalizeH="0" baseline="0" noProof="0" dirty="0">
                <a:ln>
                  <a:noFill/>
                </a:ln>
                <a:solidFill>
                  <a:srgbClr val="E15B0F"/>
                </a:solidFill>
                <a:effectLst/>
                <a:uLnTx/>
                <a:uFillTx/>
                <a:latin typeface="Helvetica Neue"/>
              </a:rPr>
              <a:t> Motivation Food (Fun)</a:t>
            </a:r>
          </a:p>
        </p:txBody>
      </p:sp>
    </p:spTree>
    <p:extLst>
      <p:ext uri="{BB962C8B-B14F-4D97-AF65-F5344CB8AC3E}">
        <p14:creationId xmlns:p14="http://schemas.microsoft.com/office/powerpoint/2010/main" val="50596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Mardi 11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354217"/>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a:t>
            </a:r>
            <a:r>
              <a:rPr lang="fr-FR" sz="1400" b="1" dirty="0">
                <a:solidFill>
                  <a:prstClr val="black"/>
                </a:solidFill>
                <a:latin typeface="Century Gothic" panose="020B0502020202020204" pitchFamily="34" charset="0"/>
              </a:rPr>
              <a:t>: </a:t>
            </a:r>
            <a:r>
              <a:rPr lang="fr-FR" sz="1400" dirty="0">
                <a:solidFill>
                  <a:prstClr val="black"/>
                </a:solidFill>
                <a:latin typeface="Century Gothic" panose="020B0502020202020204" pitchFamily="34" charset="0"/>
              </a:rPr>
              <a:t>Observe bien et donne la bonne réponse en commentaire. Quelles marques de spaghettis se cache sous cette image ?</a:t>
            </a:r>
          </a:p>
          <a:p>
            <a:pPr marL="171450" indent="-171450">
              <a:buFont typeface="Courier New" panose="02070309020205020404" pitchFamily="49" charset="0"/>
              <a:buChar char="o"/>
            </a:pPr>
            <a:endParaRPr lang="fr-FR" sz="1400"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floutée ( Barka, </a:t>
            </a:r>
            <a:r>
              <a:rPr lang="fr-FR" sz="1400" dirty="0" err="1">
                <a:solidFill>
                  <a:prstClr val="black"/>
                </a:solidFill>
                <a:latin typeface="Century Gothic" panose="020B0502020202020204" pitchFamily="34" charset="0"/>
              </a:rPr>
              <a:t>Salaka</a:t>
            </a:r>
            <a:r>
              <a:rPr lang="fr-FR" sz="1400" dirty="0">
                <a:solidFill>
                  <a:prstClr val="black"/>
                </a:solidFill>
                <a:latin typeface="Century Gothic" panose="020B0502020202020204" pitchFamily="34" charset="0"/>
              </a:rPr>
              <a:t>, Pasta First, Pasta Premium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Post Produits</a:t>
            </a:r>
          </a:p>
        </p:txBody>
      </p:sp>
      <p:pic>
        <p:nvPicPr>
          <p:cNvPr id="6" name="Image 5">
            <a:extLst>
              <a:ext uri="{FF2B5EF4-FFF2-40B4-BE49-F238E27FC236}">
                <a16:creationId xmlns:a16="http://schemas.microsoft.com/office/drawing/2014/main" id="{1C1B2277-2816-9F23-7C1B-17A2F11A7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887" y="906767"/>
            <a:ext cx="3048000" cy="2273808"/>
          </a:xfrm>
          <a:prstGeom prst="rect">
            <a:avLst/>
          </a:prstGeom>
        </p:spPr>
      </p:pic>
    </p:spTree>
    <p:extLst>
      <p:ext uri="{BB962C8B-B14F-4D97-AF65-F5344CB8AC3E}">
        <p14:creationId xmlns:p14="http://schemas.microsoft.com/office/powerpoint/2010/main" val="249555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Jeudi</a:t>
            </a:r>
            <a:r>
              <a:rPr lang="fr-FR" kern="0" dirty="0">
                <a:solidFill>
                  <a:prstClr val="black"/>
                </a:solidFill>
                <a:latin typeface="Tw Cen MT" panose="020B0602020104020603"/>
              </a:rPr>
              <a:t> 13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169551"/>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visuel : </a:t>
            </a:r>
            <a:r>
              <a:rPr lang="fr-CA" sz="1400" dirty="0">
                <a:latin typeface="Century Gothic" panose="020B0502020202020204" pitchFamily="34" charset="0"/>
              </a:rPr>
              <a:t>Comment éviter que vos pâtes collent ?</a:t>
            </a:r>
            <a:br>
              <a:rPr lang="fr-CA" sz="1400" dirty="0">
                <a:latin typeface="Century Gothic" panose="020B0502020202020204" pitchFamily="34" charset="0"/>
              </a:rPr>
            </a:br>
            <a:r>
              <a:rPr lang="fr-CA" sz="1400" dirty="0">
                <a:latin typeface="Century Gothic" panose="020B0502020202020204" pitchFamily="34" charset="0"/>
              </a:rPr>
              <a:t>Ajoutez une cuillère d'huile à l'eau de cuisson ou mélangez régulièrement pour des pâtes qui se détachent parfaitement.</a:t>
            </a: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Astuce de la semaine</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69995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Vendredi 14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954655"/>
          </a:xfrm>
          <a:prstGeom prst="rect">
            <a:avLst/>
          </a:prstGeom>
          <a:noFill/>
        </p:spPr>
        <p:txBody>
          <a:bodyPr wrap="square" rtlCol="0">
            <a:spAutoFit/>
          </a:bodyPr>
          <a:lstStyle/>
          <a:p>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rPr>
              <a:t>Texte de publication : </a:t>
            </a:r>
            <a:r>
              <a:rPr lang="fr-FR" sz="1100" b="1" dirty="0">
                <a:latin typeface="Century Gothic" panose="020B0502020202020204" pitchFamily="34" charset="0"/>
              </a:rPr>
              <a:t>📌 Les erreurs courantes à table 🍝🚫</a:t>
            </a:r>
          </a:p>
          <a:p>
            <a:r>
              <a:rPr lang="fr-FR" sz="1100" dirty="0">
                <a:latin typeface="Century Gothic" panose="020B0502020202020204" pitchFamily="34" charset="0"/>
              </a:rPr>
              <a:t>"On ne parle pas la bouche pleine"… Ok, on le sait ! Mais saviez-vous que poser ses coudes sur la table ou tourner son assiette dans tous les sens peut être mal vu ? Découvrez d’autres erreurs à éviter pour un repas impeccable !</a:t>
            </a:r>
          </a:p>
          <a:p>
            <a:endParaRPr lang="fr-FR" sz="1100" dirty="0">
              <a:latin typeface="Century Gothic" panose="020B0502020202020204" pitchFamily="34" charset="0"/>
            </a:endParaRPr>
          </a:p>
          <a:p>
            <a:pPr marL="171450" indent="-171450">
              <a:buFont typeface="Courier New" panose="02070309020205020404" pitchFamily="49" charset="0"/>
              <a:buChar char="o"/>
            </a:pPr>
            <a:r>
              <a:rPr kumimoji="0" lang="fr-FR" sz="1100" b="1" u="none" strike="noStrike" kern="1200" cap="none" spc="0" normalizeH="0" baseline="0" noProof="0" dirty="0">
                <a:ln>
                  <a:noFill/>
                </a:ln>
                <a:solidFill>
                  <a:prstClr val="black"/>
                </a:solidFill>
                <a:effectLst/>
                <a:uLnTx/>
                <a:uFillTx/>
                <a:latin typeface="Century Gothic" panose="020B0502020202020204" pitchFamily="34" charset="0"/>
              </a:rPr>
              <a:t>Type de contenu : </a:t>
            </a:r>
            <a:r>
              <a:rPr kumimoji="0" lang="fr-FR" sz="1100" u="none" strike="noStrike" kern="1200" cap="none" spc="0" normalizeH="0" baseline="0" noProof="0" dirty="0">
                <a:ln>
                  <a:noFill/>
                </a:ln>
                <a:solidFill>
                  <a:prstClr val="black"/>
                </a:solidFill>
                <a:effectLst/>
                <a:uLnTx/>
                <a:uFillTx/>
                <a:latin typeface="Century Gothic" panose="020B0502020202020204" pitchFamily="34" charset="0"/>
              </a:rPr>
              <a:t>Story </a:t>
            </a:r>
          </a:p>
          <a:p>
            <a:r>
              <a:rPr lang="fr-FR" sz="1100" dirty="0">
                <a:latin typeface="Century Gothic" panose="020B0502020202020204" pitchFamily="34" charset="0"/>
              </a:rPr>
              <a:t>Voici quelques autres erreurs courantes à table à éviter pour que vos repas soient parfaitement impeccables :</a:t>
            </a:r>
          </a:p>
          <a:p>
            <a:pPr>
              <a:buFont typeface="+mj-lt"/>
              <a:buAutoNum type="arabicPeriod"/>
            </a:pPr>
            <a:r>
              <a:rPr lang="fr-FR" sz="1100" dirty="0">
                <a:latin typeface="Century Gothic" panose="020B0502020202020204" pitchFamily="34" charset="0"/>
              </a:rPr>
              <a:t>Utiliser son téléphone à table : C'est souvent considéré comme impoli et peut donner l'impression que vous n'êtes pas intéressé par la compagnie.</a:t>
            </a:r>
          </a:p>
          <a:p>
            <a:pPr>
              <a:buFont typeface="+mj-lt"/>
              <a:buAutoNum type="arabicPeriod"/>
            </a:pPr>
            <a:r>
              <a:rPr lang="fr-FR" sz="1100" dirty="0">
                <a:latin typeface="Century Gothic" panose="020B0502020202020204" pitchFamily="34" charset="0"/>
              </a:rPr>
              <a:t>Commencer à manger avant que tout le monde soit servi : Attendre que tous les convives aient leur assiette montre du respect pour les autres.</a:t>
            </a:r>
          </a:p>
          <a:p>
            <a:pPr>
              <a:buFont typeface="+mj-lt"/>
              <a:buAutoNum type="arabicPeriod"/>
            </a:pPr>
            <a:r>
              <a:rPr lang="fr-FR" sz="1100" dirty="0">
                <a:latin typeface="Century Gothic" panose="020B0502020202020204" pitchFamily="34" charset="0"/>
              </a:rPr>
              <a:t>Mâcher bruyamment : Cela peut être désagréable pour les autres, essayez de mâcher doucement et discrètement.</a:t>
            </a:r>
          </a:p>
          <a:p>
            <a:pPr>
              <a:buFont typeface="+mj-lt"/>
              <a:buAutoNum type="arabicPeriod"/>
            </a:pPr>
            <a:r>
              <a:rPr lang="fr-FR" sz="1100" dirty="0">
                <a:latin typeface="Century Gothic" panose="020B0502020202020204" pitchFamily="34" charset="0"/>
              </a:rPr>
              <a:t>Parler trop fort : Maintenir un volume de voix modéré permet de garder une ambiance agréable.</a:t>
            </a:r>
          </a:p>
          <a:p>
            <a:pPr>
              <a:buFont typeface="+mj-lt"/>
              <a:buAutoNum type="arabicPeriod"/>
            </a:pPr>
            <a:r>
              <a:rPr lang="fr-FR" sz="1100" dirty="0">
                <a:latin typeface="Century Gothic" panose="020B0502020202020204" pitchFamily="34" charset="0"/>
              </a:rPr>
              <a:t>Essuyer ses mains sur la nappe : Utilisez toujours une serviette pour éviter de tacher la nappe.</a:t>
            </a:r>
          </a:p>
          <a:p>
            <a:pPr marL="171450" indent="-171450">
              <a:buFont typeface="Courier New" panose="02070309020205020404" pitchFamily="49" charset="0"/>
              <a:buChar char="o"/>
            </a:pPr>
            <a:endParaRPr kumimoji="0" lang="fr-FR" sz="1400" u="none" strike="noStrike" kern="1200" cap="none" spc="0" normalizeH="0" baseline="0" noProof="0" dirty="0">
              <a:ln>
                <a:noFill/>
              </a:ln>
              <a:solidFill>
                <a:prstClr val="black"/>
              </a:solidFill>
              <a:effectLst/>
              <a:uLnTx/>
              <a:uFillTx/>
              <a:latin typeface="Century Gothic" panose="020B0502020202020204" pitchFamily="34" charset="0"/>
            </a:endParaRPr>
          </a:p>
          <a:p>
            <a:pPr marL="171450" indent="-171450">
              <a:buFont typeface="Courier New" panose="02070309020205020404" pitchFamily="49" charset="0"/>
              <a:buChar char="o"/>
            </a:pPr>
            <a:endParaRPr lang="fr-FR" sz="1400" dirty="0">
              <a:solidFill>
                <a:prstClr val="black"/>
              </a:solidFill>
              <a:latin typeface="Century Gothic" panose="020B0502020202020204" pitchFamily="34" charset="0"/>
            </a:endParaRPr>
          </a:p>
          <a:p>
            <a:pPr marR="0" lvl="0" fontAlgn="auto">
              <a:lnSpc>
                <a:spcPct val="100000"/>
              </a:lnSpc>
              <a:spcBef>
                <a:spcPts val="0"/>
              </a:spcBef>
              <a:spcAft>
                <a:spcPts val="0"/>
              </a:spcAft>
              <a:buClrTx/>
              <a:buSzTx/>
              <a:tabLst/>
              <a:defRPr/>
            </a:pPr>
            <a:endParaRPr lang="fr-FR" sz="1400" dirty="0">
              <a:solidFill>
                <a:prstClr val="black"/>
              </a:solidFill>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A Tab</a:t>
            </a:r>
            <a:r>
              <a:rPr lang="fr-CM" sz="3200" b="1" i="1" dirty="0">
                <a:solidFill>
                  <a:srgbClr val="E15B0F"/>
                </a:solidFill>
                <a:latin typeface="Helvetica Neue"/>
              </a:rPr>
              <a:t>le</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385230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Dimanche 16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81588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Avez-vous la bonne réponse ?</a:t>
            </a:r>
          </a:p>
          <a:p>
            <a:pPr marR="0" lvl="0" algn="l" defTabSz="914400" rtl="0" eaLnBrk="1" fontAlgn="auto" latinLnBrk="0" hangingPunct="1">
              <a:lnSpc>
                <a:spcPct val="100000"/>
              </a:lnSpc>
              <a:spcBef>
                <a:spcPts val="0"/>
              </a:spcBef>
              <a:spcAft>
                <a:spcPts val="0"/>
              </a:spcAft>
              <a:buClrTx/>
              <a:buSzTx/>
              <a:tabLst/>
              <a:defRPr/>
            </a:pP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Texte sur le Visuel </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lang="fr-FR" sz="1400" dirty="0">
                <a:solidFill>
                  <a:prstClr val="black"/>
                </a:solidFill>
                <a:latin typeface="Tw Cen MT" panose="020B0602020104020603"/>
              </a:rPr>
              <a:t> </a:t>
            </a:r>
            <a:r>
              <a:rPr lang="fr-FR" sz="1400" dirty="0">
                <a:solidFill>
                  <a:prstClr val="black"/>
                </a:solidFill>
                <a:latin typeface="Century Gothic" panose="020B0502020202020204" pitchFamily="34" charset="0"/>
              </a:rPr>
              <a:t>On m’achète pour manger mais on ne me mange jamais. Qui suis-je ?</a:t>
            </a:r>
            <a:br>
              <a:rPr lang="fr-FR" sz="1400" dirty="0">
                <a:latin typeface="Century Gothic" panose="020B0502020202020204" pitchFamily="34" charset="0"/>
              </a:rPr>
            </a:br>
            <a:endParaRPr lang="fr-FR" sz="14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Réponse : </a:t>
            </a:r>
            <a:r>
              <a:rPr lang="fr-FR" sz="1400" dirty="0">
                <a:solidFill>
                  <a:prstClr val="black"/>
                </a:solidFill>
                <a:latin typeface="Century Gothic" panose="020B0502020202020204" pitchFamily="34" charset="0"/>
              </a:rPr>
              <a:t>Le plat</a:t>
            </a:r>
          </a:p>
          <a:p>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Le débat du dimanche (Fun)</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74576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0EF08B-05F5-8959-7297-2ECFCCD63464}"/>
              </a:ext>
            </a:extLst>
          </p:cNvPr>
          <p:cNvSpPr>
            <a:spLocks noGrp="1"/>
          </p:cNvSpPr>
          <p:nvPr>
            <p:ph type="title"/>
          </p:nvPr>
        </p:nvSpPr>
        <p:spPr/>
        <p:txBody>
          <a:bodyPr/>
          <a:lstStyle/>
          <a:p>
            <a:r>
              <a:rPr lang="fr-FR" dirty="0"/>
              <a:t>Semaine 4</a:t>
            </a:r>
          </a:p>
        </p:txBody>
      </p:sp>
    </p:spTree>
    <p:extLst>
      <p:ext uri="{BB962C8B-B14F-4D97-AF65-F5344CB8AC3E}">
        <p14:creationId xmlns:p14="http://schemas.microsoft.com/office/powerpoint/2010/main" val="31297244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Lundi</a:t>
            </a:r>
            <a:r>
              <a:rPr lang="fr-FR" kern="0" dirty="0">
                <a:solidFill>
                  <a:prstClr val="black"/>
                </a:solidFill>
                <a:latin typeface="Tw Cen MT" panose="020B0602020104020603"/>
              </a:rPr>
              <a:t> 17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607367" cy="1785104"/>
          </a:xfrm>
          <a:prstGeom prst="rect">
            <a:avLst/>
          </a:prstGeom>
          <a:noFill/>
        </p:spPr>
        <p:txBody>
          <a:bodyPr wrap="square" rtlCol="0">
            <a:spAutoFit/>
          </a:bodyPr>
          <a:lstStyle/>
          <a:p>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lang="fr-FR" sz="1400" dirty="0">
                <a:latin typeface="Century Gothic" panose="020B0502020202020204" pitchFamily="34" charset="0"/>
              </a:rPr>
              <a:t>Ne sous-estimez jamais le pouvoir d’une assiette de spaghettis… Elle rapproche les cœurs, calme les esprits et fait danser les papilles ! 😋</a:t>
            </a:r>
          </a:p>
          <a:p>
            <a:r>
              <a:rPr lang="fr-FR" sz="1400" dirty="0">
                <a:latin typeface="Century Gothic" panose="020B0502020202020204" pitchFamily="34" charset="0"/>
              </a:rPr>
              <a:t>Ajoutez une pincée d’amour et une bonne dose de partage à votre recette du jour ! 🍽️</a:t>
            </a:r>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endParaRPr lang="fr-FR" sz="1400" b="1"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Texte sur le visuel : </a:t>
            </a:r>
            <a:r>
              <a:rPr lang="fr-FR" sz="1400" dirty="0">
                <a:latin typeface="Century Gothic" panose="020B0502020202020204" pitchFamily="34" charset="0"/>
              </a:rPr>
              <a:t>Un repas cuisiné avec amour, c’est déjà un cadeau 🎁</a:t>
            </a: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err="1">
                <a:ln>
                  <a:noFill/>
                </a:ln>
                <a:solidFill>
                  <a:srgbClr val="E15B0F"/>
                </a:solidFill>
                <a:effectLst/>
                <a:uLnTx/>
                <a:uFillTx/>
                <a:latin typeface="Helvetica Neue"/>
              </a:rPr>
              <a:t>Monday</a:t>
            </a:r>
            <a:r>
              <a:rPr kumimoji="0" lang="fr-CM" sz="3200" b="1" i="1" u="none" strike="noStrike" kern="1200" cap="none" spc="0" normalizeH="0" baseline="0" noProof="0" dirty="0">
                <a:ln>
                  <a:noFill/>
                </a:ln>
                <a:solidFill>
                  <a:srgbClr val="E15B0F"/>
                </a:solidFill>
                <a:effectLst/>
                <a:uLnTx/>
                <a:uFillTx/>
                <a:latin typeface="Helvetica Neue"/>
              </a:rPr>
              <a:t> Motivation Food (Fun)</a:t>
            </a:r>
          </a:p>
        </p:txBody>
      </p:sp>
    </p:spTree>
    <p:extLst>
      <p:ext uri="{BB962C8B-B14F-4D97-AF65-F5344CB8AC3E}">
        <p14:creationId xmlns:p14="http://schemas.microsoft.com/office/powerpoint/2010/main" val="1946380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Mar</a:t>
            </a: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di</a:t>
            </a:r>
            <a:r>
              <a:rPr lang="fr-FR" kern="0" dirty="0">
                <a:solidFill>
                  <a:prstClr val="black"/>
                </a:solidFill>
                <a:latin typeface="Tw Cen MT" panose="020B0602020104020603"/>
              </a:rPr>
              <a:t> 18 Février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954107"/>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visuel : </a:t>
            </a:r>
            <a:r>
              <a:rPr lang="fr-FR" sz="1400" dirty="0">
                <a:solidFill>
                  <a:prstClr val="black"/>
                </a:solidFill>
                <a:latin typeface="Century Gothic" panose="020B0502020202020204" pitchFamily="34" charset="0"/>
              </a:rPr>
              <a:t>VRAI OU FAUX ? Faut – il rincer les pâtes après cuisson ?</a:t>
            </a:r>
          </a:p>
          <a:p>
            <a:pPr marR="0" lvl="0" fontAlgn="auto">
              <a:lnSpc>
                <a:spcPct val="100000"/>
              </a:lnSpc>
              <a:spcBef>
                <a:spcPts val="0"/>
              </a:spcBef>
              <a:spcAft>
                <a:spcPts val="0"/>
              </a:spcAft>
              <a:buClrTx/>
              <a:buSzTx/>
              <a:tabLst/>
              <a:defRPr/>
            </a:pPr>
            <a:endParaRPr lang="fr-FR" sz="1400" dirty="0">
              <a:solidFill>
                <a:prstClr val="black"/>
              </a:solidFill>
              <a:latin typeface="Century Gothic" panose="020B0502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Réponse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FAUX en général (</a:t>
            </a:r>
            <a:r>
              <a:rPr lang="fr-FR" sz="1400" i="0" dirty="0">
                <a:solidFill>
                  <a:srgbClr val="111111"/>
                </a:solidFill>
                <a:effectLst/>
                <a:latin typeface="Century Gothic" panose="020B0502020202020204" pitchFamily="34" charset="0"/>
              </a:rPr>
              <a:t>Les pâtes ne doivent jamais, jamais être rincées pour un plat chaud. L’amidon dans l’eau est ce qui aide la sauce à adhérer à vos pâtes)</a:t>
            </a: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Post Produits</a:t>
            </a:r>
          </a:p>
        </p:txBody>
      </p:sp>
    </p:spTree>
    <p:extLst>
      <p:ext uri="{BB962C8B-B14F-4D97-AF65-F5344CB8AC3E}">
        <p14:creationId xmlns:p14="http://schemas.microsoft.com/office/powerpoint/2010/main" val="154808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0EF08B-05F5-8959-7297-2ECFCCD63464}"/>
              </a:ext>
            </a:extLst>
          </p:cNvPr>
          <p:cNvSpPr>
            <a:spLocks noGrp="1"/>
          </p:cNvSpPr>
          <p:nvPr>
            <p:ph type="title"/>
          </p:nvPr>
        </p:nvSpPr>
        <p:spPr/>
        <p:txBody>
          <a:bodyPr/>
          <a:lstStyle/>
          <a:p>
            <a:r>
              <a:rPr lang="fr-FR" dirty="0"/>
              <a:t>Semaine 1</a:t>
            </a:r>
          </a:p>
        </p:txBody>
      </p:sp>
    </p:spTree>
    <p:extLst>
      <p:ext uri="{BB962C8B-B14F-4D97-AF65-F5344CB8AC3E}">
        <p14:creationId xmlns:p14="http://schemas.microsoft.com/office/powerpoint/2010/main" val="250705767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Jeudi 20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462213"/>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  </a:t>
            </a:r>
            <a:r>
              <a:rPr lang="fr-FR" sz="1400" b="1" dirty="0">
                <a:latin typeface="Century Gothic" panose="020B0502020202020204" pitchFamily="34" charset="0"/>
              </a:rPr>
              <a:t>Astuces pour conserver ses spaghettis cuits</a:t>
            </a:r>
            <a:br>
              <a:rPr lang="fr-FR" sz="1400" dirty="0">
                <a:latin typeface="Century Gothic" panose="020B0502020202020204" pitchFamily="34" charset="0"/>
              </a:rPr>
            </a:br>
            <a:r>
              <a:rPr lang="fr-FR" sz="1400" dirty="0">
                <a:latin typeface="Century Gothic" panose="020B0502020202020204" pitchFamily="34" charset="0"/>
              </a:rPr>
              <a:t>🍝 Trop de pâtes après le repas ? Pas de panique !</a:t>
            </a:r>
            <a:br>
              <a:rPr lang="fr-FR" sz="1400" dirty="0">
                <a:latin typeface="Century Gothic" panose="020B0502020202020204" pitchFamily="34" charset="0"/>
              </a:rPr>
            </a:br>
            <a:r>
              <a:rPr lang="fr-FR" sz="1400" dirty="0">
                <a:latin typeface="Century Gothic" panose="020B0502020202020204" pitchFamily="34" charset="0"/>
              </a:rPr>
              <a:t>✅ Versez un filet d’huile d’olive dessus et conservez-les au frigo dans un récipient hermétique. Pour les réchauffer, ajoutez un peu d’eau ou de sauce et c’est reparti ! 🚀</a:t>
            </a:r>
          </a:p>
          <a:p>
            <a:pPr marL="171450" indent="-171450">
              <a:buFont typeface="Courier New" panose="02070309020205020404" pitchFamily="49" charset="0"/>
              <a:buChar char="o"/>
            </a:pP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171450" indent="-171450">
              <a:buFont typeface="Courier New" panose="02070309020205020404" pitchFamily="49" charset="0"/>
              <a:buChar char="o"/>
            </a:pPr>
            <a:r>
              <a:rPr lang="fr-FR" sz="1400" b="1" dirty="0">
                <a:solidFill>
                  <a:prstClr val="black"/>
                </a:solidFill>
                <a:latin typeface="Century Gothic" panose="020B0502020202020204" pitchFamily="34" charset="0"/>
              </a:rPr>
              <a:t>Type de contenu : </a:t>
            </a:r>
            <a:r>
              <a:rPr lang="fr-FR" sz="1400" dirty="0">
                <a:solidFill>
                  <a:prstClr val="black"/>
                </a:solidFill>
                <a:latin typeface="Century Gothic" panose="020B0502020202020204" pitchFamily="34" charset="0"/>
              </a:rPr>
              <a:t>Animatique</a:t>
            </a: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rPr>
              <a:t>Scénario : Visuel 1 Une dame en face de sa marmite de pâtes encore plein et le point d’interrogation sur la tête de la dame se demandant comment elle fait pour les conserver ?</a:t>
            </a:r>
          </a:p>
          <a:p>
            <a:pPr marR="0" lvl="0" algn="just" defTabSz="914400" rtl="0" eaLnBrk="1" fontAlgn="auto" latinLnBrk="0" hangingPunct="1">
              <a:lnSpc>
                <a:spcPct val="100000"/>
              </a:lnSpc>
              <a:spcBef>
                <a:spcPts val="0"/>
              </a:spcBef>
              <a:spcAft>
                <a:spcPts val="0"/>
              </a:spcAft>
              <a:buClrTx/>
              <a:buSzTx/>
              <a:tabLst/>
              <a:defRPr/>
            </a:pPr>
            <a:r>
              <a:rPr lang="fr-FR" sz="1400" dirty="0">
                <a:solidFill>
                  <a:prstClr val="black"/>
                </a:solidFill>
                <a:latin typeface="Century Gothic" panose="020B0502020202020204" pitchFamily="34" charset="0"/>
              </a:rPr>
              <a:t>Visuel 2 Montrer comment la dame verse de l’huile </a:t>
            </a:r>
          </a:p>
          <a:p>
            <a:pPr marR="0" lvl="0" algn="just" defTabSz="914400" rtl="0" eaLnBrk="1" fontAlgn="auto" latinLnBrk="0" hangingPunct="1">
              <a:lnSpc>
                <a:spcPct val="100000"/>
              </a:lnSpc>
              <a:spcBef>
                <a:spcPts val="0"/>
              </a:spcBef>
              <a:spcAft>
                <a:spcPts val="0"/>
              </a:spcAft>
              <a:buClrTx/>
              <a:buSzTx/>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rPr>
              <a:t>Visuel 3 Action de mettre </a:t>
            </a:r>
            <a:r>
              <a:rPr lang="fr-FR" sz="1400" dirty="0">
                <a:solidFill>
                  <a:prstClr val="black"/>
                </a:solidFill>
                <a:latin typeface="Century Gothic" panose="020B0502020202020204" pitchFamily="34" charset="0"/>
              </a:rPr>
              <a:t>la marmite dans le frigo</a:t>
            </a:r>
          </a:p>
          <a:p>
            <a:pPr marR="0" lvl="0" algn="just" defTabSz="914400" rtl="0" eaLnBrk="1" fontAlgn="auto" latinLnBrk="0" hangingPunct="1">
              <a:lnSpc>
                <a:spcPct val="100000"/>
              </a:lnSpc>
              <a:spcBef>
                <a:spcPts val="0"/>
              </a:spcBef>
              <a:spcAft>
                <a:spcPts val="0"/>
              </a:spcAft>
              <a:buClrTx/>
              <a:buSzTx/>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rPr>
              <a:t>Visuel 4</a:t>
            </a:r>
            <a:r>
              <a:rPr lang="fr-FR" sz="1400" dirty="0">
                <a:solidFill>
                  <a:prstClr val="black"/>
                </a:solidFill>
                <a:latin typeface="Century Gothic" panose="020B0502020202020204" pitchFamily="34" charset="0"/>
              </a:rPr>
              <a:t> </a:t>
            </a:r>
            <a:endPar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Astuce de la semaine</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1790621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Vendredi 21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159998"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71842" y="3723210"/>
            <a:ext cx="9891850" cy="2554545"/>
          </a:xfrm>
          <a:prstGeom prst="rect">
            <a:avLst/>
          </a:prstGeom>
          <a:noFill/>
        </p:spPr>
        <p:txBody>
          <a:bodyPr wrap="square" rtlCol="0">
            <a:spAutoFit/>
          </a:bodyPr>
          <a:lstStyle/>
          <a:p>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rPr>
              <a:t>Texte de publication :  </a:t>
            </a:r>
            <a:r>
              <a:rPr lang="fr-FR" sz="1200" b="1" dirty="0">
                <a:latin typeface="Century Gothic" panose="020B0502020202020204" pitchFamily="34" charset="0"/>
              </a:rPr>
              <a:t>Le langage secret des couverts 🍴🔍</a:t>
            </a:r>
          </a:p>
          <a:p>
            <a:r>
              <a:rPr lang="fr-FR" sz="1200" i="1" dirty="0">
                <a:latin typeface="Century Gothic" panose="020B0502020202020204" pitchFamily="34" charset="0"/>
              </a:rPr>
              <a:t>"Si je pose ma fourchette en X, ça veut dire quoi déjà ? 🤔"</a:t>
            </a:r>
            <a:br>
              <a:rPr lang="fr-FR" sz="1200" dirty="0">
                <a:latin typeface="Century Gothic" panose="020B0502020202020204" pitchFamily="34" charset="0"/>
              </a:rPr>
            </a:br>
            <a:r>
              <a:rPr lang="fr-FR" sz="1200" dirty="0">
                <a:latin typeface="Century Gothic" panose="020B0502020202020204" pitchFamily="34" charset="0"/>
              </a:rPr>
              <a:t>Les couverts parlent ! Découvrez ce que leur position signifie pour le serveur et comment bien les disposer en fin de repas.</a:t>
            </a:r>
          </a:p>
          <a:p>
            <a:endParaRPr lang="fr-FR" sz="1200" dirty="0">
              <a:latin typeface="Century Gothic" panose="020B0502020202020204" pitchFamily="34" charset="0"/>
            </a:endParaRPr>
          </a:p>
          <a:p>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rPr>
              <a:t>Type de contenu : </a:t>
            </a:r>
            <a:r>
              <a:rPr kumimoji="0" lang="fr-FR" sz="1200" i="0" u="none" strike="noStrike" kern="1200" cap="none" spc="0" normalizeH="0" baseline="0" noProof="0" dirty="0">
                <a:ln>
                  <a:noFill/>
                </a:ln>
                <a:solidFill>
                  <a:prstClr val="black"/>
                </a:solidFill>
                <a:effectLst/>
                <a:uLnTx/>
                <a:uFillTx/>
                <a:latin typeface="Century Gothic" panose="020B0502020202020204" pitchFamily="34" charset="0"/>
              </a:rPr>
              <a:t>Story</a:t>
            </a:r>
          </a:p>
          <a:p>
            <a:r>
              <a:rPr kumimoji="0" lang="fr-FR" sz="1200" i="0" u="none" strike="noStrike" kern="1200" cap="none" spc="0" normalizeH="0" baseline="0" noProof="0" dirty="0">
                <a:ln>
                  <a:noFill/>
                </a:ln>
                <a:solidFill>
                  <a:prstClr val="black"/>
                </a:solidFill>
                <a:effectLst/>
                <a:uLnTx/>
                <a:uFillTx/>
                <a:latin typeface="Century Gothic" panose="020B0502020202020204" pitchFamily="34" charset="0"/>
              </a:rPr>
              <a:t>Fourchette et couteau en X : Cela indique que vous n'avez pas fini votre repas et que vous faites une pause.</a:t>
            </a:r>
          </a:p>
          <a:p>
            <a:r>
              <a:rPr kumimoji="0" lang="fr-FR" sz="1200" i="0" u="none" strike="noStrike" kern="1200" cap="none" spc="0" normalizeH="0" baseline="0" noProof="0" dirty="0">
                <a:ln>
                  <a:noFill/>
                </a:ln>
                <a:solidFill>
                  <a:prstClr val="black"/>
                </a:solidFill>
                <a:effectLst/>
                <a:uLnTx/>
                <a:uFillTx/>
                <a:latin typeface="Century Gothic" panose="020B0502020202020204" pitchFamily="34" charset="0"/>
              </a:rPr>
              <a:t>Fourchette et couteau parallèles à 11 heures et 5 heures (ou 4 heures et 8 heures) : Cette disposition signifie que vous avez terminé votre repas.</a:t>
            </a:r>
          </a:p>
          <a:p>
            <a:r>
              <a:rPr kumimoji="0" lang="fr-FR" sz="1200" i="0" u="none" strike="noStrike" kern="1200" cap="none" spc="0" normalizeH="0" baseline="0" noProof="0" dirty="0">
                <a:ln>
                  <a:noFill/>
                </a:ln>
                <a:solidFill>
                  <a:prstClr val="black"/>
                </a:solidFill>
                <a:effectLst/>
                <a:uLnTx/>
                <a:uFillTx/>
                <a:latin typeface="Century Gothic" panose="020B0502020202020204" pitchFamily="34" charset="0"/>
              </a:rPr>
              <a:t>Fourchette et couteau posés horizontalement sur l'assiette : Cela peut indiquer que vous êtes prêt pour le plat suivant.</a:t>
            </a:r>
          </a:p>
          <a:p>
            <a:r>
              <a:rPr kumimoji="0" lang="fr-FR" sz="1200" i="0" u="none" strike="noStrike" kern="1200" cap="none" spc="0" normalizeH="0" baseline="0" noProof="0" dirty="0">
                <a:ln>
                  <a:noFill/>
                </a:ln>
                <a:solidFill>
                  <a:prstClr val="black"/>
                </a:solidFill>
                <a:effectLst/>
                <a:uLnTx/>
                <a:uFillTx/>
                <a:latin typeface="Century Gothic" panose="020B0502020202020204" pitchFamily="34" charset="0"/>
              </a:rPr>
              <a:t>Couverts posés en diagonale vers la droite : Cela peut signifier que vous êtes satisfait de votre repas.</a:t>
            </a:r>
          </a:p>
          <a:p>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A Tab</a:t>
            </a:r>
            <a:r>
              <a:rPr lang="fr-CM" sz="3200" b="1" i="1" dirty="0">
                <a:solidFill>
                  <a:srgbClr val="E15B0F"/>
                </a:solidFill>
                <a:latin typeface="Helvetica Neue"/>
              </a:rPr>
              <a:t>le</a:t>
            </a:r>
            <a:endParaRPr kumimoji="0" lang="fr-CM" sz="3200" b="1" i="1" u="none" strike="noStrike" kern="1200" cap="none" spc="0" normalizeH="0" baseline="0" noProof="0" dirty="0">
              <a:ln>
                <a:noFill/>
              </a:ln>
              <a:solidFill>
                <a:srgbClr val="E15B0F"/>
              </a:solidFill>
              <a:effectLst/>
              <a:uLnTx/>
              <a:uFillTx/>
              <a:latin typeface="Helvetica Neue"/>
            </a:endParaRPr>
          </a:p>
        </p:txBody>
      </p:sp>
      <p:pic>
        <p:nvPicPr>
          <p:cNvPr id="7" name="Image 6">
            <a:extLst>
              <a:ext uri="{FF2B5EF4-FFF2-40B4-BE49-F238E27FC236}">
                <a16:creationId xmlns:a16="http://schemas.microsoft.com/office/drawing/2014/main" id="{F2569688-C30A-6B60-445F-1B371D6A2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888" y="967374"/>
            <a:ext cx="3555999" cy="2365749"/>
          </a:xfrm>
          <a:prstGeom prst="rect">
            <a:avLst/>
          </a:prstGeom>
        </p:spPr>
      </p:pic>
    </p:spTree>
    <p:extLst>
      <p:ext uri="{BB962C8B-B14F-4D97-AF65-F5344CB8AC3E}">
        <p14:creationId xmlns:p14="http://schemas.microsoft.com/office/powerpoint/2010/main" val="1259579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Dimanche 23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13877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 </a:t>
            </a:r>
            <a:r>
              <a:rPr lang="fr-FR" sz="1400" dirty="0">
                <a:latin typeface="Century Gothic" panose="020B0502020202020204" pitchFamily="34" charset="0"/>
              </a:rPr>
              <a:t>Quels ingrédients ne manquent jamais dans vos repas ?</a:t>
            </a:r>
          </a:p>
          <a:p>
            <a:pPr marR="0" lvl="0" algn="l" defTabSz="914400" rtl="0" eaLnBrk="1" fontAlgn="auto" latinLnBrk="0" hangingPunct="1">
              <a:lnSpc>
                <a:spcPct val="100000"/>
              </a:lnSpc>
              <a:spcBef>
                <a:spcPts val="0"/>
              </a:spcBef>
              <a:spcAft>
                <a:spcPts val="0"/>
              </a:spcAft>
              <a:buClrTx/>
              <a:buSzTx/>
              <a:tabLst/>
              <a:defRPr/>
            </a:pPr>
            <a:endPar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fr-FR" sz="1400" b="1" dirty="0">
                <a:solidFill>
                  <a:prstClr val="black"/>
                </a:solidFill>
                <a:latin typeface="Century Gothic" panose="020B0502020202020204" pitchFamily="34" charset="0"/>
              </a:rPr>
              <a:t>Réponses diverses : </a:t>
            </a:r>
            <a:r>
              <a:rPr lang="fr-FR" sz="1400" dirty="0">
                <a:solidFill>
                  <a:prstClr val="black"/>
                </a:solidFill>
                <a:latin typeface="Century Gothic" panose="020B0502020202020204" pitchFamily="34" charset="0"/>
              </a:rPr>
              <a:t>Rondelles, Poivre blanc, sel …</a:t>
            </a:r>
            <a:endParaRPr kumimoji="0" lang="fr-FR" sz="140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indent="-171450">
              <a:buFont typeface="Courier New" panose="02070309020205020404" pitchFamily="49" charset="0"/>
              <a:buChar char="o"/>
            </a:pP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Le débat du dimanche (Fun)</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115610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0EF08B-05F5-8959-7297-2ECFCCD63464}"/>
              </a:ext>
            </a:extLst>
          </p:cNvPr>
          <p:cNvSpPr>
            <a:spLocks noGrp="1"/>
          </p:cNvSpPr>
          <p:nvPr>
            <p:ph type="title"/>
          </p:nvPr>
        </p:nvSpPr>
        <p:spPr/>
        <p:txBody>
          <a:bodyPr/>
          <a:lstStyle/>
          <a:p>
            <a:r>
              <a:rPr lang="fr-FR" dirty="0"/>
              <a:t>Semaine 5</a:t>
            </a:r>
          </a:p>
        </p:txBody>
      </p:sp>
    </p:spTree>
    <p:extLst>
      <p:ext uri="{BB962C8B-B14F-4D97-AF65-F5344CB8AC3E}">
        <p14:creationId xmlns:p14="http://schemas.microsoft.com/office/powerpoint/2010/main" val="17282333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Lundi</a:t>
            </a:r>
            <a:r>
              <a:rPr lang="fr-FR" kern="0" dirty="0">
                <a:solidFill>
                  <a:prstClr val="black"/>
                </a:solidFill>
                <a:latin typeface="Tw Cen MT" panose="020B0602020104020603"/>
              </a:rPr>
              <a:t> 24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785104"/>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lang="fr-FR" sz="1400" dirty="0">
                <a:latin typeface="Century Gothic" panose="020B0502020202020204" pitchFamily="34" charset="0"/>
              </a:rPr>
              <a:t>Un plat de spaghettis bien garni, c’est comme la vie : plus on partage, plus c’est savoureux ! 🍝💛</a:t>
            </a:r>
            <a:br>
              <a:rPr lang="fr-FR" sz="1400" dirty="0">
                <a:latin typeface="Century Gothic" panose="020B0502020202020204" pitchFamily="34" charset="0"/>
              </a:rPr>
            </a:br>
            <a:r>
              <a:rPr lang="fr-FR" sz="1400" dirty="0">
                <a:latin typeface="Century Gothic" panose="020B0502020202020204" pitchFamily="34" charset="0"/>
              </a:rPr>
              <a:t>Que cette semaine soit remplie de générosité et de moments à déguster en famille ou entre amis ! ✨</a:t>
            </a:r>
            <a:endParaRPr lang="fr-FR" sz="1400" b="1" dirty="0">
              <a:latin typeface="Century Gothic" panose="020B0502020202020204" pitchFamily="34" charset="0"/>
            </a:endParaRPr>
          </a:p>
          <a:p>
            <a:endParaRPr lang="fr-FR" sz="1400" b="1"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Texte sur le visuel : </a:t>
            </a:r>
            <a:r>
              <a:rPr lang="fr-FR" sz="1400" dirty="0">
                <a:latin typeface="Century Gothic" panose="020B0502020202020204" pitchFamily="34" charset="0"/>
              </a:rPr>
              <a:t>Les meilleures recettes sont celles que l'on partage avec amour </a:t>
            </a:r>
            <a:endParaRPr lang="fr-FR" sz="1400" b="1" dirty="0">
              <a:solidFill>
                <a:prstClr val="black"/>
              </a:solidFill>
              <a:latin typeface="Century Gothic" panose="020B0502020202020204" pitchFamily="34" charset="0"/>
            </a:endParaRPr>
          </a:p>
          <a:p>
            <a:pPr marR="0" lvl="0" fontAlgn="auto">
              <a:lnSpc>
                <a:spcPct val="100000"/>
              </a:lnSpc>
              <a:spcBef>
                <a:spcPts val="0"/>
              </a:spcBef>
              <a:spcAft>
                <a:spcPts val="0"/>
              </a:spcAft>
              <a:buClrTx/>
              <a:buSzTx/>
              <a:tabLst/>
              <a:defRPr/>
            </a:pP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err="1">
                <a:ln>
                  <a:noFill/>
                </a:ln>
                <a:solidFill>
                  <a:srgbClr val="E15B0F"/>
                </a:solidFill>
                <a:effectLst/>
                <a:uLnTx/>
                <a:uFillTx/>
                <a:latin typeface="Helvetica Neue"/>
              </a:rPr>
              <a:t>Monday</a:t>
            </a:r>
            <a:r>
              <a:rPr kumimoji="0" lang="fr-CM" sz="3200" b="1" i="1" u="none" strike="noStrike" kern="1200" cap="none" spc="0" normalizeH="0" baseline="0" noProof="0" dirty="0">
                <a:ln>
                  <a:noFill/>
                </a:ln>
                <a:solidFill>
                  <a:srgbClr val="E15B0F"/>
                </a:solidFill>
                <a:effectLst/>
                <a:uLnTx/>
                <a:uFillTx/>
                <a:latin typeface="Helvetica Neue"/>
              </a:rPr>
              <a:t> Motivation Food (Fun)</a:t>
            </a:r>
          </a:p>
        </p:txBody>
      </p:sp>
    </p:spTree>
    <p:extLst>
      <p:ext uri="{BB962C8B-B14F-4D97-AF65-F5344CB8AC3E}">
        <p14:creationId xmlns:p14="http://schemas.microsoft.com/office/powerpoint/2010/main" val="3034323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Mar</a:t>
            </a: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di</a:t>
            </a:r>
            <a:r>
              <a:rPr lang="fr-FR" kern="0" dirty="0">
                <a:solidFill>
                  <a:prstClr val="black"/>
                </a:solidFill>
                <a:latin typeface="Tw Cen MT" panose="020B0602020104020603"/>
              </a:rPr>
              <a:t> 26 Mars2025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1387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a:t>
            </a:r>
            <a:r>
              <a:rPr lang="fr-FR" sz="1400" b="1" dirty="0">
                <a:solidFill>
                  <a:prstClr val="black"/>
                </a:solidFill>
                <a:latin typeface="Century Gothic" panose="020B0502020202020204" pitchFamily="34" charset="0"/>
              </a:rPr>
              <a:t>: Cherchez le mot !!!</a:t>
            </a:r>
            <a:endParaRPr kumimoji="0" lang="fr-FR" altLang="fr-FR" sz="1400" b="0" i="0" u="none" strike="noStrike" cap="none" normalizeH="0" baseline="0" dirty="0">
              <a:ln>
                <a:noFill/>
              </a:ln>
              <a:solidFill>
                <a:schemeClr val="tx1"/>
              </a:solidFill>
              <a:effectLst/>
              <a:latin typeface="Century Gothic" panose="020B0502020202020204" pitchFamily="34" charset="0"/>
            </a:endParaRPr>
          </a:p>
          <a:p>
            <a:r>
              <a:rPr lang="fr-FR" sz="1400" dirty="0">
                <a:latin typeface="Century Gothic" panose="020B0502020202020204" pitchFamily="34" charset="0"/>
              </a:rPr>
              <a:t>Trouvez le mot scrabble de spaghettis à travers ce puzzle</a:t>
            </a:r>
          </a:p>
          <a:p>
            <a:endParaRPr lang="fr-FR" sz="1400" dirty="0">
              <a:latin typeface="Century Gothic" panose="020B0502020202020204" pitchFamily="34" charset="0"/>
            </a:endParaRPr>
          </a:p>
          <a:p>
            <a:r>
              <a:rPr lang="fr-FR" sz="1400" b="1" dirty="0">
                <a:latin typeface="Century Gothic" panose="020B0502020202020204" pitchFamily="34" charset="0"/>
              </a:rPr>
              <a:t>Réponse : </a:t>
            </a:r>
            <a:r>
              <a:rPr lang="fr-FR" sz="1400" dirty="0">
                <a:latin typeface="Century Gothic" panose="020B0502020202020204" pitchFamily="34" charset="0"/>
              </a:rPr>
              <a:t>PANZANI</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Post Produits</a:t>
            </a:r>
          </a:p>
        </p:txBody>
      </p:sp>
      <p:pic>
        <p:nvPicPr>
          <p:cNvPr id="6" name="Image 5">
            <a:extLst>
              <a:ext uri="{FF2B5EF4-FFF2-40B4-BE49-F238E27FC236}">
                <a16:creationId xmlns:a16="http://schemas.microsoft.com/office/drawing/2014/main" id="{5895ACE1-DAD9-75FC-CD22-8A3F4236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958" y="1306822"/>
            <a:ext cx="2619840" cy="2122178"/>
          </a:xfrm>
          <a:prstGeom prst="rect">
            <a:avLst/>
          </a:prstGeom>
        </p:spPr>
      </p:pic>
    </p:spTree>
    <p:extLst>
      <p:ext uri="{BB962C8B-B14F-4D97-AF65-F5344CB8AC3E}">
        <p14:creationId xmlns:p14="http://schemas.microsoft.com/office/powerpoint/2010/main" val="106762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Jeudi</a:t>
            </a:r>
            <a:r>
              <a:rPr lang="fr-FR" kern="0" dirty="0">
                <a:solidFill>
                  <a:prstClr val="black"/>
                </a:solidFill>
                <a:latin typeface="Tw Cen MT" panose="020B0602020104020603"/>
              </a:rPr>
              <a:t> 27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785104"/>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visuel : </a:t>
            </a:r>
            <a:r>
              <a:rPr lang="fr-FR" sz="1400" b="1" dirty="0">
                <a:latin typeface="Century Gothic" panose="020B0502020202020204" pitchFamily="34" charset="0"/>
              </a:rPr>
              <a:t>La cuisson parfaite des spaghettis, même sans montre</a:t>
            </a:r>
            <a:br>
              <a:rPr lang="fr-FR" sz="1400" dirty="0">
                <a:latin typeface="Century Gothic" panose="020B0502020202020204" pitchFamily="34" charset="0"/>
              </a:rPr>
            </a:br>
            <a:r>
              <a:rPr lang="fr-FR" sz="1400" dirty="0">
                <a:latin typeface="Century Gothic" panose="020B0502020202020204" pitchFamily="34" charset="0"/>
              </a:rPr>
              <a:t>⏳ Pas de minuteur sous la main ? Testez la cuisson "al dente" en croquant un spaghetti : il doit être tendre avec un léger cœur ferme.  </a:t>
            </a:r>
          </a:p>
          <a:p>
            <a:pPr marL="171450" indent="-171450">
              <a:buFont typeface="Courier New" panose="02070309020205020404" pitchFamily="49" charset="0"/>
              <a:buChar char="o"/>
            </a:pPr>
            <a:endParaRPr lang="fr-FR" sz="1400" dirty="0">
              <a:solidFill>
                <a:prstClr val="black"/>
              </a:solidFill>
              <a:latin typeface="Century Gothic" panose="020B0502020202020204" pitchFamily="34" charset="0"/>
            </a:endParaRPr>
          </a:p>
          <a:p>
            <a:pPr marL="171450" indent="-171450">
              <a:buFont typeface="Courier New" panose="02070309020205020404" pitchFamily="49" charset="0"/>
              <a:buChar char="o"/>
            </a:pPr>
            <a:r>
              <a:rPr lang="fr-FR" sz="1400" dirty="0">
                <a:solidFill>
                  <a:prstClr val="black"/>
                </a:solidFill>
                <a:latin typeface="Century Gothic" panose="020B0502020202020204" pitchFamily="34" charset="0"/>
              </a:rPr>
              <a:t>PS : Trouver un personnage qui goute les spaghettis en pleine cuisson</a:t>
            </a:r>
          </a:p>
          <a:p>
            <a:pPr marR="0" lvl="0" indent="-285750" fontAlgn="auto">
              <a:lnSpc>
                <a:spcPct val="100000"/>
              </a:lnSpc>
              <a:spcBef>
                <a:spcPts val="0"/>
              </a:spcBef>
              <a:spcAft>
                <a:spcPts val="0"/>
              </a:spcAft>
              <a:buClrTx/>
              <a:buSzTx/>
              <a:buFont typeface="Courier New" panose="02070309020205020404" pitchFamily="49" charset="0"/>
              <a:buChar char="o"/>
              <a:tabLst/>
              <a:defRPr/>
            </a:pPr>
            <a:endParaRPr lang="fr-FR" sz="1400" b="1" dirty="0">
              <a:solidFill>
                <a:prstClr val="black"/>
              </a:solidFill>
              <a:latin typeface="Century Gothic" panose="020B0502020202020204" pitchFamily="34" charset="0"/>
            </a:endParaRPr>
          </a:p>
          <a:p>
            <a:pPr marR="0" lvl="0" fontAlgn="auto">
              <a:lnSpc>
                <a:spcPct val="100000"/>
              </a:lnSpc>
              <a:spcBef>
                <a:spcPts val="0"/>
              </a:spcBef>
              <a:spcAft>
                <a:spcPts val="0"/>
              </a:spcAft>
              <a:buClrTx/>
              <a:buSzTx/>
              <a:tabLst/>
              <a:defRPr/>
            </a:pPr>
            <a:r>
              <a:rPr lang="fr-FR" sz="1400" dirty="0">
                <a:solidFill>
                  <a:prstClr val="black"/>
                </a:solidFill>
                <a:latin typeface="Century Gothic" panose="020B0502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Astuce de la semaine</a:t>
            </a:r>
          </a:p>
        </p:txBody>
      </p:sp>
      <p:pic>
        <p:nvPicPr>
          <p:cNvPr id="6" name="Image 5">
            <a:extLst>
              <a:ext uri="{FF2B5EF4-FFF2-40B4-BE49-F238E27FC236}">
                <a16:creationId xmlns:a16="http://schemas.microsoft.com/office/drawing/2014/main" id="{AF263741-6C09-3221-22E5-9364F41A0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076" y="892245"/>
            <a:ext cx="3659274" cy="2366354"/>
          </a:xfrm>
          <a:prstGeom prst="rect">
            <a:avLst/>
          </a:prstGeom>
        </p:spPr>
      </p:pic>
    </p:spTree>
    <p:extLst>
      <p:ext uri="{BB962C8B-B14F-4D97-AF65-F5344CB8AC3E}">
        <p14:creationId xmlns:p14="http://schemas.microsoft.com/office/powerpoint/2010/main" val="1078382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Vendredi 28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954107"/>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Visuel </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Et si ce vendredi on inverse les rôles?</a:t>
            </a:r>
          </a:p>
          <a:p>
            <a:r>
              <a:rPr lang="fr-FR" sz="1400" dirty="0">
                <a:latin typeface="Century Gothic" panose="020B0502020202020204" pitchFamily="34" charset="0"/>
              </a:rPr>
              <a:t>Défi : "Montre-nous ton dressage de table" 📷</a:t>
            </a:r>
          </a:p>
          <a:p>
            <a:endParaRPr lang="fr-FR" sz="1400" dirty="0">
              <a:solidFill>
                <a:prstClr val="black"/>
              </a:solidFill>
              <a:latin typeface="Tw Cen MT" panose="020B0602020104020603"/>
            </a:endParaRPr>
          </a:p>
          <a:p>
            <a:pPr marR="0" lvl="0" fontAlgn="auto">
              <a:lnSpc>
                <a:spcPct val="100000"/>
              </a:lnSpc>
              <a:spcBef>
                <a:spcPts val="0"/>
              </a:spcBef>
              <a:spcAft>
                <a:spcPts val="0"/>
              </a:spcAft>
              <a:buClrTx/>
              <a:buSzTx/>
              <a:tabLst/>
              <a:defRPr/>
            </a:pPr>
            <a:endParaRPr lang="fr-FR" sz="1400" b="1" dirty="0">
              <a:solidFill>
                <a:prstClr val="black"/>
              </a:solidFill>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A Table</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322217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Dimanche 30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892579"/>
            <a:ext cx="9891850" cy="738664"/>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A qui le gésier est-il souvent réservé lors d’un repas en famille ?</a:t>
            </a: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Le débat du dimanche (Fun)</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24267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Lundi</a:t>
            </a:r>
            <a:r>
              <a:rPr lang="fr-FR" kern="0" dirty="0">
                <a:solidFill>
                  <a:prstClr val="black"/>
                </a:solidFill>
                <a:latin typeface="Tw Cen MT" panose="020B0602020104020603"/>
              </a:rPr>
              <a:t> 31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000548"/>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lang="fr-FR" sz="1400" dirty="0">
                <a:latin typeface="Century Gothic" panose="020B0502020202020204" pitchFamily="34" charset="0"/>
              </a:rPr>
              <a:t>Pourquoi manger seul quand on peut savourer un bon plat de spaghettis à plusieurs ? 😍🍝</a:t>
            </a:r>
            <a:br>
              <a:rPr lang="fr-FR" sz="1400" dirty="0">
                <a:latin typeface="Century Gothic" panose="020B0502020202020204" pitchFamily="34" charset="0"/>
              </a:rPr>
            </a:br>
            <a:r>
              <a:rPr lang="fr-FR" sz="1400" dirty="0">
                <a:latin typeface="Century Gothic" panose="020B0502020202020204" pitchFamily="34" charset="0"/>
              </a:rPr>
              <a:t>Cette semaine, offrons un repas, un sourire et beaucoup d’amour ! 💕</a:t>
            </a:r>
            <a:endParaRPr lang="fr-FR" sz="1400" b="1" dirty="0">
              <a:latin typeface="Century Gothic" panose="020B0502020202020204" pitchFamily="34" charset="0"/>
            </a:endParaRPr>
          </a:p>
          <a:p>
            <a:endParaRPr lang="fr-FR" sz="1400" b="1"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Texte sur le visuel : </a:t>
            </a:r>
            <a:r>
              <a:rPr lang="fr-FR" sz="1400" dirty="0">
                <a:latin typeface="Century Gothic" panose="020B0502020202020204" pitchFamily="34" charset="0"/>
              </a:rPr>
              <a:t>Le secret d’un plat parfait ? Une pincée de générosité et une grande dose de partage</a:t>
            </a: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endParaRPr lang="fr-FR" sz="1400" b="1" dirty="0">
              <a:solidFill>
                <a:prstClr val="black"/>
              </a:solidFill>
              <a:latin typeface="Century Gothic" panose="020B0502020202020204" pitchFamily="34" charset="0"/>
            </a:endParaRPr>
          </a:p>
          <a:p>
            <a:pPr marR="0" lvl="0" fontAlgn="auto">
              <a:lnSpc>
                <a:spcPct val="100000"/>
              </a:lnSpc>
              <a:spcBef>
                <a:spcPts val="0"/>
              </a:spcBef>
              <a:spcAft>
                <a:spcPts val="0"/>
              </a:spcAft>
              <a:buClrTx/>
              <a:buSzTx/>
              <a:tabLst/>
              <a:defRPr/>
            </a:pPr>
            <a:endParaRPr lang="fr-FR" sz="1400" b="1"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err="1">
                <a:ln>
                  <a:noFill/>
                </a:ln>
                <a:solidFill>
                  <a:srgbClr val="E15B0F"/>
                </a:solidFill>
                <a:effectLst/>
                <a:uLnTx/>
                <a:uFillTx/>
                <a:latin typeface="Helvetica Neue"/>
              </a:rPr>
              <a:t>Monday</a:t>
            </a:r>
            <a:r>
              <a:rPr kumimoji="0" lang="fr-CM" sz="3200" b="1" i="1" u="none" strike="noStrike" kern="1200" cap="none" spc="0" normalizeH="0" baseline="0" noProof="0" dirty="0">
                <a:ln>
                  <a:noFill/>
                </a:ln>
                <a:solidFill>
                  <a:srgbClr val="E15B0F"/>
                </a:solidFill>
                <a:effectLst/>
                <a:uLnTx/>
                <a:uFillTx/>
                <a:latin typeface="Helvetica Neue"/>
              </a:rPr>
              <a:t> Motivation Food (Fun)</a:t>
            </a:r>
          </a:p>
        </p:txBody>
      </p:sp>
    </p:spTree>
    <p:extLst>
      <p:ext uri="{BB962C8B-B14F-4D97-AF65-F5344CB8AC3E}">
        <p14:creationId xmlns:p14="http://schemas.microsoft.com/office/powerpoint/2010/main" val="2190341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Samedi 01</a:t>
            </a:r>
            <a:r>
              <a:rPr lang="fr-FR" kern="0" baseline="30000" dirty="0">
                <a:solidFill>
                  <a:prstClr val="black"/>
                </a:solidFill>
                <a:latin typeface="Tw Cen MT" panose="020B0602020104020603"/>
              </a:rPr>
              <a:t>er</a:t>
            </a:r>
            <a:r>
              <a:rPr lang="fr-FR" kern="0" dirty="0">
                <a:solidFill>
                  <a:prstClr val="black"/>
                </a:solidFill>
                <a:latin typeface="Tw Cen MT" panose="020B0602020104020603"/>
              </a:rPr>
              <a:t> Février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r>
              <a:rPr lang="fr-FR" kern="0" dirty="0">
                <a:solidFill>
                  <a:prstClr val="black"/>
                </a:solidFill>
                <a:latin typeface="Tw Cen MT" panose="020B0602020104020603"/>
              </a:rPr>
              <a:t>, LinkedIn</a:t>
            </a: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215991"/>
          </a:xfrm>
          <a:prstGeom prst="rect">
            <a:avLst/>
          </a:prstGeom>
          <a:noFill/>
        </p:spPr>
        <p:txBody>
          <a:bodyPr wrap="square" rtlCol="0">
            <a:spAutoFit/>
          </a:bodyPr>
          <a:lstStyle/>
          <a:p>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Texte de publication : </a:t>
            </a:r>
            <a:r>
              <a:rPr lang="fr-FR" sz="1400" dirty="0">
                <a:latin typeface="Century Gothic" panose="020B0502020202020204" pitchFamily="34" charset="0"/>
              </a:rPr>
              <a:t>🌙✨ </a:t>
            </a:r>
            <a:r>
              <a:rPr lang="fr-FR" sz="1400" b="1" dirty="0">
                <a:latin typeface="Century Gothic" panose="020B0502020202020204" pitchFamily="34" charset="0"/>
              </a:rPr>
              <a:t>Ramadan </a:t>
            </a:r>
            <a:r>
              <a:rPr lang="fr-FR" sz="1400" b="1" dirty="0" err="1">
                <a:latin typeface="Century Gothic" panose="020B0502020202020204" pitchFamily="34" charset="0"/>
              </a:rPr>
              <a:t>Kareem</a:t>
            </a:r>
            <a:r>
              <a:rPr lang="fr-FR" sz="1400" b="1" dirty="0">
                <a:latin typeface="Century Gothic" panose="020B0502020202020204" pitchFamily="34" charset="0"/>
              </a:rPr>
              <a:t> !</a:t>
            </a:r>
            <a:br>
              <a:rPr lang="fr-FR" sz="1400" dirty="0">
                <a:latin typeface="Century Gothic" panose="020B0502020202020204" pitchFamily="34" charset="0"/>
              </a:rPr>
            </a:br>
            <a:r>
              <a:rPr lang="fr-FR" sz="1400" dirty="0">
                <a:latin typeface="Century Gothic" panose="020B0502020202020204" pitchFamily="34" charset="0"/>
              </a:rPr>
              <a:t>Le jeûne se termine chaque soir avec des repas savoureux et réconfortants. Et si ce soir, on mettait nos spaghettis à l’honneur ? 😋</a:t>
            </a:r>
            <a:br>
              <a:rPr lang="fr-FR" sz="1400" dirty="0">
                <a:latin typeface="Century Gothic" panose="020B0502020202020204" pitchFamily="34" charset="0"/>
              </a:rPr>
            </a:br>
            <a:r>
              <a:rPr lang="fr-FR" sz="1400" dirty="0">
                <a:latin typeface="Century Gothic" panose="020B0502020202020204" pitchFamily="34" charset="0"/>
              </a:rPr>
              <a:t>Un plat léger, nourrissant et délicieux pour bien recharger les énergies !</a:t>
            </a:r>
          </a:p>
          <a:p>
            <a:r>
              <a:rPr lang="fr-FR" sz="1400" dirty="0">
                <a:latin typeface="Century Gothic" panose="020B0502020202020204" pitchFamily="34" charset="0"/>
              </a:rPr>
              <a:t>🥄 Bon appétit et bon mois de Ramadan à tous !</a:t>
            </a:r>
            <a:endParaRPr lang="fr-FR" sz="1400" b="1" dirty="0">
              <a:solidFill>
                <a:prstClr val="black"/>
              </a:solidFill>
              <a:latin typeface="Century Gothic" panose="020B0502020202020204" pitchFamily="34" charset="0"/>
            </a:endParaRPr>
          </a:p>
          <a:p>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r>
              <a:rPr lang="fr-FR" sz="1400" b="1" dirty="0">
                <a:solidFill>
                  <a:prstClr val="black"/>
                </a:solidFill>
                <a:latin typeface="Century Gothic" panose="020B0502020202020204" pitchFamily="34" charset="0"/>
              </a:rPr>
              <a:t>Texte sur le visuel : </a:t>
            </a: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M" sz="3200" b="1" i="1" dirty="0">
                <a:solidFill>
                  <a:srgbClr val="E15B0F"/>
                </a:solidFill>
                <a:latin typeface="Helvetica Neue"/>
              </a:rPr>
              <a:t>Bon mois de Ramadan</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3360784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2816" y="-5742"/>
            <a:ext cx="12197632" cy="6869484"/>
          </a:xfrm>
          <a:prstGeom prst="rect">
            <a:avLst/>
          </a:prstGeom>
          <a:solidFill>
            <a:srgbClr val="0000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90" name="Merci."/>
          <p:cNvSpPr txBox="1">
            <a:spLocks noGrp="1"/>
          </p:cNvSpPr>
          <p:nvPr>
            <p:ph type="ctrTitle"/>
          </p:nvPr>
        </p:nvSpPr>
        <p:spPr>
          <a:xfrm>
            <a:off x="1909509" y="1287496"/>
            <a:ext cx="8372982" cy="2324101"/>
          </a:xfrm>
          <a:prstGeom prst="rect">
            <a:avLst/>
          </a:prstGeom>
        </p:spPr>
        <p:txBody>
          <a:bodyPr>
            <a:normAutofit fontScale="90000"/>
          </a:bodyPr>
          <a:lstStyle>
            <a:lvl1pPr algn="ctr">
              <a:defRPr sz="18500" b="0" spc="-369">
                <a:solidFill>
                  <a:srgbClr val="FFFFFF"/>
                </a:solidFill>
                <a:latin typeface="Montserrat Bold"/>
                <a:ea typeface="Montserrat Bold"/>
                <a:cs typeface="Montserrat Bold"/>
                <a:sym typeface="Montserrat Bold"/>
              </a:defRPr>
            </a:lvl1pPr>
          </a:lstStyle>
          <a:p>
            <a:r>
              <a:rPr dirty="0">
                <a:latin typeface="Century Gothic" panose="020B0502020202020204" pitchFamily="34" charset="0"/>
              </a:rPr>
              <a:t>Merci</a:t>
            </a:r>
            <a:r>
              <a:rPr dirty="0"/>
              <a:t>.</a:t>
            </a:r>
          </a:p>
        </p:txBody>
      </p:sp>
      <p:sp>
        <p:nvSpPr>
          <p:cNvPr id="191" name="Titre de la présentation"/>
          <p:cNvSpPr txBox="1">
            <a:spLocks noGrp="1"/>
          </p:cNvSpPr>
          <p:nvPr>
            <p:ph type="subTitle" sz="quarter" idx="1"/>
          </p:nvPr>
        </p:nvSpPr>
        <p:spPr>
          <a:xfrm>
            <a:off x="1645669" y="3554882"/>
            <a:ext cx="9164571" cy="952501"/>
          </a:xfrm>
          <a:prstGeom prst="rect">
            <a:avLst/>
          </a:prstGeom>
        </p:spPr>
        <p:txBody>
          <a:bodyPr>
            <a:normAutofit fontScale="77500" lnSpcReduction="20000"/>
          </a:bodyPr>
          <a:lstStyle>
            <a:lvl1pPr algn="ctr">
              <a:defRPr sz="4400" b="0">
                <a:solidFill>
                  <a:srgbClr val="E15B0F"/>
                </a:solidFill>
                <a:latin typeface="Montserrat Bold"/>
                <a:ea typeface="Montserrat Bold"/>
                <a:cs typeface="Montserrat Bold"/>
                <a:sym typeface="Montserrat Bold"/>
              </a:defRPr>
            </a:lvl1pPr>
          </a:lstStyle>
          <a:p>
            <a:r>
              <a:rPr lang="fr-CM" dirty="0">
                <a:latin typeface="Century Gothic" panose="020B0502020202020204" pitchFamily="34" charset="0"/>
              </a:rPr>
              <a:t>PLANNING DE PUBLICATIONS MARS 2025 </a:t>
            </a:r>
          </a:p>
          <a:p>
            <a:r>
              <a:rPr lang="fr-CM" dirty="0">
                <a:latin typeface="Century Gothic" panose="020B0502020202020204" pitchFamily="34" charset="0"/>
              </a:rPr>
              <a:t>LA PASTA OU RIEN</a:t>
            </a:r>
          </a:p>
          <a:p>
            <a:endParaRPr dirty="0">
              <a:latin typeface="Century Gothic" panose="020B0502020202020204" pitchFamily="34" charset="0"/>
            </a:endParaRP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6610" y="954543"/>
            <a:ext cx="1818781" cy="517137"/>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669" y="5227845"/>
            <a:ext cx="8900663" cy="1263000"/>
          </a:xfrm>
          <a:prstGeom prst="rect">
            <a:avLst/>
          </a:prstGeom>
          <a:ln w="12700">
            <a:miter lim="400000"/>
          </a:ln>
        </p:spPr>
      </p:pic>
    </p:spTree>
    <p:extLst>
      <p:ext uri="{BB962C8B-B14F-4D97-AF65-F5344CB8AC3E}">
        <p14:creationId xmlns:p14="http://schemas.microsoft.com/office/powerpoint/2010/main" val="6783723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0EF08B-05F5-8959-7297-2ECFCCD63464}"/>
              </a:ext>
            </a:extLst>
          </p:cNvPr>
          <p:cNvSpPr>
            <a:spLocks noGrp="1"/>
          </p:cNvSpPr>
          <p:nvPr>
            <p:ph type="title"/>
          </p:nvPr>
        </p:nvSpPr>
        <p:spPr/>
        <p:txBody>
          <a:bodyPr/>
          <a:lstStyle/>
          <a:p>
            <a:r>
              <a:rPr lang="fr-FR" dirty="0"/>
              <a:t>Semaine 2</a:t>
            </a:r>
          </a:p>
        </p:txBody>
      </p:sp>
    </p:spTree>
    <p:extLst>
      <p:ext uri="{BB962C8B-B14F-4D97-AF65-F5344CB8AC3E}">
        <p14:creationId xmlns:p14="http://schemas.microsoft.com/office/powerpoint/2010/main" val="41083835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Lundi</a:t>
            </a:r>
            <a:r>
              <a:rPr lang="fr-FR" kern="0" dirty="0">
                <a:solidFill>
                  <a:prstClr val="black"/>
                </a:solidFill>
                <a:latin typeface="Tw Cen MT" panose="020B0602020104020603"/>
              </a:rPr>
              <a:t> 03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1785104"/>
          </a:xfrm>
          <a:prstGeom prst="rect">
            <a:avLst/>
          </a:prstGeom>
          <a:noFill/>
        </p:spPr>
        <p:txBody>
          <a:bodyPr wrap="square" rtlCol="0">
            <a:spAutoFit/>
          </a:bodyPr>
          <a:lstStyle/>
          <a:p>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Texte de publication : </a:t>
            </a:r>
            <a:r>
              <a:rPr lang="fr-FR" sz="1400" dirty="0">
                <a:latin typeface="Century Gothic" panose="020B0502020202020204" pitchFamily="34" charset="0"/>
              </a:rPr>
              <a:t>En ce mois de paix et de partage, prenons le temps de savourer ensemble ce qui compte vraiment : des moments gourmands et chaleureux ! 🍝💛</a:t>
            </a:r>
          </a:p>
          <a:p>
            <a:r>
              <a:rPr lang="fr-FR" sz="1400" dirty="0">
                <a:latin typeface="Century Gothic" panose="020B0502020202020204" pitchFamily="34" charset="0"/>
              </a:rPr>
              <a:t>Nos spaghettis sont là pour rassembler, réconforter et faire sourire. Qui invite qui à dîner ce soir ? 😉👇</a:t>
            </a: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171450" indent="-171450">
              <a:buFont typeface="Courier New" panose="02070309020205020404" pitchFamily="49" charset="0"/>
              <a:buChar char="o"/>
            </a:pPr>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r>
              <a:rPr lang="fr-FR" sz="1400" b="1" dirty="0">
                <a:solidFill>
                  <a:prstClr val="black"/>
                </a:solidFill>
                <a:latin typeface="Century Gothic" panose="020B0502020202020204" pitchFamily="34" charset="0"/>
              </a:rPr>
              <a:t>Texte sur le visuel : </a:t>
            </a:r>
            <a:r>
              <a:rPr lang="fr-FR" sz="1400" dirty="0">
                <a:latin typeface="Century Gothic" panose="020B0502020202020204" pitchFamily="34" charset="0"/>
              </a:rPr>
              <a:t>Partager un plat, c’est partager du bonheur ! 🍝✨</a:t>
            </a:r>
            <a:endParaRPr lang="fr-FR" sz="1400" b="1" dirty="0">
              <a:solidFill>
                <a:prstClr val="black"/>
              </a:solidFill>
              <a:latin typeface="Century Gothic" panose="020B0502020202020204" pitchFamily="34" charset="0"/>
            </a:endParaRPr>
          </a:p>
          <a:p>
            <a:endParaRPr lang="fr-FR" sz="1400" b="1" dirty="0">
              <a:solidFill>
                <a:prstClr val="black"/>
              </a:solidFill>
              <a:latin typeface="Century Gothic" panose="020B0502020202020204" pitchFamily="34" charset="0"/>
            </a:endParaRPr>
          </a:p>
          <a:p>
            <a:pPr marL="171450" indent="-171450">
              <a:buFont typeface="Courier New" panose="02070309020205020404" pitchFamily="49" charset="0"/>
              <a:buChar char="o"/>
            </a:pPr>
            <a:r>
              <a:rPr lang="fr-FR" sz="1400" b="1" dirty="0">
                <a:solidFill>
                  <a:prstClr val="black"/>
                </a:solidFill>
                <a:latin typeface="Century Gothic" panose="020B0502020202020204" pitchFamily="34" charset="0"/>
              </a:rPr>
              <a:t>Type de contenu :</a:t>
            </a:r>
            <a:r>
              <a:rPr lang="fr-FR" sz="14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err="1">
                <a:ln>
                  <a:noFill/>
                </a:ln>
                <a:solidFill>
                  <a:srgbClr val="E15B0F"/>
                </a:solidFill>
                <a:effectLst/>
                <a:uLnTx/>
                <a:uFillTx/>
                <a:latin typeface="Helvetica Neue"/>
              </a:rPr>
              <a:t>Monday</a:t>
            </a:r>
            <a:r>
              <a:rPr kumimoji="0" lang="fr-CM" sz="3200" b="1" i="1" u="none" strike="noStrike" kern="1200" cap="none" spc="0" normalizeH="0" baseline="0" noProof="0" dirty="0">
                <a:ln>
                  <a:noFill/>
                </a:ln>
                <a:solidFill>
                  <a:srgbClr val="E15B0F"/>
                </a:solidFill>
                <a:effectLst/>
                <a:uLnTx/>
                <a:uFillTx/>
                <a:latin typeface="Helvetica Neue"/>
              </a:rPr>
              <a:t> Motivation Food (Fun)</a:t>
            </a:r>
          </a:p>
        </p:txBody>
      </p:sp>
    </p:spTree>
    <p:extLst>
      <p:ext uri="{BB962C8B-B14F-4D97-AF65-F5344CB8AC3E}">
        <p14:creationId xmlns:p14="http://schemas.microsoft.com/office/powerpoint/2010/main" val="98469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Mar</a:t>
            </a: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di</a:t>
            </a:r>
            <a:r>
              <a:rPr lang="fr-FR" kern="0" dirty="0">
                <a:solidFill>
                  <a:prstClr val="black"/>
                </a:solidFill>
                <a:latin typeface="Tw Cen MT" panose="020B0602020104020603"/>
              </a:rPr>
              <a:t> 04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871854"/>
            <a:ext cx="9891850"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400" b="1" dirty="0">
                <a:solidFill>
                  <a:prstClr val="black"/>
                </a:solidFill>
                <a:latin typeface="Century Gothic" panose="020B0502020202020204" pitchFamily="34" charset="0"/>
              </a:rPr>
              <a:t>: </a:t>
            </a:r>
            <a:r>
              <a:rPr lang="fr-CA" sz="1400" b="0" i="0" dirty="0">
                <a:solidFill>
                  <a:srgbClr val="080809"/>
                </a:solidFill>
                <a:effectLst/>
                <a:latin typeface="Century Gothic" panose="020B0502020202020204" pitchFamily="34" charset="0"/>
              </a:rPr>
              <a:t>La tête que tu fais lorsque ta mère te sert un bon plat de pates et </a:t>
            </a:r>
            <a:r>
              <a:rPr lang="fr-CA" sz="1400" dirty="0">
                <a:solidFill>
                  <a:srgbClr val="080809"/>
                </a:solidFill>
                <a:latin typeface="Century Gothic" panose="020B0502020202020204" pitchFamily="34" charset="0"/>
              </a:rPr>
              <a:t>le </a:t>
            </a:r>
            <a:r>
              <a:rPr lang="fr-CA" sz="1400" b="0" i="0" dirty="0">
                <a:solidFill>
                  <a:srgbClr val="080809"/>
                </a:solidFill>
                <a:effectLst/>
                <a:latin typeface="Century Gothic" panose="020B0502020202020204" pitchFamily="34" charset="0"/>
              </a:rPr>
              <a:t>plus gros morceau de viande.</a:t>
            </a: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Texte sur le visuel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Un moment de pur régal</a:t>
            </a:r>
            <a:endParaRPr lang="fr-FR" sz="1400" dirty="0">
              <a:solidFill>
                <a:prstClr val="black"/>
              </a:solidFill>
              <a:latin typeface="Century Gothic" panose="020B0502020202020204" pitchFamily="34" charset="0"/>
            </a:endParaRPr>
          </a:p>
          <a:p>
            <a:pPr marL="171450" indent="-171450">
              <a:buFont typeface="Courier New" panose="02070309020205020404" pitchFamily="49" charset="0"/>
              <a:buChar char="o"/>
            </a:pPr>
            <a:endParaRPr lang="fr-FR" sz="1400" dirty="0">
              <a:solidFill>
                <a:prstClr val="black"/>
              </a:solidFill>
              <a:latin typeface="Century Gothic" panose="020B0502020202020204" pitchFamily="34" charset="0"/>
            </a:endParaRPr>
          </a:p>
          <a:p>
            <a:endParaRPr lang="fr-FR" sz="1400" b="1" dirty="0">
              <a:solidFill>
                <a:prstClr val="black"/>
              </a:solidFill>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Post Produits</a:t>
            </a:r>
          </a:p>
        </p:txBody>
      </p:sp>
      <p:pic>
        <p:nvPicPr>
          <p:cNvPr id="6" name="Image 5">
            <a:extLst>
              <a:ext uri="{FF2B5EF4-FFF2-40B4-BE49-F238E27FC236}">
                <a16:creationId xmlns:a16="http://schemas.microsoft.com/office/drawing/2014/main" id="{C258871D-9D48-EF4E-691C-9492B9895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247" y="1115175"/>
            <a:ext cx="2962797" cy="2014835"/>
          </a:xfrm>
          <a:prstGeom prst="rect">
            <a:avLst/>
          </a:prstGeom>
        </p:spPr>
      </p:pic>
    </p:spTree>
    <p:extLst>
      <p:ext uri="{BB962C8B-B14F-4D97-AF65-F5344CB8AC3E}">
        <p14:creationId xmlns:p14="http://schemas.microsoft.com/office/powerpoint/2010/main" val="3256681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Jeudi</a:t>
            </a:r>
            <a:r>
              <a:rPr lang="fr-FR" kern="0" dirty="0">
                <a:solidFill>
                  <a:prstClr val="black"/>
                </a:solidFill>
                <a:latin typeface="Tw Cen MT" panose="020B0602020104020603"/>
              </a:rPr>
              <a:t> 06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307431" y="3875034"/>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370786" y="3875034"/>
            <a:ext cx="9891850" cy="830997"/>
          </a:xfrm>
          <a:prstGeom prst="rect">
            <a:avLst/>
          </a:prstGeom>
          <a:noFill/>
        </p:spPr>
        <p:txBody>
          <a:bodyPr wrap="square" rtlCol="0">
            <a:spAutoFit/>
          </a:bodyPr>
          <a:lstStyle/>
          <a:p>
            <a:pPr marL="171450" indent="-171450">
              <a:buFont typeface="Courier New" panose="02070309020205020404" pitchFamily="49" charset="0"/>
              <a:buChar char="o"/>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Visuel </a:t>
            </a:r>
            <a:r>
              <a:rPr lang="fr-FR" sz="1200" b="1" dirty="0">
                <a:solidFill>
                  <a:prstClr val="black"/>
                </a:solidFill>
                <a:latin typeface="Century Gothic" panose="020B0502020202020204" pitchFamily="34" charset="0"/>
              </a:rPr>
              <a:t>: </a:t>
            </a:r>
            <a:r>
              <a:rPr lang="fr-FR" sz="1200" dirty="0">
                <a:latin typeface="Century Gothic" panose="020B0502020202020204" pitchFamily="34" charset="0"/>
              </a:rPr>
              <a:t>Savez-vous que pour éplucher les gousses d’ails facilement, il suffit de les plonger quelques secondes dans de l’eau chaude, puis dans de l’eau glacée. Ainsi La peau se détache comme par magie ! ✨</a:t>
            </a:r>
            <a:br>
              <a:rPr lang="fr-FR" sz="1200" dirty="0">
                <a:latin typeface="Century Gothic" panose="020B0502020202020204" pitchFamily="34" charset="0"/>
              </a:rPr>
            </a:br>
            <a:r>
              <a:rPr lang="fr-FR" sz="1200" dirty="0">
                <a:latin typeface="Century Gothic" panose="020B0502020202020204" pitchFamily="34" charset="0"/>
              </a:rPr>
              <a:t>Essayez</a:t>
            </a:r>
            <a:r>
              <a:rPr lang="fr-FR" sz="1200" b="1" dirty="0">
                <a:latin typeface="Century Gothic" panose="020B0502020202020204" pitchFamily="34" charset="0"/>
              </a:rPr>
              <a:t> </a:t>
            </a:r>
            <a:r>
              <a:rPr lang="fr-FR" sz="1200" dirty="0">
                <a:latin typeface="Century Gothic" panose="020B0502020202020204" pitchFamily="34" charset="0"/>
              </a:rPr>
              <a:t>et partagez vos résultats avec nous en commentaires.</a:t>
            </a:r>
            <a:endParaRPr lang="fr-FR" sz="1200" dirty="0">
              <a:solidFill>
                <a:prstClr val="black"/>
              </a:solidFill>
              <a:latin typeface="Century Gothic" panose="020B0502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Astuce de la semaine</a:t>
            </a:r>
          </a:p>
        </p:txBody>
      </p:sp>
    </p:spTree>
    <p:extLst>
      <p:ext uri="{BB962C8B-B14F-4D97-AF65-F5344CB8AC3E}">
        <p14:creationId xmlns:p14="http://schemas.microsoft.com/office/powerpoint/2010/main" val="144891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Vendredi 07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738443" cy="1785104"/>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 </a:t>
            </a:r>
            <a:r>
              <a:rPr kumimoji="0" lang="fr-FR" sz="1400" i="0" u="none" strike="noStrike" kern="1200" cap="none" spc="0" normalizeH="0" baseline="0" noProof="0" dirty="0">
                <a:ln>
                  <a:noFill/>
                </a:ln>
                <a:solidFill>
                  <a:prstClr val="black"/>
                </a:solidFill>
                <a:effectLst/>
                <a:uLnTx/>
                <a:uFillTx/>
                <a:latin typeface="Century Gothic" panose="020B0502020202020204" pitchFamily="34" charset="0"/>
              </a:rPr>
              <a:t>Les erreurs à éviter à table</a:t>
            </a:r>
          </a:p>
          <a:p>
            <a:pPr marR="0" lvl="0" algn="just" defTabSz="914400" rtl="0" eaLnBrk="1" fontAlgn="auto" latinLnBrk="0" hangingPunct="1">
              <a:lnSpc>
                <a:spcPct val="100000"/>
              </a:lnSpc>
              <a:spcBef>
                <a:spcPts val="0"/>
              </a:spcBef>
              <a:spcAft>
                <a:spcPts val="0"/>
              </a:spcAft>
              <a:buClrTx/>
              <a:buSzTx/>
              <a:tabLst/>
              <a:defRPr/>
            </a:pPr>
            <a:r>
              <a:rPr lang="fr-FR" sz="1400" b="0" dirty="0">
                <a:solidFill>
                  <a:prstClr val="black"/>
                </a:solidFill>
                <a:latin typeface="Century Gothic" panose="020B0502020202020204" pitchFamily="34" charset="0"/>
              </a:rPr>
              <a:t>Regardez notre courte vidéo pour découvrir les erreurs de comportement courant lors des repas et comment les éviter pour un dîner parfait.</a:t>
            </a:r>
            <a:endPar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ndParaRPr>
          </a:p>
          <a:p>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171450" indent="-171450">
              <a:buFont typeface="Courier New" panose="02070309020205020404" pitchFamily="49" charset="0"/>
              <a:buChar char="o"/>
            </a:pPr>
            <a:endParaRPr lang="fr-FR" sz="1400" b="1"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400" b="1" dirty="0">
                <a:solidFill>
                  <a:prstClr val="black"/>
                </a:solidFill>
                <a:latin typeface="Century Gothic" panose="020B0502020202020204" pitchFamily="34" charset="0"/>
              </a:rPr>
              <a:t>Type de contenu : </a:t>
            </a:r>
            <a:r>
              <a:rPr lang="fr-FR" sz="1400" dirty="0">
                <a:solidFill>
                  <a:prstClr val="black"/>
                </a:solidFill>
                <a:latin typeface="Century Gothic" panose="020B0502020202020204" pitchFamily="34" charset="0"/>
              </a:rPr>
              <a:t>Story</a:t>
            </a:r>
            <a:r>
              <a:rPr lang="fr-FR" sz="1400" b="1" dirty="0">
                <a:solidFill>
                  <a:prstClr val="black"/>
                </a:solidFill>
                <a:latin typeface="Century Gothic" panose="020B0502020202020204" pitchFamily="34" charset="0"/>
              </a:rPr>
              <a:t> </a:t>
            </a:r>
            <a:r>
              <a:rPr lang="fr-FR" sz="1400" dirty="0">
                <a:solidFill>
                  <a:prstClr val="black"/>
                </a:solidFill>
                <a:latin typeface="Century Gothic" panose="020B0502020202020204" pitchFamily="34" charset="0"/>
              </a:rPr>
              <a:t>( Nous allons rajouter des images dans la vidéo )</a:t>
            </a:r>
          </a:p>
          <a:p>
            <a:pPr marR="0" lvl="0" fontAlgn="auto">
              <a:lnSpc>
                <a:spcPct val="100000"/>
              </a:lnSpc>
              <a:spcBef>
                <a:spcPts val="0"/>
              </a:spcBef>
              <a:spcAft>
                <a:spcPts val="0"/>
              </a:spcAft>
              <a:buClrTx/>
              <a:buSzTx/>
              <a:tabLst/>
              <a:defRPr/>
            </a:pPr>
            <a:r>
              <a:rPr lang="fr-FR" sz="1400" dirty="0">
                <a:solidFill>
                  <a:prstClr val="black"/>
                </a:solidFill>
                <a:latin typeface="Century Gothic" panose="020B0502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A</a:t>
            </a:r>
            <a:r>
              <a:rPr lang="fr-CM" sz="3200" b="1" i="1" dirty="0">
                <a:solidFill>
                  <a:srgbClr val="E15B0F"/>
                </a:solidFill>
                <a:latin typeface="Helvetica Neue"/>
              </a:rPr>
              <a:t> Table</a:t>
            </a:r>
            <a:endParaRPr kumimoji="0" lang="fr-CM" sz="3200" b="1" i="1" u="none" strike="noStrike" kern="1200" cap="none" spc="0" normalizeH="0" baseline="0" noProof="0" dirty="0">
              <a:ln>
                <a:noFill/>
              </a:ln>
              <a:solidFill>
                <a:srgbClr val="E15B0F"/>
              </a:solidFill>
              <a:effectLst/>
              <a:uLnTx/>
              <a:uFillTx/>
              <a:latin typeface="Helvetica Neue"/>
            </a:endParaRPr>
          </a:p>
        </p:txBody>
      </p:sp>
      <p:pic>
        <p:nvPicPr>
          <p:cNvPr id="3" name="a table new_3_1 (1)">
            <a:hlinkClick r:id="" action="ppaction://media"/>
            <a:extLst>
              <a:ext uri="{FF2B5EF4-FFF2-40B4-BE49-F238E27FC236}">
                <a16:creationId xmlns:a16="http://schemas.microsoft.com/office/drawing/2014/main" id="{974EE008-91FD-A74E-DFE6-1DFF9CFA70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55951" y="551527"/>
            <a:ext cx="1887406" cy="2651328"/>
          </a:xfrm>
          <a:prstGeom prst="rect">
            <a:avLst/>
          </a:prstGeom>
        </p:spPr>
      </p:pic>
    </p:spTree>
    <p:extLst>
      <p:ext uri="{BB962C8B-B14F-4D97-AF65-F5344CB8AC3E}">
        <p14:creationId xmlns:p14="http://schemas.microsoft.com/office/powerpoint/2010/main" val="34259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F63FAF-0568-48CA-9BD7-41F574E182D5}"/>
              </a:ext>
            </a:extLst>
          </p:cNvPr>
          <p:cNvSpPr/>
          <p:nvPr/>
        </p:nvSpPr>
        <p:spPr>
          <a:xfrm>
            <a:off x="11124189" y="0"/>
            <a:ext cx="1074105" cy="6858000"/>
          </a:xfrm>
          <a:custGeom>
            <a:avLst/>
            <a:gdLst>
              <a:gd name="connsiteX0" fmla="*/ 0 w 5551714"/>
              <a:gd name="connsiteY0" fmla="*/ 0 h 5612184"/>
              <a:gd name="connsiteX1" fmla="*/ 5551714 w 5551714"/>
              <a:gd name="connsiteY1" fmla="*/ 0 h 5612184"/>
              <a:gd name="connsiteX2" fmla="*/ 5551714 w 5551714"/>
              <a:gd name="connsiteY2" fmla="*/ 5612184 h 5612184"/>
              <a:gd name="connsiteX3" fmla="*/ 0 w 5551714"/>
              <a:gd name="connsiteY3" fmla="*/ 5612184 h 5612184"/>
              <a:gd name="connsiteX4" fmla="*/ 0 w 5551714"/>
              <a:gd name="connsiteY4" fmla="*/ 0 h 5612184"/>
              <a:gd name="connsiteX0" fmla="*/ 0 w 6814457"/>
              <a:gd name="connsiteY0" fmla="*/ 0 h 6889441"/>
              <a:gd name="connsiteX1" fmla="*/ 6814457 w 6814457"/>
              <a:gd name="connsiteY1" fmla="*/ 1277257 h 6889441"/>
              <a:gd name="connsiteX2" fmla="*/ 6814457 w 6814457"/>
              <a:gd name="connsiteY2" fmla="*/ 6889441 h 6889441"/>
              <a:gd name="connsiteX3" fmla="*/ 1262743 w 6814457"/>
              <a:gd name="connsiteY3" fmla="*/ 6889441 h 6889441"/>
              <a:gd name="connsiteX4" fmla="*/ 0 w 6814457"/>
              <a:gd name="connsiteY4" fmla="*/ 0 h 6889441"/>
              <a:gd name="connsiteX0" fmla="*/ 0 w 7844971"/>
              <a:gd name="connsiteY0" fmla="*/ 0 h 6889441"/>
              <a:gd name="connsiteX1" fmla="*/ 7844971 w 7844971"/>
              <a:gd name="connsiteY1" fmla="*/ 0 h 6889441"/>
              <a:gd name="connsiteX2" fmla="*/ 6814457 w 7844971"/>
              <a:gd name="connsiteY2" fmla="*/ 6889441 h 6889441"/>
              <a:gd name="connsiteX3" fmla="*/ 1262743 w 7844971"/>
              <a:gd name="connsiteY3" fmla="*/ 6889441 h 6889441"/>
              <a:gd name="connsiteX4" fmla="*/ 0 w 7844971"/>
              <a:gd name="connsiteY4" fmla="*/ 0 h 6889441"/>
              <a:gd name="connsiteX0" fmla="*/ 0 w 7917543"/>
              <a:gd name="connsiteY0" fmla="*/ 0 h 6903956"/>
              <a:gd name="connsiteX1" fmla="*/ 7844971 w 7917543"/>
              <a:gd name="connsiteY1" fmla="*/ 0 h 6903956"/>
              <a:gd name="connsiteX2" fmla="*/ 7917543 w 7917543"/>
              <a:gd name="connsiteY2" fmla="*/ 6903956 h 6903956"/>
              <a:gd name="connsiteX3" fmla="*/ 1262743 w 7917543"/>
              <a:gd name="connsiteY3" fmla="*/ 6889441 h 6903956"/>
              <a:gd name="connsiteX4" fmla="*/ 0 w 7917543"/>
              <a:gd name="connsiteY4" fmla="*/ 0 h 69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543" h="6903956">
                <a:moveTo>
                  <a:pt x="0" y="0"/>
                </a:moveTo>
                <a:lnTo>
                  <a:pt x="7844971" y="0"/>
                </a:lnTo>
                <a:lnTo>
                  <a:pt x="7917543" y="6903956"/>
                </a:lnTo>
                <a:lnTo>
                  <a:pt x="1262743" y="6889441"/>
                </a:lnTo>
                <a:lnTo>
                  <a:pt x="0"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307439" y="818602"/>
            <a:ext cx="1817226" cy="73643"/>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307440" y="1306822"/>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Date</a:t>
            </a:r>
          </a:p>
        </p:txBody>
      </p:sp>
      <p:sp>
        <p:nvSpPr>
          <p:cNvPr id="12" name="Rectangle 11"/>
          <p:cNvSpPr/>
          <p:nvPr/>
        </p:nvSpPr>
        <p:spPr>
          <a:xfrm>
            <a:off x="2046084" y="1306822"/>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Tw Cen MT" panose="020B0602020104020603"/>
              </a:rPr>
              <a:t>Samedi 08 Mars 2025</a:t>
            </a:r>
            <a:endPar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307439" y="2393238"/>
            <a:ext cx="173864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Support</a:t>
            </a:r>
          </a:p>
        </p:txBody>
      </p:sp>
      <p:sp>
        <p:nvSpPr>
          <p:cNvPr id="17" name="Rectangle 16"/>
          <p:cNvSpPr/>
          <p:nvPr/>
        </p:nvSpPr>
        <p:spPr>
          <a:xfrm>
            <a:off x="2046083" y="2393238"/>
            <a:ext cx="2797520" cy="570369"/>
          </a:xfrm>
          <a:prstGeom prst="rect">
            <a:avLst/>
          </a:prstGeom>
          <a:solidFill>
            <a:srgbClr val="E7E6E6"/>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w Cen MT" panose="020B0602020104020603"/>
                <a:ea typeface="+mn-ea"/>
                <a:cs typeface="+mn-cs"/>
              </a:rPr>
              <a:t> Facebook</a:t>
            </a:r>
          </a:p>
        </p:txBody>
      </p:sp>
      <p:cxnSp>
        <p:nvCxnSpPr>
          <p:cNvPr id="20" name="Connecteur droit 19"/>
          <p:cNvCxnSpPr/>
          <p:nvPr/>
        </p:nvCxnSpPr>
        <p:spPr>
          <a:xfrm>
            <a:off x="268148" y="3678829"/>
            <a:ext cx="0" cy="2365749"/>
          </a:xfrm>
          <a:prstGeom prst="line">
            <a:avLst/>
          </a:prstGeom>
          <a:noFill/>
          <a:ln w="28575" cap="flat" cmpd="sng" algn="ctr">
            <a:solidFill>
              <a:schemeClr val="accent2"/>
            </a:solidFill>
            <a:prstDash val="solid"/>
            <a:miter lim="800000"/>
          </a:ln>
          <a:effectLst/>
        </p:spPr>
      </p:cxnSp>
      <p:sp>
        <p:nvSpPr>
          <p:cNvPr id="21" name="Rectangle 20"/>
          <p:cNvSpPr/>
          <p:nvPr/>
        </p:nvSpPr>
        <p:spPr>
          <a:xfrm>
            <a:off x="307431" y="3175495"/>
            <a:ext cx="4536164" cy="570369"/>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white"/>
                </a:solidFill>
                <a:effectLst/>
                <a:uLnTx/>
                <a:uFillTx/>
                <a:latin typeface="Tw Cen MT" panose="020B0602020104020603"/>
                <a:ea typeface="+mn-ea"/>
                <a:cs typeface="+mn-cs"/>
              </a:rPr>
              <a:t>Contenu</a:t>
            </a:r>
          </a:p>
        </p:txBody>
      </p:sp>
      <p:cxnSp>
        <p:nvCxnSpPr>
          <p:cNvPr id="23" name="Connecteur droit 22"/>
          <p:cNvCxnSpPr/>
          <p:nvPr/>
        </p:nvCxnSpPr>
        <p:spPr>
          <a:xfrm>
            <a:off x="10006593" y="3817609"/>
            <a:ext cx="0" cy="2365749"/>
          </a:xfrm>
          <a:prstGeom prst="line">
            <a:avLst/>
          </a:prstGeom>
          <a:noFill/>
          <a:ln w="28575" cap="flat" cmpd="sng" algn="ctr">
            <a:solidFill>
              <a:schemeClr val="accent2"/>
            </a:solidFill>
            <a:prstDash val="solid"/>
            <a:miter lim="800000"/>
          </a:ln>
          <a:effectLst/>
        </p:spPr>
      </p:cxnSp>
      <p:sp>
        <p:nvSpPr>
          <p:cNvPr id="28" name="ZoneTexte 27"/>
          <p:cNvSpPr txBox="1"/>
          <p:nvPr/>
        </p:nvSpPr>
        <p:spPr>
          <a:xfrm>
            <a:off x="268148" y="3777056"/>
            <a:ext cx="9891850" cy="2123658"/>
          </a:xfrm>
          <a:prstGeom prst="rect">
            <a:avLst/>
          </a:prstGeom>
          <a:noFill/>
        </p:spPr>
        <p:txBody>
          <a:bodyPr wrap="square" rtlCol="0">
            <a:spAutoFit/>
          </a:bodyPr>
          <a:lstStyle/>
          <a:p>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rPr>
              <a:t>   Texte de publication </a:t>
            </a:r>
            <a:r>
              <a:rPr lang="fr-FR" sz="1200" b="1" dirty="0">
                <a:solidFill>
                  <a:prstClr val="black"/>
                </a:solidFill>
                <a:latin typeface="Century Gothic" panose="020B0502020202020204" pitchFamily="34" charset="0"/>
              </a:rPr>
              <a:t>: Journée Internationale des Droits des Femmes : </a:t>
            </a:r>
            <a:r>
              <a:rPr lang="fr-FR" sz="1200" b="1" dirty="0">
                <a:latin typeface="Century Gothic" panose="020B0502020202020204" pitchFamily="34" charset="0"/>
              </a:rPr>
              <a:t>Féminité, force et saveurs !</a:t>
            </a:r>
            <a:r>
              <a:rPr lang="fr-FR" sz="1200" dirty="0">
                <a:latin typeface="Century Gothic" panose="020B0502020202020204" pitchFamily="34" charset="0"/>
              </a:rPr>
              <a:t> 🌍✨</a:t>
            </a:r>
            <a:br>
              <a:rPr lang="fr-FR" sz="1200" dirty="0">
                <a:latin typeface="Century Gothic" panose="020B0502020202020204" pitchFamily="34" charset="0"/>
              </a:rPr>
            </a:br>
            <a:r>
              <a:rPr lang="fr-FR" sz="1200" dirty="0">
                <a:latin typeface="Century Gothic" panose="020B0502020202020204" pitchFamily="34" charset="0"/>
              </a:rPr>
              <a:t>Aujourd’hui, nous célébrons les femmes qui, chaque jour, nourrissent le monde avec amour, persévérance et talent. 💪🏾</a:t>
            </a:r>
          </a:p>
          <a:p>
            <a:r>
              <a:rPr lang="fr-FR" sz="1200" dirty="0">
                <a:latin typeface="Century Gothic" panose="020B0502020202020204" pitchFamily="34" charset="0"/>
              </a:rPr>
              <a:t>Dans nos cuisines, nos familles, nos entreprises et partout ailleurs, elles sont le pilier du changement et de l’innovation. Chez Panzani Cameroun, nous nous engageons à valoriser leur rôle et à soutenir leurs ambitions, un plat à la fois. 🍝</a:t>
            </a:r>
          </a:p>
          <a:p>
            <a:r>
              <a:rPr lang="fr-FR" sz="1200" b="1" dirty="0">
                <a:latin typeface="Century Gothic" panose="020B0502020202020204" pitchFamily="34" charset="0"/>
              </a:rPr>
              <a:t>À toutes les femmes : continuez à briller, à créer et à inspirer !</a:t>
            </a:r>
            <a:r>
              <a:rPr lang="fr-FR" sz="1200" dirty="0">
                <a:latin typeface="Century Gothic" panose="020B0502020202020204" pitchFamily="34" charset="0"/>
              </a:rPr>
              <a:t> ✨</a:t>
            </a:r>
          </a:p>
          <a:p>
            <a:endParaRPr lang="fr-FR" sz="1200" b="1" dirty="0">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200" b="1" dirty="0">
                <a:solidFill>
                  <a:prstClr val="black"/>
                </a:solidFill>
                <a:latin typeface="Century Gothic" panose="020B0502020202020204" pitchFamily="34" charset="0"/>
              </a:rPr>
              <a:t>Texte sur le visuel : </a:t>
            </a:r>
            <a:r>
              <a:rPr lang="fr-FR" sz="1200" dirty="0">
                <a:solidFill>
                  <a:prstClr val="black"/>
                </a:solidFill>
                <a:latin typeface="Century Gothic" panose="020B0502020202020204" pitchFamily="34" charset="0"/>
              </a:rPr>
              <a:t>Journée Internationale des Droits des Femmes </a:t>
            </a:r>
          </a:p>
          <a:p>
            <a:pPr marR="0" lvl="0" fontAlgn="auto">
              <a:lnSpc>
                <a:spcPct val="100000"/>
              </a:lnSpc>
              <a:spcBef>
                <a:spcPts val="0"/>
              </a:spcBef>
              <a:spcAft>
                <a:spcPts val="0"/>
              </a:spcAft>
              <a:buClrTx/>
              <a:buSzTx/>
              <a:tabLst/>
              <a:defRPr/>
            </a:pPr>
            <a:r>
              <a:rPr lang="fr-FR" sz="1200" dirty="0">
                <a:latin typeface="Century Gothic" panose="020B0502020202020204" pitchFamily="34" charset="0"/>
              </a:rPr>
              <a:t>Des fils de pâtes aux fils de l’Histoire, les femmes tissent le monde de demain.</a:t>
            </a:r>
            <a:endParaRPr lang="fr-FR" sz="1200"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endParaRPr lang="fr-FR" sz="1200" dirty="0">
              <a:solidFill>
                <a:prstClr val="black"/>
              </a:solidFill>
              <a:latin typeface="Century Gothic" panose="020B0502020202020204" pitchFamily="34" charset="0"/>
            </a:endParaRPr>
          </a:p>
          <a:p>
            <a:pPr marR="0" lvl="0" indent="-285750" fontAlgn="auto">
              <a:lnSpc>
                <a:spcPct val="100000"/>
              </a:lnSpc>
              <a:spcBef>
                <a:spcPts val="0"/>
              </a:spcBef>
              <a:spcAft>
                <a:spcPts val="0"/>
              </a:spcAft>
              <a:buClrTx/>
              <a:buSzTx/>
              <a:buFont typeface="Courier New" panose="02070309020205020404" pitchFamily="49" charset="0"/>
              <a:buChar char="o"/>
              <a:tabLst/>
              <a:defRPr/>
            </a:pPr>
            <a:r>
              <a:rPr lang="fr-FR" sz="1200" b="1" dirty="0">
                <a:solidFill>
                  <a:prstClr val="black"/>
                </a:solidFill>
                <a:latin typeface="Century Gothic" panose="020B0502020202020204" pitchFamily="34" charset="0"/>
              </a:rPr>
              <a:t>Date de contenus :</a:t>
            </a:r>
            <a:r>
              <a:rPr lang="fr-FR" sz="1200" dirty="0">
                <a:solidFill>
                  <a:prstClr val="black"/>
                </a:solidFill>
                <a:latin typeface="Century Gothic" panose="020B0502020202020204" pitchFamily="34" charset="0"/>
              </a:rPr>
              <a:t> Image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Image" descr="Image">
            <a:extLst>
              <a:ext uri="{FF2B5EF4-FFF2-40B4-BE49-F238E27FC236}">
                <a16:creationId xmlns:a16="http://schemas.microsoft.com/office/drawing/2014/main" id="{E8D3FC86-5C03-EDC6-1315-7D432A1EA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315" y="6183358"/>
            <a:ext cx="1703941" cy="484484"/>
          </a:xfrm>
          <a:prstGeom prst="rect">
            <a:avLst/>
          </a:prstGeom>
          <a:ln w="12700">
            <a:miter lim="400000"/>
          </a:ln>
        </p:spPr>
      </p:pic>
      <p:sp>
        <p:nvSpPr>
          <p:cNvPr id="5" name="Sous-titre 2">
            <a:extLst>
              <a:ext uri="{FF2B5EF4-FFF2-40B4-BE49-F238E27FC236}">
                <a16:creationId xmlns:a16="http://schemas.microsoft.com/office/drawing/2014/main" id="{C58DE02F-BC8E-813A-6911-DCC6BF740BAC}"/>
              </a:ext>
            </a:extLst>
          </p:cNvPr>
          <p:cNvSpPr txBox="1">
            <a:spLocks/>
          </p:cNvSpPr>
          <p:nvPr/>
        </p:nvSpPr>
        <p:spPr>
          <a:xfrm>
            <a:off x="172898" y="232358"/>
            <a:ext cx="10089738" cy="472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M" sz="3200" b="1" i="1" u="none" strike="noStrike" kern="1200" cap="none" spc="0" normalizeH="0" baseline="0" noProof="0" dirty="0">
                <a:ln>
                  <a:noFill/>
                </a:ln>
                <a:solidFill>
                  <a:srgbClr val="E15B0F"/>
                </a:solidFill>
                <a:effectLst/>
                <a:uLnTx/>
                <a:uFillTx/>
                <a:latin typeface="Helvetica Neue"/>
              </a:rPr>
              <a:t> </a:t>
            </a:r>
            <a:r>
              <a:rPr lang="fr-CM" sz="3200" b="1" i="1" dirty="0">
                <a:solidFill>
                  <a:srgbClr val="E15B0F"/>
                </a:solidFill>
                <a:latin typeface="Helvetica Neue"/>
              </a:rPr>
              <a:t>Journée Internationale des Droits des Femmes</a:t>
            </a:r>
            <a:endParaRPr kumimoji="0" lang="fr-CM" sz="3200" b="1" i="1" u="none" strike="noStrike" kern="1200" cap="none" spc="0" normalizeH="0" baseline="0" noProof="0" dirty="0">
              <a:ln>
                <a:noFill/>
              </a:ln>
              <a:solidFill>
                <a:srgbClr val="E15B0F"/>
              </a:solidFill>
              <a:effectLst/>
              <a:uLnTx/>
              <a:uFillTx/>
              <a:latin typeface="Helvetica Neue"/>
            </a:endParaRPr>
          </a:p>
        </p:txBody>
      </p:sp>
    </p:spTree>
    <p:extLst>
      <p:ext uri="{BB962C8B-B14F-4D97-AF65-F5344CB8AC3E}">
        <p14:creationId xmlns:p14="http://schemas.microsoft.com/office/powerpoint/2010/main" val="11088914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TotalTime>
  <Words>1874</Words>
  <Application>Microsoft Office PowerPoint</Application>
  <PresentationFormat>Grand écran</PresentationFormat>
  <Paragraphs>291</Paragraphs>
  <Slides>30</Slides>
  <Notes>25</Notes>
  <HiddenSlides>0</HiddenSlides>
  <MMClips>1</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30</vt:i4>
      </vt:variant>
    </vt:vector>
  </HeadingPairs>
  <TitlesOfParts>
    <vt:vector size="41" baseType="lpstr">
      <vt:lpstr>Arial</vt:lpstr>
      <vt:lpstr>Calibri</vt:lpstr>
      <vt:lpstr>Calibri Light</vt:lpstr>
      <vt:lpstr>Century Gothic</vt:lpstr>
      <vt:lpstr>Courier New</vt:lpstr>
      <vt:lpstr>Helvetica Neue</vt:lpstr>
      <vt:lpstr>Helvetica Neue Medium</vt:lpstr>
      <vt:lpstr>Montserrat Bold</vt:lpstr>
      <vt:lpstr>Tw Cen MT</vt:lpstr>
      <vt:lpstr>Thème Office</vt:lpstr>
      <vt:lpstr>21_BasicWhite</vt:lpstr>
      <vt:lpstr>PLANNING DE PUBLICATIONS</vt:lpstr>
      <vt:lpstr>Semaine 1</vt:lpstr>
      <vt:lpstr>Présentation PowerPoint</vt:lpstr>
      <vt:lpstr>Semaine 2</vt:lpstr>
      <vt:lpstr>Présentation PowerPoint</vt:lpstr>
      <vt:lpstr>Présentation PowerPoint</vt:lpstr>
      <vt:lpstr>Présentation PowerPoint</vt:lpstr>
      <vt:lpstr>Présentation PowerPoint</vt:lpstr>
      <vt:lpstr>Présentation PowerPoint</vt:lpstr>
      <vt:lpstr>Présentation PowerPoint</vt:lpstr>
      <vt:lpstr>Semaine 3</vt:lpstr>
      <vt:lpstr>Présentation PowerPoint</vt:lpstr>
      <vt:lpstr>Présentation PowerPoint</vt:lpstr>
      <vt:lpstr>Présentation PowerPoint</vt:lpstr>
      <vt:lpstr>Présentation PowerPoint</vt:lpstr>
      <vt:lpstr>Présentation PowerPoint</vt:lpstr>
      <vt:lpstr>Semaine 4</vt:lpstr>
      <vt:lpstr>Présentation PowerPoint</vt:lpstr>
      <vt:lpstr>Présentation PowerPoint</vt:lpstr>
      <vt:lpstr>Présentation PowerPoint</vt:lpstr>
      <vt:lpstr>Présentation PowerPoint</vt:lpstr>
      <vt:lpstr>Présentation PowerPoint</vt:lpstr>
      <vt:lpstr>Semaine 5</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DE PUBLICATIONS</dc:title>
  <dc:creator>LENOVO</dc:creator>
  <cp:lastModifiedBy>User</cp:lastModifiedBy>
  <cp:revision>174</cp:revision>
  <dcterms:created xsi:type="dcterms:W3CDTF">2024-07-18T10:48:58Z</dcterms:created>
  <dcterms:modified xsi:type="dcterms:W3CDTF">2025-02-18T15:13:03Z</dcterms:modified>
</cp:coreProperties>
</file>