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30"/>
  </p:notesMasterIdLst>
  <p:sldIdLst>
    <p:sldId id="257" r:id="rId3"/>
    <p:sldId id="2147330047" r:id="rId4"/>
    <p:sldId id="2147330036" r:id="rId5"/>
    <p:sldId id="2147330094" r:id="rId6"/>
    <p:sldId id="2147330073" r:id="rId7"/>
    <p:sldId id="2147330093" r:id="rId8"/>
    <p:sldId id="2147330074" r:id="rId9"/>
    <p:sldId id="2147330075" r:id="rId10"/>
    <p:sldId id="2147330048" r:id="rId11"/>
    <p:sldId id="2147330076" r:id="rId12"/>
    <p:sldId id="2147330091" r:id="rId13"/>
    <p:sldId id="2147330077" r:id="rId14"/>
    <p:sldId id="2147330078" r:id="rId15"/>
    <p:sldId id="2147330079" r:id="rId16"/>
    <p:sldId id="2147330080" r:id="rId17"/>
    <p:sldId id="2147330051" r:id="rId18"/>
    <p:sldId id="2147330081" r:id="rId19"/>
    <p:sldId id="2147330082" r:id="rId20"/>
    <p:sldId id="2147330071" r:id="rId21"/>
    <p:sldId id="2147330084" r:id="rId22"/>
    <p:sldId id="2147330085" r:id="rId23"/>
    <p:sldId id="2147330067" r:id="rId24"/>
    <p:sldId id="2147330086" r:id="rId25"/>
    <p:sldId id="2147330087" r:id="rId26"/>
    <p:sldId id="2147330088" r:id="rId27"/>
    <p:sldId id="2147330089" r:id="rId28"/>
    <p:sldId id="2147330062"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1562E5-79ED-4F03-830A-E1CE324F10E3}" v="11" dt="2025-01-27T06:18:44.6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50" autoAdjust="0"/>
    <p:restoredTop sz="86364" autoAdjust="0"/>
  </p:normalViewPr>
  <p:slideViewPr>
    <p:cSldViewPr snapToGrid="0">
      <p:cViewPr varScale="1">
        <p:scale>
          <a:sx n="75" d="100"/>
          <a:sy n="75" d="100"/>
        </p:scale>
        <p:origin x="1022" y="67"/>
      </p:cViewPr>
      <p:guideLst/>
    </p:cSldViewPr>
  </p:slideViewPr>
  <p:outlineViewPr>
    <p:cViewPr>
      <p:scale>
        <a:sx n="33" d="100"/>
        <a:sy n="33" d="100"/>
      </p:scale>
      <p:origin x="0" y="-1229"/>
    </p:cViewPr>
    <p:sldLst>
      <p:sld r:id="rId1"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6.xml"/></Relationships>
</file>

<file path=ppt/_rels/viewProps.xml.rels><?xml version="1.0" encoding="UTF-8" standalone="yes"?>
<Relationships xmlns="http://schemas.openxmlformats.org/package/2006/relationships"><Relationship Id="rId1" Type="http://schemas.openxmlformats.org/officeDocument/2006/relationships/slide" Target="slides/slide2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261498-50D6-4BE8-BD4F-0AF4FF75C0B8}" type="datetimeFigureOut">
              <a:rPr lang="fr-FR" smtClean="0"/>
              <a:t>27/02/2025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F552E-B2CD-451D-80DA-A54BB010D9AE}" type="slidenum">
              <a:rPr lang="fr-FR" smtClean="0"/>
              <a:t>‹N°›</a:t>
            </a:fld>
            <a:endParaRPr lang="fr-FR"/>
          </a:p>
        </p:txBody>
      </p:sp>
    </p:spTree>
    <p:extLst>
      <p:ext uri="{BB962C8B-B14F-4D97-AF65-F5344CB8AC3E}">
        <p14:creationId xmlns:p14="http://schemas.microsoft.com/office/powerpoint/2010/main" val="2046813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9BF552E-B2CD-451D-80DA-A54BB010D9AE}" type="slidenum">
              <a:rPr lang="fr-FR" smtClean="0"/>
              <a:t>1</a:t>
            </a:fld>
            <a:endParaRPr lang="fr-FR"/>
          </a:p>
        </p:txBody>
      </p:sp>
    </p:spTree>
    <p:extLst>
      <p:ext uri="{BB962C8B-B14F-4D97-AF65-F5344CB8AC3E}">
        <p14:creationId xmlns:p14="http://schemas.microsoft.com/office/powerpoint/2010/main" val="2812006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2434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8535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1768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60613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6777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77384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2395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367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769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8270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56057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7297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36452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8880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3C7FD-2A20-00AF-B2C2-7DC46F7CDDB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C10322B-9139-9F79-904B-C6980EA4939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F0A8B5E6-BFDF-75D5-CBEE-FA4D37EFCB3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F9FC868-AA6F-B18F-66B1-1DF8128F93B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9377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123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137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9179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7776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5708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4F180B-7996-4822-9A0A-37D994B9E40C}"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2881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A222AE-6797-6368-BBA0-38404DC83C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27022C-1B4C-E6AD-E97B-965A96CD2E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0A5E37C-350B-B199-2668-65AE1BB59EA6}"/>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B724C931-9F88-B11D-3DA6-EC1C4BCA56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7AB3A0-F33D-0CEC-BA69-F76483E6739A}"/>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28805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45E541-8280-94DF-68A2-F4D65F6497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85F949A-CD59-2D49-89B0-A9DC5D964EC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93865E7-99A5-0D3B-A465-816F818766CA}"/>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60E7CEEA-A758-C7C6-EA4F-D4D30ADFA5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81F109-3901-B64A-B8A1-5A92E6FDFBF8}"/>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9896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F753E99-E5F4-91D6-FBCA-61E6EF60714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982721F-35D3-E38F-B557-A08B1872369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855C98-9496-686E-5B09-70FC24930B0D}"/>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4C833281-1052-21F7-FBE9-6601578C1DF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2DB2CC5-A66E-D93D-934A-96BF47B12B20}"/>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105966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12" name="Titre de la présentation"/>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Titre de la présentation</a:t>
            </a:r>
          </a:p>
        </p:txBody>
      </p:sp>
      <p:sp>
        <p:nvSpPr>
          <p:cNvPr id="13" name="Texte niveau 1…"/>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97900878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600670" y="5929931"/>
            <a:ext cx="10985502"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12" name="Titre de la présentation"/>
          <p:cNvSpPr txBox="1">
            <a:spLocks noGrp="1"/>
          </p:cNvSpPr>
          <p:nvPr>
            <p:ph type="title" hasCustomPrompt="1"/>
          </p:nvPr>
        </p:nvSpPr>
        <p:spPr>
          <a:xfrm>
            <a:off x="603248" y="1287496"/>
            <a:ext cx="10985502" cy="2324101"/>
          </a:xfrm>
          <a:prstGeom prst="rect">
            <a:avLst/>
          </a:prstGeom>
        </p:spPr>
        <p:txBody>
          <a:bodyPr anchor="b"/>
          <a:lstStyle>
            <a:lvl1pPr>
              <a:defRPr sz="5800" spc="-116"/>
            </a:lvl1pPr>
          </a:lstStyle>
          <a:p>
            <a:r>
              <a:t>Titre de la présentation</a:t>
            </a:r>
          </a:p>
        </p:txBody>
      </p:sp>
      <p:sp>
        <p:nvSpPr>
          <p:cNvPr id="13" name="Texte niveau 1…"/>
          <p:cNvSpPr txBox="1">
            <a:spLocks noGrp="1"/>
          </p:cNvSpPr>
          <p:nvPr>
            <p:ph type="body" sz="quarter" idx="1" hasCustomPrompt="1"/>
          </p:nvPr>
        </p:nvSpPr>
        <p:spPr>
          <a:xfrm>
            <a:off x="600671" y="3611595"/>
            <a:ext cx="10985501" cy="952501"/>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262765391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re et photo">
    <p:spTree>
      <p:nvGrpSpPr>
        <p:cNvPr id="1" name=""/>
        <p:cNvGrpSpPr/>
        <p:nvPr/>
      </p:nvGrpSpPr>
      <p:grpSpPr>
        <a:xfrm>
          <a:off x="0" y="0"/>
          <a:ext cx="0" cy="0"/>
          <a:chOff x="0" y="0"/>
          <a:chExt cx="0" cy="0"/>
        </a:xfrm>
      </p:grpSpPr>
      <p:sp>
        <p:nvSpPr>
          <p:cNvPr id="21" name="Avocats et citrons verts"/>
          <p:cNvSpPr>
            <a:spLocks noGrp="1"/>
          </p:cNvSpPr>
          <p:nvPr>
            <p:ph type="pic" idx="21"/>
          </p:nvPr>
        </p:nvSpPr>
        <p:spPr>
          <a:xfrm>
            <a:off x="-577850" y="-647700"/>
            <a:ext cx="13373100" cy="8009467"/>
          </a:xfrm>
          <a:prstGeom prst="rect">
            <a:avLst/>
          </a:prstGeom>
        </p:spPr>
        <p:txBody>
          <a:bodyPr lIns="91439" tIns="45719" rIns="91439" bIns="45719">
            <a:noAutofit/>
          </a:bodyPr>
          <a:lstStyle/>
          <a:p>
            <a:endParaRPr/>
          </a:p>
        </p:txBody>
      </p:sp>
      <p:sp>
        <p:nvSpPr>
          <p:cNvPr id="22" name="Titre de la présentation"/>
          <p:cNvSpPr txBox="1">
            <a:spLocks noGrp="1"/>
          </p:cNvSpPr>
          <p:nvPr>
            <p:ph type="title" hasCustomPrompt="1"/>
          </p:nvPr>
        </p:nvSpPr>
        <p:spPr>
          <a:xfrm>
            <a:off x="603250" y="3562350"/>
            <a:ext cx="10985500" cy="2324100"/>
          </a:xfrm>
          <a:prstGeom prst="rect">
            <a:avLst/>
          </a:prstGeom>
        </p:spPr>
        <p:txBody>
          <a:bodyPr anchor="b"/>
          <a:lstStyle>
            <a:lvl1pPr>
              <a:defRPr sz="5800" spc="-116"/>
            </a:lvl1pPr>
          </a:lstStyle>
          <a:p>
            <a:r>
              <a:t>Titre de la présentation</a:t>
            </a:r>
          </a:p>
        </p:txBody>
      </p:sp>
      <p:sp>
        <p:nvSpPr>
          <p:cNvPr id="23" name="Auteur et date"/>
          <p:cNvSpPr txBox="1">
            <a:spLocks noGrp="1"/>
          </p:cNvSpPr>
          <p:nvPr>
            <p:ph type="body" sz="quarter" idx="22" hasCustomPrompt="1"/>
          </p:nvPr>
        </p:nvSpPr>
        <p:spPr>
          <a:xfrm>
            <a:off x="603845" y="553069"/>
            <a:ext cx="10984311"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Auteur et date</a:t>
            </a:r>
          </a:p>
        </p:txBody>
      </p:sp>
      <p:sp>
        <p:nvSpPr>
          <p:cNvPr id="24" name="Texte niveau 1…"/>
          <p:cNvSpPr txBox="1">
            <a:spLocks noGrp="1"/>
          </p:cNvSpPr>
          <p:nvPr>
            <p:ph type="body" sz="quarter" idx="1" hasCustomPrompt="1"/>
          </p:nvPr>
        </p:nvSpPr>
        <p:spPr>
          <a:xfrm>
            <a:off x="603250" y="5804955"/>
            <a:ext cx="10985500" cy="558476"/>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la présentation</a:t>
            </a:r>
          </a:p>
          <a:p>
            <a:pPr lvl="1"/>
            <a:endParaRPr/>
          </a:p>
          <a:p>
            <a:pPr lvl="2"/>
            <a:endParaRPr/>
          </a:p>
          <a:p>
            <a:pPr lvl="3"/>
            <a:endParaRPr/>
          </a:p>
          <a:p>
            <a:pPr lvl="4"/>
            <a:endParaRPr/>
          </a:p>
        </p:txBody>
      </p:sp>
      <p:sp>
        <p:nvSpPr>
          <p:cNvPr id="2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4075836951"/>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Autre titre et photo">
    <p:spTree>
      <p:nvGrpSpPr>
        <p:cNvPr id="1" name=""/>
        <p:cNvGrpSpPr/>
        <p:nvPr/>
      </p:nvGrpSpPr>
      <p:grpSpPr>
        <a:xfrm>
          <a:off x="0" y="0"/>
          <a:ext cx="0" cy="0"/>
          <a:chOff x="0" y="0"/>
          <a:chExt cx="0" cy="0"/>
        </a:xfrm>
      </p:grpSpPr>
      <p:sp>
        <p:nvSpPr>
          <p:cNvPr id="32" name="Bol avec des beignets de saumon, de la salade et du houmous"/>
          <p:cNvSpPr>
            <a:spLocks noGrp="1"/>
          </p:cNvSpPr>
          <p:nvPr>
            <p:ph type="pic" idx="21"/>
          </p:nvPr>
        </p:nvSpPr>
        <p:spPr>
          <a:xfrm>
            <a:off x="5486400" y="-101600"/>
            <a:ext cx="6072419" cy="7067550"/>
          </a:xfrm>
          <a:prstGeom prst="rect">
            <a:avLst/>
          </a:prstGeom>
        </p:spPr>
        <p:txBody>
          <a:bodyPr lIns="91439" tIns="45719" rIns="91439" bIns="45719">
            <a:noAutofit/>
          </a:bodyPr>
          <a:lstStyle/>
          <a:p>
            <a:endParaRPr/>
          </a:p>
        </p:txBody>
      </p:sp>
      <p:sp>
        <p:nvSpPr>
          <p:cNvPr id="33" name="Titre de diapositive"/>
          <p:cNvSpPr txBox="1">
            <a:spLocks noGrp="1"/>
          </p:cNvSpPr>
          <p:nvPr>
            <p:ph type="title" hasCustomPrompt="1"/>
          </p:nvPr>
        </p:nvSpPr>
        <p:spPr>
          <a:xfrm>
            <a:off x="603250" y="635000"/>
            <a:ext cx="4889500" cy="2941137"/>
          </a:xfrm>
          <a:prstGeom prst="rect">
            <a:avLst/>
          </a:prstGeom>
        </p:spPr>
        <p:txBody>
          <a:bodyPr anchor="b"/>
          <a:lstStyle/>
          <a:p>
            <a:r>
              <a:t>Titre de diapositive</a:t>
            </a:r>
          </a:p>
        </p:txBody>
      </p:sp>
      <p:sp>
        <p:nvSpPr>
          <p:cNvPr id="34" name="Texte niveau 1…"/>
          <p:cNvSpPr txBox="1">
            <a:spLocks noGrp="1"/>
          </p:cNvSpPr>
          <p:nvPr>
            <p:ph type="body" sz="quarter" idx="1" hasCustomPrompt="1"/>
          </p:nvPr>
        </p:nvSpPr>
        <p:spPr>
          <a:xfrm>
            <a:off x="603250" y="3530288"/>
            <a:ext cx="4889500" cy="2692712"/>
          </a:xfrm>
          <a:prstGeom prst="rect">
            <a:avLst/>
          </a:prstGeom>
        </p:spPr>
        <p:txBody>
          <a:bodyPr/>
          <a:lstStyle>
            <a:lvl1pPr marL="0" indent="0" defTabSz="412750">
              <a:lnSpc>
                <a:spcPct val="100000"/>
              </a:lnSpc>
              <a:spcBef>
                <a:spcPts val="0"/>
              </a:spcBef>
              <a:buSzTx/>
              <a:buNone/>
              <a:defRPr sz="2750" b="1"/>
            </a:lvl1pPr>
            <a:lvl2pPr marL="0" indent="228600" defTabSz="412750">
              <a:lnSpc>
                <a:spcPct val="100000"/>
              </a:lnSpc>
              <a:spcBef>
                <a:spcPts val="0"/>
              </a:spcBef>
              <a:buSzTx/>
              <a:buNone/>
              <a:defRPr sz="2750" b="1"/>
            </a:lvl2pPr>
            <a:lvl3pPr marL="0" indent="457200" defTabSz="412750">
              <a:lnSpc>
                <a:spcPct val="100000"/>
              </a:lnSpc>
              <a:spcBef>
                <a:spcPts val="0"/>
              </a:spcBef>
              <a:buSzTx/>
              <a:buNone/>
              <a:defRPr sz="2750" b="1"/>
            </a:lvl3pPr>
            <a:lvl4pPr marL="0" indent="685800" defTabSz="412750">
              <a:lnSpc>
                <a:spcPct val="100000"/>
              </a:lnSpc>
              <a:spcBef>
                <a:spcPts val="0"/>
              </a:spcBef>
              <a:buSzTx/>
              <a:buNone/>
              <a:defRPr sz="2750" b="1"/>
            </a:lvl4pPr>
            <a:lvl5pPr marL="0" indent="914400" defTabSz="412750">
              <a:lnSpc>
                <a:spcPct val="100000"/>
              </a:lnSpc>
              <a:spcBef>
                <a:spcPts val="0"/>
              </a:spcBef>
              <a:buSzTx/>
              <a:buNone/>
              <a:defRPr sz="2750" b="1"/>
            </a:lvl5pPr>
          </a:lstStyle>
          <a:p>
            <a:r>
              <a:t>Sous-titre de diapositive</a:t>
            </a:r>
          </a:p>
          <a:p>
            <a:pPr lvl="1"/>
            <a:endParaRPr/>
          </a:p>
          <a:p>
            <a:pPr lvl="2"/>
            <a:endParaRPr/>
          </a:p>
          <a:p>
            <a:pPr lvl="3"/>
            <a:endParaRPr/>
          </a:p>
          <a:p>
            <a:pPr lvl="4"/>
            <a:endParaRPr/>
          </a:p>
        </p:txBody>
      </p:sp>
      <p:sp>
        <p:nvSpPr>
          <p:cNvPr id="35" name="Numéro de diapositive"/>
          <p:cNvSpPr txBox="1">
            <a:spLocks noGrp="1"/>
          </p:cNvSpPr>
          <p:nvPr>
            <p:ph type="sldNum" sz="quarter" idx="2"/>
          </p:nvPr>
        </p:nvSpPr>
        <p:spPr>
          <a:xfrm>
            <a:off x="6000750" y="6488825"/>
            <a:ext cx="309380" cy="241092"/>
          </a:xfrm>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394796688"/>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42" name="Titre de diapositive"/>
          <p:cNvSpPr txBox="1">
            <a:spLocks noGrp="1"/>
          </p:cNvSpPr>
          <p:nvPr>
            <p:ph type="title" hasCustomPrompt="1"/>
          </p:nvPr>
        </p:nvSpPr>
        <p:spPr>
          <a:prstGeom prst="rect">
            <a:avLst/>
          </a:prstGeom>
        </p:spPr>
        <p:txBody>
          <a:bodyPr/>
          <a:lstStyle/>
          <a:p>
            <a:r>
              <a:t>Titre de diapositive</a:t>
            </a:r>
          </a:p>
        </p:txBody>
      </p:sp>
      <p:sp>
        <p:nvSpPr>
          <p:cNvPr id="43" name="Sous-titre de diapositive"/>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44"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4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659247414"/>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numCol="2" spcCol="1098550"/>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40899614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0" name="Sous-titre de diapositive"/>
          <p:cNvSpPr txBox="1">
            <a:spLocks noGrp="1"/>
          </p:cNvSpPr>
          <p:nvPr>
            <p:ph type="body" sz="quarter" idx="21" hasCustomPrompt="1"/>
          </p:nvPr>
        </p:nvSpPr>
        <p:spPr>
          <a:xfrm>
            <a:off x="603250" y="1186481"/>
            <a:ext cx="4889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61" name="Texte niveau 1…"/>
          <p:cNvSpPr txBox="1">
            <a:spLocks noGrp="1"/>
          </p:cNvSpPr>
          <p:nvPr>
            <p:ph type="body" sz="half" idx="1" hasCustomPrompt="1"/>
          </p:nvPr>
        </p:nvSpPr>
        <p:spPr>
          <a:xfrm>
            <a:off x="603250" y="2124252"/>
            <a:ext cx="4889500" cy="4128315"/>
          </a:xfrm>
          <a:prstGeom prst="rect">
            <a:avLst/>
          </a:prstGeom>
        </p:spPr>
        <p:txBody>
          <a:bodyPr/>
          <a:lstStyle/>
          <a:p>
            <a:r>
              <a:t>Texte de puce de diapositive</a:t>
            </a:r>
          </a:p>
          <a:p>
            <a:pPr lvl="1"/>
            <a:endParaRPr/>
          </a:p>
          <a:p>
            <a:pPr lvl="2"/>
            <a:endParaRPr/>
          </a:p>
          <a:p>
            <a:pPr lvl="3"/>
            <a:endParaRPr/>
          </a:p>
          <a:p>
            <a:pPr lvl="4"/>
            <a:endParaRPr/>
          </a:p>
        </p:txBody>
      </p:sp>
      <p:sp>
        <p:nvSpPr>
          <p:cNvPr id="62" name="Bol de pâtes pappardelle avec du beurre maître d’hôtel, des noisettes grillées et des lamelles de parmesan"/>
          <p:cNvSpPr>
            <a:spLocks noGrp="1"/>
          </p:cNvSpPr>
          <p:nvPr>
            <p:ph type="pic" idx="22"/>
          </p:nvPr>
        </p:nvSpPr>
        <p:spPr>
          <a:xfrm>
            <a:off x="6096000" y="-203633"/>
            <a:ext cx="5458437" cy="7277916"/>
          </a:xfrm>
          <a:prstGeom prst="rect">
            <a:avLst/>
          </a:prstGeom>
        </p:spPr>
        <p:txBody>
          <a:bodyPr lIns="91439" tIns="45719" rIns="91439" bIns="45719">
            <a:noAutofit/>
          </a:bodyPr>
          <a:lstStyle/>
          <a:p>
            <a:endParaRPr/>
          </a:p>
        </p:txBody>
      </p:sp>
      <p:sp>
        <p:nvSpPr>
          <p:cNvPr id="63" name="Titre de diapositive"/>
          <p:cNvSpPr txBox="1">
            <a:spLocks noGrp="1"/>
          </p:cNvSpPr>
          <p:nvPr>
            <p:ph type="title" hasCustomPrompt="1"/>
          </p:nvPr>
        </p:nvSpPr>
        <p:spPr>
          <a:xfrm>
            <a:off x="603250" y="539750"/>
            <a:ext cx="4889500" cy="717550"/>
          </a:xfrm>
          <a:prstGeom prst="rect">
            <a:avLst/>
          </a:prstGeom>
        </p:spPr>
        <p:txBody>
          <a:bodyPr/>
          <a:lstStyle/>
          <a:p>
            <a:r>
              <a:t>Titre de diapositive</a:t>
            </a:r>
          </a:p>
        </p:txBody>
      </p:sp>
      <p:sp>
        <p:nvSpPr>
          <p:cNvPr id="6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580811640"/>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Titre de section"/>
          <p:cNvSpPr txBox="1">
            <a:spLocks noGrp="1"/>
          </p:cNvSpPr>
          <p:nvPr>
            <p:ph type="title" hasCustomPrompt="1"/>
          </p:nvPr>
        </p:nvSpPr>
        <p:spPr>
          <a:xfrm>
            <a:off x="603248" y="2266950"/>
            <a:ext cx="10985502" cy="2324100"/>
          </a:xfrm>
          <a:prstGeom prst="rect">
            <a:avLst/>
          </a:prstGeom>
        </p:spPr>
        <p:txBody>
          <a:bodyPr anchor="ctr"/>
          <a:lstStyle>
            <a:lvl1pPr>
              <a:defRPr sz="5800" b="0" spc="-116">
                <a:latin typeface="Helvetica Neue Medium"/>
                <a:ea typeface="Helvetica Neue Medium"/>
                <a:cs typeface="Helvetica Neue Medium"/>
                <a:sym typeface="Helvetica Neue Medium"/>
              </a:defRPr>
            </a:lvl1pPr>
          </a:lstStyle>
          <a:p>
            <a:r>
              <a:t>Titre de section</a:t>
            </a:r>
          </a:p>
        </p:txBody>
      </p:sp>
      <p:sp>
        <p:nvSpPr>
          <p:cNvPr id="72" name="Numéro de diapositive"/>
          <p:cNvSpPr txBox="1">
            <a:spLocks noGrp="1"/>
          </p:cNvSpPr>
          <p:nvPr>
            <p:ph type="sldNum" sz="quarter" idx="2"/>
          </p:nvPr>
        </p:nvSpPr>
        <p:spPr>
          <a:xfrm>
            <a:off x="6000750" y="6488825"/>
            <a:ext cx="309380" cy="241092"/>
          </a:xfrm>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75005868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84FE8D-9FC0-EF41-82D9-C793C058886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5DA5D1D-B013-79C5-1B89-1BA4AB59F60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C6BDA85-11FF-1453-D69B-E0F4AEDD218A}"/>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0037EC97-0B60-F540-17B0-9909B1A754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CA0379-E9BD-6BF2-3017-7CE96A3F886E}"/>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697594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79" name="Titre de diapositive"/>
          <p:cNvSpPr txBox="1">
            <a:spLocks noGrp="1"/>
          </p:cNvSpPr>
          <p:nvPr>
            <p:ph type="title" hasCustomPrompt="1"/>
          </p:nvPr>
        </p:nvSpPr>
        <p:spPr>
          <a:xfrm>
            <a:off x="603250" y="539750"/>
            <a:ext cx="10985500" cy="717475"/>
          </a:xfrm>
          <a:prstGeom prst="rect">
            <a:avLst/>
          </a:prstGeom>
        </p:spPr>
        <p:txBody>
          <a:bodyPr/>
          <a:lstStyle/>
          <a:p>
            <a:r>
              <a:t>Titre de diapositive</a:t>
            </a:r>
          </a:p>
        </p:txBody>
      </p:sp>
      <p:sp>
        <p:nvSpPr>
          <p:cNvPr id="80" name="Sous-titre de diapositive"/>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diapositive</a:t>
            </a:r>
          </a:p>
        </p:txBody>
      </p:sp>
      <p:sp>
        <p:nvSpPr>
          <p:cNvPr id="8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590661392"/>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Ordre du jour">
    <p:spTree>
      <p:nvGrpSpPr>
        <p:cNvPr id="1" name=""/>
        <p:cNvGrpSpPr/>
        <p:nvPr/>
      </p:nvGrpSpPr>
      <p:grpSpPr>
        <a:xfrm>
          <a:off x="0" y="0"/>
          <a:ext cx="0" cy="0"/>
          <a:chOff x="0" y="0"/>
          <a:chExt cx="0" cy="0"/>
        </a:xfrm>
      </p:grpSpPr>
      <p:sp>
        <p:nvSpPr>
          <p:cNvPr id="88" name="Titre de l’ordre du jour"/>
          <p:cNvSpPr txBox="1">
            <a:spLocks noGrp="1"/>
          </p:cNvSpPr>
          <p:nvPr>
            <p:ph type="title" hasCustomPrompt="1"/>
          </p:nvPr>
        </p:nvSpPr>
        <p:spPr>
          <a:xfrm>
            <a:off x="603250" y="539750"/>
            <a:ext cx="10985500" cy="717550"/>
          </a:xfrm>
          <a:prstGeom prst="rect">
            <a:avLst/>
          </a:prstGeom>
        </p:spPr>
        <p:txBody>
          <a:bodyPr/>
          <a:lstStyle/>
          <a:p>
            <a:r>
              <a:t>Titre de l’ordre du jour</a:t>
            </a:r>
          </a:p>
        </p:txBody>
      </p:sp>
      <p:sp>
        <p:nvSpPr>
          <p:cNvPr id="89" name="Sous-titre de l’ordre du jour"/>
          <p:cNvSpPr txBox="1">
            <a:spLocks noGrp="1"/>
          </p:cNvSpPr>
          <p:nvPr>
            <p:ph type="body" sz="quarter" idx="21" hasCustomPrompt="1"/>
          </p:nvPr>
        </p:nvSpPr>
        <p:spPr>
          <a:xfrm>
            <a:off x="603250" y="1186481"/>
            <a:ext cx="10985500" cy="467390"/>
          </a:xfrm>
          <a:prstGeom prst="rect">
            <a:avLst/>
          </a:prstGeom>
        </p:spPr>
        <p:txBody>
          <a:bodyPr lIns="45719" tIns="45719" rIns="45719" bIns="45719"/>
          <a:lstStyle>
            <a:lvl1pPr marL="0" indent="0" defTabSz="412750">
              <a:lnSpc>
                <a:spcPct val="100000"/>
              </a:lnSpc>
              <a:spcBef>
                <a:spcPts val="0"/>
              </a:spcBef>
              <a:buSzTx/>
              <a:buNone/>
              <a:defRPr sz="2750" b="1"/>
            </a:lvl1pPr>
          </a:lstStyle>
          <a:p>
            <a:r>
              <a:t>Sous-titre de l’ordre du jour</a:t>
            </a:r>
          </a:p>
        </p:txBody>
      </p:sp>
      <p:sp>
        <p:nvSpPr>
          <p:cNvPr id="90" name="Texte niveau 1…"/>
          <p:cNvSpPr txBox="1">
            <a:spLocks noGrp="1"/>
          </p:cNvSpPr>
          <p:nvPr>
            <p:ph type="body" idx="1" hasCustomPrompt="1"/>
          </p:nvPr>
        </p:nvSpPr>
        <p:spPr>
          <a:prstGeom prst="rect">
            <a:avLst/>
          </a:prstGeom>
        </p:spPr>
        <p:txBody>
          <a:bodyPr/>
          <a:lstStyle>
            <a:lvl1pPr marL="0" indent="0" defTabSz="412750">
              <a:lnSpc>
                <a:spcPct val="100000"/>
              </a:lnSpc>
              <a:spcBef>
                <a:spcPts val="900"/>
              </a:spcBef>
              <a:buSzTx/>
              <a:buNone/>
              <a:defRPr sz="2750" spc="-28"/>
            </a:lvl1pPr>
            <a:lvl2pPr marL="0" indent="228600" defTabSz="412750">
              <a:lnSpc>
                <a:spcPct val="100000"/>
              </a:lnSpc>
              <a:spcBef>
                <a:spcPts val="900"/>
              </a:spcBef>
              <a:buSzTx/>
              <a:buNone/>
              <a:defRPr sz="2750" spc="-28"/>
            </a:lvl2pPr>
            <a:lvl3pPr marL="0" indent="457200" defTabSz="412750">
              <a:lnSpc>
                <a:spcPct val="100000"/>
              </a:lnSpc>
              <a:spcBef>
                <a:spcPts val="900"/>
              </a:spcBef>
              <a:buSzTx/>
              <a:buNone/>
              <a:defRPr sz="2750" spc="-28"/>
            </a:lvl3pPr>
            <a:lvl4pPr marL="0" indent="685800" defTabSz="412750">
              <a:lnSpc>
                <a:spcPct val="100000"/>
              </a:lnSpc>
              <a:spcBef>
                <a:spcPts val="900"/>
              </a:spcBef>
              <a:buSzTx/>
              <a:buNone/>
              <a:defRPr sz="2750" spc="-28"/>
            </a:lvl4pPr>
            <a:lvl5pPr marL="0" indent="914400" defTabSz="412750">
              <a:lnSpc>
                <a:spcPct val="100000"/>
              </a:lnSpc>
              <a:spcBef>
                <a:spcPts val="900"/>
              </a:spcBef>
              <a:buSzTx/>
              <a:buNone/>
              <a:defRPr sz="2750" spc="-28"/>
            </a:lvl5pPr>
          </a:lstStyle>
          <a:p>
            <a:r>
              <a:t>Rubriques de l’ordre du jour</a:t>
            </a:r>
          </a:p>
          <a:p>
            <a:pPr lvl="1"/>
            <a:endParaRPr/>
          </a:p>
          <a:p>
            <a:pPr lvl="2"/>
            <a:endParaRPr/>
          </a:p>
          <a:p>
            <a:pPr lvl="3"/>
            <a:endParaRPr/>
          </a:p>
          <a:p>
            <a:pPr lvl="4"/>
            <a:endParaRPr/>
          </a:p>
        </p:txBody>
      </p:sp>
      <p:sp>
        <p:nvSpPr>
          <p:cNvPr id="9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2109326945"/>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Déclaration">
    <p:spTree>
      <p:nvGrpSpPr>
        <p:cNvPr id="1" name=""/>
        <p:cNvGrpSpPr/>
        <p:nvPr/>
      </p:nvGrpSpPr>
      <p:grpSpPr>
        <a:xfrm>
          <a:off x="0" y="0"/>
          <a:ext cx="0" cy="0"/>
          <a:chOff x="0" y="0"/>
          <a:chExt cx="0" cy="0"/>
        </a:xfrm>
      </p:grpSpPr>
      <p:sp>
        <p:nvSpPr>
          <p:cNvPr id="98" name="Texte niveau 1…"/>
          <p:cNvSpPr txBox="1">
            <a:spLocks noGrp="1"/>
          </p:cNvSpPr>
          <p:nvPr>
            <p:ph type="body" sz="half" idx="1" hasCustomPrompt="1"/>
          </p:nvPr>
        </p:nvSpPr>
        <p:spPr>
          <a:xfrm>
            <a:off x="603250" y="2460422"/>
            <a:ext cx="10985500" cy="1937157"/>
          </a:xfrm>
          <a:prstGeom prst="rect">
            <a:avLst/>
          </a:prstGeom>
        </p:spPr>
        <p:txBody>
          <a:bodyPr anchor="ctr"/>
          <a:lstStyle>
            <a:lvl1pPr marL="0" indent="0" algn="ctr">
              <a:lnSpc>
                <a:spcPct val="80000"/>
              </a:lnSpc>
              <a:spcBef>
                <a:spcPts val="0"/>
              </a:spcBef>
              <a:buSzTx/>
              <a:buNone/>
              <a:defRPr sz="5800" spc="-116">
                <a:latin typeface="Helvetica Neue Medium"/>
                <a:ea typeface="Helvetica Neue Medium"/>
                <a:cs typeface="Helvetica Neue Medium"/>
                <a:sym typeface="Helvetica Neue Medium"/>
              </a:defRPr>
            </a:lvl1pPr>
            <a:lvl2pPr marL="0" indent="228600" algn="ctr">
              <a:lnSpc>
                <a:spcPct val="80000"/>
              </a:lnSpc>
              <a:spcBef>
                <a:spcPts val="0"/>
              </a:spcBef>
              <a:buSzTx/>
              <a:buNone/>
              <a:defRPr sz="5800" spc="-116">
                <a:latin typeface="Helvetica Neue Medium"/>
                <a:ea typeface="Helvetica Neue Medium"/>
                <a:cs typeface="Helvetica Neue Medium"/>
                <a:sym typeface="Helvetica Neue Medium"/>
              </a:defRPr>
            </a:lvl2pPr>
            <a:lvl3pPr marL="0" indent="457200" algn="ctr">
              <a:lnSpc>
                <a:spcPct val="80000"/>
              </a:lnSpc>
              <a:spcBef>
                <a:spcPts val="0"/>
              </a:spcBef>
              <a:buSzTx/>
              <a:buNone/>
              <a:defRPr sz="5800" spc="-116">
                <a:latin typeface="Helvetica Neue Medium"/>
                <a:ea typeface="Helvetica Neue Medium"/>
                <a:cs typeface="Helvetica Neue Medium"/>
                <a:sym typeface="Helvetica Neue Medium"/>
              </a:defRPr>
            </a:lvl3pPr>
            <a:lvl4pPr marL="0" indent="685800" algn="ctr">
              <a:lnSpc>
                <a:spcPct val="80000"/>
              </a:lnSpc>
              <a:spcBef>
                <a:spcPts val="0"/>
              </a:spcBef>
              <a:buSzTx/>
              <a:buNone/>
              <a:defRPr sz="5800" spc="-116">
                <a:latin typeface="Helvetica Neue Medium"/>
                <a:ea typeface="Helvetica Neue Medium"/>
                <a:cs typeface="Helvetica Neue Medium"/>
                <a:sym typeface="Helvetica Neue Medium"/>
              </a:defRPr>
            </a:lvl4pPr>
            <a:lvl5pPr marL="0" indent="914400" algn="ctr">
              <a:lnSpc>
                <a:spcPct val="80000"/>
              </a:lnSpc>
              <a:spcBef>
                <a:spcPts val="0"/>
              </a:spcBef>
              <a:buSzTx/>
              <a:buNone/>
              <a:defRPr sz="5800" spc="-116">
                <a:latin typeface="Helvetica Neue Medium"/>
                <a:ea typeface="Helvetica Neue Medium"/>
                <a:cs typeface="Helvetica Neue Medium"/>
                <a:sym typeface="Helvetica Neue Medium"/>
              </a:defRPr>
            </a:lvl5pPr>
          </a:lstStyle>
          <a:p>
            <a:r>
              <a:t>Déclaration</a:t>
            </a:r>
          </a:p>
          <a:p>
            <a:pPr lvl="1"/>
            <a:endParaRPr/>
          </a:p>
          <a:p>
            <a:pPr lvl="2"/>
            <a:endParaRPr/>
          </a:p>
          <a:p>
            <a:pPr lvl="3"/>
            <a:endParaRPr/>
          </a:p>
          <a:p>
            <a:pPr lvl="4"/>
            <a:endParaRPr/>
          </a:p>
        </p:txBody>
      </p:sp>
      <p:sp>
        <p:nvSpPr>
          <p:cNvPr id="99"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366966292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Fait important">
    <p:spTree>
      <p:nvGrpSpPr>
        <p:cNvPr id="1" name=""/>
        <p:cNvGrpSpPr/>
        <p:nvPr/>
      </p:nvGrpSpPr>
      <p:grpSpPr>
        <a:xfrm>
          <a:off x="0" y="0"/>
          <a:ext cx="0" cy="0"/>
          <a:chOff x="0" y="0"/>
          <a:chExt cx="0" cy="0"/>
        </a:xfrm>
      </p:grpSpPr>
      <p:sp>
        <p:nvSpPr>
          <p:cNvPr id="106" name="Texte niveau 1…"/>
          <p:cNvSpPr txBox="1">
            <a:spLocks noGrp="1"/>
          </p:cNvSpPr>
          <p:nvPr>
            <p:ph type="body" idx="1" hasCustomPrompt="1"/>
          </p:nvPr>
        </p:nvSpPr>
        <p:spPr>
          <a:xfrm>
            <a:off x="603250" y="537964"/>
            <a:ext cx="10985500" cy="3620792"/>
          </a:xfrm>
          <a:prstGeom prst="rect">
            <a:avLst/>
          </a:prstGeom>
        </p:spPr>
        <p:txBody>
          <a:bodyPr anchor="b"/>
          <a:lstStyle>
            <a:lvl1pPr marL="0" indent="0" algn="ctr">
              <a:lnSpc>
                <a:spcPct val="80000"/>
              </a:lnSpc>
              <a:spcBef>
                <a:spcPts val="0"/>
              </a:spcBef>
              <a:buSzTx/>
              <a:buNone/>
              <a:defRPr sz="12500" b="1" spc="-125"/>
            </a:lvl1pPr>
            <a:lvl2pPr marL="0" indent="228600" algn="ctr">
              <a:lnSpc>
                <a:spcPct val="80000"/>
              </a:lnSpc>
              <a:spcBef>
                <a:spcPts val="0"/>
              </a:spcBef>
              <a:buSzTx/>
              <a:buNone/>
              <a:defRPr sz="12500" b="1" spc="-125"/>
            </a:lvl2pPr>
            <a:lvl3pPr marL="0" indent="457200" algn="ctr">
              <a:lnSpc>
                <a:spcPct val="80000"/>
              </a:lnSpc>
              <a:spcBef>
                <a:spcPts val="0"/>
              </a:spcBef>
              <a:buSzTx/>
              <a:buNone/>
              <a:defRPr sz="12500" b="1" spc="-125"/>
            </a:lvl3pPr>
            <a:lvl4pPr marL="0" indent="685800" algn="ctr">
              <a:lnSpc>
                <a:spcPct val="80000"/>
              </a:lnSpc>
              <a:spcBef>
                <a:spcPts val="0"/>
              </a:spcBef>
              <a:buSzTx/>
              <a:buNone/>
              <a:defRPr sz="12500" b="1" spc="-125"/>
            </a:lvl4pPr>
            <a:lvl5pPr marL="0" indent="914400" algn="ctr">
              <a:lnSpc>
                <a:spcPct val="80000"/>
              </a:lnSpc>
              <a:spcBef>
                <a:spcPts val="0"/>
              </a:spcBef>
              <a:buSzTx/>
              <a:buNone/>
              <a:defRPr sz="12500" b="1" spc="-125"/>
            </a:lvl5pPr>
          </a:lstStyle>
          <a:p>
            <a:r>
              <a:t>100 %</a:t>
            </a:r>
          </a:p>
          <a:p>
            <a:pPr lvl="1"/>
            <a:endParaRPr/>
          </a:p>
          <a:p>
            <a:pPr lvl="2"/>
            <a:endParaRPr/>
          </a:p>
          <a:p>
            <a:pPr lvl="3"/>
            <a:endParaRPr/>
          </a:p>
          <a:p>
            <a:pPr lvl="4"/>
            <a:endParaRPr/>
          </a:p>
        </p:txBody>
      </p:sp>
      <p:sp>
        <p:nvSpPr>
          <p:cNvPr id="107" name="Données clés"/>
          <p:cNvSpPr txBox="1">
            <a:spLocks noGrp="1"/>
          </p:cNvSpPr>
          <p:nvPr>
            <p:ph type="body" sz="quarter" idx="21" hasCustomPrompt="1"/>
          </p:nvPr>
        </p:nvSpPr>
        <p:spPr>
          <a:xfrm>
            <a:off x="603250" y="4131090"/>
            <a:ext cx="10985500" cy="467390"/>
          </a:xfrm>
          <a:prstGeom prst="rect">
            <a:avLst/>
          </a:prstGeom>
        </p:spPr>
        <p:txBody>
          <a:bodyPr lIns="45719" tIns="45719" rIns="45719" bIns="45719"/>
          <a:lstStyle>
            <a:lvl1pPr marL="0" indent="0" algn="ctr" defTabSz="412750">
              <a:lnSpc>
                <a:spcPct val="100000"/>
              </a:lnSpc>
              <a:spcBef>
                <a:spcPts val="0"/>
              </a:spcBef>
              <a:buSzTx/>
              <a:buNone/>
              <a:defRPr sz="2750" b="1"/>
            </a:lvl1pPr>
          </a:lstStyle>
          <a:p>
            <a:r>
              <a:t>Données clés</a:t>
            </a:r>
          </a:p>
        </p:txBody>
      </p:sp>
      <p:sp>
        <p:nvSpPr>
          <p:cNvPr id="10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434327086"/>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1215012" y="5337727"/>
            <a:ext cx="10100026" cy="318490"/>
          </a:xfrm>
          <a:prstGeom prst="rect">
            <a:avLst/>
          </a:prstGeom>
        </p:spPr>
        <p:txBody>
          <a:bodyPr lIns="45719" tIns="45719" rIns="45719" bIns="45719"/>
          <a:lstStyle>
            <a:lvl1pPr marL="0" indent="0" defTabSz="412750">
              <a:lnSpc>
                <a:spcPct val="100000"/>
              </a:lnSpc>
              <a:spcBef>
                <a:spcPts val="0"/>
              </a:spcBef>
              <a:buSzTx/>
              <a:buNone/>
              <a:defRPr sz="1800" b="1"/>
            </a:lvl1pPr>
          </a:lstStyle>
          <a:p>
            <a:r>
              <a:t>Attribution</a:t>
            </a:r>
          </a:p>
        </p:txBody>
      </p:sp>
      <p:sp>
        <p:nvSpPr>
          <p:cNvPr id="116" name="Texte niveau 1…"/>
          <p:cNvSpPr txBox="1">
            <a:spLocks noGrp="1"/>
          </p:cNvSpPr>
          <p:nvPr>
            <p:ph type="body" sz="half" idx="1" hasCustomPrompt="1"/>
          </p:nvPr>
        </p:nvSpPr>
        <p:spPr>
          <a:xfrm>
            <a:off x="876962" y="2469930"/>
            <a:ext cx="10438077" cy="1918140"/>
          </a:xfrm>
          <a:prstGeom prst="rect">
            <a:avLst/>
          </a:prstGeom>
        </p:spPr>
        <p:txBody>
          <a:bodyPr/>
          <a:lstStyle>
            <a:lvl1pPr marL="319462" indent="-234950">
              <a:spcBef>
                <a:spcPts val="0"/>
              </a:spcBef>
              <a:buSzTx/>
              <a:buNone/>
              <a:defRPr sz="4250" spc="-85">
                <a:latin typeface="Helvetica Neue Medium"/>
                <a:ea typeface="Helvetica Neue Medium"/>
                <a:cs typeface="Helvetica Neue Medium"/>
                <a:sym typeface="Helvetica Neue Medium"/>
              </a:defRPr>
            </a:lvl1pPr>
            <a:lvl2pPr marL="319462" indent="-6350">
              <a:spcBef>
                <a:spcPts val="0"/>
              </a:spcBef>
              <a:buSzTx/>
              <a:buNone/>
              <a:defRPr sz="4250" spc="-85">
                <a:latin typeface="Helvetica Neue Medium"/>
                <a:ea typeface="Helvetica Neue Medium"/>
                <a:cs typeface="Helvetica Neue Medium"/>
                <a:sym typeface="Helvetica Neue Medium"/>
              </a:defRPr>
            </a:lvl2pPr>
            <a:lvl3pPr marL="319462" indent="222250">
              <a:spcBef>
                <a:spcPts val="0"/>
              </a:spcBef>
              <a:buSzTx/>
              <a:buNone/>
              <a:defRPr sz="4250" spc="-85">
                <a:latin typeface="Helvetica Neue Medium"/>
                <a:ea typeface="Helvetica Neue Medium"/>
                <a:cs typeface="Helvetica Neue Medium"/>
                <a:sym typeface="Helvetica Neue Medium"/>
              </a:defRPr>
            </a:lvl3pPr>
            <a:lvl4pPr marL="319462" indent="450850">
              <a:spcBef>
                <a:spcPts val="0"/>
              </a:spcBef>
              <a:buSzTx/>
              <a:buNone/>
              <a:defRPr sz="4250" spc="-85">
                <a:latin typeface="Helvetica Neue Medium"/>
                <a:ea typeface="Helvetica Neue Medium"/>
                <a:cs typeface="Helvetica Neue Medium"/>
                <a:sym typeface="Helvetica Neue Medium"/>
              </a:defRPr>
            </a:lvl4pPr>
            <a:lvl5pPr marL="319462" indent="679450">
              <a:spcBef>
                <a:spcPts val="0"/>
              </a:spcBef>
              <a:buSzTx/>
              <a:buNone/>
              <a:defRPr sz="4250" spc="-85">
                <a:latin typeface="Helvetica Neue Medium"/>
                <a:ea typeface="Helvetica Neue Medium"/>
                <a:cs typeface="Helvetica Neue Medium"/>
                <a:sym typeface="Helvetica Neue Medium"/>
              </a:defRPr>
            </a:lvl5pPr>
          </a:lstStyle>
          <a:p>
            <a:r>
              <a:t>« Citation notable »</a:t>
            </a:r>
          </a:p>
          <a:p>
            <a:pPr lvl="1"/>
            <a:endParaRPr/>
          </a:p>
          <a:p>
            <a:pPr lvl="2"/>
            <a:endParaRPr/>
          </a:p>
          <a:p>
            <a:pPr lvl="3"/>
            <a:endParaRPr/>
          </a:p>
          <a:p>
            <a:pPr lvl="4"/>
            <a:endParaRPr/>
          </a:p>
        </p:txBody>
      </p:sp>
      <p:sp>
        <p:nvSpPr>
          <p:cNvPr id="11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839650911"/>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124" name="Bol de salade avec du riz frit, des œufs durs et des baguettes"/>
          <p:cNvSpPr>
            <a:spLocks noGrp="1"/>
          </p:cNvSpPr>
          <p:nvPr>
            <p:ph type="pic" sz="quarter" idx="21"/>
          </p:nvPr>
        </p:nvSpPr>
        <p:spPr>
          <a:xfrm>
            <a:off x="7880350" y="508000"/>
            <a:ext cx="3719550" cy="2974839"/>
          </a:xfrm>
          <a:prstGeom prst="rect">
            <a:avLst/>
          </a:prstGeom>
        </p:spPr>
        <p:txBody>
          <a:bodyPr lIns="91439" tIns="45719" rIns="91439" bIns="45719">
            <a:noAutofit/>
          </a:bodyPr>
          <a:lstStyle/>
          <a:p>
            <a:endParaRPr/>
          </a:p>
        </p:txBody>
      </p:sp>
      <p:sp>
        <p:nvSpPr>
          <p:cNvPr id="125" name="Bol avec des beignets de saumon, de la salade et du houmous "/>
          <p:cNvSpPr>
            <a:spLocks noGrp="1"/>
          </p:cNvSpPr>
          <p:nvPr>
            <p:ph type="pic" sz="half" idx="22"/>
          </p:nvPr>
        </p:nvSpPr>
        <p:spPr>
          <a:xfrm>
            <a:off x="6750050" y="1989138"/>
            <a:ext cx="5219700" cy="6075091"/>
          </a:xfrm>
          <a:prstGeom prst="rect">
            <a:avLst/>
          </a:prstGeom>
        </p:spPr>
        <p:txBody>
          <a:bodyPr lIns="91439" tIns="45719" rIns="91439" bIns="45719">
            <a:noAutofit/>
          </a:bodyPr>
          <a:lstStyle/>
          <a:p>
            <a:endParaRPr/>
          </a:p>
        </p:txBody>
      </p:sp>
      <p:sp>
        <p:nvSpPr>
          <p:cNvPr id="126" name="Bol de pâtes pappardelle avec du beurre maître d’hôtel, des noisettes grillées et des lamelles de parmesan"/>
          <p:cNvSpPr>
            <a:spLocks noGrp="1"/>
          </p:cNvSpPr>
          <p:nvPr>
            <p:ph type="pic" idx="23"/>
          </p:nvPr>
        </p:nvSpPr>
        <p:spPr>
          <a:xfrm>
            <a:off x="-69850" y="247650"/>
            <a:ext cx="8305800" cy="6229350"/>
          </a:xfrm>
          <a:prstGeom prst="rect">
            <a:avLst/>
          </a:prstGeom>
        </p:spPr>
        <p:txBody>
          <a:bodyPr lIns="91439" tIns="45719" rIns="91439" bIns="45719">
            <a:noAutofit/>
          </a:bodyPr>
          <a:lstStyle/>
          <a:p>
            <a:endParaRPr/>
          </a:p>
        </p:txBody>
      </p:sp>
      <p:sp>
        <p:nvSpPr>
          <p:cNvPr id="12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697567081"/>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l de salade avec du riz frit, des œufs durs et des baguettes"/>
          <p:cNvSpPr>
            <a:spLocks noGrp="1"/>
          </p:cNvSpPr>
          <p:nvPr>
            <p:ph type="pic" idx="21"/>
          </p:nvPr>
        </p:nvSpPr>
        <p:spPr>
          <a:xfrm>
            <a:off x="-666750" y="-2762250"/>
            <a:ext cx="13525500" cy="10820400"/>
          </a:xfrm>
          <a:prstGeom prst="rect">
            <a:avLst/>
          </a:prstGeom>
        </p:spPr>
        <p:txBody>
          <a:bodyPr lIns="91439" tIns="45719" rIns="91439" bIns="45719">
            <a:noAutofit/>
          </a:bodyPr>
          <a:lstStyle/>
          <a:p>
            <a:endParaRPr/>
          </a:p>
        </p:txBody>
      </p:sp>
      <p:sp>
        <p:nvSpPr>
          <p:cNvPr id="135" name="Numéro de diapositive"/>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extLst>
      <p:ext uri="{BB962C8B-B14F-4D97-AF65-F5344CB8AC3E}">
        <p14:creationId xmlns:p14="http://schemas.microsoft.com/office/powerpoint/2010/main" val="698165200"/>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14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84244636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219AD9-A7EF-6D64-C6D4-3640EDC195C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3E2D9FF-58E1-6A5C-D4B0-0575179A34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951683E-A39B-A686-0943-22B7C025C924}"/>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8814FBF4-6065-DA8A-A2EB-A23FD314220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ED6D80-8C86-B504-9F93-DEE0BB8F2C3E}"/>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07495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22FA8-BA30-8F89-BB1F-25AF50B82C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3497624-C215-5E23-9672-30761B82139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90FE540-8E82-D93D-16E6-55FCCD2E08F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D1C7AF9-5D6A-FE60-00FC-822418A2FE93}"/>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6" name="Espace réservé du pied de page 5">
            <a:extLst>
              <a:ext uri="{FF2B5EF4-FFF2-40B4-BE49-F238E27FC236}">
                <a16:creationId xmlns:a16="http://schemas.microsoft.com/office/drawing/2014/main" id="{6ACA5BBE-0282-D009-A36B-3A52DA557E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8D604E-000F-8824-DFAD-24DE40DB5F1F}"/>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416187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6F90B8-DB96-EA7A-4D60-61E07BCB6AF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F3E41A9-8CA9-61D3-1094-AC50C208B9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6F3D9EE-331A-BB8B-4684-33F21C38AE2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63FAD0E-8069-5A3C-31DF-4928E5290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E557BCD-1764-DEEB-80BB-9389D60851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E65EB39-B33C-3A7E-5F64-4F6AE344C4A3}"/>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8" name="Espace réservé du pied de page 7">
            <a:extLst>
              <a:ext uri="{FF2B5EF4-FFF2-40B4-BE49-F238E27FC236}">
                <a16:creationId xmlns:a16="http://schemas.microsoft.com/office/drawing/2014/main" id="{9A04D725-4DFE-28DA-E661-0FB5C9F381A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E042AAF-13FE-F54C-1DAD-367A77F20A3A}"/>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737534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DDAC61-EE56-4E34-A089-F0F8CAE1696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ACA8442-F0AC-F158-62F6-71E0BB58D33E}"/>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4" name="Espace réservé du pied de page 3">
            <a:extLst>
              <a:ext uri="{FF2B5EF4-FFF2-40B4-BE49-F238E27FC236}">
                <a16:creationId xmlns:a16="http://schemas.microsoft.com/office/drawing/2014/main" id="{77B37559-AD1D-2BFD-D93C-BD3D1C9E8A6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112BDEC-5208-A696-0A99-11A5C7981649}"/>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71486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D533D01-46DF-AFD3-E55D-4A22B64FF852}"/>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3" name="Espace réservé du pied de page 2">
            <a:extLst>
              <a:ext uri="{FF2B5EF4-FFF2-40B4-BE49-F238E27FC236}">
                <a16:creationId xmlns:a16="http://schemas.microsoft.com/office/drawing/2014/main" id="{7672D768-B582-8BC8-9263-588AB7ACAFF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DA138DF-0839-B57A-7DE5-059E34812487}"/>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78729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5EE747-0EA1-39BB-94C2-E762033C422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C8F64DB-6CD5-9BD3-D394-DF34AD224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87B741E-2C28-E92C-4D8C-E33D94C5CC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F5F51F8-F5C8-BA19-0B80-B9502BD5F154}"/>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6" name="Espace réservé du pied de page 5">
            <a:extLst>
              <a:ext uri="{FF2B5EF4-FFF2-40B4-BE49-F238E27FC236}">
                <a16:creationId xmlns:a16="http://schemas.microsoft.com/office/drawing/2014/main" id="{678BE028-AC07-4F98-726B-BC9605298F0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153D0D5-5D09-2CD7-3C2C-E2CB3CF35F1F}"/>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2937520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8A71F0-D0BE-689F-2E10-CC8E7BEAF8E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40A210B-6184-9B3E-3AA5-566C08273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BF35BD8-F585-FD50-B953-1032F2C43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CFFA0E-1E51-951C-5625-2532EE70F9A9}"/>
              </a:ext>
            </a:extLst>
          </p:cNvPr>
          <p:cNvSpPr>
            <a:spLocks noGrp="1"/>
          </p:cNvSpPr>
          <p:nvPr>
            <p:ph type="dt" sz="half" idx="10"/>
          </p:nvPr>
        </p:nvSpPr>
        <p:spPr/>
        <p:txBody>
          <a:bodyPr/>
          <a:lstStyle/>
          <a:p>
            <a:fld id="{183C8C30-E931-4EED-A92E-69D548C48771}" type="datetimeFigureOut">
              <a:rPr lang="fr-FR" smtClean="0"/>
              <a:t>27/02/2025</a:t>
            </a:fld>
            <a:endParaRPr lang="fr-FR"/>
          </a:p>
        </p:txBody>
      </p:sp>
      <p:sp>
        <p:nvSpPr>
          <p:cNvPr id="6" name="Espace réservé du pied de page 5">
            <a:extLst>
              <a:ext uri="{FF2B5EF4-FFF2-40B4-BE49-F238E27FC236}">
                <a16:creationId xmlns:a16="http://schemas.microsoft.com/office/drawing/2014/main" id="{51EC5A4E-E48A-6981-3EDA-3D204EA71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2F95A3E-D6E8-8189-DE3E-E3A76D1105B2}"/>
              </a:ext>
            </a:extLst>
          </p:cNvPr>
          <p:cNvSpPr>
            <a:spLocks noGrp="1"/>
          </p:cNvSpPr>
          <p:nvPr>
            <p:ph type="sldNum" sz="quarter" idx="12"/>
          </p:nvPr>
        </p:nvSpPr>
        <p:spPr/>
        <p:txBody>
          <a:bodyPr/>
          <a:lstStyle/>
          <a:p>
            <a:fld id="{5AD6AB64-62EE-4A2B-B3FF-30D0C733F059}" type="slidenum">
              <a:rPr lang="fr-FR" smtClean="0"/>
              <a:t>‹N°›</a:t>
            </a:fld>
            <a:endParaRPr lang="fr-FR"/>
          </a:p>
        </p:txBody>
      </p:sp>
    </p:spTree>
    <p:extLst>
      <p:ext uri="{BB962C8B-B14F-4D97-AF65-F5344CB8AC3E}">
        <p14:creationId xmlns:p14="http://schemas.microsoft.com/office/powerpoint/2010/main" val="383785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8E74879-0565-87EE-1149-796CE7EEF0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DE53E03-CD88-332E-E842-74BBA737C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260A08-07B7-2565-1A9F-4CF7E95476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3C8C30-E931-4EED-A92E-69D548C48771}" type="datetimeFigureOut">
              <a:rPr lang="fr-FR" smtClean="0"/>
              <a:t>27/02/2025</a:t>
            </a:fld>
            <a:endParaRPr lang="fr-FR"/>
          </a:p>
        </p:txBody>
      </p:sp>
      <p:sp>
        <p:nvSpPr>
          <p:cNvPr id="5" name="Espace réservé du pied de page 4">
            <a:extLst>
              <a:ext uri="{FF2B5EF4-FFF2-40B4-BE49-F238E27FC236}">
                <a16:creationId xmlns:a16="http://schemas.microsoft.com/office/drawing/2014/main" id="{9BA32654-0059-35E5-CD7E-7AF8058594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1AA21EC-ED7B-12CE-2A9A-672066B200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6AB64-62EE-4A2B-B3FF-30D0C733F059}" type="slidenum">
              <a:rPr lang="fr-FR" smtClean="0"/>
              <a:t>‹N°›</a:t>
            </a:fld>
            <a:endParaRPr lang="fr-FR"/>
          </a:p>
        </p:txBody>
      </p:sp>
    </p:spTree>
    <p:extLst>
      <p:ext uri="{BB962C8B-B14F-4D97-AF65-F5344CB8AC3E}">
        <p14:creationId xmlns:p14="http://schemas.microsoft.com/office/powerpoint/2010/main" val="2641554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603250" y="539750"/>
            <a:ext cx="10985500" cy="7165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603250" y="2124252"/>
            <a:ext cx="10985500" cy="412800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6000750" y="6486708"/>
            <a:ext cx="309380" cy="241092"/>
          </a:xfrm>
          <a:prstGeom prst="rect">
            <a:avLst/>
          </a:prstGeom>
          <a:ln w="12700">
            <a:miter lim="400000"/>
          </a:ln>
        </p:spPr>
        <p:txBody>
          <a:bodyPr wrap="none" lIns="50800" tIns="50800" rIns="50800" bIns="50800" anchor="b">
            <a:spAutoFit/>
          </a:bodyPr>
          <a:lstStyle>
            <a:lvl1pPr defTabSz="292100">
              <a:defRPr sz="900">
                <a:solidFill>
                  <a:srgbClr val="000000"/>
                </a:solidFill>
              </a:defRPr>
            </a:lvl1pPr>
          </a:lstStyle>
          <a:p>
            <a:fld id="{86CB4B4D-7CA3-9044-876B-883B54F8677D}" type="slidenum">
              <a:t>‹N°›</a:t>
            </a:fld>
            <a:endParaRPr/>
          </a:p>
        </p:txBody>
      </p:sp>
    </p:spTree>
    <p:extLst>
      <p:ext uri="{BB962C8B-B14F-4D97-AF65-F5344CB8AC3E}">
        <p14:creationId xmlns:p14="http://schemas.microsoft.com/office/powerpoint/2010/main" val="231750762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Lst>
  <p:transition spd="med"/>
  <p:txStyles>
    <p:titleStyle>
      <a:lvl1pPr marL="0" marR="0" indent="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1pPr>
      <a:lvl2pPr marL="0" marR="0" indent="2286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2pPr>
      <a:lvl3pPr marL="0" marR="0" indent="4572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3pPr>
      <a:lvl4pPr marL="0" marR="0" indent="6858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4pPr>
      <a:lvl5pPr marL="0" marR="0" indent="9144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5pPr>
      <a:lvl6pPr marL="0" marR="0" indent="11430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6pPr>
      <a:lvl7pPr marL="0" marR="0" indent="13716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7pPr>
      <a:lvl8pPr marL="0" marR="0" indent="16002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8pPr>
      <a:lvl9pPr marL="0" marR="0" indent="1828800" algn="l" defTabSz="1219169" rtl="0" latinLnBrk="0">
        <a:lnSpc>
          <a:spcPct val="80000"/>
        </a:lnSpc>
        <a:spcBef>
          <a:spcPts val="0"/>
        </a:spcBef>
        <a:spcAft>
          <a:spcPts val="0"/>
        </a:spcAft>
        <a:buClrTx/>
        <a:buSzTx/>
        <a:buFontTx/>
        <a:buNone/>
        <a:tabLst/>
        <a:defRPr sz="4250" b="1" i="0" u="none" strike="noStrike" cap="none" spc="-85" baseline="0">
          <a:solidFill>
            <a:srgbClr val="000000"/>
          </a:solidFill>
          <a:uFillTx/>
          <a:latin typeface="+mn-lt"/>
          <a:ea typeface="+mn-ea"/>
          <a:cs typeface="+mn-cs"/>
          <a:sym typeface="Helvetica Neue"/>
        </a:defRPr>
      </a:lvl9pPr>
    </p:titleStyle>
    <p:bodyStyle>
      <a:lvl1pPr marL="304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1pPr>
      <a:lvl2pPr marL="609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2pPr>
      <a:lvl3pPr marL="914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3pPr>
      <a:lvl4pPr marL="1219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4pPr>
      <a:lvl5pPr marL="15240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5pPr>
      <a:lvl6pPr marL="1828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6pPr>
      <a:lvl7pPr marL="2133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7pPr>
      <a:lvl8pPr marL="2438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8pPr>
      <a:lvl9pPr marL="2743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9pPr>
    </p:bodyStyle>
    <p:otherStyle>
      <a:lvl1pPr marL="0" marR="0" indent="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1pPr>
      <a:lvl2pPr marL="0" marR="0" indent="2286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2pPr>
      <a:lvl3pPr marL="0" marR="0" indent="4572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3pPr>
      <a:lvl4pPr marL="0" marR="0" indent="6858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4pPr>
      <a:lvl5pPr marL="0" marR="0" indent="9144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5pPr>
      <a:lvl6pPr marL="0" marR="0" indent="11430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6pPr>
      <a:lvl7pPr marL="0" marR="0" indent="13716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7pPr>
      <a:lvl8pPr marL="0" marR="0" indent="16002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8pPr>
      <a:lvl9pPr marL="0" marR="0" indent="1828800" algn="ctr" defTabSz="2921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Rectangle"/>
          <p:cNvSpPr/>
          <p:nvPr/>
        </p:nvSpPr>
        <p:spPr>
          <a:xfrm>
            <a:off x="-2816" y="-5742"/>
            <a:ext cx="12197632" cy="6869484"/>
          </a:xfrm>
          <a:prstGeom prst="rect">
            <a:avLst/>
          </a:prstGeom>
          <a:solidFill>
            <a:srgbClr val="000000"/>
          </a:solidFill>
          <a:ln w="12700">
            <a:miter lim="400000"/>
          </a:ln>
        </p:spPr>
        <p:txBody>
          <a:bodyPr lIns="25400" tIns="25400" rIns="25400" bIns="25400" anchor="ctr"/>
          <a:lstStyle/>
          <a:p>
            <a:pPr marL="0" marR="0" lvl="0" indent="0" algn="ctr" defTabSz="412750" rtl="0" eaLnBrk="1" fontAlgn="auto" latinLnBrk="0" hangingPunct="0">
              <a:lnSpc>
                <a:spcPct val="100000"/>
              </a:lnSpc>
              <a:spcBef>
                <a:spcPts val="0"/>
              </a:spcBef>
              <a:spcAft>
                <a:spcPts val="0"/>
              </a:spcAft>
              <a:buClrTx/>
              <a:buSzTx/>
              <a:buFontTx/>
              <a:buNone/>
              <a:tabLst/>
              <a:defRPr sz="3200">
                <a:solidFill>
                  <a:srgbClr val="FFFFFF"/>
                </a:solidFill>
                <a:latin typeface="Helvetica Neue Medium"/>
                <a:ea typeface="Helvetica Neue Medium"/>
                <a:cs typeface="Helvetica Neue Medium"/>
                <a:sym typeface="Helvetica Neue Medium"/>
              </a:defRPr>
            </a:pPr>
            <a:endParaRPr kumimoji="0" sz="1600" b="0" i="0" u="none" strike="noStrike" kern="0" cap="none" spc="0" normalizeH="0" baseline="0" noProof="0">
              <a:ln>
                <a:noFill/>
              </a:ln>
              <a:solidFill>
                <a:srgbClr val="FFFFFF"/>
              </a:solidFill>
              <a:effectLst/>
              <a:uLnTx/>
              <a:uFillTx/>
              <a:latin typeface="Helvetica Neue Medium"/>
              <a:sym typeface="Helvetica Neue Medium"/>
            </a:endParaRPr>
          </a:p>
        </p:txBody>
      </p:sp>
      <p:sp>
        <p:nvSpPr>
          <p:cNvPr id="152" name="Titre de la présentation"/>
          <p:cNvSpPr txBox="1">
            <a:spLocks noGrp="1"/>
          </p:cNvSpPr>
          <p:nvPr>
            <p:ph type="ctrTitle"/>
          </p:nvPr>
        </p:nvSpPr>
        <p:spPr>
          <a:xfrm>
            <a:off x="603248" y="1287496"/>
            <a:ext cx="8372983" cy="2324101"/>
          </a:xfrm>
          <a:prstGeom prst="rect">
            <a:avLst/>
          </a:prstGeom>
        </p:spPr>
        <p:txBody>
          <a:bodyPr>
            <a:normAutofit/>
          </a:bodyPr>
          <a:lstStyle/>
          <a:p>
            <a:pPr>
              <a:defRPr b="0">
                <a:solidFill>
                  <a:srgbClr val="FFFFFF"/>
                </a:solidFill>
                <a:latin typeface="Montserrat Bold"/>
                <a:ea typeface="Montserrat Bold"/>
                <a:cs typeface="Montserrat Bold"/>
                <a:sym typeface="Montserrat Bold"/>
              </a:defRPr>
            </a:pPr>
            <a:r>
              <a:rPr lang="fr-CM" sz="6950" dirty="0">
                <a:latin typeface="Century Gothic" panose="020B0502020202020204" pitchFamily="34" charset="0"/>
              </a:rPr>
              <a:t>PLANNING DE PUBLICATIONS</a:t>
            </a:r>
            <a:endParaRPr sz="6950" dirty="0">
              <a:latin typeface="Century Gothic" panose="020B0502020202020204" pitchFamily="34" charset="0"/>
            </a:endParaRPr>
          </a:p>
        </p:txBody>
      </p:sp>
      <p:sp>
        <p:nvSpPr>
          <p:cNvPr id="153" name="Descriptif de la présentation"/>
          <p:cNvSpPr txBox="1">
            <a:spLocks noGrp="1"/>
          </p:cNvSpPr>
          <p:nvPr>
            <p:ph type="subTitle" sz="quarter" idx="1"/>
          </p:nvPr>
        </p:nvSpPr>
        <p:spPr>
          <a:xfrm>
            <a:off x="600671" y="3707722"/>
            <a:ext cx="7172630" cy="952501"/>
          </a:xfrm>
          <a:prstGeom prst="rect">
            <a:avLst/>
          </a:prstGeom>
        </p:spPr>
        <p:txBody>
          <a:bodyPr>
            <a:normAutofit fontScale="32500" lnSpcReduction="20000"/>
          </a:bodyPr>
          <a:lstStyle>
            <a:lvl1pPr>
              <a:defRPr sz="4800" b="0">
                <a:solidFill>
                  <a:srgbClr val="E15B0F"/>
                </a:solidFill>
                <a:latin typeface="Montserrat Bold"/>
                <a:ea typeface="Montserrat Bold"/>
                <a:cs typeface="Montserrat Bold"/>
                <a:sym typeface="Montserrat Bold"/>
              </a:defRPr>
            </a:lvl1pPr>
          </a:lstStyle>
          <a:p>
            <a:endParaRPr lang="fr-CM" dirty="0"/>
          </a:p>
          <a:p>
            <a:endParaRPr lang="fr-CM" b="1" dirty="0">
              <a:latin typeface="Century Gothic" panose="020B0502020202020204" pitchFamily="34" charset="0"/>
            </a:endParaRPr>
          </a:p>
          <a:p>
            <a:endParaRPr lang="fr-CM" b="1" dirty="0">
              <a:latin typeface="Century Gothic" panose="020B0502020202020204" pitchFamily="34" charset="0"/>
            </a:endParaRPr>
          </a:p>
          <a:p>
            <a:r>
              <a:rPr lang="fr-FR" b="1" dirty="0">
                <a:latin typeface="Century Gothic" panose="020B0502020202020204" pitchFamily="34" charset="0"/>
              </a:rPr>
              <a:t>LA PASTA OU RIEN – FEVRIER 2025</a:t>
            </a:r>
            <a:endParaRPr b="1" dirty="0">
              <a:latin typeface="Century Gothic" panose="020B0502020202020204" pitchFamily="34" charset="0"/>
            </a:endParaRPr>
          </a:p>
        </p:txBody>
      </p:sp>
      <p:pic>
        <p:nvPicPr>
          <p:cNvPr id="154" name="Image" descr="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76027" y="3630661"/>
            <a:ext cx="4716401" cy="3246819"/>
          </a:xfrm>
          <a:prstGeom prst="rect">
            <a:avLst/>
          </a:prstGeom>
          <a:ln w="12700">
            <a:miter lim="400000"/>
          </a:ln>
        </p:spPr>
      </p:pic>
      <p:pic>
        <p:nvPicPr>
          <p:cNvPr id="155" name="Image" descr="Imag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2125" y="5600777"/>
            <a:ext cx="1818781" cy="517137"/>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a:t>
            </a:r>
            <a:r>
              <a:rPr lang="fr-FR" kern="0" dirty="0">
                <a:solidFill>
                  <a:prstClr val="black"/>
                </a:solidFill>
                <a:latin typeface="Tw Cen MT" panose="020B0602020104020603"/>
              </a:rPr>
              <a:t> 10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569660"/>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CA" sz="1400" dirty="0">
                <a:latin typeface="Century Gothic" panose="020B0502020202020204" pitchFamily="34" charset="0"/>
              </a:rPr>
              <a:t>Quand l’excellence tient sur une fourchette,</a:t>
            </a:r>
            <a:r>
              <a:rPr lang="fr-CA" sz="1400" b="0" i="0" dirty="0">
                <a:solidFill>
                  <a:srgbClr val="080809"/>
                </a:solidFill>
                <a:effectLst/>
                <a:latin typeface="Century Gothic" panose="020B0502020202020204" pitchFamily="34" charset="0"/>
              </a:rPr>
              <a:t> il n’y a plus qu’à savourer en dehors de la pasta first</a:t>
            </a:r>
            <a:endParaRPr lang="fr-FR" sz="1400" b="1"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Faire un visuel avec ses éléments en images.</a:t>
            </a: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err="1">
                <a:ln>
                  <a:noFill/>
                </a:ln>
                <a:solidFill>
                  <a:srgbClr val="E15B0F"/>
                </a:solidFill>
                <a:effectLst/>
                <a:uLnTx/>
                <a:uFillTx/>
                <a:latin typeface="Helvetica Neue"/>
              </a:rPr>
              <a:t>Monday</a:t>
            </a:r>
            <a:r>
              <a:rPr kumimoji="0" lang="fr-CM" sz="3200" b="1" i="1" u="none" strike="noStrike" kern="1200" cap="none" spc="0" normalizeH="0" baseline="0" noProof="0" dirty="0">
                <a:ln>
                  <a:noFill/>
                </a:ln>
                <a:solidFill>
                  <a:srgbClr val="E15B0F"/>
                </a:solidFill>
                <a:effectLst/>
                <a:uLnTx/>
                <a:uFillTx/>
                <a:latin typeface="Helvetica Neue"/>
              </a:rPr>
              <a:t> Motivation Food (Fun)</a:t>
            </a:r>
          </a:p>
        </p:txBody>
      </p:sp>
      <p:pic>
        <p:nvPicPr>
          <p:cNvPr id="6" name="Image 5">
            <a:extLst>
              <a:ext uri="{FF2B5EF4-FFF2-40B4-BE49-F238E27FC236}">
                <a16:creationId xmlns:a16="http://schemas.microsoft.com/office/drawing/2014/main" id="{65257B01-A198-39A0-F33E-E4C211EFE402}"/>
              </a:ext>
            </a:extLst>
          </p:cNvPr>
          <p:cNvPicPr>
            <a:picLocks noChangeAspect="1"/>
          </p:cNvPicPr>
          <p:nvPr/>
        </p:nvPicPr>
        <p:blipFill>
          <a:blip r:embed="rId4"/>
          <a:stretch>
            <a:fillRect/>
          </a:stretch>
        </p:blipFill>
        <p:spPr>
          <a:xfrm>
            <a:off x="7142119" y="329078"/>
            <a:ext cx="4014197" cy="3041254"/>
          </a:xfrm>
          <a:prstGeom prst="rect">
            <a:avLst/>
          </a:prstGeom>
        </p:spPr>
      </p:pic>
    </p:spTree>
    <p:extLst>
      <p:ext uri="{BB962C8B-B14F-4D97-AF65-F5344CB8AC3E}">
        <p14:creationId xmlns:p14="http://schemas.microsoft.com/office/powerpoint/2010/main" val="505963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Mar</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di</a:t>
            </a:r>
            <a:r>
              <a:rPr lang="fr-FR" kern="0" dirty="0">
                <a:solidFill>
                  <a:prstClr val="black"/>
                </a:solidFill>
                <a:latin typeface="Tw Cen MT" panose="020B0602020104020603"/>
              </a:rPr>
              <a:t> 11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159998"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785104"/>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Fête de la Jeunesse </a:t>
            </a:r>
            <a:r>
              <a:rPr lang="fr-FR" sz="1400" dirty="0">
                <a:latin typeface="Century Gothic" panose="020B0502020202020204" pitchFamily="34" charset="0"/>
              </a:rPr>
              <a:t>🌟</a:t>
            </a:r>
            <a:endParaRPr lang="fr-FR" sz="1400" b="1" dirty="0">
              <a:solidFill>
                <a:prstClr val="black"/>
              </a:solidFill>
              <a:latin typeface="Century Gothic" panose="020B0502020202020204" pitchFamily="34" charset="0"/>
            </a:endParaRPr>
          </a:p>
          <a:p>
            <a:r>
              <a:rPr lang="fr-FR" sz="1400" dirty="0">
                <a:latin typeface="Century Gothic" panose="020B0502020202020204" pitchFamily="34" charset="0"/>
              </a:rPr>
              <a:t>La jeunesse, c’est l’énergie et l’innovation. Tout comme nos pâtes, elles sont la base de recettes savoureuses qui réchauffent les cœurs. Bonne fête de la jeunesse à tous. </a:t>
            </a:r>
            <a:endParaRPr lang="fr-FR" sz="1400" b="1"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CA" sz="1400" dirty="0">
                <a:latin typeface="Century Gothic" panose="020B0502020202020204" pitchFamily="34" charset="0"/>
              </a:rPr>
              <a:t>Jeunesse en fête, spaghettis en assiette !Faites le plein d’énergie avec </a:t>
            </a:r>
            <a:r>
              <a:rPr lang="fr-CA" sz="1400" i="1" dirty="0">
                <a:latin typeface="Century Gothic" panose="020B0502020202020204" pitchFamily="34" charset="0"/>
              </a:rPr>
              <a:t>La Pasta</a:t>
            </a:r>
            <a:r>
              <a:rPr lang="fr-CA" sz="1400" dirty="0">
                <a:latin typeface="Century Gothic" panose="020B0502020202020204" pitchFamily="34" charset="0"/>
              </a:rPr>
              <a:t> !</a:t>
            </a: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Fête de la jeunesse</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3155288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Mercredi 12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431435"/>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solidFill>
                  <a:prstClr val="black"/>
                </a:solidFill>
                <a:latin typeface="Century Gothic" panose="020B0502020202020204" pitchFamily="34" charset="0"/>
              </a:rPr>
              <a:t>Quel est le bon temps de cuissons de vos macaronis ‘Pasta First’ ? Donnez la bonne réponse en commentaires.</a:t>
            </a:r>
          </a:p>
          <a:p>
            <a:endParaRPr lang="fr-FR" sz="1400"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solidFill>
                  <a:prstClr val="black"/>
                </a:solidFill>
                <a:latin typeface="Century Gothic" panose="020B0502020202020204" pitchFamily="34" charset="0"/>
              </a:rPr>
              <a:t>Combien de minutes les macaronis Pasta First font au feu ?</a:t>
            </a:r>
          </a:p>
          <a:p>
            <a:pPr marL="342900" marR="0" lvl="0" indent="-342900" fontAlgn="auto">
              <a:lnSpc>
                <a:spcPct val="100000"/>
              </a:lnSpc>
              <a:spcBef>
                <a:spcPts val="0"/>
              </a:spcBef>
              <a:spcAft>
                <a:spcPts val="0"/>
              </a:spcAft>
              <a:buClrTx/>
              <a:buSzTx/>
              <a:buAutoNum type="alphaLcParenR"/>
              <a:tabLst/>
              <a:defRPr/>
            </a:pPr>
            <a:r>
              <a:rPr lang="fr-FR" sz="1400" dirty="0">
                <a:solidFill>
                  <a:prstClr val="black"/>
                </a:solidFill>
                <a:latin typeface="Century Gothic" panose="020B0502020202020204" pitchFamily="34" charset="0"/>
              </a:rPr>
              <a:t>4 min</a:t>
            </a:r>
          </a:p>
          <a:p>
            <a:pPr marL="342900" marR="0" lvl="0" indent="-342900" fontAlgn="auto">
              <a:lnSpc>
                <a:spcPct val="100000"/>
              </a:lnSpc>
              <a:spcBef>
                <a:spcPts val="0"/>
              </a:spcBef>
              <a:spcAft>
                <a:spcPts val="0"/>
              </a:spcAft>
              <a:buClrTx/>
              <a:buSzTx/>
              <a:buAutoNum type="alphaLcParenR"/>
              <a:tabLst/>
              <a:defRPr/>
            </a:pPr>
            <a:r>
              <a:rPr lang="fr-FR" sz="1400" dirty="0">
                <a:solidFill>
                  <a:prstClr val="black"/>
                </a:solidFill>
                <a:latin typeface="Century Gothic" panose="020B0502020202020204" pitchFamily="34" charset="0"/>
              </a:rPr>
              <a:t>5 - 7 min</a:t>
            </a:r>
          </a:p>
          <a:p>
            <a:pPr marL="342900" marR="0" lvl="0" indent="-342900" fontAlgn="auto">
              <a:lnSpc>
                <a:spcPct val="100000"/>
              </a:lnSpc>
              <a:spcBef>
                <a:spcPts val="0"/>
              </a:spcBef>
              <a:spcAft>
                <a:spcPts val="0"/>
              </a:spcAft>
              <a:buClrTx/>
              <a:buSzTx/>
              <a:buAutoNum type="alphaLcParenR"/>
              <a:tabLst/>
              <a:defRPr/>
            </a:pPr>
            <a:r>
              <a:rPr lang="fr-FR" sz="1400" dirty="0">
                <a:solidFill>
                  <a:prstClr val="black"/>
                </a:solidFill>
                <a:latin typeface="Century Gothic" panose="020B0502020202020204" pitchFamily="34" charset="0"/>
              </a:rPr>
              <a:t>8 min</a:t>
            </a:r>
          </a:p>
          <a:p>
            <a:pPr marL="342900" marR="0" lvl="0" indent="-342900" fontAlgn="auto">
              <a:lnSpc>
                <a:spcPct val="100000"/>
              </a:lnSpc>
              <a:spcBef>
                <a:spcPts val="0"/>
              </a:spcBef>
              <a:spcAft>
                <a:spcPts val="0"/>
              </a:spcAft>
              <a:buClrTx/>
              <a:buSzTx/>
              <a:buAutoNum type="alphaLcParenR"/>
              <a:tabLst/>
              <a:defRPr/>
            </a:pPr>
            <a:r>
              <a:rPr lang="fr-FR" sz="1400" dirty="0">
                <a:solidFill>
                  <a:prstClr val="black"/>
                </a:solidFill>
                <a:latin typeface="Century Gothic" panose="020B0502020202020204" pitchFamily="34" charset="0"/>
              </a:rPr>
              <a:t>7 - 9 min</a:t>
            </a: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Post Produits</a:t>
            </a:r>
          </a:p>
        </p:txBody>
      </p:sp>
    </p:spTree>
    <p:extLst>
      <p:ext uri="{BB962C8B-B14F-4D97-AF65-F5344CB8AC3E}">
        <p14:creationId xmlns:p14="http://schemas.microsoft.com/office/powerpoint/2010/main" val="2495555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Jeudi</a:t>
            </a:r>
            <a:r>
              <a:rPr lang="fr-FR" kern="0" dirty="0">
                <a:solidFill>
                  <a:prstClr val="black"/>
                </a:solidFill>
                <a:latin typeface="Tw Cen MT" panose="020B0602020104020603"/>
              </a:rPr>
              <a:t> 13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 : </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000548"/>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latin typeface="Century Gothic" panose="020B0502020202020204" pitchFamily="34" charset="0"/>
              </a:rPr>
              <a:t>Savez-vous que pour éplucher les gousses d’ails facilement, il suffit de les plonger quelques secondes dans de l’eau chaude, puis dans de l’eau glacée. Ainsi La peau se détache comme par magie ! ✨</a:t>
            </a:r>
            <a:br>
              <a:rPr lang="fr-FR" sz="1400" dirty="0">
                <a:latin typeface="Century Gothic" panose="020B0502020202020204" pitchFamily="34" charset="0"/>
              </a:rPr>
            </a:br>
            <a:r>
              <a:rPr lang="fr-FR" sz="1400" dirty="0">
                <a:latin typeface="Century Gothic" panose="020B0502020202020204" pitchFamily="34" charset="0"/>
              </a:rPr>
              <a:t>Essayez</a:t>
            </a:r>
            <a:r>
              <a:rPr lang="fr-FR" sz="1400" b="1" dirty="0">
                <a:latin typeface="Century Gothic" panose="020B0502020202020204" pitchFamily="34" charset="0"/>
              </a:rPr>
              <a:t> </a:t>
            </a:r>
            <a:r>
              <a:rPr lang="fr-FR" sz="1400" dirty="0">
                <a:latin typeface="Century Gothic" panose="020B0502020202020204" pitchFamily="34" charset="0"/>
              </a:rPr>
              <a:t>et partagez vos résultats avec nous en commentaires.</a:t>
            </a:r>
            <a:endParaRPr lang="fr-FR" sz="1400" dirty="0">
              <a:solidFill>
                <a:prstClr val="black"/>
              </a:solidFill>
              <a:latin typeface="Century Gothic" panose="020B0502020202020204" pitchFamily="34" charset="0"/>
            </a:endParaRPr>
          </a:p>
          <a:p>
            <a:endParaRPr lang="fr-FR" sz="1400"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solidFill>
                  <a:prstClr val="black"/>
                </a:solidFill>
                <a:latin typeface="Century Gothic" panose="020B0502020202020204" pitchFamily="34" charset="0"/>
              </a:rPr>
              <a:t>Epluchez vos gousses d’ails en un clin d’</a:t>
            </a:r>
            <a:r>
              <a:rPr lang="fr-FR" sz="1400" dirty="0" err="1">
                <a:solidFill>
                  <a:prstClr val="black"/>
                </a:solidFill>
                <a:latin typeface="Century Gothic" panose="020B0502020202020204" pitchFamily="34" charset="0"/>
              </a:rPr>
              <a:t>oeil</a:t>
            </a:r>
            <a:endParaRPr lang="fr-FR" sz="1400"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Astuce de la semaine</a:t>
            </a:r>
            <a:endParaRPr kumimoji="0" lang="fr-CM" sz="3200" b="1" i="1" u="none" strike="noStrike" kern="1200" cap="none" spc="0" normalizeH="0" baseline="0" noProof="0" dirty="0">
              <a:ln>
                <a:noFill/>
              </a:ln>
              <a:solidFill>
                <a:srgbClr val="E15B0F"/>
              </a:solidFill>
              <a:effectLst/>
              <a:uLnTx/>
              <a:uFillTx/>
              <a:latin typeface="Helvetica Neue"/>
            </a:endParaRPr>
          </a:p>
        </p:txBody>
      </p:sp>
      <p:sp>
        <p:nvSpPr>
          <p:cNvPr id="3" name="ZoneTexte 2">
            <a:extLst>
              <a:ext uri="{FF2B5EF4-FFF2-40B4-BE49-F238E27FC236}">
                <a16:creationId xmlns:a16="http://schemas.microsoft.com/office/drawing/2014/main" id="{9516382A-96DE-8B49-0A31-6B6AB5C5C95A}"/>
              </a:ext>
            </a:extLst>
          </p:cNvPr>
          <p:cNvSpPr txBox="1"/>
          <p:nvPr/>
        </p:nvSpPr>
        <p:spPr>
          <a:xfrm>
            <a:off x="5990253" y="2393238"/>
            <a:ext cx="3470988" cy="646331"/>
          </a:xfrm>
          <a:prstGeom prst="rect">
            <a:avLst/>
          </a:prstGeom>
          <a:noFill/>
        </p:spPr>
        <p:txBody>
          <a:bodyPr wrap="square" rtlCol="0">
            <a:spAutoFit/>
          </a:bodyPr>
          <a:lstStyle/>
          <a:p>
            <a:r>
              <a:rPr lang="fr-CM" dirty="0">
                <a:latin typeface="Century Gothic" panose="020B0502020202020204" pitchFamily="34" charset="0"/>
              </a:rPr>
              <a:t>Merci de faire apparaitre plutôt l’astuce sur le visuel.</a:t>
            </a:r>
          </a:p>
        </p:txBody>
      </p:sp>
    </p:spTree>
    <p:extLst>
      <p:ext uri="{BB962C8B-B14F-4D97-AF65-F5344CB8AC3E}">
        <p14:creationId xmlns:p14="http://schemas.microsoft.com/office/powerpoint/2010/main" val="699952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Vendredi 14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031325"/>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Saint - Valentin</a:t>
            </a:r>
          </a:p>
          <a:p>
            <a:r>
              <a:rPr lang="fr-FR" sz="1400" dirty="0">
                <a:latin typeface="Century Gothic" panose="020B0502020202020204" pitchFamily="34" charset="0"/>
              </a:rPr>
              <a:t>L’amour se savoure mieux autour d’un bon repas. Panzani Cameroun vous accompagne pour un moment inoubliable. ❤️🍽️ Bonne de Saint-Valentin avec La Pasta.</a:t>
            </a: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a:p>
            <a:endParaRPr lang="fr-FR" sz="1400"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Pour la saint-valentin tu préfères une fleur ou un bon plat de spaghettis sauté?</a:t>
            </a:r>
            <a:r>
              <a:rPr lang="fr-FR" sz="1400" dirty="0">
                <a:latin typeface="Century Gothic" panose="020B0502020202020204" pitchFamily="34" charset="0"/>
              </a:rPr>
              <a:t>💕</a:t>
            </a:r>
            <a:endParaRPr lang="fr-FR" sz="1400"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d’une personne (homme) tenant la fleur en main et d’une femme cachant un plat de pates derrière elle + texte d’accroche.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Saint - Valentin</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3852306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Dimanche 16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600438"/>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solidFill>
                  <a:prstClr val="black"/>
                </a:solidFill>
                <a:latin typeface="Century Gothic" panose="020B0502020202020204" pitchFamily="34" charset="0"/>
              </a:rPr>
              <a:t>Partagez vos avis en commentaires</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 </a:t>
            </a:r>
            <a:r>
              <a:rPr lang="fr-FR" sz="1400" dirty="0"/>
              <a:t>👇</a:t>
            </a: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pPr marL="171450" indent="-171450">
              <a:buFont typeface="Courier New" panose="02070309020205020404" pitchFamily="49" charset="0"/>
              <a:buChar char="o"/>
            </a:pPr>
            <a:endParaRPr lang="fr-FR" sz="1400" b="1" dirty="0">
              <a:solidFill>
                <a:prstClr val="black"/>
              </a:solidFill>
              <a:latin typeface="Century Gothic" panose="020B0502020202020204" pitchFamily="34" charset="0"/>
            </a:endParaRPr>
          </a:p>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sur Visuel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A qui le gésier est-il souvent réservé lors d’un repas en famille ?</a:t>
            </a:r>
          </a:p>
          <a:p>
            <a:pPr marL="171450" indent="-171450">
              <a:buFont typeface="Courier New" panose="02070309020205020404" pitchFamily="49" charset="0"/>
              <a:buChar char="o"/>
            </a:pPr>
            <a:endParaRPr lang="fr-FR" sz="1400" b="1" dirty="0">
              <a:solidFill>
                <a:prstClr val="black"/>
              </a:solidFill>
              <a:latin typeface="Century Gothic" panose="020B0502020202020204" pitchFamily="34" charset="0"/>
            </a:endParaRPr>
          </a:p>
          <a:p>
            <a:pPr marL="171450" indent="-171450">
              <a:buFont typeface="Courier New" panose="02070309020205020404" pitchFamily="49" charset="0"/>
              <a:buChar char="o"/>
            </a:pPr>
            <a:r>
              <a:rPr lang="fr-FR" sz="1400" b="1" dirty="0">
                <a:solidFill>
                  <a:prstClr val="black"/>
                </a:solidFill>
                <a:latin typeface="Century Gothic" panose="020B0502020202020204" pitchFamily="34" charset="0"/>
              </a:rPr>
              <a:t>Type de contenu : </a:t>
            </a:r>
            <a:r>
              <a:rPr lang="fr-FR" sz="1400" dirty="0">
                <a:solidFill>
                  <a:prstClr val="black"/>
                </a:solidFill>
                <a:latin typeface="Century Gothic" panose="020B0502020202020204" pitchFamily="34" charset="0"/>
              </a:rPr>
              <a:t>Image</a:t>
            </a:r>
          </a:p>
          <a:p>
            <a:pPr marR="0" lvl="0" algn="just" defTabSz="914400" rtl="0" eaLnBrk="1" fontAlgn="auto" latinLnBrk="0" hangingPunct="1">
              <a:lnSpc>
                <a:spcPct val="100000"/>
              </a:lnSpc>
              <a:spcBef>
                <a:spcPts val="0"/>
              </a:spcBef>
              <a:spcAft>
                <a:spcPts val="0"/>
              </a:spcAft>
              <a:buClrTx/>
              <a:buSzTx/>
              <a:tabLst/>
              <a:defRPr/>
            </a:pPr>
            <a:endParaRPr lang="fr-FR" sz="1400" dirty="0">
              <a:solidFill>
                <a:prstClr val="black"/>
              </a:solidFill>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4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Le débat du dimanche (Fun)</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745767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r>
              <a:rPr lang="fr-FR" dirty="0"/>
              <a:t>Semaine 3</a:t>
            </a:r>
          </a:p>
        </p:txBody>
      </p:sp>
    </p:spTree>
    <p:extLst>
      <p:ext uri="{BB962C8B-B14F-4D97-AF65-F5344CB8AC3E}">
        <p14:creationId xmlns:p14="http://schemas.microsoft.com/office/powerpoint/2010/main" val="31297244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a:t>
            </a:r>
            <a:r>
              <a:rPr lang="fr-FR" kern="0" dirty="0">
                <a:solidFill>
                  <a:prstClr val="black"/>
                </a:solidFill>
                <a:latin typeface="Tw Cen MT" panose="020B0602020104020603"/>
              </a:rPr>
              <a:t> 17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569660"/>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latin typeface="Century Gothic" panose="020B0502020202020204" pitchFamily="34" charset="0"/>
              </a:rPr>
              <a:t>Comme nos spaghettis, vous êtes faits pour rester solides face à la pression.</a:t>
            </a:r>
          </a:p>
          <a:p>
            <a:r>
              <a:rPr lang="fr-FR" sz="1400" dirty="0">
                <a:latin typeface="Century Gothic" panose="020B0502020202020204" pitchFamily="34" charset="0"/>
              </a:rPr>
              <a:t>Commencez cette semaine avec détermination et résilience.</a:t>
            </a:r>
            <a:endParaRPr lang="fr-FR" sz="1400" b="1"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a:t>
            </a:r>
            <a:r>
              <a:rPr lang="fr-FR" sz="1400" dirty="0">
                <a:solidFill>
                  <a:prstClr val="black"/>
                </a:solidFill>
                <a:latin typeface="Century Gothic" panose="020B0502020202020204" pitchFamily="34" charset="0"/>
              </a:rPr>
              <a:t> L</a:t>
            </a:r>
            <a:r>
              <a:rPr lang="fr-FR" sz="1400" dirty="0">
                <a:latin typeface="Century Gothic" panose="020B0502020202020204" pitchFamily="34" charset="0"/>
              </a:rPr>
              <a:t>a pression fait partie du quotidien, mais comme nos spaghettis, nous restons solides.💪</a:t>
            </a: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err="1">
                <a:ln>
                  <a:noFill/>
                </a:ln>
                <a:solidFill>
                  <a:srgbClr val="E15B0F"/>
                </a:solidFill>
                <a:effectLst/>
                <a:uLnTx/>
                <a:uFillTx/>
                <a:latin typeface="Helvetica Neue"/>
              </a:rPr>
              <a:t>Monday</a:t>
            </a:r>
            <a:r>
              <a:rPr kumimoji="0" lang="fr-CM" sz="3200" b="1" i="1" u="none" strike="noStrike" kern="1200" cap="none" spc="0" normalizeH="0" baseline="0" noProof="0" dirty="0">
                <a:ln>
                  <a:noFill/>
                </a:ln>
                <a:solidFill>
                  <a:srgbClr val="E15B0F"/>
                </a:solidFill>
                <a:effectLst/>
                <a:uLnTx/>
                <a:uFillTx/>
                <a:latin typeface="Helvetica Neue"/>
              </a:rPr>
              <a:t> Motivation Food (Fun)</a:t>
            </a:r>
          </a:p>
        </p:txBody>
      </p:sp>
    </p:spTree>
    <p:extLst>
      <p:ext uri="{BB962C8B-B14F-4D97-AF65-F5344CB8AC3E}">
        <p14:creationId xmlns:p14="http://schemas.microsoft.com/office/powerpoint/2010/main" val="1946380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err="1">
                <a:solidFill>
                  <a:prstClr val="black"/>
                </a:solidFill>
                <a:latin typeface="Tw Cen MT" panose="020B0602020104020603"/>
              </a:rPr>
              <a:t>Mercre</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di</a:t>
            </a:r>
            <a:r>
              <a:rPr lang="fr-FR" kern="0" dirty="0">
                <a:solidFill>
                  <a:prstClr val="black"/>
                </a:solidFill>
                <a:latin typeface="Tw Cen MT" panose="020B0602020104020603"/>
              </a:rPr>
              <a:t> 19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569660"/>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solidFill>
                  <a:prstClr val="black"/>
                </a:solidFill>
                <a:latin typeface="Century Gothic" panose="020B0502020202020204" pitchFamily="34" charset="0"/>
              </a:rPr>
              <a:t>Aidez les spaghettis ‘pasta first’ a trouvé le chemin pour rejoindre sa filiale. Doit – il prendre la porte 1, 2 ou 3 ?</a:t>
            </a:r>
            <a:endParaRPr lang="fr-FR" sz="1400"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solidFill>
                  <a:prstClr val="black"/>
                </a:solidFill>
                <a:latin typeface="Century Gothic" panose="020B0502020202020204" pitchFamily="34" charset="0"/>
              </a:rPr>
              <a:t>Un seul chemin mène à ton sachet de pasta first, lequel ?</a:t>
            </a: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Post Produits</a:t>
            </a:r>
          </a:p>
        </p:txBody>
      </p:sp>
      <p:pic>
        <p:nvPicPr>
          <p:cNvPr id="6" name="Image 5">
            <a:extLst>
              <a:ext uri="{FF2B5EF4-FFF2-40B4-BE49-F238E27FC236}">
                <a16:creationId xmlns:a16="http://schemas.microsoft.com/office/drawing/2014/main" id="{C8287011-6A1A-0373-C3AB-2AC3C27B1F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5734" y="702396"/>
            <a:ext cx="4340859" cy="3000375"/>
          </a:xfrm>
          <a:prstGeom prst="rect">
            <a:avLst/>
          </a:prstGeom>
        </p:spPr>
      </p:pic>
    </p:spTree>
    <p:extLst>
      <p:ext uri="{BB962C8B-B14F-4D97-AF65-F5344CB8AC3E}">
        <p14:creationId xmlns:p14="http://schemas.microsoft.com/office/powerpoint/2010/main" val="1548082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Jeudi 20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246769"/>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Astuce du jour : Comment conserver vos condiments verts au frais ?</a:t>
            </a:r>
          </a:p>
          <a:p>
            <a:r>
              <a:rPr lang="fr-FR" sz="1400" dirty="0">
                <a:latin typeface="Century Gothic" panose="020B0502020202020204" pitchFamily="34" charset="0"/>
              </a:rPr>
              <a:t>Pour des condiments frais, toujours prêtes à l’emploi, lavez- les, ensuite hachez-les finement et placez-les dans un bac à glaçons</a:t>
            </a:r>
          </a:p>
          <a:p>
            <a:r>
              <a:rPr lang="fr-FR" sz="1400" dirty="0">
                <a:latin typeface="Century Gothic" panose="020B0502020202020204" pitchFamily="34" charset="0"/>
              </a:rPr>
              <a:t>🌿 Congelez et utilisez au besoin ! 🧊</a:t>
            </a:r>
            <a:br>
              <a:rPr lang="fr-FR" sz="1400" dirty="0">
                <a:latin typeface="Century Gothic" panose="020B0502020202020204" pitchFamily="34" charset="0"/>
              </a:rPr>
            </a:br>
            <a:r>
              <a:rPr lang="fr-FR" sz="1400" dirty="0">
                <a:latin typeface="Century Gothic" panose="020B0502020202020204" pitchFamily="34" charset="0"/>
              </a:rPr>
              <a:t>Pratique, non ? Partagez vos astuces de cuisine en commentaires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 </a:t>
            </a:r>
          </a:p>
          <a:p>
            <a:endParaRPr lang="fr-FR" sz="1400"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solidFill>
                  <a:prstClr val="black"/>
                </a:solidFill>
                <a:latin typeface="Century Gothic" panose="020B0502020202020204" pitchFamily="34" charset="0"/>
              </a:rPr>
              <a:t>Condiments</a:t>
            </a:r>
            <a:r>
              <a:rPr lang="fr-FR" sz="1400" dirty="0">
                <a:latin typeface="Century Gothic" panose="020B0502020202020204" pitchFamily="34" charset="0"/>
              </a:rPr>
              <a:t> frais en toutes saisons ? Astuce validée</a:t>
            </a:r>
            <a:endParaRPr lang="fr-FR" sz="1400" b="1"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4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Astuce de la semaine</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1790621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r>
              <a:rPr lang="fr-FR" dirty="0"/>
              <a:t>Semaine 1</a:t>
            </a:r>
          </a:p>
        </p:txBody>
      </p:sp>
    </p:spTree>
    <p:extLst>
      <p:ext uri="{BB962C8B-B14F-4D97-AF65-F5344CB8AC3E}">
        <p14:creationId xmlns:p14="http://schemas.microsoft.com/office/powerpoint/2010/main" val="2507057670"/>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Vendredi 21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159998"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000548"/>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de publication :  Journée Mondiale de la Langue Maternelle !</a:t>
            </a:r>
          </a:p>
          <a:p>
            <a:r>
              <a:rPr lang="fr-FR" sz="1400" dirty="0">
                <a:solidFill>
                  <a:prstClr val="black"/>
                </a:solidFill>
                <a:latin typeface="Century Gothic" panose="020B0502020202020204" pitchFamily="34" charset="0"/>
              </a:rPr>
              <a:t>Le Continent Camerounais  est l’Afrique en miniature et il regorge de plusieurs langues maternelles. Comment dit-on je veux manger un plat de spaghettis en votre langue maternelle ?.</a:t>
            </a: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endParaRPr lang="fr-FR" sz="1400" dirty="0">
              <a:solidFill>
                <a:prstClr val="black"/>
              </a:solidFill>
              <a:latin typeface="Tw Cen MT" panose="020B0602020104020603"/>
            </a:endParaRPr>
          </a:p>
          <a:p>
            <a:pPr marL="0" marR="0" lvl="0" indent="0" algn="l" defTabSz="914400" rtl="0" eaLnBrk="0" fontAlgn="base" latinLnBrk="0" hangingPunct="0">
              <a:lnSpc>
                <a:spcPct val="100000"/>
              </a:lnSpc>
              <a:spcBef>
                <a:spcPct val="0"/>
              </a:spcBef>
              <a:spcAft>
                <a:spcPct val="0"/>
              </a:spcAft>
              <a:buClrTx/>
              <a:buSzTx/>
              <a:tabLst/>
            </a:pPr>
            <a:r>
              <a:rPr lang="fr-FR" sz="1400" b="1" dirty="0">
                <a:solidFill>
                  <a:prstClr val="black"/>
                </a:solidFill>
                <a:latin typeface="Century Gothic" panose="020B0502020202020204" pitchFamily="34" charset="0"/>
              </a:rPr>
              <a:t>Texte sur le visuel :</a:t>
            </a:r>
            <a:r>
              <a:rPr lang="fr-FR" sz="1400" dirty="0">
                <a:latin typeface="Arial" panose="020B0604020202020204" pitchFamily="34" charset="0"/>
              </a:rPr>
              <a:t> </a:t>
            </a:r>
            <a:r>
              <a:rPr lang="fr-FR" sz="1400" dirty="0">
                <a:latin typeface="Century Gothic" panose="020B0502020202020204" pitchFamily="34" charset="0"/>
              </a:rPr>
              <a:t>Comment dit-on je veux manger un plat de spaghettis en votre langue maternelle ? </a:t>
            </a:r>
            <a:r>
              <a:rPr kumimoji="0" lang="fr-FR" altLang="fr-FR" sz="1400" b="0" i="0" u="none" strike="noStrike" cap="none" normalizeH="0" baseline="0" dirty="0">
                <a:ln>
                  <a:noFill/>
                </a:ln>
                <a:solidFill>
                  <a:schemeClr val="tx1"/>
                </a:solidFill>
                <a:effectLst/>
                <a:latin typeface="Century Gothic" panose="020B0502020202020204" pitchFamily="34" charset="0"/>
              </a:rPr>
              <a:t> </a:t>
            </a:r>
            <a:endParaRPr lang="fr-FR" sz="1400" b="1"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b="1"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Tw Cen MT" panose="020B0602020104020603"/>
            </a:endParaRPr>
          </a:p>
          <a:p>
            <a:pPr marR="0" lvl="0" algn="just" defTabSz="914400" rtl="0" eaLnBrk="1" fontAlgn="auto" latinLnBrk="0" hangingPunct="1">
              <a:lnSpc>
                <a:spcPct val="100000"/>
              </a:lnSpc>
              <a:spcBef>
                <a:spcPts val="0"/>
              </a:spcBef>
              <a:spcAft>
                <a:spcPts val="0"/>
              </a:spcAft>
              <a:buClrTx/>
              <a:buSzTx/>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Journée Mondiale de la langue maternelle</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1259579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Dimanche 23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246769"/>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On dépose ca ici et on lit les commentaires.</a:t>
            </a:r>
          </a:p>
          <a:p>
            <a:pPr marL="171450" indent="-171450">
              <a:buFont typeface="Courier New" panose="02070309020205020404" pitchFamily="49" charset="0"/>
              <a:buChar char="o"/>
            </a:pPr>
            <a:endParaRPr lang="fr-FR" sz="1400" dirty="0">
              <a:solidFill>
                <a:prstClr val="black"/>
              </a:solidFill>
              <a:latin typeface="Century Gothic" panose="020B0502020202020204" pitchFamily="34" charset="0"/>
            </a:endParaRPr>
          </a:p>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sur le visuel : </a:t>
            </a:r>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Ton meilleur ami t’invite pour un repas chez lui ce dimanche. Tu commences par quoi ?</a:t>
            </a:r>
          </a:p>
          <a:p>
            <a:pPr marL="171450" indent="-171450">
              <a:buFont typeface="Courier New" panose="02070309020205020404" pitchFamily="49" charset="0"/>
              <a:buChar char="o"/>
            </a:pP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r>
              <a:rPr lang="fr-FR" sz="1400" dirty="0">
                <a:solidFill>
                  <a:prstClr val="black"/>
                </a:solidFill>
                <a:latin typeface="Century Gothic" panose="020B0502020202020204" pitchFamily="34" charset="0"/>
              </a:rPr>
              <a:t>A. L’entrée</a:t>
            </a:r>
          </a:p>
          <a:p>
            <a:r>
              <a:rPr lang="fr-FR" sz="1400" dirty="0">
                <a:solidFill>
                  <a:prstClr val="black"/>
                </a:solidFill>
                <a:latin typeface="Century Gothic" panose="020B0502020202020204" pitchFamily="34" charset="0"/>
              </a:rPr>
              <a:t>B. Le dessert</a:t>
            </a:r>
          </a:p>
          <a:p>
            <a:r>
              <a:rPr lang="fr-FR" sz="1400" dirty="0">
                <a:solidFill>
                  <a:prstClr val="black"/>
                </a:solidFill>
                <a:latin typeface="Century Gothic" panose="020B0502020202020204" pitchFamily="34" charset="0"/>
              </a:rPr>
              <a:t>C. Droit au but avec plat de pâtes </a:t>
            </a:r>
          </a:p>
          <a:p>
            <a:pPr marL="171450" indent="-171450">
              <a:buFont typeface="Courier New" panose="02070309020205020404" pitchFamily="49" charset="0"/>
              <a:buChar char="o"/>
            </a:pP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pPr marL="171450" indent="-171450">
              <a:buFont typeface="Courier New" panose="02070309020205020404" pitchFamily="49" charset="0"/>
              <a:buChar char="o"/>
            </a:pPr>
            <a:r>
              <a:rPr lang="fr-FR" sz="1400" b="1" dirty="0">
                <a:solidFill>
                  <a:prstClr val="black"/>
                </a:solidFill>
                <a:latin typeface="Century Gothic" panose="020B0502020202020204" pitchFamily="34" charset="0"/>
              </a:rPr>
              <a:t>NB : </a:t>
            </a:r>
            <a:r>
              <a:rPr lang="fr-FR" sz="1400" dirty="0">
                <a:solidFill>
                  <a:prstClr val="black"/>
                </a:solidFill>
                <a:latin typeface="Century Gothic" panose="020B0502020202020204" pitchFamily="34" charset="0"/>
              </a:rPr>
              <a:t>Illustrer chaque lettre A, B,C avec des images.</a:t>
            </a:r>
            <a:endParaRPr kumimoji="0" lang="fr-FR" sz="1400" i="0" u="none" strike="noStrike" kern="1200" cap="none" spc="0" normalizeH="0" baseline="0" noProof="0" dirty="0">
              <a:ln>
                <a:noFill/>
              </a:ln>
              <a:solidFill>
                <a:prstClr val="black"/>
              </a:solidFill>
              <a:effectLst/>
              <a:uLnTx/>
              <a:uFillTx/>
              <a:latin typeface="Century Gothic" panose="020B0502020202020204" pitchFamily="34" charset="0"/>
            </a:endParaRPr>
          </a:p>
          <a:p>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Le débat du dimanche (Fun)</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1156102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r>
              <a:rPr lang="fr-FR" dirty="0"/>
              <a:t>Semaine 4</a:t>
            </a:r>
          </a:p>
        </p:txBody>
      </p:sp>
    </p:spTree>
    <p:extLst>
      <p:ext uri="{BB962C8B-B14F-4D97-AF65-F5344CB8AC3E}">
        <p14:creationId xmlns:p14="http://schemas.microsoft.com/office/powerpoint/2010/main" val="172823337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a:t>
            </a:r>
            <a:r>
              <a:rPr lang="fr-FR" kern="0" dirty="0">
                <a:solidFill>
                  <a:prstClr val="black"/>
                </a:solidFill>
                <a:latin typeface="Tw Cen MT" panose="020B0602020104020603"/>
              </a:rPr>
              <a:t> 24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569660"/>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latin typeface="Century Gothic" panose="020B0502020202020204" pitchFamily="34" charset="0"/>
              </a:rPr>
              <a:t>Chaque lundi est une nouvelle recette : mélangez vos idées, assaisonnez avec vos efforts, et servez avec fierté. 🍝 Et si votre ingrédient secret, c’était… les pâtes ? </a:t>
            </a:r>
            <a:endParaRPr lang="fr-FR" sz="1400" b="1"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latin typeface="Century Gothic" panose="020B0502020202020204" pitchFamily="34" charset="0"/>
              </a:rPr>
              <a:t>Transformez votre lundi en chef-d'œuvre </a:t>
            </a: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err="1">
                <a:ln>
                  <a:noFill/>
                </a:ln>
                <a:solidFill>
                  <a:srgbClr val="E15B0F"/>
                </a:solidFill>
                <a:effectLst/>
                <a:uLnTx/>
                <a:uFillTx/>
                <a:latin typeface="Helvetica Neue"/>
              </a:rPr>
              <a:t>Monday</a:t>
            </a:r>
            <a:r>
              <a:rPr kumimoji="0" lang="fr-CM" sz="3200" b="1" i="1" u="none" strike="noStrike" kern="1200" cap="none" spc="0" normalizeH="0" baseline="0" noProof="0" dirty="0">
                <a:ln>
                  <a:noFill/>
                </a:ln>
                <a:solidFill>
                  <a:srgbClr val="E15B0F"/>
                </a:solidFill>
                <a:effectLst/>
                <a:uLnTx/>
                <a:uFillTx/>
                <a:latin typeface="Helvetica Neue"/>
              </a:rPr>
              <a:t> Motivation Food (Fun)</a:t>
            </a:r>
          </a:p>
        </p:txBody>
      </p:sp>
    </p:spTree>
    <p:extLst>
      <p:ext uri="{BB962C8B-B14F-4D97-AF65-F5344CB8AC3E}">
        <p14:creationId xmlns:p14="http://schemas.microsoft.com/office/powerpoint/2010/main" val="3034323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err="1">
                <a:solidFill>
                  <a:prstClr val="black"/>
                </a:solidFill>
                <a:latin typeface="Tw Cen MT" panose="020B0602020104020603"/>
              </a:rPr>
              <a:t>Mercre</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di</a:t>
            </a:r>
            <a:r>
              <a:rPr lang="fr-FR" kern="0" dirty="0">
                <a:solidFill>
                  <a:prstClr val="black"/>
                </a:solidFill>
                <a:latin typeface="Tw Cen MT" panose="020B0602020104020603"/>
              </a:rPr>
              <a:t> 05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70788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a:t>
            </a:r>
            <a:r>
              <a:rPr lang="fr-FR" sz="1400" b="1" dirty="0">
                <a:solidFill>
                  <a:prstClr val="black"/>
                </a:solidFill>
                <a:latin typeface="Century Gothic" panose="020B0502020202020204" pitchFamily="34" charset="0"/>
              </a:rPr>
              <a:t>sur le v</a:t>
            </a:r>
            <a:r>
              <a:rPr kumimoji="0" lang="fr-FR" sz="1400" b="1" i="0" u="none" strike="noStrike" kern="1200" cap="none" spc="0" normalizeH="0" baseline="0" noProof="0" dirty="0" err="1">
                <a:ln>
                  <a:noFill/>
                </a:ln>
                <a:solidFill>
                  <a:prstClr val="black"/>
                </a:solidFill>
                <a:effectLst/>
                <a:uLnTx/>
                <a:uFillTx/>
                <a:latin typeface="Century Gothic" panose="020B0502020202020204" pitchFamily="34" charset="0"/>
              </a:rPr>
              <a:t>isuel</a:t>
            </a: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a:t>
            </a:r>
            <a:r>
              <a:rPr lang="fr-FR" sz="1400" b="1" dirty="0">
                <a:solidFill>
                  <a:prstClr val="black"/>
                </a:solidFill>
                <a:latin typeface="Century Gothic" panose="020B0502020202020204" pitchFamily="34" charset="0"/>
              </a:rPr>
              <a:t>: Team macaronis sauté ou sauté de spaghettis ?</a:t>
            </a:r>
            <a:r>
              <a:rPr kumimoji="0" lang="fr-FR" altLang="fr-FR" sz="1400" b="0" i="0" u="none" strike="noStrike" cap="none" normalizeH="0" baseline="0" dirty="0">
                <a:ln>
                  <a:noFill/>
                </a:ln>
                <a:solidFill>
                  <a:schemeClr val="tx1"/>
                </a:solidFill>
                <a:effectLst/>
                <a:latin typeface="Century Gothic" panose="020B0502020202020204" pitchFamily="34" charset="0"/>
              </a:rPr>
              <a:t>💕</a:t>
            </a:r>
          </a:p>
          <a:p>
            <a:pPr marL="171450" indent="-171450">
              <a:buFont typeface="Courier New" panose="02070309020205020404" pitchFamily="49" charset="0"/>
              <a:buChar char="o"/>
            </a:pPr>
            <a:endParaRPr lang="fr-FR" sz="1400" dirty="0">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Post Produits</a:t>
            </a:r>
          </a:p>
        </p:txBody>
      </p:sp>
    </p:spTree>
    <p:extLst>
      <p:ext uri="{BB962C8B-B14F-4D97-AF65-F5344CB8AC3E}">
        <p14:creationId xmlns:p14="http://schemas.microsoft.com/office/powerpoint/2010/main" val="1067624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Jeudi</a:t>
            </a:r>
            <a:r>
              <a:rPr lang="fr-FR" kern="0" dirty="0">
                <a:solidFill>
                  <a:prstClr val="black"/>
                </a:solidFill>
                <a:latin typeface="Tw Cen MT" panose="020B0602020104020603"/>
              </a:rPr>
              <a:t> 27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215991"/>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b="1" dirty="0">
                <a:latin typeface="Century Gothic" panose="020B0502020202020204" pitchFamily="34" charset="0"/>
              </a:rPr>
              <a:t>Optimisez vos repas avec peu d’ingrédients</a:t>
            </a:r>
          </a:p>
          <a:p>
            <a:r>
              <a:rPr lang="fr-FR" sz="1400" dirty="0">
                <a:latin typeface="Century Gothic" panose="020B0502020202020204" pitchFamily="34" charset="0"/>
              </a:rPr>
              <a:t>Pas besoin d’avoir une cuisine remplie pour bien manger. Avec juste des pâtes</a:t>
            </a:r>
            <a:r>
              <a:rPr lang="fr-FR" sz="1400">
                <a:latin typeface="Century Gothic" panose="020B0502020202020204" pitchFamily="34" charset="0"/>
              </a:rPr>
              <a:t>, du sel, </a:t>
            </a:r>
            <a:r>
              <a:rPr lang="fr-FR" sz="1400" dirty="0">
                <a:latin typeface="Century Gothic" panose="020B0502020202020204" pitchFamily="34" charset="0"/>
              </a:rPr>
              <a:t>et quelques légumes locaux comme des carottes ou des poivrons, vous pouvez faire des merveilles. </a:t>
            </a:r>
          </a:p>
          <a:p>
            <a:r>
              <a:rPr lang="fr-FR" sz="1400" dirty="0">
                <a:latin typeface="Century Gothic" panose="020B0502020202020204" pitchFamily="34" charset="0"/>
              </a:rPr>
              <a:t>💡 Pensez à cuire les pâtes ‘à point’ pour garder toute leur saveur et leur texture. 👩‍🍳 Quelle est votre astuce avec 3 ingrédients ou moins ?"</a:t>
            </a:r>
            <a:endParaRPr lang="fr-FR" sz="1400" b="1" dirty="0">
              <a:latin typeface="Century Gothic" panose="020B0502020202020204" pitchFamily="34" charset="0"/>
            </a:endParaRPr>
          </a:p>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latin typeface="Century Gothic" panose="020B0502020202020204" pitchFamily="34" charset="0"/>
              </a:rPr>
              <a:t>3 ingrédients, 1 repas parfait ! </a:t>
            </a:r>
            <a:endParaRPr lang="fr-FR" sz="1400"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Astuce de la semaine</a:t>
            </a:r>
          </a:p>
        </p:txBody>
      </p:sp>
    </p:spTree>
    <p:extLst>
      <p:ext uri="{BB962C8B-B14F-4D97-AF65-F5344CB8AC3E}">
        <p14:creationId xmlns:p14="http://schemas.microsoft.com/office/powerpoint/2010/main" val="1078382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Vendredi 28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2031325"/>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a:t>
            </a:r>
            <a:r>
              <a:rPr lang="fr-FR" sz="1400" dirty="0">
                <a:solidFill>
                  <a:prstClr val="black"/>
                </a:solidFill>
                <a:latin typeface="Century Gothic" panose="020B0502020202020204" pitchFamily="34" charset="0"/>
              </a:rPr>
              <a:t>Lorsqu’on porte un toast à table, le contact visuel entre les convives est – il dans les yeux ou les regards sont baissés ?</a:t>
            </a:r>
            <a:r>
              <a:rPr lang="fr-FR" sz="1400" dirty="0">
                <a:latin typeface="Century Gothic" panose="020B0502020202020204" pitchFamily="34" charset="0"/>
              </a:rPr>
              <a:t> Vos avis en commentaires.</a:t>
            </a: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a:p>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a:p>
            <a:endParaRPr lang="fr-FR" sz="1400" dirty="0">
              <a:solidFill>
                <a:prstClr val="black"/>
              </a:solidFill>
              <a:latin typeface="Tw Cen MT" panose="020B0602020104020603"/>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le visuel : </a:t>
            </a:r>
            <a:r>
              <a:rPr lang="fr-FR" sz="1400" dirty="0">
                <a:solidFill>
                  <a:prstClr val="black"/>
                </a:solidFill>
                <a:latin typeface="Century Gothic" panose="020B0502020202020204" pitchFamily="34" charset="0"/>
              </a:rPr>
              <a:t>Ou se pose votre regard, lors d’un toast ? </a:t>
            </a:r>
            <a:r>
              <a:rPr lang="fr-FR" sz="1400" dirty="0">
                <a:effectLst/>
              </a:rPr>
              <a:t>🥂</a:t>
            </a:r>
            <a:endParaRPr lang="fr-FR" sz="1400"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b="1"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Tw Cen MT" panose="020B0602020104020603"/>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4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A Table</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32221775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Rectangle"/>
          <p:cNvSpPr/>
          <p:nvPr/>
        </p:nvSpPr>
        <p:spPr>
          <a:xfrm>
            <a:off x="-2816" y="-5742"/>
            <a:ext cx="12197632" cy="6869484"/>
          </a:xfrm>
          <a:prstGeom prst="rect">
            <a:avLst/>
          </a:prstGeom>
          <a:solidFill>
            <a:srgbClr val="000000"/>
          </a:solidFill>
          <a:ln w="12700">
            <a:miter lim="400000"/>
          </a:ln>
        </p:spPr>
        <p:txBody>
          <a:bodyPr lIns="25400" tIns="25400" rIns="25400" bIns="25400" anchor="ctr"/>
          <a:lstStyle/>
          <a:p>
            <a:pPr marL="0" marR="0" lvl="0" indent="0" algn="ctr" defTabSz="412750" rtl="0" eaLnBrk="1" fontAlgn="auto" latinLnBrk="0" hangingPunct="0">
              <a:lnSpc>
                <a:spcPct val="100000"/>
              </a:lnSpc>
              <a:spcBef>
                <a:spcPts val="0"/>
              </a:spcBef>
              <a:spcAft>
                <a:spcPts val="0"/>
              </a:spcAft>
              <a:buClrTx/>
              <a:buSzTx/>
              <a:buFontTx/>
              <a:buNone/>
              <a:tabLst/>
              <a:defRPr sz="3200">
                <a:solidFill>
                  <a:srgbClr val="FFFFFF"/>
                </a:solidFill>
                <a:latin typeface="Helvetica Neue Medium"/>
                <a:ea typeface="Helvetica Neue Medium"/>
                <a:cs typeface="Helvetica Neue Medium"/>
                <a:sym typeface="Helvetica Neue Medium"/>
              </a:defRPr>
            </a:pPr>
            <a:endParaRPr kumimoji="0" sz="1600" b="0" i="0" u="none" strike="noStrike" kern="0" cap="none" spc="0" normalizeH="0" baseline="0" noProof="0">
              <a:ln>
                <a:noFill/>
              </a:ln>
              <a:solidFill>
                <a:srgbClr val="FFFFFF"/>
              </a:solidFill>
              <a:effectLst/>
              <a:uLnTx/>
              <a:uFillTx/>
              <a:latin typeface="Helvetica Neue Medium"/>
              <a:sym typeface="Helvetica Neue Medium"/>
            </a:endParaRPr>
          </a:p>
        </p:txBody>
      </p:sp>
      <p:sp>
        <p:nvSpPr>
          <p:cNvPr id="190" name="Merci."/>
          <p:cNvSpPr txBox="1">
            <a:spLocks noGrp="1"/>
          </p:cNvSpPr>
          <p:nvPr>
            <p:ph type="ctrTitle"/>
          </p:nvPr>
        </p:nvSpPr>
        <p:spPr>
          <a:xfrm>
            <a:off x="1909509" y="1287496"/>
            <a:ext cx="8372982" cy="2324101"/>
          </a:xfrm>
          <a:prstGeom prst="rect">
            <a:avLst/>
          </a:prstGeom>
        </p:spPr>
        <p:txBody>
          <a:bodyPr>
            <a:normAutofit fontScale="90000"/>
          </a:bodyPr>
          <a:lstStyle>
            <a:lvl1pPr algn="ctr">
              <a:defRPr sz="18500" b="0" spc="-369">
                <a:solidFill>
                  <a:srgbClr val="FFFFFF"/>
                </a:solidFill>
                <a:latin typeface="Montserrat Bold"/>
                <a:ea typeface="Montserrat Bold"/>
                <a:cs typeface="Montserrat Bold"/>
                <a:sym typeface="Montserrat Bold"/>
              </a:defRPr>
            </a:lvl1pPr>
          </a:lstStyle>
          <a:p>
            <a:r>
              <a:rPr dirty="0">
                <a:latin typeface="Century Gothic" panose="020B0502020202020204" pitchFamily="34" charset="0"/>
              </a:rPr>
              <a:t>Merci</a:t>
            </a:r>
            <a:r>
              <a:rPr dirty="0"/>
              <a:t>.</a:t>
            </a:r>
          </a:p>
        </p:txBody>
      </p:sp>
      <p:sp>
        <p:nvSpPr>
          <p:cNvPr id="191" name="Titre de la présentation"/>
          <p:cNvSpPr txBox="1">
            <a:spLocks noGrp="1"/>
          </p:cNvSpPr>
          <p:nvPr>
            <p:ph type="subTitle" sz="quarter" idx="1"/>
          </p:nvPr>
        </p:nvSpPr>
        <p:spPr>
          <a:xfrm>
            <a:off x="1645669" y="3554882"/>
            <a:ext cx="9164571" cy="952501"/>
          </a:xfrm>
          <a:prstGeom prst="rect">
            <a:avLst/>
          </a:prstGeom>
        </p:spPr>
        <p:txBody>
          <a:bodyPr>
            <a:normAutofit fontScale="77500" lnSpcReduction="20000"/>
          </a:bodyPr>
          <a:lstStyle>
            <a:lvl1pPr algn="ctr">
              <a:defRPr sz="4400" b="0">
                <a:solidFill>
                  <a:srgbClr val="E15B0F"/>
                </a:solidFill>
                <a:latin typeface="Montserrat Bold"/>
                <a:ea typeface="Montserrat Bold"/>
                <a:cs typeface="Montserrat Bold"/>
                <a:sym typeface="Montserrat Bold"/>
              </a:defRPr>
            </a:lvl1pPr>
          </a:lstStyle>
          <a:p>
            <a:r>
              <a:rPr lang="fr-CM" dirty="0">
                <a:latin typeface="Century Gothic" panose="020B0502020202020204" pitchFamily="34" charset="0"/>
              </a:rPr>
              <a:t>PLANNING DE PUBLICATIONS </a:t>
            </a:r>
          </a:p>
          <a:p>
            <a:r>
              <a:rPr lang="fr-CM" dirty="0">
                <a:latin typeface="Century Gothic" panose="020B0502020202020204" pitchFamily="34" charset="0"/>
              </a:rPr>
              <a:t>LA PASTA OU RIEN</a:t>
            </a:r>
          </a:p>
          <a:p>
            <a:endParaRPr dirty="0">
              <a:latin typeface="Century Gothic" panose="020B0502020202020204" pitchFamily="34" charset="0"/>
            </a:endParaRPr>
          </a:p>
        </p:txBody>
      </p:sp>
      <p:pic>
        <p:nvPicPr>
          <p:cNvPr id="192" name="Image" descr="Image"/>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186610" y="954543"/>
            <a:ext cx="1818781" cy="517137"/>
          </a:xfrm>
          <a:prstGeom prst="rect">
            <a:avLst/>
          </a:prstGeom>
          <a:ln w="12700">
            <a:miter lim="400000"/>
          </a:ln>
        </p:spPr>
      </p:pic>
      <p:pic>
        <p:nvPicPr>
          <p:cNvPr id="193" name="Image" descr="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45669" y="5227845"/>
            <a:ext cx="8900663" cy="1263000"/>
          </a:xfrm>
          <a:prstGeom prst="rect">
            <a:avLst/>
          </a:prstGeom>
          <a:ln w="12700">
            <a:miter lim="400000"/>
          </a:ln>
        </p:spPr>
      </p:pic>
    </p:spTree>
    <p:extLst>
      <p:ext uri="{BB962C8B-B14F-4D97-AF65-F5344CB8AC3E}">
        <p14:creationId xmlns:p14="http://schemas.microsoft.com/office/powerpoint/2010/main" val="67837233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a:t>
            </a:r>
            <a:r>
              <a:rPr lang="fr-FR" kern="0" dirty="0">
                <a:solidFill>
                  <a:prstClr val="black"/>
                </a:solidFill>
                <a:latin typeface="Tw Cen MT" panose="020B0602020104020603"/>
              </a:rPr>
              <a:t> 03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r>
              <a:rPr lang="fr-FR" kern="0" dirty="0">
                <a:solidFill>
                  <a:prstClr val="black"/>
                </a:solidFill>
                <a:latin typeface="Tw Cen MT" panose="020B0602020104020603"/>
              </a:rPr>
              <a:t>, LinkedIn</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813123"/>
            <a:ext cx="9891850" cy="2215991"/>
          </a:xfrm>
          <a:prstGeom prst="rect">
            <a:avLst/>
          </a:prstGeom>
          <a:noFill/>
        </p:spPr>
        <p:txBody>
          <a:bodyPr wrap="square" rtlCol="0">
            <a:spAutoFit/>
          </a:bodyPr>
          <a:lstStyle/>
          <a:p>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de publication : </a:t>
            </a:r>
          </a:p>
          <a:p>
            <a:r>
              <a:rPr kumimoji="0" lang="fr-FR" sz="1400" i="0" u="none" strike="noStrike" kern="1200" cap="none" spc="0" normalizeH="0" baseline="0" noProof="0" dirty="0">
                <a:ln>
                  <a:noFill/>
                </a:ln>
                <a:solidFill>
                  <a:prstClr val="black"/>
                </a:solidFill>
                <a:effectLst/>
                <a:uLnTx/>
                <a:uFillTx/>
                <a:latin typeface="Century Gothic" panose="020B0502020202020204" pitchFamily="34" charset="0"/>
              </a:rPr>
              <a:t>Maintenant qu’ensemble nous avons pu vaincre la janviose avec succès entrons ensemble dans le mois de l’amour avec LA PASTA FIRST.</a:t>
            </a:r>
          </a:p>
          <a:p>
            <a:pPr marL="171450" indent="-171450">
              <a:buFont typeface="Courier New" panose="02070309020205020404" pitchFamily="49" charset="0"/>
              <a:buChar char="o"/>
            </a:pPr>
            <a:endParaRPr lang="fr-FR" sz="1400" b="1" dirty="0">
              <a:solidFill>
                <a:prstClr val="black"/>
              </a:solidFill>
              <a:latin typeface="Century Gothic" panose="020B0502020202020204" pitchFamily="34" charset="0"/>
            </a:endParaRPr>
          </a:p>
          <a:p>
            <a:pPr marL="171450" indent="-171450">
              <a:buFont typeface="Courier New" panose="02070309020205020404" pitchFamily="49" charset="0"/>
              <a:buChar char="o"/>
            </a:pPr>
            <a:r>
              <a:rPr lang="fr-FR" sz="1400" b="1" dirty="0">
                <a:solidFill>
                  <a:prstClr val="black"/>
                </a:solidFill>
                <a:latin typeface="Century Gothic" panose="020B0502020202020204" pitchFamily="34" charset="0"/>
              </a:rPr>
              <a:t>Texte sur le visuel : Excellent mois de l’amour à tous en compagnie de LA PASTA FIRST.</a:t>
            </a:r>
          </a:p>
          <a:p>
            <a:endParaRPr lang="fr-FR" sz="1400" b="1" dirty="0">
              <a:solidFill>
                <a:prstClr val="black"/>
              </a:solidFill>
              <a:latin typeface="Century Gothic" panose="020B0502020202020204" pitchFamily="34" charset="0"/>
            </a:endParaRPr>
          </a:p>
          <a:p>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R="0" lvl="0" indent="-285750" fontAlgn="auto">
              <a:lnSpc>
                <a:spcPct val="100000"/>
              </a:lnSpc>
              <a:spcBef>
                <a:spcPts val="0"/>
              </a:spcBef>
              <a:spcAft>
                <a:spcPts val="0"/>
              </a:spcAft>
              <a:buClrTx/>
              <a:buSzTx/>
              <a:buFont typeface="Courier New" panose="02070309020205020404" pitchFamily="49" charset="0"/>
              <a:buChar char="o"/>
              <a:tabLst/>
              <a:defRPr/>
            </a:pPr>
            <a:endParaRPr lang="fr-FR" sz="1400" dirty="0">
              <a:solidFill>
                <a:prstClr val="black"/>
              </a:solidFill>
              <a:latin typeface="Century Gothic" panose="020B0502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FEVRIER </a:t>
            </a:r>
            <a:r>
              <a:rPr kumimoji="0" lang="fr-CM" sz="3200" b="1" i="1" u="none" strike="noStrike" kern="1200" cap="none" spc="0" normalizeH="0" baseline="0" noProof="0" dirty="0">
                <a:ln>
                  <a:noFill/>
                </a:ln>
                <a:solidFill>
                  <a:srgbClr val="E15B0F"/>
                </a:solidFill>
                <a:effectLst/>
                <a:uLnTx/>
                <a:uFillTx/>
                <a:latin typeface="Helvetica Neue"/>
              </a:rPr>
              <a:t> (Fun)</a:t>
            </a:r>
          </a:p>
        </p:txBody>
      </p:sp>
    </p:spTree>
    <p:extLst>
      <p:ext uri="{BB962C8B-B14F-4D97-AF65-F5344CB8AC3E}">
        <p14:creationId xmlns:p14="http://schemas.microsoft.com/office/powerpoint/2010/main" val="3360784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70C55-9C50-F30B-F8D3-1E641DE6C90A}"/>
            </a:ext>
          </a:extLst>
        </p:cNvPr>
        <p:cNvGrpSpPr/>
        <p:nvPr/>
      </p:nvGrpSpPr>
      <p:grpSpPr>
        <a:xfrm>
          <a:off x="0" y="0"/>
          <a:ext cx="0" cy="0"/>
          <a:chOff x="0" y="0"/>
          <a:chExt cx="0" cy="0"/>
        </a:xfrm>
      </p:grpSpPr>
      <p:sp>
        <p:nvSpPr>
          <p:cNvPr id="4" name="Rectangle 5">
            <a:extLst>
              <a:ext uri="{FF2B5EF4-FFF2-40B4-BE49-F238E27FC236}">
                <a16:creationId xmlns:a16="http://schemas.microsoft.com/office/drawing/2014/main" id="{C3521C8F-FE7C-8CF4-2BE9-D8722A8DF8A2}"/>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a:extLst>
              <a:ext uri="{FF2B5EF4-FFF2-40B4-BE49-F238E27FC236}">
                <a16:creationId xmlns:a16="http://schemas.microsoft.com/office/drawing/2014/main" id="{8253B386-8C4C-2A65-4241-041C0B1FAF58}"/>
              </a:ext>
            </a:extLst>
          </p:cNvPr>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46C4C563-21F4-F369-14BC-91233069A0AD}"/>
              </a:ext>
            </a:extLst>
          </p:cNvPr>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a:extLst>
              <a:ext uri="{FF2B5EF4-FFF2-40B4-BE49-F238E27FC236}">
                <a16:creationId xmlns:a16="http://schemas.microsoft.com/office/drawing/2014/main" id="{B89EB41F-69FC-DC77-04B9-EA88F484B9F4}"/>
              </a:ext>
            </a:extLst>
          </p:cNvPr>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Lundi</a:t>
            </a:r>
            <a:r>
              <a:rPr lang="fr-FR" kern="0" dirty="0">
                <a:solidFill>
                  <a:prstClr val="black"/>
                </a:solidFill>
                <a:latin typeface="Tw Cen MT" panose="020B0602020104020603"/>
              </a:rPr>
              <a:t> 03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a:extLst>
              <a:ext uri="{FF2B5EF4-FFF2-40B4-BE49-F238E27FC236}">
                <a16:creationId xmlns:a16="http://schemas.microsoft.com/office/drawing/2014/main" id="{A25DBF66-6D7E-E5FB-A100-E976FA60CAAC}"/>
              </a:ext>
            </a:extLst>
          </p:cNvPr>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a:extLst>
              <a:ext uri="{FF2B5EF4-FFF2-40B4-BE49-F238E27FC236}">
                <a16:creationId xmlns:a16="http://schemas.microsoft.com/office/drawing/2014/main" id="{9D5782C0-D5FE-9F22-A6C2-4F632063AF2D}"/>
              </a:ext>
            </a:extLst>
          </p:cNvPr>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r>
              <a:rPr lang="fr-FR" kern="0" dirty="0">
                <a:solidFill>
                  <a:prstClr val="black"/>
                </a:solidFill>
                <a:latin typeface="Tw Cen MT" panose="020B0602020104020603"/>
              </a:rPr>
              <a:t>, LinkedIn</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a:t>
            </a:r>
          </a:p>
        </p:txBody>
      </p:sp>
      <p:cxnSp>
        <p:nvCxnSpPr>
          <p:cNvPr id="20" name="Connecteur droit 19">
            <a:extLst>
              <a:ext uri="{FF2B5EF4-FFF2-40B4-BE49-F238E27FC236}">
                <a16:creationId xmlns:a16="http://schemas.microsoft.com/office/drawing/2014/main" id="{7CCE6339-97CB-5072-0358-473AE2AF61D5}"/>
              </a:ext>
            </a:extLst>
          </p:cNvPr>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a:extLst>
              <a:ext uri="{FF2B5EF4-FFF2-40B4-BE49-F238E27FC236}">
                <a16:creationId xmlns:a16="http://schemas.microsoft.com/office/drawing/2014/main" id="{74BD66BC-5E4B-CA42-E046-8201C4AA368E}"/>
              </a:ext>
            </a:extLst>
          </p:cNvPr>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a:extLst>
              <a:ext uri="{FF2B5EF4-FFF2-40B4-BE49-F238E27FC236}">
                <a16:creationId xmlns:a16="http://schemas.microsoft.com/office/drawing/2014/main" id="{1F05A57D-1130-5CF9-7221-971861627BD7}"/>
              </a:ext>
            </a:extLst>
          </p:cNvPr>
          <p:cNvCxnSpPr/>
          <p:nvPr/>
        </p:nvCxnSpPr>
        <p:spPr>
          <a:xfrm>
            <a:off x="10159998" y="3781609"/>
            <a:ext cx="0" cy="2365749"/>
          </a:xfrm>
          <a:prstGeom prst="line">
            <a:avLst/>
          </a:prstGeom>
          <a:noFill/>
          <a:ln w="28575" cap="flat" cmpd="sng" algn="ctr">
            <a:solidFill>
              <a:schemeClr val="accent2"/>
            </a:solidFill>
            <a:prstDash val="solid"/>
            <a:miter lim="800000"/>
          </a:ln>
          <a:effectLst/>
        </p:spPr>
      </p:cxnSp>
      <p:sp>
        <p:nvSpPr>
          <p:cNvPr id="28" name="ZoneTexte 27">
            <a:extLst>
              <a:ext uri="{FF2B5EF4-FFF2-40B4-BE49-F238E27FC236}">
                <a16:creationId xmlns:a16="http://schemas.microsoft.com/office/drawing/2014/main" id="{1D25E247-381C-58B3-73B2-72FE43E2595C}"/>
              </a:ext>
            </a:extLst>
          </p:cNvPr>
          <p:cNvSpPr txBox="1"/>
          <p:nvPr/>
        </p:nvSpPr>
        <p:spPr>
          <a:xfrm>
            <a:off x="268148" y="3777056"/>
            <a:ext cx="9891850" cy="1785104"/>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Texte de publication : </a:t>
            </a:r>
            <a:r>
              <a:rPr lang="fr-CA" sz="1400" dirty="0">
                <a:latin typeface="Century Gothic" panose="020B0502020202020204" pitchFamily="34" charset="0"/>
              </a:rPr>
              <a:t>Prenez soin de vous et attaquez cette semaine avec le sourire 🌟. Bonne semaine à tous! 💛"</a:t>
            </a:r>
            <a:endPar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endParaRPr>
          </a:p>
          <a:p>
            <a:pPr marL="171450" indent="-171450">
              <a:buFont typeface="Courier New" panose="02070309020205020404" pitchFamily="49" charset="0"/>
              <a:buChar char="o"/>
            </a:pPr>
            <a:endParaRPr lang="fr-FR" sz="1400" b="1" dirty="0">
              <a:solidFill>
                <a:prstClr val="black"/>
              </a:solidFill>
              <a:latin typeface="Century Gothic" panose="020B0502020202020204" pitchFamily="34" charset="0"/>
            </a:endParaRPr>
          </a:p>
          <a:p>
            <a:pPr marL="171450" indent="-171450">
              <a:buFont typeface="Courier New" panose="02070309020205020404" pitchFamily="49" charset="0"/>
              <a:buChar char="o"/>
            </a:pPr>
            <a:r>
              <a:rPr lang="fr-FR" sz="1400" b="1" dirty="0">
                <a:solidFill>
                  <a:prstClr val="black"/>
                </a:solidFill>
                <a:latin typeface="Century Gothic" panose="020B0502020202020204" pitchFamily="34" charset="0"/>
              </a:rPr>
              <a:t>Texte sur le visuel : Celui qui épouse une belle femme à les mêmes problèmes que quelqu’un qui a semer le champ de mais en route.</a:t>
            </a:r>
          </a:p>
          <a:p>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A7074C3-7C18-1219-9018-8A5F4460764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A0BCEDBF-8D81-37E0-D1D7-A8C363BF0AB6}"/>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Monday Motivation Food (Fun)</a:t>
            </a:r>
          </a:p>
        </p:txBody>
      </p:sp>
    </p:spTree>
    <p:extLst>
      <p:ext uri="{BB962C8B-B14F-4D97-AF65-F5344CB8AC3E}">
        <p14:creationId xmlns:p14="http://schemas.microsoft.com/office/powerpoint/2010/main" val="2383178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err="1">
                <a:solidFill>
                  <a:prstClr val="black"/>
                </a:solidFill>
                <a:latin typeface="Tw Cen MT" panose="020B0602020104020603"/>
              </a:rPr>
              <a:t>Mercre</a:t>
            </a: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di</a:t>
            </a:r>
            <a:r>
              <a:rPr lang="fr-FR" kern="0" dirty="0">
                <a:solidFill>
                  <a:prstClr val="black"/>
                </a:solidFill>
                <a:latin typeface="Tw Cen MT" panose="020B0602020104020603"/>
              </a:rPr>
              <a:t> 05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307431" y="3972545"/>
            <a:ext cx="9891850" cy="1569660"/>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b="1" dirty="0">
                <a:solidFill>
                  <a:prstClr val="black"/>
                </a:solidFill>
                <a:latin typeface="Century Gothic" panose="020B0502020202020204" pitchFamily="34" charset="0"/>
              </a:rPr>
              <a:t>: Lequel des produits de notre gamme PASTA FIRST AVEZ-VOUS consommé depuis le début de l’année ?</a:t>
            </a:r>
          </a:p>
          <a:p>
            <a:r>
              <a:rPr lang="fr-FR" sz="1400" dirty="0">
                <a:solidFill>
                  <a:prstClr val="black"/>
                </a:solidFill>
                <a:latin typeface="Century Gothic" panose="020B0502020202020204" pitchFamily="34" charset="0"/>
              </a:rPr>
              <a:t>En 3    </a:t>
            </a:r>
            <a:endParaRPr lang="fr-FR" sz="1400" dirty="0">
              <a:latin typeface="Century Gothic" panose="020B0502020202020204" pitchFamily="34" charset="0"/>
            </a:endParaRPr>
          </a:p>
          <a:p>
            <a:pPr marR="0" lvl="0" fontAlgn="auto">
              <a:lnSpc>
                <a:spcPct val="100000"/>
              </a:lnSpc>
              <a:spcBef>
                <a:spcPts val="0"/>
              </a:spcBef>
              <a:spcAft>
                <a:spcPts val="0"/>
              </a:spcAft>
              <a:buClrTx/>
              <a:buSzTx/>
              <a:tabLst/>
              <a:defRPr/>
            </a:pPr>
            <a:r>
              <a:rPr lang="fr-FR" sz="1400" b="1" dirty="0">
                <a:latin typeface="Century Gothic" panose="020B0502020202020204" pitchFamily="34" charset="0"/>
              </a:rPr>
              <a:t>Texte sur le visuel : Depuis le début de l’année 2025 lequel de ces formats as-tu consommé ? </a:t>
            </a:r>
            <a:endParaRPr lang="fr-FR" sz="1400" dirty="0">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b="1"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 mettre en image toutes les variétés de PASTA FIRST)</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Post Produits</a:t>
            </a:r>
          </a:p>
        </p:txBody>
      </p:sp>
    </p:spTree>
    <p:extLst>
      <p:ext uri="{BB962C8B-B14F-4D97-AF65-F5344CB8AC3E}">
        <p14:creationId xmlns:p14="http://schemas.microsoft.com/office/powerpoint/2010/main" val="325668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Jeudi</a:t>
            </a:r>
            <a:r>
              <a:rPr lang="fr-FR" kern="0" dirty="0">
                <a:solidFill>
                  <a:prstClr val="black"/>
                </a:solidFill>
                <a:latin typeface="Tw Cen MT" panose="020B0602020104020603"/>
              </a:rPr>
              <a:t> 05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307431" y="3875034"/>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74226" y="3817609"/>
            <a:ext cx="9891850" cy="2677656"/>
          </a:xfrm>
          <a:prstGeom prst="rect">
            <a:avLst/>
          </a:prstGeom>
          <a:noFill/>
        </p:spPr>
        <p:txBody>
          <a:bodyPr wrap="square" rtlCol="0">
            <a:spAutoFit/>
          </a:bodyPr>
          <a:lstStyle/>
          <a:p>
            <a:r>
              <a:rPr kumimoji="0" lang="fr-FR" sz="12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 Visuel </a:t>
            </a:r>
            <a:r>
              <a:rPr lang="fr-FR" sz="1200" b="1" dirty="0">
                <a:solidFill>
                  <a:prstClr val="black"/>
                </a:solidFill>
                <a:latin typeface="Century Gothic" panose="020B0502020202020204" pitchFamily="34" charset="0"/>
              </a:rPr>
              <a:t>: </a:t>
            </a:r>
          </a:p>
          <a:p>
            <a:r>
              <a:rPr lang="fr-FR" sz="1200" b="1" dirty="0">
                <a:latin typeface="Century Gothic" panose="020B0502020202020204" pitchFamily="34" charset="0"/>
              </a:rPr>
              <a:t>✅ Quand couvrir les pâtes :</a:t>
            </a:r>
          </a:p>
          <a:p>
            <a:pPr>
              <a:buFont typeface="Arial" panose="020B0604020202020204" pitchFamily="34" charset="0"/>
              <a:buChar char="•"/>
            </a:pPr>
            <a:r>
              <a:rPr lang="fr-FR" sz="1200" b="1" dirty="0">
                <a:latin typeface="Century Gothic" panose="020B0502020202020204" pitchFamily="34" charset="0"/>
              </a:rPr>
              <a:t> Pour accélérer le temps de chauffe de l'eau :</a:t>
            </a:r>
            <a:r>
              <a:rPr lang="fr-FR" sz="1200" dirty="0">
                <a:latin typeface="Century Gothic" panose="020B0502020202020204" pitchFamily="34" charset="0"/>
              </a:rPr>
              <a:t> Avant d’ajouter les pâtes, couvrir la casserole permet de faire bouillir l’eau plus rapidement;</a:t>
            </a:r>
          </a:p>
          <a:p>
            <a:pPr>
              <a:buFont typeface="Arial" panose="020B0604020202020204" pitchFamily="34" charset="0"/>
              <a:buChar char="•"/>
            </a:pPr>
            <a:r>
              <a:rPr lang="fr-FR" sz="1200" b="1" dirty="0">
                <a:latin typeface="Century Gothic" panose="020B0502020202020204" pitchFamily="34" charset="0"/>
              </a:rPr>
              <a:t> Après la cuisson pour maintenir la chaleur :</a:t>
            </a:r>
            <a:r>
              <a:rPr lang="fr-FR" sz="1200" dirty="0">
                <a:latin typeface="Century Gothic" panose="020B0502020202020204" pitchFamily="34" charset="0"/>
              </a:rPr>
              <a:t> Si vous souhaitez garder les pâtes chaudes après cuisson, couvrir la casserole peut aider;</a:t>
            </a:r>
          </a:p>
          <a:p>
            <a:r>
              <a:rPr lang="fr-FR" sz="1200" b="1" dirty="0">
                <a:latin typeface="Century Gothic" panose="020B0502020202020204" pitchFamily="34" charset="0"/>
              </a:rPr>
              <a:t>❌ Quand ne pas couvrir les pâtes :</a:t>
            </a:r>
          </a:p>
          <a:p>
            <a:pPr>
              <a:buFont typeface="Arial" panose="020B0604020202020204" pitchFamily="34" charset="0"/>
              <a:buChar char="•"/>
            </a:pPr>
            <a:r>
              <a:rPr lang="fr-FR" sz="1200" b="1" dirty="0">
                <a:latin typeface="Century Gothic" panose="020B0502020202020204" pitchFamily="34" charset="0"/>
              </a:rPr>
              <a:t> Pendant la cuisson :</a:t>
            </a:r>
            <a:r>
              <a:rPr lang="fr-FR" sz="1200" dirty="0">
                <a:latin typeface="Century Gothic" panose="020B0502020202020204" pitchFamily="34" charset="0"/>
              </a:rPr>
              <a:t> Il est préférable de ne pas couvrir la casserole une fois que les pâtes sont dans l’eau. Pourquoi ?</a:t>
            </a:r>
          </a:p>
          <a:p>
            <a:pPr marL="742950" lvl="1" indent="-285750">
              <a:buFont typeface="Arial" panose="020B0604020202020204" pitchFamily="34" charset="0"/>
              <a:buChar char="•"/>
            </a:pPr>
            <a:r>
              <a:rPr lang="fr-FR" sz="1200" dirty="0">
                <a:latin typeface="Century Gothic" panose="020B0502020202020204" pitchFamily="34" charset="0"/>
              </a:rPr>
              <a:t>Cela peut provoquer un débordement de l'eau à cause de l'amidon;</a:t>
            </a:r>
          </a:p>
          <a:p>
            <a:pPr marL="742950" lvl="1" indent="-285750">
              <a:buFont typeface="Arial" panose="020B0604020202020204" pitchFamily="34" charset="0"/>
              <a:buChar char="•"/>
            </a:pPr>
            <a:r>
              <a:rPr lang="fr-FR" sz="1200" dirty="0">
                <a:latin typeface="Century Gothic" panose="020B0502020202020204" pitchFamily="34" charset="0"/>
              </a:rPr>
              <a:t>Une cuisson sans couvercle permet une ébullition constante et une cuisson uniforme des pâtes.</a:t>
            </a:r>
          </a:p>
          <a:p>
            <a:pPr lvl="1"/>
            <a:endParaRPr lang="fr-FR" sz="1200" dirty="0">
              <a:latin typeface="Century Gothic" panose="020B0502020202020204" pitchFamily="34" charset="0"/>
            </a:endParaRPr>
          </a:p>
          <a:p>
            <a:pPr marL="171450" indent="-171450">
              <a:buFont typeface="Courier New" panose="02070309020205020404" pitchFamily="49" charset="0"/>
              <a:buChar char="o"/>
            </a:pPr>
            <a:r>
              <a:rPr lang="fr-FR" sz="1200" b="1" dirty="0">
                <a:latin typeface="Century Gothic" panose="020B0502020202020204" pitchFamily="34" charset="0"/>
              </a:rPr>
              <a:t>Type de contenu : </a:t>
            </a:r>
            <a:r>
              <a:rPr lang="fr-FR" sz="1200" dirty="0">
                <a:latin typeface="Century Gothic" panose="020B0502020202020204" pitchFamily="34" charset="0"/>
              </a:rPr>
              <a:t>Animatique</a:t>
            </a:r>
          </a:p>
          <a:p>
            <a:endParaRPr lang="fr-FR" sz="1200" b="1" dirty="0">
              <a:latin typeface="Century Gothic" panose="020B0502020202020204" pitchFamily="34" charset="0"/>
            </a:endParaRPr>
          </a:p>
          <a:p>
            <a:pPr marR="0" lvl="0" algn="just" defTabSz="914400" rtl="0" eaLnBrk="1" fontAlgn="auto" latinLnBrk="0" hangingPunct="1">
              <a:lnSpc>
                <a:spcPct val="100000"/>
              </a:lnSpc>
              <a:spcBef>
                <a:spcPts val="0"/>
              </a:spcBef>
              <a:spcAft>
                <a:spcPts val="0"/>
              </a:spcAft>
              <a:buClrTx/>
              <a:buSzTx/>
              <a:tabLst/>
              <a:defRPr/>
            </a:pPr>
            <a:endParaRPr kumimoji="0" lang="fr-FR" sz="1200" b="0" i="0" u="none" strike="noStrike" kern="1200" cap="none" spc="0" normalizeH="0" baseline="0" noProof="0" dirty="0">
              <a:ln>
                <a:noFill/>
              </a:ln>
              <a:solidFill>
                <a:prstClr val="black"/>
              </a:solidFill>
              <a:effectLst/>
              <a:uLnTx/>
              <a:uFillTx/>
              <a:latin typeface="Century Gothic" panose="020B0502020202020204" pitchFamily="34" charset="0"/>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Astuce de la semaine</a:t>
            </a:r>
          </a:p>
        </p:txBody>
      </p:sp>
    </p:spTree>
    <p:extLst>
      <p:ext uri="{BB962C8B-B14F-4D97-AF65-F5344CB8AC3E}">
        <p14:creationId xmlns:p14="http://schemas.microsoft.com/office/powerpoint/2010/main" val="1448919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Vendredi 06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0" y="3175495"/>
            <a:ext cx="4861715"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Century Gothic" panose="020B0502020202020204" pitchFamily="34" charset="0"/>
              </a:rPr>
              <a:t>Contenu/Autre proposition</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23220" y="3892640"/>
            <a:ext cx="9891850" cy="1569660"/>
          </a:xfrm>
          <a:prstGeom prst="rect">
            <a:avLst/>
          </a:prstGeom>
          <a:noFill/>
        </p:spPr>
        <p:txBody>
          <a:bodyPr wrap="square" rtlCol="0">
            <a:spAutoFit/>
          </a:bodyPr>
          <a:lstStyle/>
          <a:p>
            <a:endParaRPr lang="fr-FR" sz="1400" b="1" dirty="0">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Texte sur la vidéo en story : </a:t>
            </a:r>
            <a:r>
              <a:rPr lang="fr-FR" sz="1400" dirty="0">
                <a:solidFill>
                  <a:prstClr val="black"/>
                </a:solidFill>
                <a:latin typeface="Century Gothic" panose="020B0502020202020204" pitchFamily="34" charset="0"/>
              </a:rPr>
              <a:t>A table, différents types de verres sont utilisés pour servir une variété de boissons, chacun ayant un design spécifique pour améliorer l’expérience de consommation. Voici les principaux types de verres et leurs utilités.   </a:t>
            </a:r>
            <a:endParaRPr lang="fr-FR" sz="1400" dirty="0">
              <a:solidFill>
                <a:prstClr val="black"/>
              </a:solidFill>
              <a:highlight>
                <a:srgbClr val="FF0000"/>
              </a:highlight>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Century Gothic" panose="020B0502020202020204" pitchFamily="34" charset="0"/>
            </a:endParaRPr>
          </a:p>
          <a:p>
            <a:pPr marR="0" lvl="0" indent="-285750" fontAlgn="auto">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Story (Verre à eau, à vin, flûte à champagne)</a:t>
            </a:r>
          </a:p>
          <a:p>
            <a:pPr marR="0" lvl="0" algn="just" defTabSz="914400" rtl="0" eaLnBrk="1" fontAlgn="auto" latinLnBrk="0" hangingPunct="1">
              <a:lnSpc>
                <a:spcPct val="100000"/>
              </a:lnSpc>
              <a:spcBef>
                <a:spcPts val="0"/>
              </a:spcBef>
              <a:spcAft>
                <a:spcPts val="0"/>
              </a:spcAft>
              <a:buClrTx/>
              <a:buSzTx/>
              <a:tabLst/>
              <a:defRPr/>
            </a:pPr>
            <a:endParaRPr kumimoji="0" lang="fr-FR" sz="12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CM" sz="3200" b="1" i="1" u="none" strike="noStrike" kern="1200" cap="none" spc="0" normalizeH="0" baseline="0" noProof="0" dirty="0">
                <a:ln>
                  <a:noFill/>
                </a:ln>
                <a:solidFill>
                  <a:srgbClr val="E15B0F"/>
                </a:solidFill>
                <a:effectLst/>
                <a:uLnTx/>
                <a:uFillTx/>
                <a:latin typeface="Helvetica Neue"/>
              </a:rPr>
              <a:t> A</a:t>
            </a:r>
            <a:r>
              <a:rPr lang="fr-CM" sz="3200" b="1" i="1" dirty="0">
                <a:solidFill>
                  <a:srgbClr val="E15B0F"/>
                </a:solidFill>
                <a:latin typeface="Helvetica Neue"/>
              </a:rPr>
              <a:t> Table</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3425930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4FF63FAF-0568-48CA-9BD7-41F574E182D5}"/>
              </a:ext>
            </a:extLst>
          </p:cNvPr>
          <p:cNvSpPr/>
          <p:nvPr/>
        </p:nvSpPr>
        <p:spPr>
          <a:xfrm>
            <a:off x="11124189" y="0"/>
            <a:ext cx="1074105" cy="6858000"/>
          </a:xfrm>
          <a:custGeom>
            <a:avLst/>
            <a:gdLst>
              <a:gd name="connsiteX0" fmla="*/ 0 w 5551714"/>
              <a:gd name="connsiteY0" fmla="*/ 0 h 5612184"/>
              <a:gd name="connsiteX1" fmla="*/ 5551714 w 5551714"/>
              <a:gd name="connsiteY1" fmla="*/ 0 h 5612184"/>
              <a:gd name="connsiteX2" fmla="*/ 5551714 w 5551714"/>
              <a:gd name="connsiteY2" fmla="*/ 5612184 h 5612184"/>
              <a:gd name="connsiteX3" fmla="*/ 0 w 5551714"/>
              <a:gd name="connsiteY3" fmla="*/ 5612184 h 5612184"/>
              <a:gd name="connsiteX4" fmla="*/ 0 w 5551714"/>
              <a:gd name="connsiteY4" fmla="*/ 0 h 5612184"/>
              <a:gd name="connsiteX0" fmla="*/ 0 w 6814457"/>
              <a:gd name="connsiteY0" fmla="*/ 0 h 6889441"/>
              <a:gd name="connsiteX1" fmla="*/ 6814457 w 6814457"/>
              <a:gd name="connsiteY1" fmla="*/ 1277257 h 6889441"/>
              <a:gd name="connsiteX2" fmla="*/ 6814457 w 6814457"/>
              <a:gd name="connsiteY2" fmla="*/ 6889441 h 6889441"/>
              <a:gd name="connsiteX3" fmla="*/ 1262743 w 6814457"/>
              <a:gd name="connsiteY3" fmla="*/ 6889441 h 6889441"/>
              <a:gd name="connsiteX4" fmla="*/ 0 w 6814457"/>
              <a:gd name="connsiteY4" fmla="*/ 0 h 6889441"/>
              <a:gd name="connsiteX0" fmla="*/ 0 w 7844971"/>
              <a:gd name="connsiteY0" fmla="*/ 0 h 6889441"/>
              <a:gd name="connsiteX1" fmla="*/ 7844971 w 7844971"/>
              <a:gd name="connsiteY1" fmla="*/ 0 h 6889441"/>
              <a:gd name="connsiteX2" fmla="*/ 6814457 w 7844971"/>
              <a:gd name="connsiteY2" fmla="*/ 6889441 h 6889441"/>
              <a:gd name="connsiteX3" fmla="*/ 1262743 w 7844971"/>
              <a:gd name="connsiteY3" fmla="*/ 6889441 h 6889441"/>
              <a:gd name="connsiteX4" fmla="*/ 0 w 7844971"/>
              <a:gd name="connsiteY4" fmla="*/ 0 h 6889441"/>
              <a:gd name="connsiteX0" fmla="*/ 0 w 7917543"/>
              <a:gd name="connsiteY0" fmla="*/ 0 h 6903956"/>
              <a:gd name="connsiteX1" fmla="*/ 7844971 w 7917543"/>
              <a:gd name="connsiteY1" fmla="*/ 0 h 6903956"/>
              <a:gd name="connsiteX2" fmla="*/ 7917543 w 7917543"/>
              <a:gd name="connsiteY2" fmla="*/ 6903956 h 6903956"/>
              <a:gd name="connsiteX3" fmla="*/ 1262743 w 7917543"/>
              <a:gd name="connsiteY3" fmla="*/ 6889441 h 6903956"/>
              <a:gd name="connsiteX4" fmla="*/ 0 w 7917543"/>
              <a:gd name="connsiteY4" fmla="*/ 0 h 690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7543" h="6903956">
                <a:moveTo>
                  <a:pt x="0" y="0"/>
                </a:moveTo>
                <a:lnTo>
                  <a:pt x="7844971" y="0"/>
                </a:lnTo>
                <a:lnTo>
                  <a:pt x="7917543" y="6903956"/>
                </a:lnTo>
                <a:lnTo>
                  <a:pt x="1262743" y="6889441"/>
                </a:lnTo>
                <a:lnTo>
                  <a:pt x="0" y="0"/>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10" name="Rectangle 9"/>
          <p:cNvSpPr/>
          <p:nvPr/>
        </p:nvSpPr>
        <p:spPr>
          <a:xfrm>
            <a:off x="307439" y="818602"/>
            <a:ext cx="1817226" cy="73643"/>
          </a:xfrm>
          <a:prstGeom prst="rect">
            <a:avLst/>
          </a:prstGeom>
          <a:solidFill>
            <a:schemeClr val="tx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Tw Cen MT" panose="020B0602020104020603"/>
              <a:ea typeface="+mn-ea"/>
              <a:cs typeface="+mn-cs"/>
            </a:endParaRPr>
          </a:p>
        </p:txBody>
      </p:sp>
      <p:sp>
        <p:nvSpPr>
          <p:cNvPr id="11" name="Rectangle 10"/>
          <p:cNvSpPr/>
          <p:nvPr/>
        </p:nvSpPr>
        <p:spPr>
          <a:xfrm>
            <a:off x="307440" y="1306822"/>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Type</a:t>
            </a:r>
          </a:p>
        </p:txBody>
      </p:sp>
      <p:sp>
        <p:nvSpPr>
          <p:cNvPr id="12" name="Rectangle 11"/>
          <p:cNvSpPr/>
          <p:nvPr/>
        </p:nvSpPr>
        <p:spPr>
          <a:xfrm>
            <a:off x="2046084" y="1306822"/>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kern="0" dirty="0">
                <a:solidFill>
                  <a:prstClr val="black"/>
                </a:solidFill>
                <a:latin typeface="Tw Cen MT" panose="020B0602020104020603"/>
              </a:rPr>
              <a:t>Dimanche 09 février 2025</a:t>
            </a:r>
            <a:endPar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endParaRPr>
          </a:p>
        </p:txBody>
      </p:sp>
      <p:sp>
        <p:nvSpPr>
          <p:cNvPr id="15" name="Rectangle 14"/>
          <p:cNvSpPr/>
          <p:nvPr/>
        </p:nvSpPr>
        <p:spPr>
          <a:xfrm>
            <a:off x="307439" y="2393238"/>
            <a:ext cx="173864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Support</a:t>
            </a:r>
          </a:p>
        </p:txBody>
      </p:sp>
      <p:sp>
        <p:nvSpPr>
          <p:cNvPr id="17" name="Rectangle 16"/>
          <p:cNvSpPr/>
          <p:nvPr/>
        </p:nvSpPr>
        <p:spPr>
          <a:xfrm>
            <a:off x="2046083" y="2393238"/>
            <a:ext cx="2797520" cy="570369"/>
          </a:xfrm>
          <a:prstGeom prst="rect">
            <a:avLst/>
          </a:prstGeom>
          <a:solidFill>
            <a:srgbClr val="E7E6E6"/>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black"/>
                </a:solidFill>
                <a:effectLst/>
                <a:uLnTx/>
                <a:uFillTx/>
                <a:latin typeface="Tw Cen MT" panose="020B0602020104020603"/>
                <a:ea typeface="+mn-ea"/>
                <a:cs typeface="+mn-cs"/>
              </a:rPr>
              <a:t> Facebook</a:t>
            </a:r>
          </a:p>
        </p:txBody>
      </p:sp>
      <p:cxnSp>
        <p:nvCxnSpPr>
          <p:cNvPr id="20" name="Connecteur droit 19"/>
          <p:cNvCxnSpPr/>
          <p:nvPr/>
        </p:nvCxnSpPr>
        <p:spPr>
          <a:xfrm>
            <a:off x="268148" y="3678829"/>
            <a:ext cx="0" cy="2365749"/>
          </a:xfrm>
          <a:prstGeom prst="line">
            <a:avLst/>
          </a:prstGeom>
          <a:noFill/>
          <a:ln w="28575" cap="flat" cmpd="sng" algn="ctr">
            <a:solidFill>
              <a:schemeClr val="accent2"/>
            </a:solidFill>
            <a:prstDash val="solid"/>
            <a:miter lim="800000"/>
          </a:ln>
          <a:effectLst/>
        </p:spPr>
      </p:cxnSp>
      <p:sp>
        <p:nvSpPr>
          <p:cNvPr id="21" name="Rectangle 20"/>
          <p:cNvSpPr/>
          <p:nvPr/>
        </p:nvSpPr>
        <p:spPr>
          <a:xfrm>
            <a:off x="307431" y="3175495"/>
            <a:ext cx="4536164" cy="570369"/>
          </a:xfrm>
          <a:prstGeom prst="rect">
            <a:avLst/>
          </a:prstGeom>
          <a:solidFill>
            <a:schemeClr val="accent2"/>
          </a:solidFill>
          <a:ln w="12700" cap="flat" cmpd="sng" algn="ctr">
            <a:solidFill>
              <a:schemeClr val="accent2"/>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prstClr val="white"/>
                </a:solidFill>
                <a:effectLst/>
                <a:uLnTx/>
                <a:uFillTx/>
                <a:latin typeface="Tw Cen MT" panose="020B0602020104020603"/>
                <a:ea typeface="+mn-ea"/>
                <a:cs typeface="+mn-cs"/>
              </a:rPr>
              <a:t>Contenu</a:t>
            </a:r>
          </a:p>
        </p:txBody>
      </p:sp>
      <p:cxnSp>
        <p:nvCxnSpPr>
          <p:cNvPr id="23" name="Connecteur droit 22"/>
          <p:cNvCxnSpPr/>
          <p:nvPr/>
        </p:nvCxnSpPr>
        <p:spPr>
          <a:xfrm>
            <a:off x="10006593" y="3817609"/>
            <a:ext cx="0" cy="2365749"/>
          </a:xfrm>
          <a:prstGeom prst="line">
            <a:avLst/>
          </a:prstGeom>
          <a:noFill/>
          <a:ln w="28575" cap="flat" cmpd="sng" algn="ctr">
            <a:solidFill>
              <a:schemeClr val="accent2"/>
            </a:solidFill>
            <a:prstDash val="solid"/>
            <a:miter lim="800000"/>
          </a:ln>
          <a:effectLst/>
        </p:spPr>
      </p:cxnSp>
      <p:sp>
        <p:nvSpPr>
          <p:cNvPr id="28" name="ZoneTexte 27"/>
          <p:cNvSpPr txBox="1"/>
          <p:nvPr/>
        </p:nvSpPr>
        <p:spPr>
          <a:xfrm>
            <a:off x="268148" y="3777056"/>
            <a:ext cx="9891850" cy="1384995"/>
          </a:xfrm>
          <a:prstGeom prst="rect">
            <a:avLst/>
          </a:prstGeom>
          <a:noFill/>
        </p:spPr>
        <p:txBody>
          <a:bodyPr wrap="square" rtlCol="0">
            <a:spAutoFit/>
          </a:bodyPr>
          <a:lstStyle/>
          <a:p>
            <a:pPr marL="171450" indent="-171450">
              <a:buFont typeface="Courier New" panose="02070309020205020404" pitchFamily="49" charset="0"/>
              <a:buChar char="o"/>
            </a:pPr>
            <a:r>
              <a:rPr kumimoji="0" lang="fr-FR" sz="1400" b="1" i="0" u="none" strike="noStrike" kern="1200" cap="none" spc="0" normalizeH="0" baseline="0" noProof="0" dirty="0">
                <a:ln>
                  <a:noFill/>
                </a:ln>
                <a:solidFill>
                  <a:prstClr val="black"/>
                </a:solidFill>
                <a:effectLst/>
                <a:uLnTx/>
                <a:uFillTx/>
                <a:latin typeface="Century Gothic" panose="020B0502020202020204" pitchFamily="34" charset="0"/>
              </a:rPr>
              <a:t>   Texte de publication </a:t>
            </a:r>
            <a:r>
              <a:rPr lang="fr-FR" sz="1400" dirty="0">
                <a:solidFill>
                  <a:prstClr val="black"/>
                </a:solidFill>
                <a:latin typeface="Century Gothic" panose="020B0502020202020204" pitchFamily="34" charset="0"/>
              </a:rPr>
              <a:t>/</a:t>
            </a:r>
            <a:r>
              <a:rPr lang="fr-FR" sz="1400" b="1" dirty="0">
                <a:solidFill>
                  <a:prstClr val="black"/>
                </a:solidFill>
                <a:latin typeface="Century Gothic" panose="020B0502020202020204" pitchFamily="34" charset="0"/>
              </a:rPr>
              <a:t> visuel : </a:t>
            </a:r>
            <a:r>
              <a:rPr lang="en-US" sz="1400" dirty="0">
                <a:solidFill>
                  <a:prstClr val="black"/>
                </a:solidFill>
                <a:latin typeface="Century Gothic" panose="020B0502020202020204" pitchFamily="34" charset="0"/>
              </a:rPr>
              <a:t>Choisis ton couloir : Team pasta</a:t>
            </a:r>
            <a:r>
              <a:rPr lang="en-US" sz="1400" dirty="0">
                <a:latin typeface="Century Gothic" panose="020B0502020202020204" pitchFamily="34" charset="0"/>
              </a:rPr>
              <a:t> sauce tomate </a:t>
            </a:r>
            <a:r>
              <a:rPr lang="en-US" sz="1400" dirty="0" err="1">
                <a:latin typeface="Century Gothic" panose="020B0502020202020204" pitchFamily="34" charset="0"/>
              </a:rPr>
              <a:t>ou</a:t>
            </a:r>
            <a:r>
              <a:rPr lang="en-US" sz="1400" dirty="0">
                <a:latin typeface="Century Gothic" panose="020B0502020202020204" pitchFamily="34" charset="0"/>
              </a:rPr>
              <a:t> team pasta sauce à la crème ?</a:t>
            </a:r>
            <a:endParaRPr lang="fr-FR" sz="1400"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b="1" dirty="0">
              <a:solidFill>
                <a:prstClr val="black"/>
              </a:solidFill>
              <a:latin typeface="Century Gothic" panose="020B0502020202020204" pitchFamily="34" charset="0"/>
            </a:endParaRPr>
          </a:p>
          <a:p>
            <a:pPr marR="0" lvl="0" fontAlgn="auto">
              <a:lnSpc>
                <a:spcPct val="100000"/>
              </a:lnSpc>
              <a:spcBef>
                <a:spcPts val="0"/>
              </a:spcBef>
              <a:spcAft>
                <a:spcPts val="0"/>
              </a:spcAft>
              <a:buClrTx/>
              <a:buSzTx/>
              <a:tabLst/>
              <a:defRPr/>
            </a:pPr>
            <a:endParaRPr lang="fr-FR" sz="1400" dirty="0">
              <a:solidFill>
                <a:prstClr val="black"/>
              </a:solidFill>
              <a:latin typeface="Tw Cen MT" panose="020B0602020104020603"/>
            </a:endParaRP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FR" sz="1400" b="1" dirty="0">
                <a:solidFill>
                  <a:prstClr val="black"/>
                </a:solidFill>
                <a:latin typeface="Century Gothic" panose="020B0502020202020204" pitchFamily="34" charset="0"/>
              </a:rPr>
              <a:t>Type de contenus :</a:t>
            </a:r>
            <a:r>
              <a:rPr lang="fr-FR" sz="1400" dirty="0">
                <a:solidFill>
                  <a:prstClr val="black"/>
                </a:solidFill>
                <a:latin typeface="Century Gothic" panose="020B0502020202020204" pitchFamily="34" charset="0"/>
              </a:rPr>
              <a:t> Image  </a:t>
            </a:r>
          </a:p>
          <a:p>
            <a:pPr marL="285750" marR="0" lvl="0"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fr-FR" sz="14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pic>
        <p:nvPicPr>
          <p:cNvPr id="2" name="Image" descr="Image">
            <a:extLst>
              <a:ext uri="{FF2B5EF4-FFF2-40B4-BE49-F238E27FC236}">
                <a16:creationId xmlns:a16="http://schemas.microsoft.com/office/drawing/2014/main" id="{E8D3FC86-5C03-EDC6-1315-7D432A1EA6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0315" y="6183358"/>
            <a:ext cx="1703941" cy="484484"/>
          </a:xfrm>
          <a:prstGeom prst="rect">
            <a:avLst/>
          </a:prstGeom>
          <a:ln w="12700">
            <a:miter lim="400000"/>
          </a:ln>
        </p:spPr>
      </p:pic>
      <p:sp>
        <p:nvSpPr>
          <p:cNvPr id="5" name="Sous-titre 2">
            <a:extLst>
              <a:ext uri="{FF2B5EF4-FFF2-40B4-BE49-F238E27FC236}">
                <a16:creationId xmlns:a16="http://schemas.microsoft.com/office/drawing/2014/main" id="{C58DE02F-BC8E-813A-6911-DCC6BF740BAC}"/>
              </a:ext>
            </a:extLst>
          </p:cNvPr>
          <p:cNvSpPr txBox="1">
            <a:spLocks/>
          </p:cNvSpPr>
          <p:nvPr/>
        </p:nvSpPr>
        <p:spPr>
          <a:xfrm>
            <a:off x="172898" y="232358"/>
            <a:ext cx="10089738" cy="47225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CM" sz="3200" b="1" i="1" dirty="0">
                <a:solidFill>
                  <a:srgbClr val="E15B0F"/>
                </a:solidFill>
                <a:latin typeface="Helvetica Neue"/>
              </a:rPr>
              <a:t>Le débat du dimanche (Fun)</a:t>
            </a:r>
            <a:endParaRPr kumimoji="0" lang="fr-CM" sz="3200" b="1" i="1" u="none" strike="noStrike" kern="1200" cap="none" spc="0" normalizeH="0" baseline="0" noProof="0" dirty="0">
              <a:ln>
                <a:noFill/>
              </a:ln>
              <a:solidFill>
                <a:srgbClr val="E15B0F"/>
              </a:solidFill>
              <a:effectLst/>
              <a:uLnTx/>
              <a:uFillTx/>
              <a:latin typeface="Helvetica Neue"/>
            </a:endParaRPr>
          </a:p>
        </p:txBody>
      </p:sp>
    </p:spTree>
    <p:extLst>
      <p:ext uri="{BB962C8B-B14F-4D97-AF65-F5344CB8AC3E}">
        <p14:creationId xmlns:p14="http://schemas.microsoft.com/office/powerpoint/2010/main" val="2884990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0EF08B-05F5-8959-7297-2ECFCCD63464}"/>
              </a:ext>
            </a:extLst>
          </p:cNvPr>
          <p:cNvSpPr>
            <a:spLocks noGrp="1"/>
          </p:cNvSpPr>
          <p:nvPr>
            <p:ph type="title"/>
          </p:nvPr>
        </p:nvSpPr>
        <p:spPr/>
        <p:txBody>
          <a:bodyPr/>
          <a:lstStyle/>
          <a:p>
            <a:r>
              <a:rPr lang="fr-FR" dirty="0"/>
              <a:t>Semaine 2</a:t>
            </a:r>
          </a:p>
        </p:txBody>
      </p:sp>
    </p:spTree>
    <p:extLst>
      <p:ext uri="{BB962C8B-B14F-4D97-AF65-F5344CB8AC3E}">
        <p14:creationId xmlns:p14="http://schemas.microsoft.com/office/powerpoint/2010/main" val="424136181"/>
      </p:ext>
    </p:extLst>
  </p:cSld>
  <p:clrMapOvr>
    <a:masterClrMapping/>
  </p:clrMapOvr>
  <p:transition spd="med"/>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12584</TotalTime>
  <Words>1633</Words>
  <Application>Microsoft Office PowerPoint</Application>
  <PresentationFormat>Grand écran</PresentationFormat>
  <Paragraphs>286</Paragraphs>
  <Slides>27</Slides>
  <Notes>22</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27</vt:i4>
      </vt:variant>
    </vt:vector>
  </HeadingPairs>
  <TitlesOfParts>
    <vt:vector size="38" baseType="lpstr">
      <vt:lpstr>Arial</vt:lpstr>
      <vt:lpstr>Calibri</vt:lpstr>
      <vt:lpstr>Calibri Light</vt:lpstr>
      <vt:lpstr>Century Gothic</vt:lpstr>
      <vt:lpstr>Courier New</vt:lpstr>
      <vt:lpstr>Helvetica Neue</vt:lpstr>
      <vt:lpstr>Helvetica Neue Medium</vt:lpstr>
      <vt:lpstr>Montserrat Bold</vt:lpstr>
      <vt:lpstr>Tw Cen MT</vt:lpstr>
      <vt:lpstr>Thème Office</vt:lpstr>
      <vt:lpstr>21_BasicWhite</vt:lpstr>
      <vt:lpstr>PLANNING DE PUBLICATIONS</vt:lpstr>
      <vt:lpstr>Semaine 1</vt:lpstr>
      <vt:lpstr>Présentation PowerPoint</vt:lpstr>
      <vt:lpstr>Présentation PowerPoint</vt:lpstr>
      <vt:lpstr>Présentation PowerPoint</vt:lpstr>
      <vt:lpstr>Présentation PowerPoint</vt:lpstr>
      <vt:lpstr>Présentation PowerPoint</vt:lpstr>
      <vt:lpstr>Présentation PowerPoint</vt:lpstr>
      <vt:lpstr>Semaine 2</vt:lpstr>
      <vt:lpstr>Présentation PowerPoint</vt:lpstr>
      <vt:lpstr>Présentation PowerPoint</vt:lpstr>
      <vt:lpstr>Présentation PowerPoint</vt:lpstr>
      <vt:lpstr>Présentation PowerPoint</vt:lpstr>
      <vt:lpstr>Présentation PowerPoint</vt:lpstr>
      <vt:lpstr>Présentation PowerPoint</vt:lpstr>
      <vt:lpstr>Semaine 3</vt:lpstr>
      <vt:lpstr>Présentation PowerPoint</vt:lpstr>
      <vt:lpstr>Présentation PowerPoint</vt:lpstr>
      <vt:lpstr>Présentation PowerPoint</vt:lpstr>
      <vt:lpstr>Présentation PowerPoint</vt:lpstr>
      <vt:lpstr>Présentation PowerPoint</vt:lpstr>
      <vt:lpstr>Semaine 4</vt:lpstr>
      <vt:lpstr>Présentation PowerPoint</vt:lpstr>
      <vt:lpstr>Présentation PowerPoint</vt:lpstr>
      <vt:lpstr>Présentation PowerPoint</vt:lpstr>
      <vt:lpstr>Présentation PowerPoint</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DE PUBLICATIONS</dc:title>
  <dc:creator>LENOVO</dc:creator>
  <cp:lastModifiedBy>User</cp:lastModifiedBy>
  <cp:revision>170</cp:revision>
  <dcterms:created xsi:type="dcterms:W3CDTF">2024-07-18T10:48:58Z</dcterms:created>
  <dcterms:modified xsi:type="dcterms:W3CDTF">2025-02-27T09:59:40Z</dcterms:modified>
</cp:coreProperties>
</file>