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23"/>
  </p:notesMasterIdLst>
  <p:sldIdLst>
    <p:sldId id="257" r:id="rId3"/>
    <p:sldId id="2147330047" r:id="rId4"/>
    <p:sldId id="2147330073" r:id="rId5"/>
    <p:sldId id="2147330077" r:id="rId6"/>
    <p:sldId id="2147330057" r:id="rId7"/>
    <p:sldId id="2147330036" r:id="rId8"/>
    <p:sldId id="2147330080" r:id="rId9"/>
    <p:sldId id="2147330071" r:id="rId10"/>
    <p:sldId id="2147330074" r:id="rId11"/>
    <p:sldId id="2147330059" r:id="rId12"/>
    <p:sldId id="2147330072" r:id="rId13"/>
    <p:sldId id="2147330051" r:id="rId14"/>
    <p:sldId id="2147330065" r:id="rId15"/>
    <p:sldId id="2147330078" r:id="rId16"/>
    <p:sldId id="2147330075" r:id="rId17"/>
    <p:sldId id="2147330079" r:id="rId18"/>
    <p:sldId id="2147330067" r:id="rId19"/>
    <p:sldId id="2147330068" r:id="rId20"/>
    <p:sldId id="2147330070" r:id="rId21"/>
    <p:sldId id="2147330062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3" autoAdjust="0"/>
    <p:restoredTop sz="85363" autoAdjust="0"/>
  </p:normalViewPr>
  <p:slideViewPr>
    <p:cSldViewPr snapToGrid="0">
      <p:cViewPr varScale="1">
        <p:scale>
          <a:sx n="75" d="100"/>
          <a:sy n="75" d="100"/>
        </p:scale>
        <p:origin x="1171" y="43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61498-50D6-4BE8-BD4F-0AF4FF75C0B8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F552E-B2CD-451D-80DA-A54BB010D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81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919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6240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498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059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9276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56252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2139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00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526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605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026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47397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89860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2533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4F180B-7996-4822-9A0A-37D994B9E40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427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A222AE-6797-6368-BBA0-38404DC83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727022C-1B4C-E6AD-E97B-965A96CD2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A5E37C-350B-B199-2668-65AE1BB59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724C931-9F88-B11D-3DA6-EC1C4BCA5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7AB3A0-F33D-0CEC-BA69-F76483E67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880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45E541-8280-94DF-68A2-F4D65F649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85F949A-CD59-2D49-89B0-A9DC5D964E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3865E7-99A5-0D3B-A465-816F8187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E7CEEA-A758-C7C6-EA4F-D4D30ADFA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81F109-3901-B64A-B8A1-5A92E6FD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960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F753E99-E5F4-91D6-FBCA-61E6EF607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982721F-35D3-E38F-B557-A08B18723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5855C98-9496-686E-5B09-70FC24930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833281-1052-21F7-FBE9-6601578C1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2DB2CC5-A66E-D93D-934A-96BF47B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596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9008780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eur et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1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6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1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65391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ts et citrons verts"/>
          <p:cNvSpPr>
            <a:spLocks noGrp="1"/>
          </p:cNvSpPr>
          <p:nvPr>
            <p:ph type="pic" idx="21"/>
          </p:nvPr>
        </p:nvSpPr>
        <p:spPr>
          <a:xfrm>
            <a:off x="-577850" y="-647700"/>
            <a:ext cx="13373100" cy="8009467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Titre de la présentation"/>
          <p:cNvSpPr txBox="1">
            <a:spLocks noGrp="1"/>
          </p:cNvSpPr>
          <p:nvPr>
            <p:ph type="title" hasCustomPrompt="1"/>
          </p:nvPr>
        </p:nvSpPr>
        <p:spPr>
          <a:xfrm>
            <a:off x="603250" y="3562350"/>
            <a:ext cx="10985500" cy="2324100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r>
              <a:t>Titre de la présentation</a:t>
            </a:r>
          </a:p>
        </p:txBody>
      </p:sp>
      <p:sp>
        <p:nvSpPr>
          <p:cNvPr id="23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603845" y="553069"/>
            <a:ext cx="10984311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Auteur et date</a:t>
            </a:r>
          </a:p>
        </p:txBody>
      </p:sp>
      <p:sp>
        <p:nvSpPr>
          <p:cNvPr id="2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5804955"/>
            <a:ext cx="10985500" cy="558476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la présentation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5836951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utre titre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l avec des beignets de saumon, de la salade et du houmous"/>
          <p:cNvSpPr>
            <a:spLocks noGrp="1"/>
          </p:cNvSpPr>
          <p:nvPr>
            <p:ph type="pic" idx="21"/>
          </p:nvPr>
        </p:nvSpPr>
        <p:spPr>
          <a:xfrm>
            <a:off x="5486400" y="-101600"/>
            <a:ext cx="6072419" cy="70675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635000"/>
            <a:ext cx="4889500" cy="2941137"/>
          </a:xfrm>
          <a:prstGeom prst="rect">
            <a:avLst/>
          </a:prstGeom>
        </p:spPr>
        <p:txBody>
          <a:bodyPr anchor="b"/>
          <a:lstStyle/>
          <a:p>
            <a:r>
              <a:t>Titre de diapositive</a:t>
            </a:r>
          </a:p>
        </p:txBody>
      </p:sp>
      <p:sp>
        <p:nvSpPr>
          <p:cNvPr id="34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3250" y="3530288"/>
            <a:ext cx="4889500" cy="2692712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5pPr>
          </a:lstStyle>
          <a:p>
            <a:r>
              <a:t>Sous-titre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479668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re de diapositiv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43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44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9247414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99614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4889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61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124252"/>
            <a:ext cx="4889500" cy="4128315"/>
          </a:xfrm>
          <a:prstGeom prst="rect">
            <a:avLst/>
          </a:prstGeom>
        </p:spPr>
        <p:txBody>
          <a:bodyPr/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l de pâtes pappardelle avec du beurre maître d’hôtel, des noisettes grillées et des lamelles de parmesan"/>
          <p:cNvSpPr>
            <a:spLocks noGrp="1"/>
          </p:cNvSpPr>
          <p:nvPr>
            <p:ph type="pic" idx="22"/>
          </p:nvPr>
        </p:nvSpPr>
        <p:spPr>
          <a:xfrm>
            <a:off x="6096000" y="-203633"/>
            <a:ext cx="5458437" cy="727791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4889500" cy="717550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6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0811640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603248" y="2266950"/>
            <a:ext cx="10985502" cy="2324100"/>
          </a:xfrm>
          <a:prstGeom prst="rect">
            <a:avLst/>
          </a:prstGeom>
        </p:spPr>
        <p:txBody>
          <a:bodyPr anchor="ctr"/>
          <a:lstStyle>
            <a:lvl1pPr>
              <a:defRPr sz="5800" b="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72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8825"/>
            <a:ext cx="309380" cy="24109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005868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84FE8D-9FC0-EF41-82D9-C793C0588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5DA5D1D-B013-79C5-1B89-1BA4AB59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C6BDA85-11FF-1453-D69B-E0F4AEDD2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37EC97-0B60-F540-17B0-9909B1A75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CA0379-E9BD-6BF2-3017-7CE96A3F8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9759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seul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475"/>
          </a:xfrm>
          <a:prstGeom prst="rect">
            <a:avLst/>
          </a:prstGeom>
        </p:spPr>
        <p:txBody>
          <a:bodyPr/>
          <a:lstStyle/>
          <a:p>
            <a:r>
              <a:t>Titre de diapositive</a:t>
            </a:r>
          </a:p>
        </p:txBody>
      </p:sp>
      <p:sp>
        <p:nvSpPr>
          <p:cNvPr id="80" name="Sous-titre de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diapositive</a:t>
            </a:r>
          </a:p>
        </p:txBody>
      </p:sp>
      <p:sp>
        <p:nvSpPr>
          <p:cNvPr id="8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066139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rdre du j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itre de l’ordre du jour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7550"/>
          </a:xfrm>
          <a:prstGeom prst="rect">
            <a:avLst/>
          </a:prstGeom>
        </p:spPr>
        <p:txBody>
          <a:bodyPr/>
          <a:lstStyle/>
          <a:p>
            <a:r>
              <a:t>Titre de l’ordre du jour</a:t>
            </a:r>
          </a:p>
        </p:txBody>
      </p:sp>
      <p:sp>
        <p:nvSpPr>
          <p:cNvPr id="89" name="Sous-titre de l’ordre du jour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1186481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Sous-titre de l’ordre du jour</a:t>
            </a:r>
          </a:p>
        </p:txBody>
      </p:sp>
      <p:sp>
        <p:nvSpPr>
          <p:cNvPr id="90" name="Texte niveau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1pPr>
            <a:lvl2pPr marL="0" indent="2286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2pPr>
            <a:lvl3pPr marL="0" indent="4572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3pPr>
            <a:lvl4pPr marL="0" indent="6858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4pPr>
            <a:lvl5pPr marL="0" indent="914400" defTabSz="412750">
              <a:lnSpc>
                <a:spcPct val="100000"/>
              </a:lnSpc>
              <a:spcBef>
                <a:spcPts val="900"/>
              </a:spcBef>
              <a:buSzTx/>
              <a:buNone/>
              <a:defRPr sz="2750" spc="-28"/>
            </a:lvl5pPr>
          </a:lstStyle>
          <a:p>
            <a:r>
              <a:t>Rubriques de l’ordre du jour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9326945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603250" y="2460422"/>
            <a:ext cx="10985500" cy="193715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5800" spc="-116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966292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537964"/>
            <a:ext cx="10985500" cy="3620792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1pPr>
            <a:lvl2pPr marL="0" indent="2286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2pPr>
            <a:lvl3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3pPr>
            <a:lvl4pPr marL="0" indent="6858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4pPr>
            <a:lvl5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2500" b="1" spc="-125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Données clé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3250" y="4131090"/>
            <a:ext cx="10985500" cy="4673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412750">
              <a:lnSpc>
                <a:spcPct val="100000"/>
              </a:lnSpc>
              <a:spcBef>
                <a:spcPts val="0"/>
              </a:spcBef>
              <a:buSzTx/>
              <a:buNone/>
              <a:defRPr sz="2750" b="1"/>
            </a:lvl1pPr>
          </a:lstStyle>
          <a:p>
            <a:r>
              <a:t>Données clés</a:t>
            </a:r>
          </a:p>
        </p:txBody>
      </p:sp>
      <p:sp>
        <p:nvSpPr>
          <p:cNvPr id="10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43270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5012" y="5337727"/>
            <a:ext cx="10100026" cy="31849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SzTx/>
              <a:buNone/>
              <a:defRPr sz="1800" b="1"/>
            </a:lvl1pPr>
          </a:lstStyle>
          <a:p>
            <a:r>
              <a:t>Attribution</a:t>
            </a:r>
          </a:p>
        </p:txBody>
      </p:sp>
      <p:sp>
        <p:nvSpPr>
          <p:cNvPr id="116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876962" y="2469930"/>
            <a:ext cx="10438077" cy="1918140"/>
          </a:xfrm>
          <a:prstGeom prst="rect">
            <a:avLst/>
          </a:prstGeom>
        </p:spPr>
        <p:txBody>
          <a:bodyPr/>
          <a:lstStyle>
            <a:lvl1pPr marL="319462" indent="-2349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319462" indent="-63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319462" indent="2222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319462" indent="4508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319462" indent="679450">
              <a:spcBef>
                <a:spcPts val="0"/>
              </a:spcBef>
              <a:buSzTx/>
              <a:buNone/>
              <a:defRPr sz="4250" spc="-85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« Citation notable »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965091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l de salade avec du riz frit, des œufs durs et des baguettes"/>
          <p:cNvSpPr>
            <a:spLocks noGrp="1"/>
          </p:cNvSpPr>
          <p:nvPr>
            <p:ph type="pic" sz="quarter" idx="21"/>
          </p:nvPr>
        </p:nvSpPr>
        <p:spPr>
          <a:xfrm>
            <a:off x="7880350" y="508000"/>
            <a:ext cx="3719550" cy="2974839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Bol avec des beignets de saumon, de la salade et du houmous "/>
          <p:cNvSpPr>
            <a:spLocks noGrp="1"/>
          </p:cNvSpPr>
          <p:nvPr>
            <p:ph type="pic" sz="half" idx="22"/>
          </p:nvPr>
        </p:nvSpPr>
        <p:spPr>
          <a:xfrm>
            <a:off x="6750050" y="1989138"/>
            <a:ext cx="5219700" cy="607509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Bol de pâtes pappardelle avec du beurre maître d’hôtel, des noisettes grillées et des lamelles de parmesan"/>
          <p:cNvSpPr>
            <a:spLocks noGrp="1"/>
          </p:cNvSpPr>
          <p:nvPr>
            <p:ph type="pic" idx="23"/>
          </p:nvPr>
        </p:nvSpPr>
        <p:spPr>
          <a:xfrm>
            <a:off x="-69850" y="247650"/>
            <a:ext cx="8305800" cy="62293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567081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l de salade avec du riz frit, des œufs durs et des baguettes"/>
          <p:cNvSpPr>
            <a:spLocks noGrp="1"/>
          </p:cNvSpPr>
          <p:nvPr>
            <p:ph type="pic" idx="21"/>
          </p:nvPr>
        </p:nvSpPr>
        <p:spPr>
          <a:xfrm>
            <a:off x="-666750" y="-2762250"/>
            <a:ext cx="13525500" cy="108204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816520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44636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219AD9-A7EF-6D64-C6D4-3640EDC19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3E2D9FF-58E1-6A5C-D4B0-0575179A3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51683E-A39B-A686-0943-22B7C025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FBF4-6065-DA8A-A2EB-A23FD3142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ED6D80-8C86-B504-9F93-DEE0BB8F2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495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722FA8-BA30-8F89-BB1F-25AF50B82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497624-C215-5E23-9672-30761B8213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0FE540-8E82-D93D-16E6-55FCCD2E08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D1C7AF9-5D6A-FE60-00FC-822418A2F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CA5BBE-0282-D009-A36B-3A52DA557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78D604E-000F-8824-DFAD-24DE40DB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187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6F90B8-DB96-EA7A-4D60-61E07BCB6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3E41A9-8CA9-61D3-1094-AC50C208B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6F3D9EE-331A-BB8B-4684-33F21C38A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63FAD0E-8069-5A3C-31DF-4928E5290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E557BCD-1764-DEEB-80BB-9389D60851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65EB39-B33C-3A7E-5F64-4F6AE344C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A04D725-4DFE-28DA-E661-0FB5C9F38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E042AAF-13FE-F54C-1DAD-367A77F20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7534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DDAC61-EE56-4E34-A089-F0F8CAE16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ACA8442-F0AC-F158-62F6-71E0BB58D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B37559-AD1D-2BFD-D93C-BD3D1C9E8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112BDEC-5208-A696-0A99-11A5C7981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48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D533D01-46DF-AFD3-E55D-4A22B64FF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672D768-B582-8BC8-9263-588AB7ACA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DA138DF-0839-B57A-7DE5-059E3481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2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EE747-0EA1-39BB-94C2-E762033C4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8F64DB-6CD5-9BD3-D394-DF34AD224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7B741E-2C28-E92C-4D8C-E33D94C5C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F5F51F8-F5C8-BA19-0B80-B9502BD5F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8BE028-AC07-4F98-726B-BC9605298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53D0D5-5D09-2CD7-3C2C-E2CB3CF35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52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8A71F0-D0BE-689F-2E10-CC8E7BEA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40A210B-6184-9B3E-3AA5-566C082732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BF35BD8-F585-FD50-B953-1032F2C4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CFFA0E-1E51-951C-5625-2532EE70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EC5A4E-E48A-6981-3EDA-3D204EA71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F95A3E-D6E8-8189-DE3E-E3A76D11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7851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8E74879-0565-87EE-1149-796CE7EEF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E53E03-CD88-332E-E842-74BBA737C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2260A08-07B7-2565-1A9F-4CF7E95476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C8C30-E931-4EED-A92E-69D548C48771}" type="datetimeFigureOut">
              <a:rPr lang="fr-FR" smtClean="0"/>
              <a:t>23/05/2025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A32654-0059-35E5-CD7E-7AF8058594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AA21EC-ED7B-12CE-2A9A-672066B20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6AB64-62EE-4A2B-B3FF-30D0C733F05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5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603250" y="539750"/>
            <a:ext cx="10985500" cy="716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Titre de diapositive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603250" y="2124252"/>
            <a:ext cx="10985500" cy="4128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000750" y="6486708"/>
            <a:ext cx="309380" cy="24109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292100">
              <a:defRPr sz="9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750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transition spd="med"/>
  <p:txStyles>
    <p:titleStyle>
      <a:lvl1pPr marL="0" marR="0" indent="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l" defTabSz="1219169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-85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304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609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914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1219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15240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18288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21336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24384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2743200" marR="0" indent="-304800" algn="l" defTabSz="1219169" rtl="0" latinLnBrk="0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ctr" defTabSz="2921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Rectangle"/>
          <p:cNvSpPr/>
          <p:nvPr/>
        </p:nvSpPr>
        <p:spPr>
          <a:xfrm>
            <a:off x="-2816" y="-5742"/>
            <a:ext cx="12197632" cy="686948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52" name="Titre de la présentation"/>
          <p:cNvSpPr txBox="1">
            <a:spLocks noGrp="1"/>
          </p:cNvSpPr>
          <p:nvPr>
            <p:ph type="ctrTitle"/>
          </p:nvPr>
        </p:nvSpPr>
        <p:spPr>
          <a:xfrm>
            <a:off x="603248" y="1287496"/>
            <a:ext cx="8372983" cy="23241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 b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lang="fr-CM" sz="6950" dirty="0">
                <a:latin typeface="Century Gothic" panose="020B0502020202020204" pitchFamily="34" charset="0"/>
              </a:rPr>
              <a:t>PLANNING DE PUBLICATIONS</a:t>
            </a:r>
            <a:endParaRPr sz="6950" dirty="0">
              <a:latin typeface="Century Gothic" panose="020B0502020202020204" pitchFamily="34" charset="0"/>
            </a:endParaRPr>
          </a:p>
        </p:txBody>
      </p:sp>
      <p:sp>
        <p:nvSpPr>
          <p:cNvPr id="153" name="Descriptif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600671" y="3707722"/>
            <a:ext cx="7172630" cy="95250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>
              <a:defRPr sz="48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lang="fr-CM" dirty="0"/>
          </a:p>
          <a:p>
            <a:endParaRPr lang="fr-CM" b="1" dirty="0">
              <a:latin typeface="Century Gothic" panose="020B0502020202020204" pitchFamily="34" charset="0"/>
            </a:endParaRPr>
          </a:p>
          <a:p>
            <a:endParaRPr lang="fr-CM" b="1" dirty="0">
              <a:latin typeface="Century Gothic" panose="020B0502020202020204" pitchFamily="34" charset="0"/>
            </a:endParaRPr>
          </a:p>
          <a:p>
            <a:r>
              <a:rPr lang="fr-FR" b="1" dirty="0">
                <a:latin typeface="Century Gothic" panose="020B0502020202020204" pitchFamily="34" charset="0"/>
              </a:rPr>
              <a:t>DELYS &amp; BARKA  – MAI  2025</a:t>
            </a:r>
            <a:endParaRPr b="1" dirty="0">
              <a:latin typeface="Century Gothic" panose="020B0502020202020204" pitchFamily="34" charset="0"/>
            </a:endParaRP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6027" y="3630661"/>
            <a:ext cx="4716401" cy="32468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125" y="5600777"/>
            <a:ext cx="1818781" cy="5171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64110" y="321875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 1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2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Mai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19688" y="321876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Et si ce lundi vous accompagnez votre boisson au choix avec les biscuits Barka !! 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sur le visuel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Pour chacune de vos boissons, il y a les biscuits Barka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Type de contenu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Animatique (Voir inspiration)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Les 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conseils du lundi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pic>
        <p:nvPicPr>
          <p:cNvPr id="3" name="WhatsApp Video 2025-04-07 at 12.59.37">
            <a:hlinkClick r:id="" action="ppaction://media"/>
            <a:extLst>
              <a:ext uri="{FF2B5EF4-FFF2-40B4-BE49-F238E27FC236}">
                <a16:creationId xmlns:a16="http://schemas.microsoft.com/office/drawing/2014/main" id="{10539393-42B8-93A8-EF7B-E4576A6CCE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91680" y="1306822"/>
            <a:ext cx="1849120" cy="212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9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16 Mai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4816" y="3815058"/>
            <a:ext cx="952674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Vous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auriez fait quoi ?</a:t>
            </a:r>
            <a:r>
              <a:rPr lang="fr-FR" sz="1400" dirty="0">
                <a:effectLst/>
              </a:rPr>
              <a:t> 🤔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  <a:p>
            <a:r>
              <a:rPr lang="fr-FR" altLang="fr-FR" sz="1400" b="1" dirty="0"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latin typeface="Century Gothic" panose="020B0502020202020204" pitchFamily="34" charset="0"/>
              </a:rPr>
              <a:t>Imagine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Tu ouvres ton paquet de BARKA et tu vois que ton petit frère l’a déjà entamé…Tu fais quoi ?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A. Tu cries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B. Tu caches le reste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C. Tu vas acheter deux autres paquets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D. Tu fais une réunion de famille 😅</a:t>
            </a: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La</a:t>
            </a:r>
            <a:r>
              <a:rPr kumimoji="0" lang="fr-CM" sz="3200" b="1" i="1" u="none" strike="noStrike" kern="1200" cap="none" spc="0" normalizeH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blague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47675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4</a:t>
            </a:r>
          </a:p>
        </p:txBody>
      </p:sp>
    </p:spTree>
    <p:extLst>
      <p:ext uri="{BB962C8B-B14F-4D97-AF65-F5344CB8AC3E}">
        <p14:creationId xmlns:p14="http://schemas.microsoft.com/office/powerpoint/2010/main" val="31297244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232855" y="424025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kern="0" dirty="0">
              <a:solidFill>
                <a:prstClr val="black"/>
              </a:solidFill>
              <a:latin typeface="Tw Cen MT" panose="020B06020201040206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Lun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19 Mai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90808" y="424025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publication: </a:t>
            </a:r>
            <a:r>
              <a:rPr lang="fr-FR" sz="1400" dirty="0">
                <a:latin typeface="Century Gothic" panose="020B0502020202020204" pitchFamily="34" charset="0"/>
              </a:rPr>
              <a:t>Sort de ta coquille …</a:t>
            </a:r>
            <a:r>
              <a:rPr lang="fr-FR" sz="1400" b="1" dirty="0">
                <a:latin typeface="Century Gothic" panose="020B0502020202020204" pitchFamily="34" charset="0"/>
              </a:rPr>
              <a:t> </a:t>
            </a:r>
            <a:r>
              <a:rPr lang="fr-FR" sz="1400" dirty="0">
                <a:latin typeface="Century Gothic" panose="020B0502020202020204" pitchFamily="34" charset="0"/>
              </a:rPr>
              <a:t>Il est temps pour toi de briller dès maintenant comme DELYS &amp; BARKA</a:t>
            </a: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Texte</a:t>
            </a:r>
            <a:r>
              <a:rPr lang="fr-FR" sz="1400" b="1" noProof="0" dirty="0">
                <a:latin typeface="Century Gothic" panose="020B0502020202020204" pitchFamily="34" charset="0"/>
              </a:rPr>
              <a:t> </a:t>
            </a:r>
            <a:r>
              <a:rPr lang="fr-FR" sz="1400" b="1" dirty="0">
                <a:latin typeface="Century Gothic" panose="020B0502020202020204" pitchFamily="34" charset="0"/>
              </a:rPr>
              <a:t>sur le visuel : </a:t>
            </a:r>
            <a:r>
              <a:rPr lang="fr-FR" sz="1400" dirty="0">
                <a:latin typeface="Century Gothic" panose="020B0502020202020204" pitchFamily="34" charset="0"/>
              </a:rPr>
              <a:t>Jamais sans mon Biscuit !</a:t>
            </a: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Orientation du visuel : </a:t>
            </a:r>
            <a:r>
              <a:rPr lang="fr-FR" sz="1400" dirty="0">
                <a:latin typeface="Century Gothic" panose="020B0502020202020204" pitchFamily="34" charset="0"/>
              </a:rPr>
              <a:t>Faire sortir les biscuits </a:t>
            </a:r>
            <a:r>
              <a:rPr lang="fr-FR" sz="1400" dirty="0" err="1">
                <a:latin typeface="Century Gothic" panose="020B0502020202020204" pitchFamily="34" charset="0"/>
              </a:rPr>
              <a:t>Delys</a:t>
            </a:r>
            <a:r>
              <a:rPr lang="fr-FR" sz="1400" dirty="0">
                <a:latin typeface="Century Gothic" panose="020B0502020202020204" pitchFamily="34" charset="0"/>
              </a:rPr>
              <a:t> et Barka ici de la poche ou d’un sac (Chacun devrait sortir de sa cachette et montrer son savoir faire, faire valoir son don etc…)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900" dirty="0"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Les conseils du lundi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3E1D349-A9EA-02E6-61A4-608A6D89E7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739" y="1400315"/>
            <a:ext cx="1929797" cy="1868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02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40422" y="321875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kern="0" dirty="0">
              <a:solidFill>
                <a:prstClr val="black"/>
              </a:solidFill>
              <a:latin typeface="Tw Cen MT" panose="020B06020201040206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Mardi 20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Mai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96000" y="321876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 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noProof="0" dirty="0">
                <a:latin typeface="Century Gothic" panose="020B0502020202020204" pitchFamily="34" charset="0"/>
              </a:rPr>
              <a:t>/ </a:t>
            </a:r>
            <a:r>
              <a:rPr lang="fr-FR" sz="1400" b="1" dirty="0">
                <a:latin typeface="Century Gothic" panose="020B0502020202020204" pitchFamily="34" charset="0"/>
              </a:rPr>
              <a:t>sur le visuel : </a:t>
            </a:r>
            <a:r>
              <a:rPr lang="fr-FR" sz="1400" dirty="0">
                <a:latin typeface="Century Gothic" panose="020B0502020202020204" pitchFamily="34" charset="0"/>
              </a:rPr>
              <a:t>United </a:t>
            </a:r>
            <a:r>
              <a:rPr lang="fr-FR" sz="1400" dirty="0" err="1">
                <a:latin typeface="Century Gothic" panose="020B0502020202020204" pitchFamily="34" charset="0"/>
              </a:rPr>
              <a:t>we</a:t>
            </a:r>
            <a:r>
              <a:rPr lang="fr-FR" sz="1400" dirty="0">
                <a:latin typeface="Century Gothic" panose="020B0502020202020204" pitchFamily="34" charset="0"/>
              </a:rPr>
              <a:t> snack </a:t>
            </a:r>
            <a:r>
              <a:rPr lang="fr-FR" sz="1400" dirty="0" err="1">
                <a:latin typeface="Century Gothic" panose="020B0502020202020204" pitchFamily="34" charset="0"/>
              </a:rPr>
              <a:t>today</a:t>
            </a:r>
            <a:r>
              <a:rPr lang="fr-FR" sz="1400" dirty="0">
                <a:latin typeface="Century Gothic" panose="020B0502020202020204" pitchFamily="34" charset="0"/>
              </a:rPr>
              <a:t> and </a:t>
            </a:r>
            <a:r>
              <a:rPr lang="fr-FR" sz="1400" dirty="0" err="1">
                <a:latin typeface="Century Gothic" panose="020B0502020202020204" pitchFamily="34" charset="0"/>
              </a:rPr>
              <a:t>forever</a:t>
            </a:r>
            <a:r>
              <a:rPr lang="fr-FR" sz="1400" dirty="0">
                <a:latin typeface="Century Gothic" panose="020B0502020202020204" pitchFamily="34" charset="0"/>
              </a:rPr>
              <a:t>, </a:t>
            </a:r>
            <a:r>
              <a:rPr lang="fr-FR" sz="1400">
                <a:latin typeface="Century Gothic" panose="020B0502020202020204" pitchFamily="34" charset="0"/>
              </a:rPr>
              <a:t>Happy National </a:t>
            </a:r>
            <a:r>
              <a:rPr lang="fr-FR" sz="1400" dirty="0">
                <a:latin typeface="Century Gothic" panose="020B0502020202020204" pitchFamily="34" charset="0"/>
              </a:rPr>
              <a:t>Day </a:t>
            </a:r>
            <a:r>
              <a:rPr lang="fr-FR" sz="1400" dirty="0">
                <a:effectLst/>
              </a:rPr>
              <a:t>💚❤️💛</a:t>
            </a:r>
            <a:r>
              <a:rPr lang="fr-FR" sz="1400" dirty="0">
                <a:latin typeface="Century Gothic" panose="020B0502020202020204" pitchFamily="34" charset="0"/>
              </a:rPr>
              <a:t> </a:t>
            </a:r>
          </a:p>
          <a:p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Orientation du visuel : </a:t>
            </a:r>
            <a:r>
              <a:rPr lang="fr-FR" sz="1400" dirty="0">
                <a:latin typeface="Century Gothic" panose="020B0502020202020204" pitchFamily="34" charset="0"/>
              </a:rPr>
              <a:t>Différentes saveurs de </a:t>
            </a:r>
            <a:r>
              <a:rPr lang="fr-FR" sz="1400" dirty="0" err="1">
                <a:latin typeface="Century Gothic" panose="020B0502020202020204" pitchFamily="34" charset="0"/>
              </a:rPr>
              <a:t>Delys</a:t>
            </a:r>
            <a:r>
              <a:rPr lang="fr-FR" sz="1400" dirty="0">
                <a:latin typeface="Century Gothic" panose="020B0502020202020204" pitchFamily="34" charset="0"/>
              </a:rPr>
              <a:t> en haut et ceux de Barka en bas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900" dirty="0"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Fête de l’unité nationale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2D66570-6953-EDE1-A842-22C7AFE138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399" y="1126441"/>
            <a:ext cx="2877193" cy="24164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FDD45E8-CEC6-5008-2294-F0FEF04F7B43}"/>
              </a:ext>
            </a:extLst>
          </p:cNvPr>
          <p:cNvSpPr txBox="1"/>
          <p:nvPr/>
        </p:nvSpPr>
        <p:spPr>
          <a:xfrm>
            <a:off x="7529515" y="2063253"/>
            <a:ext cx="183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Message ici </a:t>
            </a:r>
          </a:p>
        </p:txBody>
      </p:sp>
    </p:spTree>
    <p:extLst>
      <p:ext uri="{BB962C8B-B14F-4D97-AF65-F5344CB8AC3E}">
        <p14:creationId xmlns:p14="http://schemas.microsoft.com/office/powerpoint/2010/main" val="8895275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kern="0" dirty="0">
              <a:solidFill>
                <a:prstClr val="black"/>
              </a:solidFill>
              <a:latin typeface="Tw Cen MT" panose="020B06020201040206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Vendredi </a:t>
            </a: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23 Mai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0619" y="3817609"/>
            <a:ext cx="9817961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/ </a:t>
            </a:r>
            <a:r>
              <a:rPr lang="fr-FR" sz="1400" b="1" dirty="0">
                <a:latin typeface="Century Gothic" panose="020B0502020202020204" pitchFamily="34" charset="0"/>
              </a:rPr>
              <a:t>visuel : </a:t>
            </a:r>
            <a:r>
              <a:rPr lang="fr-FR" sz="1400" dirty="0">
                <a:latin typeface="Century Gothic" panose="020B0502020202020204" pitchFamily="34" charset="0"/>
              </a:rPr>
              <a:t>Complète la phrase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Quand j’ouvre un paquet de BARKA, je…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A. … partage avec tout le monde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B. … cache le reste pour plus tard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C. … oublie tous mes soucis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D. … dis "Seigneur, prends le contrôle !" 😆</a:t>
            </a:r>
          </a:p>
          <a:p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La b</a:t>
            </a:r>
            <a:r>
              <a:rPr kumimoji="0" lang="fr-CM" sz="3200" b="1" i="1" u="none" strike="noStrike" kern="1200" cap="none" spc="0" normalizeH="0" baseline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lague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489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kern="0" dirty="0">
              <a:solidFill>
                <a:prstClr val="black"/>
              </a:solidFill>
              <a:latin typeface="Tw Cen MT" panose="020B0602020104020603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>
                <a:solidFill>
                  <a:prstClr val="black"/>
                </a:solidFill>
                <a:latin typeface="Tw Cen MT" panose="020B0602020104020603"/>
              </a:rPr>
              <a:t>Dimanche</a:t>
            </a:r>
            <a:r>
              <a:rPr kumimoji="0" lang="fr-F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25 Mai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0619" y="3817609"/>
            <a:ext cx="9817961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latin typeface="Century Gothic" panose="020B0502020202020204" pitchFamily="34" charset="0"/>
              </a:rPr>
              <a:t>Pour dire “Merci Maman” avec tendresse et goût, rien de mieux qu’un biscuit aussi doux qu’elle : DELYS !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Bonne fête à toutes les mamans.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Maman, tu mérites ce que j’ai de précieux</a:t>
            </a:r>
          </a:p>
          <a:p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Image (un enfant qui remettra le biscuit DELYS à sa maman)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FR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Fête des 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mères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092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5</a:t>
            </a:r>
          </a:p>
        </p:txBody>
      </p:sp>
    </p:spTree>
    <p:extLst>
      <p:ext uri="{BB962C8B-B14F-4D97-AF65-F5344CB8AC3E}">
        <p14:creationId xmlns:p14="http://schemas.microsoft.com/office/powerpoint/2010/main" val="172823337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Instructif, fun, ludique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904100" y="321875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Lundi 26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Mai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9678" y="321876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de publication: </a:t>
            </a:r>
            <a:r>
              <a:rPr lang="fr-FR" sz="1400" dirty="0">
                <a:latin typeface="Century Gothic" panose="020B0502020202020204" pitchFamily="34" charset="0"/>
              </a:rPr>
              <a:t>Pour donner du TONUS à votre lundi, avec quoi accompagnez-vous les biscuits </a:t>
            </a:r>
            <a:r>
              <a:rPr lang="fr-FR" sz="1400" dirty="0" err="1">
                <a:latin typeface="Century Gothic" panose="020B0502020202020204" pitchFamily="34" charset="0"/>
              </a:rPr>
              <a:t>Delys</a:t>
            </a:r>
            <a:r>
              <a:rPr lang="fr-FR" sz="1400" dirty="0">
                <a:latin typeface="Century Gothic" panose="020B0502020202020204" pitchFamily="34" charset="0"/>
              </a:rPr>
              <a:t> ou </a:t>
            </a:r>
            <a:r>
              <a:rPr lang="fr-FR" sz="1400" dirty="0" err="1">
                <a:latin typeface="Century Gothic" panose="020B0502020202020204" pitchFamily="34" charset="0"/>
              </a:rPr>
              <a:t>Barka</a:t>
            </a:r>
            <a:r>
              <a:rPr lang="fr-FR" sz="1400" dirty="0">
                <a:latin typeface="Century Gothic" panose="020B0502020202020204" pitchFamily="34" charset="0"/>
              </a:rPr>
              <a:t> ? Dites nous en commentaires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endParaRPr kumimoji="0" lang="fr-FR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Texte </a:t>
            </a:r>
            <a:r>
              <a:rPr lang="fr-FR" sz="1400" b="1" dirty="0">
                <a:latin typeface="Century Gothic" panose="020B0502020202020204" pitchFamily="34" charset="0"/>
              </a:rPr>
              <a:t>s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ur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 le Visuel :</a:t>
            </a:r>
            <a:r>
              <a:rPr lang="fr-FR" sz="1400" dirty="0">
                <a:latin typeface="Century Gothic" panose="020B0502020202020204" pitchFamily="34" charset="0"/>
              </a:rPr>
              <a:t> Es-tu plutôt biscuit au lait; à la crème glacée ou au café?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Orientation du visuel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</a:rPr>
              <a:t>Les biscuits D&amp;B juste au dessus des différents accompagnement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Les </a:t>
            </a: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conseils du lundi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  <a:ea typeface="+mn-ea"/>
              <a:cs typeface="+mn-cs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03687B9-3089-5948-295C-37C4ACB08D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531" y="1338542"/>
            <a:ext cx="3456305" cy="204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9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Vendredi 30 Mai 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69153" y="3777057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</a:rPr>
              <a:t>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Trouvez l’intru !</a:t>
            </a: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</a:t>
            </a:r>
            <a:r>
              <a:rPr kumimoji="0" lang="fr-F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isuel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Qui est l’intru parmi ces propositions</a:t>
            </a:r>
          </a:p>
          <a:p>
            <a:pPr lvl="0">
              <a:defRPr/>
            </a:pPr>
            <a:r>
              <a:rPr lang="sv-SE" sz="1400" dirty="0">
                <a:latin typeface="Century Gothic" panose="020B0502020202020204" pitchFamily="34" charset="0"/>
              </a:rPr>
              <a:t>A. DELYS</a:t>
            </a:r>
            <a:br>
              <a:rPr lang="sv-SE" sz="1400" dirty="0">
                <a:latin typeface="Century Gothic" panose="020B0502020202020204" pitchFamily="34" charset="0"/>
              </a:rPr>
            </a:br>
            <a:r>
              <a:rPr lang="sv-SE" sz="1400" dirty="0">
                <a:latin typeface="Century Gothic" panose="020B0502020202020204" pitchFamily="34" charset="0"/>
              </a:rPr>
              <a:t>B. BARKA</a:t>
            </a:r>
            <a:br>
              <a:rPr lang="sv-SE" sz="1400" dirty="0">
                <a:latin typeface="Century Gothic" panose="020B0502020202020204" pitchFamily="34" charset="0"/>
              </a:rPr>
            </a:br>
            <a:r>
              <a:rPr lang="sv-SE" sz="1400" dirty="0">
                <a:latin typeface="Century Gothic" panose="020B0502020202020204" pitchFamily="34" charset="0"/>
              </a:rPr>
              <a:t>C. Jus</a:t>
            </a:r>
            <a:br>
              <a:rPr lang="sv-SE" sz="1400" dirty="0">
                <a:latin typeface="Century Gothic" panose="020B0502020202020204" pitchFamily="34" charset="0"/>
              </a:rPr>
            </a:br>
            <a:r>
              <a:rPr lang="sv-SE" sz="1400" dirty="0">
                <a:latin typeface="Century Gothic" panose="020B0502020202020204" pitchFamily="34" charset="0"/>
              </a:rPr>
              <a:t>D. Biscuit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lvl="0" indent="-171450">
              <a:buFont typeface="Courier New" panose="02070309020205020404" pitchFamily="49" charset="0"/>
              <a:buChar char="o"/>
              <a:defRPr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Type de contenus : </a:t>
            </a: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Image 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Trouvez l’intru</a:t>
            </a: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65856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40EF08B-05F5-8959-7297-2ECFCCD63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Semaine 1</a:t>
            </a:r>
          </a:p>
        </p:txBody>
      </p:sp>
    </p:spTree>
    <p:extLst>
      <p:ext uri="{BB962C8B-B14F-4D97-AF65-F5344CB8AC3E}">
        <p14:creationId xmlns:p14="http://schemas.microsoft.com/office/powerpoint/2010/main" val="2507057670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"/>
          <p:cNvSpPr/>
          <p:nvPr/>
        </p:nvSpPr>
        <p:spPr>
          <a:xfrm>
            <a:off x="-2816" y="-5742"/>
            <a:ext cx="12197632" cy="686948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190" name="Merci."/>
          <p:cNvSpPr txBox="1">
            <a:spLocks noGrp="1"/>
          </p:cNvSpPr>
          <p:nvPr>
            <p:ph type="ctrTitle"/>
          </p:nvPr>
        </p:nvSpPr>
        <p:spPr>
          <a:xfrm>
            <a:off x="1909509" y="1287496"/>
            <a:ext cx="8372982" cy="23241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>
              <a:defRPr sz="18500" b="0" spc="-369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>
                <a:latin typeface="Century Gothic" panose="020B0502020202020204" pitchFamily="34" charset="0"/>
              </a:rPr>
              <a:t>Merci</a:t>
            </a:r>
            <a:r>
              <a:rPr dirty="0"/>
              <a:t>.</a:t>
            </a:r>
          </a:p>
        </p:txBody>
      </p:sp>
      <p:sp>
        <p:nvSpPr>
          <p:cNvPr id="191" name="Titre de la présentation"/>
          <p:cNvSpPr txBox="1">
            <a:spLocks noGrp="1"/>
          </p:cNvSpPr>
          <p:nvPr>
            <p:ph type="subTitle" sz="quarter" idx="1"/>
          </p:nvPr>
        </p:nvSpPr>
        <p:spPr>
          <a:xfrm>
            <a:off x="1645669" y="3554882"/>
            <a:ext cx="9164571" cy="952501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>
              <a:defRPr sz="4400" b="0">
                <a:solidFill>
                  <a:srgbClr val="E15B0F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fr-CM" dirty="0">
                <a:latin typeface="Century Gothic" panose="020B0502020202020204" pitchFamily="34" charset="0"/>
              </a:rPr>
              <a:t>PLANNING DE PUBLICATIONS MAI 2025 </a:t>
            </a:r>
          </a:p>
          <a:p>
            <a:r>
              <a:rPr lang="fr-CM" dirty="0">
                <a:latin typeface="Century Gothic" panose="020B0502020202020204" pitchFamily="34" charset="0"/>
              </a:rPr>
              <a:t>DELYS &amp; BARKA</a:t>
            </a:r>
          </a:p>
          <a:p>
            <a:endParaRPr dirty="0">
              <a:latin typeface="Century Gothic" panose="020B0502020202020204" pitchFamily="34" charset="0"/>
            </a:endParaRPr>
          </a:p>
        </p:txBody>
      </p:sp>
      <p:pic>
        <p:nvPicPr>
          <p:cNvPr id="192" name="Image" descr="Imag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610" y="954543"/>
            <a:ext cx="1818781" cy="517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Image" descr="Imag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5669" y="5227845"/>
            <a:ext cx="8900663" cy="1263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7837233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Instructif, fun, 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Jeudi 01er Mai 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7" y="3777056"/>
            <a:ext cx="96581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: </a:t>
            </a:r>
            <a:r>
              <a:rPr lang="fr-FR" sz="1400" dirty="0">
                <a:latin typeface="Century Gothic" panose="020B0502020202020204" pitchFamily="34" charset="0"/>
              </a:rPr>
              <a:t>Même le jour du repos, y’a un seul travail qui donne envie : </a:t>
            </a:r>
            <a:r>
              <a:rPr lang="fr-FR" sz="1400" b="1" dirty="0">
                <a:latin typeface="Century Gothic" panose="020B0502020202020204" pitchFamily="34" charset="0"/>
              </a:rPr>
              <a:t>ouvrir un paquet croustillant de BARKA</a:t>
            </a:r>
            <a:r>
              <a:rPr lang="fr-FR" sz="1400" dirty="0">
                <a:latin typeface="Century Gothic" panose="020B0502020202020204" pitchFamily="34" charset="0"/>
              </a:rPr>
              <a:t>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Bonne fête du travail à tous les bosseurs, les croqueurs… 💪😋</a:t>
            </a:r>
          </a:p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sur le visuel : </a:t>
            </a:r>
            <a:r>
              <a:rPr lang="fr-FR" sz="1400" dirty="0">
                <a:latin typeface="Century Gothic" panose="020B0502020202020204" pitchFamily="34" charset="0"/>
              </a:rPr>
              <a:t>Aujourd’hui, le seul travail que je fais, c’est croquer du BARKA ! 😎🍪</a:t>
            </a: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7114306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Century Gothic" panose="020B0502020202020204" pitchFamily="34" charset="0"/>
              </a:rPr>
              <a:t>Fête du Travail</a:t>
            </a:r>
          </a:p>
        </p:txBody>
      </p:sp>
    </p:spTree>
    <p:extLst>
      <p:ext uri="{BB962C8B-B14F-4D97-AF65-F5344CB8AC3E}">
        <p14:creationId xmlns:p14="http://schemas.microsoft.com/office/powerpoint/2010/main" val="1221003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Vendredi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02 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Mai 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81132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169153" y="3777057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7"/>
            <a:ext cx="981796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🍪 </a:t>
            </a:r>
            <a:r>
              <a:rPr lang="fr-FR" sz="1400" b="1" dirty="0">
                <a:latin typeface="Century Gothic" panose="020B0502020202020204" pitchFamily="34" charset="0"/>
              </a:rPr>
              <a:t>QUIZ EXPRESS !</a:t>
            </a:r>
            <a:br>
              <a:rPr lang="fr-FR" sz="1400" dirty="0">
                <a:latin typeface="Century Gothic" panose="020B0502020202020204" pitchFamily="34" charset="0"/>
              </a:rPr>
            </a:br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visuel : Quiz Croustillant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Dites - nous en commentaire :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Ton moment préféré pour manger les biscuits </a:t>
            </a:r>
            <a:r>
              <a:rPr lang="fr-FR" sz="1400" dirty="0" err="1">
                <a:latin typeface="Century Gothic" panose="020B0502020202020204" pitchFamily="34" charset="0"/>
              </a:rPr>
              <a:t>Delys</a:t>
            </a:r>
            <a:r>
              <a:rPr lang="fr-FR" sz="1400" dirty="0">
                <a:latin typeface="Century Gothic" panose="020B0502020202020204" pitchFamily="34" charset="0"/>
              </a:rPr>
              <a:t> &amp; Barka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A. Au goûter 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B. Devant la télé 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C. En cachette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D. Tout le temps </a:t>
            </a: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r>
              <a:rPr lang="fr-FR" sz="1400" b="1" dirty="0">
                <a:latin typeface="Century Gothic" panose="020B0502020202020204" pitchFamily="34" charset="0"/>
              </a:rPr>
              <a:t>Type de contenu : </a:t>
            </a:r>
            <a:r>
              <a:rPr lang="fr-FR" sz="1400" dirty="0">
                <a:latin typeface="Century Gothic" panose="020B0502020202020204" pitchFamily="34" charset="0"/>
              </a:rPr>
              <a:t>Image</a:t>
            </a:r>
          </a:p>
          <a:p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endParaRPr lang="fr-FR" sz="1400" dirty="0">
              <a:latin typeface="Century Gothic" panose="020B0502020202020204" pitchFamily="34" charset="0"/>
            </a:endParaRPr>
          </a:p>
          <a:p>
            <a:pPr lvl="0">
              <a:defRPr/>
            </a:pPr>
            <a:r>
              <a:rPr kumimoji="0" lang="fr-FR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  <a:ea typeface="+mn-ea"/>
                <a:cs typeface="+mn-cs"/>
              </a:rPr>
              <a:t>Quiz Croustillant</a:t>
            </a:r>
          </a:p>
        </p:txBody>
      </p:sp>
    </p:spTree>
    <p:extLst>
      <p:ext uri="{BB962C8B-B14F-4D97-AF65-F5344CB8AC3E}">
        <p14:creationId xmlns:p14="http://schemas.microsoft.com/office/powerpoint/2010/main" val="3368012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53ABEA0-7659-266E-F597-A38DB90D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15" y="1447483"/>
            <a:ext cx="7325360" cy="2387600"/>
          </a:xfrm>
        </p:spPr>
        <p:txBody>
          <a:bodyPr/>
          <a:lstStyle/>
          <a:p>
            <a:pPr algn="l"/>
            <a:r>
              <a:rPr lang="fr-FR" dirty="0"/>
              <a:t>Semaine 2</a:t>
            </a:r>
          </a:p>
        </p:txBody>
      </p:sp>
    </p:spTree>
    <p:extLst>
      <p:ext uri="{BB962C8B-B14F-4D97-AF65-F5344CB8AC3E}">
        <p14:creationId xmlns:p14="http://schemas.microsoft.com/office/powerpoint/2010/main" val="59018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Instructif, fun, 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7" y="285054"/>
            <a:ext cx="2691154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Lund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05 Mai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8024" y="285054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b="0" i="0" dirty="0">
                <a:effectLst/>
                <a:latin typeface="Century Gothic" panose="020B0502020202020204" pitchFamily="34" charset="0"/>
              </a:rPr>
              <a:t>Avec DELYS, montre l'ambiance dans ta journée et exauce cette envie.</a:t>
            </a:r>
            <a:endParaRPr lang="fr-FR" sz="1400" b="1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b="1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La satisfaction d’un besoin contribue au bonheur</a:t>
            </a: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Image  (mettre le message au niveau ou le logo est placé)</a:t>
            </a:r>
          </a:p>
          <a:p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M" sz="3200" b="1" i="1" dirty="0">
                <a:solidFill>
                  <a:srgbClr val="E15B0F"/>
                </a:solidFill>
                <a:latin typeface="Helvetica Neue"/>
              </a:rPr>
              <a:t>Les conseils du lundi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F660C3A-FD2B-6E95-2CA7-4CF458B6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Segoe UI Historic" panose="020B0502040204020203" pitchFamily="34" charset="0"/>
                <a:cs typeface="Segoe UI Historic" panose="020B0502040204020203" pitchFamily="34" charset="0"/>
              </a:rPr>
              <a:t>Bonne reprise de semaine à toutes et à tous  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Segoe UI Historic" panose="020B0502040204020203" pitchFamily="34" charset="0"/>
                <a:cs typeface="Segoe UI Historic" panose="020B0502040204020203" pitchFamily="34" charset="0"/>
              </a:rPr>
              <a:t>     </a:t>
            </a: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💪🏽">
            <a:extLst>
              <a:ext uri="{FF2B5EF4-FFF2-40B4-BE49-F238E27FC236}">
                <a16:creationId xmlns:a16="http://schemas.microsoft.com/office/drawing/2014/main" id="{79C75C1D-7F7F-583E-75F2-0B4564F5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-2206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E5C736-3124-17E3-FE0C-33DFF111EB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1360" y="1058279"/>
            <a:ext cx="2890933" cy="2515920"/>
          </a:xfrm>
          <a:prstGeom prst="rect">
            <a:avLst/>
          </a:prstGeom>
        </p:spPr>
      </p:pic>
      <p:pic>
        <p:nvPicPr>
          <p:cNvPr id="8" name="Picture 2" descr="Aucune description de photo disponible.">
            <a:extLst>
              <a:ext uri="{FF2B5EF4-FFF2-40B4-BE49-F238E27FC236}">
                <a16:creationId xmlns:a16="http://schemas.microsoft.com/office/drawing/2014/main" id="{69E31C5F-58CE-1AB6-47D9-E857C58B9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209" y="1891318"/>
            <a:ext cx="947234" cy="8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784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Instructif, fun, 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7" y="285054"/>
            <a:ext cx="2691154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err="1">
                <a:solidFill>
                  <a:prstClr val="black"/>
                </a:solidFill>
                <a:latin typeface="Tw Cen MT" panose="020B0602020104020603"/>
              </a:rPr>
              <a:t>Mercred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 </a:t>
            </a: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07 Mai</a:t>
            </a:r>
            <a:r>
              <a:rPr kumimoji="0" lang="fr-FR" sz="1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2025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8024" y="285054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</a:t>
            </a: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  <a:r>
              <a:rPr lang="fr-FR" sz="1400" dirty="0">
                <a:latin typeface="Century Gothic" panose="020B0502020202020204" pitchFamily="34" charset="0"/>
              </a:rPr>
              <a:t>😂 Aujourd’hui c’est la </a:t>
            </a:r>
            <a:r>
              <a:rPr lang="fr-FR" sz="1400" b="1" dirty="0">
                <a:latin typeface="Century Gothic" panose="020B0502020202020204" pitchFamily="34" charset="0"/>
              </a:rPr>
              <a:t>Journée mondiale du rire</a:t>
            </a:r>
            <a:r>
              <a:rPr lang="fr-FR" sz="1400" dirty="0">
                <a:latin typeface="Century Gothic" panose="020B0502020202020204" pitchFamily="34" charset="0"/>
              </a:rPr>
              <a:t> !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Et si tu n’as pas encore ri…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Ouvre un paquet de Biscuit BARKA, croque un biscuit et regarde ton collègue jaloux 👀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🤣 Voilà, tu viens de rire. Mission accomplie.</a:t>
            </a:r>
          </a:p>
          <a:p>
            <a:endParaRPr lang="fr-FR" sz="1400" b="1" dirty="0"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Texte sur le visuel : 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07 Mai Journée Mondiale du Rire - R</a:t>
            </a:r>
            <a:r>
              <a:rPr lang="fr-FR" sz="1400" dirty="0">
                <a:latin typeface="Century Gothic" panose="020B0502020202020204" pitchFamily="34" charset="0"/>
              </a:rPr>
              <a:t>ire c’est bon…Mais avec un biscuit, c’est encore meilleur !</a:t>
            </a: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endParaRPr lang="fr-FR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Courier New" panose="02070309020205020404" pitchFamily="49" charset="0"/>
              <a:buChar char="o"/>
            </a:pPr>
            <a:r>
              <a:rPr lang="fr-FR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Type de contenu :</a:t>
            </a:r>
            <a:r>
              <a:rPr lang="fr-FR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Image 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Journée mondiale du rire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F660C3A-FD2B-6E95-2CA7-4CF458B6E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ctr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Segoe UI Historic" panose="020B0502040204020203" pitchFamily="34" charset="0"/>
                <a:cs typeface="Segoe UI Historic" panose="020B0502040204020203" pitchFamily="34" charset="0"/>
              </a:rPr>
              <a:t>Bonne reprise de semaine à toutes et à tous  </a:t>
            </a:r>
            <a:r>
              <a:rPr kumimoji="0" lang="fr-FR" altLang="fr-FR" sz="900" b="0" i="0" u="none" strike="noStrike" cap="none" normalizeH="0" baseline="0" dirty="0">
                <a:ln>
                  <a:noFill/>
                </a:ln>
                <a:solidFill>
                  <a:srgbClr val="080809"/>
                </a:solidFill>
                <a:effectLst/>
                <a:latin typeface="Segoe UI Historic" panose="020B0502040204020203" pitchFamily="34" charset="0"/>
                <a:cs typeface="Segoe UI Historic" panose="020B0502040204020203" pitchFamily="34" charset="0"/>
              </a:rPr>
              <a:t>     </a:t>
            </a:r>
            <a:br>
              <a:rPr kumimoji="0" lang="fr-FR" altLang="fr-FR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💪🏽">
            <a:extLst>
              <a:ext uri="{FF2B5EF4-FFF2-40B4-BE49-F238E27FC236}">
                <a16:creationId xmlns:a16="http://schemas.microsoft.com/office/drawing/2014/main" id="{79C75C1D-7F7F-583E-75F2-0B4564F5FC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-220663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59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4FF63FAF-0568-48CA-9BD7-41F574E182D5}"/>
              </a:ext>
            </a:extLst>
          </p:cNvPr>
          <p:cNvSpPr/>
          <p:nvPr/>
        </p:nvSpPr>
        <p:spPr>
          <a:xfrm>
            <a:off x="11124189" y="0"/>
            <a:ext cx="1074105" cy="6858000"/>
          </a:xfrm>
          <a:custGeom>
            <a:avLst/>
            <a:gdLst>
              <a:gd name="connsiteX0" fmla="*/ 0 w 5551714"/>
              <a:gd name="connsiteY0" fmla="*/ 0 h 5612184"/>
              <a:gd name="connsiteX1" fmla="*/ 5551714 w 5551714"/>
              <a:gd name="connsiteY1" fmla="*/ 0 h 5612184"/>
              <a:gd name="connsiteX2" fmla="*/ 5551714 w 5551714"/>
              <a:gd name="connsiteY2" fmla="*/ 5612184 h 5612184"/>
              <a:gd name="connsiteX3" fmla="*/ 0 w 5551714"/>
              <a:gd name="connsiteY3" fmla="*/ 5612184 h 5612184"/>
              <a:gd name="connsiteX4" fmla="*/ 0 w 5551714"/>
              <a:gd name="connsiteY4" fmla="*/ 0 h 5612184"/>
              <a:gd name="connsiteX0" fmla="*/ 0 w 6814457"/>
              <a:gd name="connsiteY0" fmla="*/ 0 h 6889441"/>
              <a:gd name="connsiteX1" fmla="*/ 6814457 w 6814457"/>
              <a:gd name="connsiteY1" fmla="*/ 1277257 h 6889441"/>
              <a:gd name="connsiteX2" fmla="*/ 6814457 w 6814457"/>
              <a:gd name="connsiteY2" fmla="*/ 6889441 h 6889441"/>
              <a:gd name="connsiteX3" fmla="*/ 1262743 w 6814457"/>
              <a:gd name="connsiteY3" fmla="*/ 6889441 h 6889441"/>
              <a:gd name="connsiteX4" fmla="*/ 0 w 6814457"/>
              <a:gd name="connsiteY4" fmla="*/ 0 h 6889441"/>
              <a:gd name="connsiteX0" fmla="*/ 0 w 7844971"/>
              <a:gd name="connsiteY0" fmla="*/ 0 h 6889441"/>
              <a:gd name="connsiteX1" fmla="*/ 7844971 w 7844971"/>
              <a:gd name="connsiteY1" fmla="*/ 0 h 6889441"/>
              <a:gd name="connsiteX2" fmla="*/ 6814457 w 7844971"/>
              <a:gd name="connsiteY2" fmla="*/ 6889441 h 6889441"/>
              <a:gd name="connsiteX3" fmla="*/ 1262743 w 7844971"/>
              <a:gd name="connsiteY3" fmla="*/ 6889441 h 6889441"/>
              <a:gd name="connsiteX4" fmla="*/ 0 w 7844971"/>
              <a:gd name="connsiteY4" fmla="*/ 0 h 6889441"/>
              <a:gd name="connsiteX0" fmla="*/ 0 w 7917543"/>
              <a:gd name="connsiteY0" fmla="*/ 0 h 6903956"/>
              <a:gd name="connsiteX1" fmla="*/ 7844971 w 7917543"/>
              <a:gd name="connsiteY1" fmla="*/ 0 h 6903956"/>
              <a:gd name="connsiteX2" fmla="*/ 7917543 w 7917543"/>
              <a:gd name="connsiteY2" fmla="*/ 6903956 h 6903956"/>
              <a:gd name="connsiteX3" fmla="*/ 1262743 w 7917543"/>
              <a:gd name="connsiteY3" fmla="*/ 6889441 h 6903956"/>
              <a:gd name="connsiteX4" fmla="*/ 0 w 7917543"/>
              <a:gd name="connsiteY4" fmla="*/ 0 h 6903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17543" h="6903956">
                <a:moveTo>
                  <a:pt x="0" y="0"/>
                </a:moveTo>
                <a:lnTo>
                  <a:pt x="7844971" y="0"/>
                </a:lnTo>
                <a:lnTo>
                  <a:pt x="7917543" y="6903956"/>
                </a:lnTo>
                <a:lnTo>
                  <a:pt x="1262743" y="6889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7439" y="818602"/>
            <a:ext cx="1817226" cy="73643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7440" y="1306822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Type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46084" y="1306822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noProof="0" dirty="0">
                <a:solidFill>
                  <a:prstClr val="black"/>
                </a:solidFill>
                <a:latin typeface="Tw Cen MT" panose="020B0602020104020603"/>
              </a:rPr>
              <a:t>Ludique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32446" y="1306822"/>
            <a:ext cx="2791743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>
                <a:solidFill>
                  <a:prstClr val="black"/>
                </a:solidFill>
                <a:latin typeface="Tw Cen MT" panose="020B0602020104020603"/>
              </a:rPr>
              <a:t>Vendre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di 09 Mai 2025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82248" y="1306822"/>
            <a:ext cx="1744422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Date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7439" y="2393238"/>
            <a:ext cx="173864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Support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46083" y="2393238"/>
            <a:ext cx="2797520" cy="570369"/>
          </a:xfrm>
          <a:prstGeom prst="rect">
            <a:avLst/>
          </a:prstGeom>
          <a:solidFill>
            <a:srgbClr val="E7E6E6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Facebook  </a:t>
            </a:r>
          </a:p>
        </p:txBody>
      </p:sp>
      <p:cxnSp>
        <p:nvCxnSpPr>
          <p:cNvPr id="20" name="Connecteur droit 19"/>
          <p:cNvCxnSpPr/>
          <p:nvPr/>
        </p:nvCxnSpPr>
        <p:spPr>
          <a:xfrm>
            <a:off x="268148" y="367882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307431" y="3175495"/>
            <a:ext cx="4536164" cy="570369"/>
          </a:xfrm>
          <a:prstGeom prst="rect">
            <a:avLst/>
          </a:prstGeom>
          <a:solidFill>
            <a:schemeClr val="accent2"/>
          </a:solidFill>
          <a:ln w="12700" cap="flat" cmpd="sng" algn="ctr">
            <a:solidFill>
              <a:schemeClr val="accent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Contenu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10006593" y="3817609"/>
            <a:ext cx="0" cy="2365749"/>
          </a:xfrm>
          <a:prstGeom prst="line">
            <a:avLst/>
          </a:prstGeom>
          <a:noFill/>
          <a:ln w="28575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268148" y="3777056"/>
            <a:ext cx="98918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Texte de publication  / Visuel : </a:t>
            </a:r>
            <a:r>
              <a:rPr lang="fr-FR" sz="1400" dirty="0">
                <a:latin typeface="Century Gothic" panose="020B0502020202020204" pitchFamily="34" charset="0"/>
              </a:rPr>
              <a:t>Complète la phrase :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Un bon goûter sans biscuit, c’est comme…</a:t>
            </a:r>
          </a:p>
          <a:p>
            <a:r>
              <a:rPr lang="fr-FR" sz="1400" dirty="0">
                <a:latin typeface="Century Gothic" panose="020B0502020202020204" pitchFamily="34" charset="0"/>
              </a:rPr>
              <a:t>A. Un ndolé sans viande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B. Une coupure d’électricité pendant le match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C. Une chanson sans refrain</a:t>
            </a:r>
            <a:br>
              <a:rPr lang="fr-FR" sz="1400" dirty="0">
                <a:latin typeface="Century Gothic" panose="020B0502020202020204" pitchFamily="34" charset="0"/>
              </a:rPr>
            </a:br>
            <a:r>
              <a:rPr lang="fr-FR" sz="1400" dirty="0">
                <a:latin typeface="Century Gothic" panose="020B0502020202020204" pitchFamily="34" charset="0"/>
              </a:rPr>
              <a:t>D. Un matin sans soleil… ou sans DELYS ! ☀️🍪</a:t>
            </a:r>
          </a:p>
          <a:p>
            <a:endParaRPr lang="fr-FR" sz="14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E8D3FC86-5C03-EDC6-1315-7D432A1EA6A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15" y="6183358"/>
            <a:ext cx="1703941" cy="484484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ous-titre 2">
            <a:extLst>
              <a:ext uri="{FF2B5EF4-FFF2-40B4-BE49-F238E27FC236}">
                <a16:creationId xmlns:a16="http://schemas.microsoft.com/office/drawing/2014/main" id="{C58DE02F-BC8E-813A-6911-DCC6BF740BAC}"/>
              </a:ext>
            </a:extLst>
          </p:cNvPr>
          <p:cNvSpPr txBox="1">
            <a:spLocks/>
          </p:cNvSpPr>
          <p:nvPr/>
        </p:nvSpPr>
        <p:spPr>
          <a:xfrm>
            <a:off x="172898" y="232358"/>
            <a:ext cx="10089738" cy="4722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M" sz="3200" b="1" i="1" u="none" strike="noStrike" kern="1200" cap="none" spc="0" normalizeH="0" baseline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La</a:t>
            </a:r>
            <a:r>
              <a:rPr kumimoji="0" lang="fr-CM" sz="3200" b="1" i="1" u="none" strike="noStrike" kern="1200" cap="none" spc="0" normalizeH="0" noProof="0" dirty="0">
                <a:ln>
                  <a:noFill/>
                </a:ln>
                <a:solidFill>
                  <a:srgbClr val="E15B0F"/>
                </a:solidFill>
                <a:effectLst/>
                <a:uLnTx/>
                <a:uFillTx/>
                <a:latin typeface="Helvetica Neue"/>
              </a:rPr>
              <a:t> blague de la semaine</a:t>
            </a:r>
            <a:endParaRPr kumimoji="0" lang="fr-CM" sz="3200" b="1" i="1" u="none" strike="noStrike" kern="1200" cap="none" spc="0" normalizeH="0" baseline="0" noProof="0" dirty="0">
              <a:ln>
                <a:noFill/>
              </a:ln>
              <a:solidFill>
                <a:srgbClr val="E15B0F"/>
              </a:solidFill>
              <a:effectLst/>
              <a:uLnTx/>
              <a:uFillTx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59886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53ABEA0-7659-266E-F597-A38DB90D1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15" y="1447483"/>
            <a:ext cx="7325360" cy="2387600"/>
          </a:xfrm>
        </p:spPr>
        <p:txBody>
          <a:bodyPr/>
          <a:lstStyle/>
          <a:p>
            <a:pPr algn="l"/>
            <a:r>
              <a:rPr lang="fr-FR" dirty="0"/>
              <a:t>Semaine 3</a:t>
            </a:r>
          </a:p>
        </p:txBody>
      </p:sp>
    </p:spTree>
    <p:extLst>
      <p:ext uri="{BB962C8B-B14F-4D97-AF65-F5344CB8AC3E}">
        <p14:creationId xmlns:p14="http://schemas.microsoft.com/office/powerpoint/2010/main" val="6033222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6740</TotalTime>
  <Words>1039</Words>
  <Application>Microsoft Office PowerPoint</Application>
  <PresentationFormat>Grand écran</PresentationFormat>
  <Paragraphs>204</Paragraphs>
  <Slides>20</Slides>
  <Notes>15</Notes>
  <HiddenSlides>0</HiddenSlides>
  <MMClips>1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Century Gothic</vt:lpstr>
      <vt:lpstr>Courier New</vt:lpstr>
      <vt:lpstr>Helvetica Neue</vt:lpstr>
      <vt:lpstr>Helvetica Neue Medium</vt:lpstr>
      <vt:lpstr>Montserrat Bold</vt:lpstr>
      <vt:lpstr>Segoe UI Historic</vt:lpstr>
      <vt:lpstr>Tw Cen MT</vt:lpstr>
      <vt:lpstr>Thème Office</vt:lpstr>
      <vt:lpstr>21_BasicWhite</vt:lpstr>
      <vt:lpstr>PLANNING DE PUBLICATIONS</vt:lpstr>
      <vt:lpstr>Semaine 1</vt:lpstr>
      <vt:lpstr>Présentation PowerPoint</vt:lpstr>
      <vt:lpstr>Présentation PowerPoint</vt:lpstr>
      <vt:lpstr>Semaine 2</vt:lpstr>
      <vt:lpstr>Présentation PowerPoint</vt:lpstr>
      <vt:lpstr>Présentation PowerPoint</vt:lpstr>
      <vt:lpstr>Présentation PowerPoint</vt:lpstr>
      <vt:lpstr>Semaine 3</vt:lpstr>
      <vt:lpstr>Présentation PowerPoint</vt:lpstr>
      <vt:lpstr>Présentation PowerPoint</vt:lpstr>
      <vt:lpstr>Semaine 4</vt:lpstr>
      <vt:lpstr>Présentation PowerPoint</vt:lpstr>
      <vt:lpstr>Présentation PowerPoint</vt:lpstr>
      <vt:lpstr>Présentation PowerPoint</vt:lpstr>
      <vt:lpstr>Présentation PowerPoint</vt:lpstr>
      <vt:lpstr>Semaine 5</vt:lpstr>
      <vt:lpstr>Présentation PowerPoint</vt:lpstr>
      <vt:lpstr>Présentation PowerPoint</vt:lpstr>
      <vt:lpstr>Merci.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DE PUBLICATIONS</dc:title>
  <dc:creator>LENOVO</dc:creator>
  <cp:lastModifiedBy>User</cp:lastModifiedBy>
  <cp:revision>208</cp:revision>
  <dcterms:created xsi:type="dcterms:W3CDTF">2024-07-18T10:48:58Z</dcterms:created>
  <dcterms:modified xsi:type="dcterms:W3CDTF">2025-05-23T15:01:35Z</dcterms:modified>
</cp:coreProperties>
</file>