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2" r:id="rId2"/>
  </p:sldMasterIdLst>
  <p:notesMasterIdLst>
    <p:notesMasterId r:id="rId21"/>
  </p:notesMasterIdLst>
  <p:sldIdLst>
    <p:sldId id="257" r:id="rId3"/>
    <p:sldId id="2147330036" r:id="rId4"/>
    <p:sldId id="2147330094" r:id="rId5"/>
    <p:sldId id="2147330048" r:id="rId6"/>
    <p:sldId id="2147330063" r:id="rId7"/>
    <p:sldId id="2147330078" r:id="rId8"/>
    <p:sldId id="2147330051" r:id="rId9"/>
    <p:sldId id="2147330068" r:id="rId10"/>
    <p:sldId id="2147330101" r:id="rId11"/>
    <p:sldId id="2147330074" r:id="rId12"/>
    <p:sldId id="2147330067" r:id="rId13"/>
    <p:sldId id="2147330064" r:id="rId14"/>
    <p:sldId id="2147330100" r:id="rId15"/>
    <p:sldId id="2147330077" r:id="rId16"/>
    <p:sldId id="2147330098" r:id="rId17"/>
    <p:sldId id="2147330095" r:id="rId18"/>
    <p:sldId id="2147330099" r:id="rId19"/>
    <p:sldId id="2147330062" r:id="rId2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0A63B7F8-3D04-44ED-BC7E-0CA3E9505105}">
          <p14:sldIdLst>
            <p14:sldId id="257"/>
          </p14:sldIdLst>
        </p14:section>
        <p14:section name="Section sans titre" id="{F96A49B1-1792-49F8-8062-9732DBB758EE}">
          <p14:sldIdLst>
            <p14:sldId id="2147330036"/>
            <p14:sldId id="2147330094"/>
            <p14:sldId id="2147330048"/>
            <p14:sldId id="2147330063"/>
            <p14:sldId id="2147330078"/>
            <p14:sldId id="2147330051"/>
            <p14:sldId id="2147330068"/>
            <p14:sldId id="2147330101"/>
            <p14:sldId id="2147330074"/>
            <p14:sldId id="2147330067"/>
            <p14:sldId id="2147330064"/>
            <p14:sldId id="2147330100"/>
            <p14:sldId id="2147330077"/>
            <p14:sldId id="2147330098"/>
            <p14:sldId id="2147330095"/>
            <p14:sldId id="2147330099"/>
            <p14:sldId id="2147330062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754" autoAdjust="0"/>
    <p:restoredTop sz="78106" autoAdjust="0"/>
  </p:normalViewPr>
  <p:slideViewPr>
    <p:cSldViewPr snapToGrid="0">
      <p:cViewPr varScale="1">
        <p:scale>
          <a:sx n="56" d="100"/>
          <a:sy n="56" d="100"/>
        </p:scale>
        <p:origin x="2184" y="27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117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261498-50D6-4BE8-BD4F-0AF4FF75C0B8}" type="datetimeFigureOut">
              <a:rPr lang="fr-FR" smtClean="0"/>
              <a:t>16/12/2025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BF552E-B2CD-451D-80DA-A54BB010D9A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68136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0560574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033101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6935465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360348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078450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354523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927212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456252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D53215-79A9-756E-2345-669D18F9A3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B6EB74C3-7733-AC12-7669-4DC267793AE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>
            <a:extLst>
              <a:ext uri="{FF2B5EF4-FFF2-40B4-BE49-F238E27FC236}">
                <a16:creationId xmlns:a16="http://schemas.microsoft.com/office/drawing/2014/main" id="{D2B9886D-F25C-BB6D-F45C-B20EB700A22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F7B0883-A9E9-793E-3058-FA60E8E874E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482486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684630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5675325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53DDA8-1A5E-9D6C-E280-964733AA78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FC7A8A33-282E-66BD-9FE3-DE6AFF8676F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>
            <a:extLst>
              <a:ext uri="{FF2B5EF4-FFF2-40B4-BE49-F238E27FC236}">
                <a16:creationId xmlns:a16="http://schemas.microsoft.com/office/drawing/2014/main" id="{5029C0CD-CA15-3A8E-3154-45BB4537DEE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0C72DC5-0140-AD12-B2D8-D3F0BA8B834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340239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AA222AE-6797-6368-BBA0-38404DC83C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727022C-1B4C-E6AD-E97B-965A96CD2E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0A5E37C-350B-B199-2668-65AE1BB59E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16/12/2025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724C931-9F88-B11D-3DA6-EC1C4BCA56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07AB3A0-F33D-0CEC-BA69-F76483E67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8805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B45E541-8280-94DF-68A2-F4D65F6497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85F949A-CD59-2D49-89B0-A9DC5D964E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93865E7-99A5-0D3B-A465-816F818766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16/12/2025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0E7CEEA-A758-C7C6-EA4F-D4D30ADFA5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981F109-3901-B64A-B8A1-5A92E6FDFB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960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3F753E99-E5F4-91D6-FBCA-61E6EF6071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982721F-35D3-E38F-B557-A08B187236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5855C98-9496-686E-5B09-70FC24930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16/12/2025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C833281-1052-21F7-FBE9-6601578C1D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2DB2CC5-A66E-D93D-934A-96BF47B12B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59664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eur et dat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0670" y="5929931"/>
            <a:ext cx="10985502" cy="3184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1800" b="1"/>
            </a:lvl1pPr>
          </a:lstStyle>
          <a:p>
            <a:r>
              <a:t>Auteur et date</a:t>
            </a:r>
          </a:p>
        </p:txBody>
      </p:sp>
      <p:sp>
        <p:nvSpPr>
          <p:cNvPr id="12" name="Titre de la présentation"/>
          <p:cNvSpPr txBox="1">
            <a:spLocks noGrp="1"/>
          </p:cNvSpPr>
          <p:nvPr>
            <p:ph type="title" hasCustomPrompt="1"/>
          </p:nvPr>
        </p:nvSpPr>
        <p:spPr>
          <a:xfrm>
            <a:off x="603248" y="1287496"/>
            <a:ext cx="10985502" cy="2324101"/>
          </a:xfrm>
          <a:prstGeom prst="rect">
            <a:avLst/>
          </a:prstGeom>
        </p:spPr>
        <p:txBody>
          <a:bodyPr anchor="b"/>
          <a:lstStyle>
            <a:lvl1pPr>
              <a:defRPr sz="5800" spc="-116"/>
            </a:lvl1pPr>
          </a:lstStyle>
          <a:p>
            <a:r>
              <a:t>Titre de la présentation</a:t>
            </a:r>
          </a:p>
        </p:txBody>
      </p:sp>
      <p:sp>
        <p:nvSpPr>
          <p:cNvPr id="13" name="Texte niveau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0671" y="3611595"/>
            <a:ext cx="10985501" cy="952501"/>
          </a:xfrm>
          <a:prstGeom prst="rect">
            <a:avLst/>
          </a:prstGeom>
        </p:spPr>
        <p:txBody>
          <a:bodyPr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  <a:lvl2pPr marL="0" indent="2286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2pPr>
            <a:lvl3pPr marL="0" indent="4572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3pPr>
            <a:lvl4pPr marL="0" indent="6858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4pPr>
            <a:lvl5pPr marL="0" indent="9144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5pPr>
          </a:lstStyle>
          <a:p>
            <a:r>
              <a:t>Sous-titre de la présentation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79008780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eur et dat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0670" y="5929931"/>
            <a:ext cx="10985502" cy="3184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1800" b="1"/>
            </a:lvl1pPr>
          </a:lstStyle>
          <a:p>
            <a:r>
              <a:t>Auteur et date</a:t>
            </a:r>
          </a:p>
        </p:txBody>
      </p:sp>
      <p:sp>
        <p:nvSpPr>
          <p:cNvPr id="12" name="Titre de la présentation"/>
          <p:cNvSpPr txBox="1">
            <a:spLocks noGrp="1"/>
          </p:cNvSpPr>
          <p:nvPr>
            <p:ph type="title" hasCustomPrompt="1"/>
          </p:nvPr>
        </p:nvSpPr>
        <p:spPr>
          <a:xfrm>
            <a:off x="603248" y="1287496"/>
            <a:ext cx="10985502" cy="2324101"/>
          </a:xfrm>
          <a:prstGeom prst="rect">
            <a:avLst/>
          </a:prstGeom>
        </p:spPr>
        <p:txBody>
          <a:bodyPr anchor="b"/>
          <a:lstStyle>
            <a:lvl1pPr>
              <a:defRPr sz="5800" spc="-116"/>
            </a:lvl1pPr>
          </a:lstStyle>
          <a:p>
            <a:r>
              <a:t>Titre de la présentation</a:t>
            </a:r>
          </a:p>
        </p:txBody>
      </p:sp>
      <p:sp>
        <p:nvSpPr>
          <p:cNvPr id="13" name="Texte niveau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0671" y="3611595"/>
            <a:ext cx="10985501" cy="952501"/>
          </a:xfrm>
          <a:prstGeom prst="rect">
            <a:avLst/>
          </a:prstGeom>
        </p:spPr>
        <p:txBody>
          <a:bodyPr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  <a:lvl2pPr marL="0" indent="2286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2pPr>
            <a:lvl3pPr marL="0" indent="4572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3pPr>
            <a:lvl4pPr marL="0" indent="6858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4pPr>
            <a:lvl5pPr marL="0" indent="9144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5pPr>
          </a:lstStyle>
          <a:p>
            <a:r>
              <a:t>Sous-titre de la présentation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27653917"/>
      </p:ext>
    </p:extLst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et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Avocats et citrons verts"/>
          <p:cNvSpPr>
            <a:spLocks noGrp="1"/>
          </p:cNvSpPr>
          <p:nvPr>
            <p:ph type="pic" idx="21"/>
          </p:nvPr>
        </p:nvSpPr>
        <p:spPr>
          <a:xfrm>
            <a:off x="-577850" y="-647700"/>
            <a:ext cx="13373100" cy="8009467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2" name="Titre de la présentation"/>
          <p:cNvSpPr txBox="1">
            <a:spLocks noGrp="1"/>
          </p:cNvSpPr>
          <p:nvPr>
            <p:ph type="title" hasCustomPrompt="1"/>
          </p:nvPr>
        </p:nvSpPr>
        <p:spPr>
          <a:xfrm>
            <a:off x="603250" y="3562350"/>
            <a:ext cx="10985500" cy="2324100"/>
          </a:xfrm>
          <a:prstGeom prst="rect">
            <a:avLst/>
          </a:prstGeom>
        </p:spPr>
        <p:txBody>
          <a:bodyPr anchor="b"/>
          <a:lstStyle>
            <a:lvl1pPr>
              <a:defRPr sz="5800" spc="-116"/>
            </a:lvl1pPr>
          </a:lstStyle>
          <a:p>
            <a:r>
              <a:t>Titre de la présentation</a:t>
            </a:r>
          </a:p>
        </p:txBody>
      </p:sp>
      <p:sp>
        <p:nvSpPr>
          <p:cNvPr id="23" name="Auteur et date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603845" y="553069"/>
            <a:ext cx="10984311" cy="3184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1800" b="1"/>
            </a:lvl1pPr>
          </a:lstStyle>
          <a:p>
            <a:r>
              <a:t>Auteur et date</a:t>
            </a:r>
          </a:p>
        </p:txBody>
      </p:sp>
      <p:sp>
        <p:nvSpPr>
          <p:cNvPr id="24" name="Texte niveau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3250" y="5804955"/>
            <a:ext cx="10985500" cy="558476"/>
          </a:xfrm>
          <a:prstGeom prst="rect">
            <a:avLst/>
          </a:prstGeom>
        </p:spPr>
        <p:txBody>
          <a:bodyPr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  <a:lvl2pPr marL="0" indent="2286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2pPr>
            <a:lvl3pPr marL="0" indent="4572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3pPr>
            <a:lvl4pPr marL="0" indent="6858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4pPr>
            <a:lvl5pPr marL="0" indent="9144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5pPr>
          </a:lstStyle>
          <a:p>
            <a:r>
              <a:t>Sous-titre de la présentation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25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75836951"/>
      </p:ext>
    </p:extLst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utre titre et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Bol avec des beignets de saumon, de la salade et du houmous"/>
          <p:cNvSpPr>
            <a:spLocks noGrp="1"/>
          </p:cNvSpPr>
          <p:nvPr>
            <p:ph type="pic" idx="21"/>
          </p:nvPr>
        </p:nvSpPr>
        <p:spPr>
          <a:xfrm>
            <a:off x="5486400" y="-101600"/>
            <a:ext cx="6072419" cy="706755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33" name="Titre de diapositive"/>
          <p:cNvSpPr txBox="1">
            <a:spLocks noGrp="1"/>
          </p:cNvSpPr>
          <p:nvPr>
            <p:ph type="title" hasCustomPrompt="1"/>
          </p:nvPr>
        </p:nvSpPr>
        <p:spPr>
          <a:xfrm>
            <a:off x="603250" y="635000"/>
            <a:ext cx="4889500" cy="2941137"/>
          </a:xfrm>
          <a:prstGeom prst="rect">
            <a:avLst/>
          </a:prstGeom>
        </p:spPr>
        <p:txBody>
          <a:bodyPr anchor="b"/>
          <a:lstStyle/>
          <a:p>
            <a:r>
              <a:t>Titre de diapositive</a:t>
            </a:r>
          </a:p>
        </p:txBody>
      </p:sp>
      <p:sp>
        <p:nvSpPr>
          <p:cNvPr id="34" name="Texte niveau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3250" y="3530288"/>
            <a:ext cx="4889500" cy="2692712"/>
          </a:xfrm>
          <a:prstGeom prst="rect">
            <a:avLst/>
          </a:prstGeom>
        </p:spPr>
        <p:txBody>
          <a:bodyPr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  <a:lvl2pPr marL="0" indent="2286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2pPr>
            <a:lvl3pPr marL="0" indent="4572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3pPr>
            <a:lvl4pPr marL="0" indent="6858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4pPr>
            <a:lvl5pPr marL="0" indent="9144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5pPr>
          </a:lstStyle>
          <a:p>
            <a:r>
              <a:t>Sous-titre de diapositive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5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6000750" y="6488825"/>
            <a:ext cx="309380" cy="241092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94796688"/>
      </p:ext>
    </p:extLst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et pu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itre de diapositive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Titre de diapositive</a:t>
            </a:r>
          </a:p>
        </p:txBody>
      </p:sp>
      <p:sp>
        <p:nvSpPr>
          <p:cNvPr id="43" name="Sous-titre de diapositiv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3250" y="1186481"/>
            <a:ext cx="10985500" cy="4673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</a:lstStyle>
          <a:p>
            <a:r>
              <a:t>Sous-titre de diapositive</a:t>
            </a:r>
          </a:p>
        </p:txBody>
      </p:sp>
      <p:sp>
        <p:nvSpPr>
          <p:cNvPr id="44" name="Texte niveau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de puce de diapositive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5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59247414"/>
      </p:ext>
    </p:extLst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u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e niveau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1098550"/>
          <a:lstStyle/>
          <a:p>
            <a:r>
              <a:t>Texte de puce de diapositive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3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08996148"/>
      </p:ext>
    </p:extLst>
  </p:cSld>
  <p:clrMapOvr>
    <a:masterClrMapping/>
  </p:clrMapOvr>
  <p:transition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, puces et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ous-titre de diapositiv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3250" y="1186481"/>
            <a:ext cx="4889500" cy="4673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</a:lstStyle>
          <a:p>
            <a:r>
              <a:t>Sous-titre de diapositive</a:t>
            </a:r>
          </a:p>
        </p:txBody>
      </p:sp>
      <p:sp>
        <p:nvSpPr>
          <p:cNvPr id="61" name="Texte niveau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603250" y="2124252"/>
            <a:ext cx="4889500" cy="4128315"/>
          </a:xfrm>
          <a:prstGeom prst="rect">
            <a:avLst/>
          </a:prstGeom>
        </p:spPr>
        <p:txBody>
          <a:bodyPr/>
          <a:lstStyle/>
          <a:p>
            <a:r>
              <a:t>Texte de puce de diapositive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62" name="Bol de pâtes pappardelle avec du beurre maître d’hôtel, des noisettes grillées et des lamelles de parmesan"/>
          <p:cNvSpPr>
            <a:spLocks noGrp="1"/>
          </p:cNvSpPr>
          <p:nvPr>
            <p:ph type="pic" idx="22"/>
          </p:nvPr>
        </p:nvSpPr>
        <p:spPr>
          <a:xfrm>
            <a:off x="6096000" y="-203633"/>
            <a:ext cx="5458437" cy="727791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3" name="Titre de diapositive"/>
          <p:cNvSpPr txBox="1">
            <a:spLocks noGrp="1"/>
          </p:cNvSpPr>
          <p:nvPr>
            <p:ph type="title" hasCustomPrompt="1"/>
          </p:nvPr>
        </p:nvSpPr>
        <p:spPr>
          <a:xfrm>
            <a:off x="603250" y="539750"/>
            <a:ext cx="4889500" cy="717550"/>
          </a:xfrm>
          <a:prstGeom prst="rect">
            <a:avLst/>
          </a:prstGeom>
        </p:spPr>
        <p:txBody>
          <a:bodyPr/>
          <a:lstStyle/>
          <a:p>
            <a:r>
              <a:t>Titre de diapositive</a:t>
            </a:r>
          </a:p>
        </p:txBody>
      </p:sp>
      <p:sp>
        <p:nvSpPr>
          <p:cNvPr id="64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80811640"/>
      </p:ext>
    </p:extLst>
  </p:cSld>
  <p:clrMapOvr>
    <a:masterClrMapping/>
  </p:clrMapOvr>
  <p:transition spd="med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itre de section"/>
          <p:cNvSpPr txBox="1">
            <a:spLocks noGrp="1"/>
          </p:cNvSpPr>
          <p:nvPr>
            <p:ph type="title" hasCustomPrompt="1"/>
          </p:nvPr>
        </p:nvSpPr>
        <p:spPr>
          <a:xfrm>
            <a:off x="603248" y="2266950"/>
            <a:ext cx="10985502" cy="2324100"/>
          </a:xfrm>
          <a:prstGeom prst="rect">
            <a:avLst/>
          </a:prstGeom>
        </p:spPr>
        <p:txBody>
          <a:bodyPr anchor="ctr"/>
          <a:lstStyle>
            <a:lvl1pPr>
              <a:defRPr sz="5800" b="0" spc="-116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Titre de section</a:t>
            </a:r>
          </a:p>
        </p:txBody>
      </p:sp>
      <p:sp>
        <p:nvSpPr>
          <p:cNvPr id="72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6000750" y="6488825"/>
            <a:ext cx="309380" cy="241092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50058682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84FE8D-9FC0-EF41-82D9-C793C05888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5DA5D1D-B013-79C5-1B89-1BA4AB59F6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C6BDA85-11FF-1453-D69B-E0F4AEDD21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16/12/2025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037EC97-0B60-F540-17B0-9909B1A75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BCA0379-E9BD-6BF2-3017-7CE96A3F8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975941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seul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Titre de diapositive"/>
          <p:cNvSpPr txBox="1">
            <a:spLocks noGrp="1"/>
          </p:cNvSpPr>
          <p:nvPr>
            <p:ph type="title" hasCustomPrompt="1"/>
          </p:nvPr>
        </p:nvSpPr>
        <p:spPr>
          <a:xfrm>
            <a:off x="603250" y="539750"/>
            <a:ext cx="10985500" cy="717475"/>
          </a:xfrm>
          <a:prstGeom prst="rect">
            <a:avLst/>
          </a:prstGeom>
        </p:spPr>
        <p:txBody>
          <a:bodyPr/>
          <a:lstStyle/>
          <a:p>
            <a:r>
              <a:t>Titre de diapositive</a:t>
            </a:r>
          </a:p>
        </p:txBody>
      </p:sp>
      <p:sp>
        <p:nvSpPr>
          <p:cNvPr id="80" name="Sous-titre de diapositiv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3250" y="1186481"/>
            <a:ext cx="10985500" cy="4673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</a:lstStyle>
          <a:p>
            <a:r>
              <a:t>Sous-titre de diapositive</a:t>
            </a:r>
          </a:p>
        </p:txBody>
      </p:sp>
      <p:sp>
        <p:nvSpPr>
          <p:cNvPr id="81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90661392"/>
      </p:ext>
    </p:extLst>
  </p:cSld>
  <p:clrMapOvr>
    <a:masterClrMapping/>
  </p:clrMapOvr>
  <p:transition spd="med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Ordre du jou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Titre de l’ordre du jour"/>
          <p:cNvSpPr txBox="1">
            <a:spLocks noGrp="1"/>
          </p:cNvSpPr>
          <p:nvPr>
            <p:ph type="title" hasCustomPrompt="1"/>
          </p:nvPr>
        </p:nvSpPr>
        <p:spPr>
          <a:xfrm>
            <a:off x="603250" y="539750"/>
            <a:ext cx="10985500" cy="717550"/>
          </a:xfrm>
          <a:prstGeom prst="rect">
            <a:avLst/>
          </a:prstGeom>
        </p:spPr>
        <p:txBody>
          <a:bodyPr/>
          <a:lstStyle/>
          <a:p>
            <a:r>
              <a:t>Titre de l’ordre du jour</a:t>
            </a:r>
          </a:p>
        </p:txBody>
      </p:sp>
      <p:sp>
        <p:nvSpPr>
          <p:cNvPr id="89" name="Sous-titre de l’ordre du jour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3250" y="1186481"/>
            <a:ext cx="10985500" cy="4673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</a:lstStyle>
          <a:p>
            <a:r>
              <a:t>Sous-titre de l’ordre du jour</a:t>
            </a:r>
          </a:p>
        </p:txBody>
      </p:sp>
      <p:sp>
        <p:nvSpPr>
          <p:cNvPr id="90" name="Texte niveau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 defTabSz="412750">
              <a:lnSpc>
                <a:spcPct val="100000"/>
              </a:lnSpc>
              <a:spcBef>
                <a:spcPts val="900"/>
              </a:spcBef>
              <a:buSzTx/>
              <a:buNone/>
              <a:defRPr sz="2750" spc="-28"/>
            </a:lvl1pPr>
            <a:lvl2pPr marL="0" indent="228600" defTabSz="412750">
              <a:lnSpc>
                <a:spcPct val="100000"/>
              </a:lnSpc>
              <a:spcBef>
                <a:spcPts val="900"/>
              </a:spcBef>
              <a:buSzTx/>
              <a:buNone/>
              <a:defRPr sz="2750" spc="-28"/>
            </a:lvl2pPr>
            <a:lvl3pPr marL="0" indent="457200" defTabSz="412750">
              <a:lnSpc>
                <a:spcPct val="100000"/>
              </a:lnSpc>
              <a:spcBef>
                <a:spcPts val="900"/>
              </a:spcBef>
              <a:buSzTx/>
              <a:buNone/>
              <a:defRPr sz="2750" spc="-28"/>
            </a:lvl3pPr>
            <a:lvl4pPr marL="0" indent="685800" defTabSz="412750">
              <a:lnSpc>
                <a:spcPct val="100000"/>
              </a:lnSpc>
              <a:spcBef>
                <a:spcPts val="900"/>
              </a:spcBef>
              <a:buSzTx/>
              <a:buNone/>
              <a:defRPr sz="2750" spc="-28"/>
            </a:lvl4pPr>
            <a:lvl5pPr marL="0" indent="914400" defTabSz="412750">
              <a:lnSpc>
                <a:spcPct val="100000"/>
              </a:lnSpc>
              <a:spcBef>
                <a:spcPts val="900"/>
              </a:spcBef>
              <a:buSzTx/>
              <a:buNone/>
              <a:defRPr sz="2750" spc="-28"/>
            </a:lvl5pPr>
          </a:lstStyle>
          <a:p>
            <a:r>
              <a:t>Rubriques de l’ordre du jour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1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09326945"/>
      </p:ext>
    </p:extLst>
  </p:cSld>
  <p:clrMapOvr>
    <a:masterClrMapping/>
  </p:clrMapOvr>
  <p:transition spd="med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éclar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Texte niveau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603250" y="2460422"/>
            <a:ext cx="10985500" cy="1937157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5800" spc="-116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228600" algn="ctr">
              <a:lnSpc>
                <a:spcPct val="80000"/>
              </a:lnSpc>
              <a:spcBef>
                <a:spcPts val="0"/>
              </a:spcBef>
              <a:buSzTx/>
              <a:buNone/>
              <a:defRPr sz="5800" spc="-116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5800" spc="-116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685800" algn="ctr">
              <a:lnSpc>
                <a:spcPct val="80000"/>
              </a:lnSpc>
              <a:spcBef>
                <a:spcPts val="0"/>
              </a:spcBef>
              <a:buSzTx/>
              <a:buNone/>
              <a:defRPr sz="5800" spc="-116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5800" spc="-116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Déclaration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9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69662929"/>
      </p:ext>
    </p:extLst>
  </p:cSld>
  <p:clrMapOvr>
    <a:masterClrMapping/>
  </p:clrMapOvr>
  <p:transition spd="med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ait importa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Texte niveau 1…"/>
          <p:cNvSpPr txBox="1">
            <a:spLocks noGrp="1"/>
          </p:cNvSpPr>
          <p:nvPr>
            <p:ph type="body" idx="1" hasCustomPrompt="1"/>
          </p:nvPr>
        </p:nvSpPr>
        <p:spPr>
          <a:xfrm>
            <a:off x="603250" y="537964"/>
            <a:ext cx="10985500" cy="3620792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12500" b="1" spc="-125"/>
            </a:lvl1pPr>
            <a:lvl2pPr marL="0" indent="228600" algn="ctr">
              <a:lnSpc>
                <a:spcPct val="80000"/>
              </a:lnSpc>
              <a:spcBef>
                <a:spcPts val="0"/>
              </a:spcBef>
              <a:buSzTx/>
              <a:buNone/>
              <a:defRPr sz="12500" b="1" spc="-125"/>
            </a:lvl2pPr>
            <a:lvl3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12500" b="1" spc="-125"/>
            </a:lvl3pPr>
            <a:lvl4pPr marL="0" indent="685800" algn="ctr">
              <a:lnSpc>
                <a:spcPct val="80000"/>
              </a:lnSpc>
              <a:spcBef>
                <a:spcPts val="0"/>
              </a:spcBef>
              <a:buSzTx/>
              <a:buNone/>
              <a:defRPr sz="12500" b="1" spc="-125"/>
            </a:lvl4pPr>
            <a:lvl5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12500" b="1" spc="-125"/>
            </a:lvl5pPr>
          </a:lstStyle>
          <a:p>
            <a:r>
              <a:t>100 %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07" name="Données clés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3250" y="4131090"/>
            <a:ext cx="10985500" cy="4673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algn="ctr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</a:lstStyle>
          <a:p>
            <a:r>
              <a:t>Données clés</a:t>
            </a:r>
          </a:p>
        </p:txBody>
      </p:sp>
      <p:sp>
        <p:nvSpPr>
          <p:cNvPr id="108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34327086"/>
      </p:ext>
    </p:extLst>
  </p:cSld>
  <p:clrMapOvr>
    <a:masterClrMapping/>
  </p:clrMapOvr>
  <p:transition spd="med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Attributio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15012" y="5337727"/>
            <a:ext cx="10100026" cy="3184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1800" b="1"/>
            </a:lvl1pPr>
          </a:lstStyle>
          <a:p>
            <a:r>
              <a:t>Attribution</a:t>
            </a:r>
          </a:p>
        </p:txBody>
      </p:sp>
      <p:sp>
        <p:nvSpPr>
          <p:cNvPr id="116" name="Texte niveau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876962" y="2469930"/>
            <a:ext cx="10438077" cy="1918140"/>
          </a:xfrm>
          <a:prstGeom prst="rect">
            <a:avLst/>
          </a:prstGeom>
        </p:spPr>
        <p:txBody>
          <a:bodyPr/>
          <a:lstStyle>
            <a:lvl1pPr marL="319462" indent="-234950">
              <a:spcBef>
                <a:spcPts val="0"/>
              </a:spcBef>
              <a:buSzTx/>
              <a:buNone/>
              <a:defRPr sz="4250" spc="-85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319462" indent="-6350">
              <a:spcBef>
                <a:spcPts val="0"/>
              </a:spcBef>
              <a:buSzTx/>
              <a:buNone/>
              <a:defRPr sz="4250" spc="-85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319462" indent="222250">
              <a:spcBef>
                <a:spcPts val="0"/>
              </a:spcBef>
              <a:buSzTx/>
              <a:buNone/>
              <a:defRPr sz="4250" spc="-85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319462" indent="450850">
              <a:spcBef>
                <a:spcPts val="0"/>
              </a:spcBef>
              <a:buSzTx/>
              <a:buNone/>
              <a:defRPr sz="4250" spc="-85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319462" indent="679450">
              <a:spcBef>
                <a:spcPts val="0"/>
              </a:spcBef>
              <a:buSzTx/>
              <a:buNone/>
              <a:defRPr sz="4250" spc="-85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« Citation notable »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7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39650911"/>
      </p:ext>
    </p:extLst>
  </p:cSld>
  <p:clrMapOvr>
    <a:masterClrMapping/>
  </p:clrMapOvr>
  <p:transition spd="med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3 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Bol de salade avec du riz frit, des œufs durs et des baguettes"/>
          <p:cNvSpPr>
            <a:spLocks noGrp="1"/>
          </p:cNvSpPr>
          <p:nvPr>
            <p:ph type="pic" sz="quarter" idx="21"/>
          </p:nvPr>
        </p:nvSpPr>
        <p:spPr>
          <a:xfrm>
            <a:off x="7880350" y="508000"/>
            <a:ext cx="3719550" cy="297483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5" name="Bol avec des beignets de saumon, de la salade et du houmous "/>
          <p:cNvSpPr>
            <a:spLocks noGrp="1"/>
          </p:cNvSpPr>
          <p:nvPr>
            <p:ph type="pic" sz="half" idx="22"/>
          </p:nvPr>
        </p:nvSpPr>
        <p:spPr>
          <a:xfrm>
            <a:off x="6750050" y="1989138"/>
            <a:ext cx="5219700" cy="607509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6" name="Bol de pâtes pappardelle avec du beurre maître d’hôtel, des noisettes grillées et des lamelles de parmesan"/>
          <p:cNvSpPr>
            <a:spLocks noGrp="1"/>
          </p:cNvSpPr>
          <p:nvPr>
            <p:ph type="pic" idx="23"/>
          </p:nvPr>
        </p:nvSpPr>
        <p:spPr>
          <a:xfrm>
            <a:off x="-69850" y="247650"/>
            <a:ext cx="8305800" cy="622935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7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97567081"/>
      </p:ext>
    </p:extLst>
  </p:cSld>
  <p:clrMapOvr>
    <a:masterClrMapping/>
  </p:clrMapOvr>
  <p:transition spd="med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bol de salade avec du riz frit, des œufs durs et des baguettes"/>
          <p:cNvSpPr>
            <a:spLocks noGrp="1"/>
          </p:cNvSpPr>
          <p:nvPr>
            <p:ph type="pic" idx="21"/>
          </p:nvPr>
        </p:nvSpPr>
        <p:spPr>
          <a:xfrm>
            <a:off x="-666750" y="-2762250"/>
            <a:ext cx="13525500" cy="108204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35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98165200"/>
      </p:ext>
    </p:extLst>
  </p:cSld>
  <p:clrMapOvr>
    <a:masterClrMapping/>
  </p:clrMapOvr>
  <p:transition spd="med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ie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446363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E219AD9-A7EF-6D64-C6D4-3640EDC195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3E2D9FF-58E1-6A5C-D4B0-0575179A34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951683E-A39B-A686-0943-22B7C025C9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16/12/2025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814FBF4-6065-DA8A-A2EB-A23FD31422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FED6D80-8C86-B504-9F93-DEE0BB8F2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49549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4722FA8-BA30-8F89-BB1F-25AF50B82C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3497624-C215-5E23-9672-30761B82139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90FE540-8E82-D93D-16E6-55FCCD2E08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D1C7AF9-5D6A-FE60-00FC-822418A2FE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16/12/2025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ACA5BBE-0282-D009-A36B-3A52DA557E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78D604E-000F-8824-DFAD-24DE40DB5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1877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86F90B8-DB96-EA7A-4D60-61E07BCB6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F3E41A9-8CA9-61D3-1094-AC50C208B9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6F3D9EE-331A-BB8B-4684-33F21C38AE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A63FAD0E-8069-5A3C-31DF-4928E52900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E557BCD-1764-DEEB-80BB-9389D60851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E65EB39-B33C-3A7E-5F64-4F6AE344C4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16/12/2025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9A04D725-4DFE-28DA-E661-0FB5C9F381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4E042AAF-13FE-F54C-1DAD-367A77F20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7534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5DDAC61-EE56-4E34-A089-F0F8CAE16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3ACA8442-F0AC-F158-62F6-71E0BB58D3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16/12/2025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7B37559-AD1D-2BFD-D93C-BD3D1C9E8A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112BDEC-5208-A696-0A99-11A5C79816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4862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BD533D01-46DF-AFD3-E55D-4A22B64FF8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16/12/2025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7672D768-B582-8BC8-9263-588AB7ACA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DA138DF-0839-B57A-7DE5-059E348124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7294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F5EE747-0EA1-39BB-94C2-E762033C42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C8F64DB-6CD5-9BD3-D394-DF34AD2248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87B741E-2C28-E92C-4D8C-E33D94C5CC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F5F51F8-F5C8-BA19-0B80-B9502BD5F1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16/12/2025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78BE028-AC07-4F98-726B-BC9605298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153D0D5-5D09-2CD7-3C2C-E2CB3CF35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75201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58A71F0-D0BE-689F-2E10-CC8E7BEAF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A40A210B-6184-9B3E-3AA5-566C082732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BF35BD8-F585-FD50-B953-1032F2C43F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8CFFA0E-1E51-951C-5625-2532EE70F9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16/12/2025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1EC5A4E-E48A-6981-3EDA-3D204EA71F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2F95A3E-D6E8-8189-DE3E-E3A76D110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7851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38E74879-0565-87EE-1149-796CE7EEF0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DE53E03-CD88-332E-E842-74BBA737C4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2260A08-07B7-2565-1A9F-4CF7E95476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3C8C30-E931-4EED-A92E-69D548C48771}" type="datetimeFigureOut">
              <a:rPr lang="fr-FR" smtClean="0"/>
              <a:t>16/12/2025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BA32654-0059-35E5-CD7E-7AF8058594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1AA21EC-ED7B-12CE-2A9A-672066B200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1554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de diapositive"/>
          <p:cNvSpPr txBox="1">
            <a:spLocks noGrp="1"/>
          </p:cNvSpPr>
          <p:nvPr>
            <p:ph type="title" hasCustomPrompt="1"/>
          </p:nvPr>
        </p:nvSpPr>
        <p:spPr>
          <a:xfrm>
            <a:off x="603250" y="539750"/>
            <a:ext cx="10985500" cy="7165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Titre de diapositive</a:t>
            </a:r>
          </a:p>
        </p:txBody>
      </p:sp>
      <p:sp>
        <p:nvSpPr>
          <p:cNvPr id="3" name="Texte niveau 1…"/>
          <p:cNvSpPr txBox="1">
            <a:spLocks noGrp="1"/>
          </p:cNvSpPr>
          <p:nvPr>
            <p:ph type="body" idx="1" hasCustomPrompt="1"/>
          </p:nvPr>
        </p:nvSpPr>
        <p:spPr>
          <a:xfrm>
            <a:off x="603250" y="2124252"/>
            <a:ext cx="10985500" cy="41280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Texte de puce de diapositive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6000750" y="6486708"/>
            <a:ext cx="309380" cy="241092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292100">
              <a:defRPr sz="900">
                <a:solidFill>
                  <a:srgbClr val="000000"/>
                </a:solidFill>
              </a:defRPr>
            </a:lvl1pPr>
          </a:lstStyle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317507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  <p:sldLayoutId id="2147483676" r:id="rId14"/>
    <p:sldLayoutId id="2147483677" r:id="rId15"/>
  </p:sldLayoutIdLst>
  <p:transition spd="med"/>
  <p:txStyles>
    <p:titleStyle>
      <a:lvl1pPr marL="0" marR="0" indent="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2286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4572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6858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9144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11430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13716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16002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18288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3048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6096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9144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12192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15240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18288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21336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24384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27432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2286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4572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6858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9144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11430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13716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16002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18288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Rectangle"/>
          <p:cNvSpPr/>
          <p:nvPr/>
        </p:nvSpPr>
        <p:spPr>
          <a:xfrm>
            <a:off x="-2816" y="-5742"/>
            <a:ext cx="12197632" cy="6869484"/>
          </a:xfrm>
          <a:prstGeom prst="rect">
            <a:avLst/>
          </a:prstGeom>
          <a:solidFill>
            <a:srgbClr val="000000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marL="0" marR="0" lvl="0" indent="0" algn="ctr" defTabSz="41275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kumimoji="0" sz="16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sym typeface="Helvetica Neue Medium"/>
            </a:endParaRPr>
          </a:p>
        </p:txBody>
      </p:sp>
      <p:sp>
        <p:nvSpPr>
          <p:cNvPr id="152" name="Titre de la présentation"/>
          <p:cNvSpPr txBox="1">
            <a:spLocks noGrp="1"/>
          </p:cNvSpPr>
          <p:nvPr>
            <p:ph type="ctrTitle"/>
          </p:nvPr>
        </p:nvSpPr>
        <p:spPr>
          <a:xfrm>
            <a:off x="603248" y="1287496"/>
            <a:ext cx="8372983" cy="2324101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defRPr b="0">
                <a:solidFill>
                  <a:srgbClr val="FFFFFF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pPr>
            <a:r>
              <a:rPr lang="fr-CM" sz="6950" dirty="0">
                <a:latin typeface="Century Gothic" panose="020B0502020202020204" pitchFamily="34" charset="0"/>
              </a:rPr>
              <a:t>PLANNING DE PUBLICATIONS</a:t>
            </a:r>
            <a:endParaRPr sz="6950" dirty="0">
              <a:latin typeface="Century Gothic" panose="020B0502020202020204" pitchFamily="34" charset="0"/>
            </a:endParaRPr>
          </a:p>
        </p:txBody>
      </p:sp>
      <p:sp>
        <p:nvSpPr>
          <p:cNvPr id="153" name="Descriptif de la présentation"/>
          <p:cNvSpPr txBox="1">
            <a:spLocks noGrp="1"/>
          </p:cNvSpPr>
          <p:nvPr>
            <p:ph type="subTitle" sz="quarter" idx="1"/>
          </p:nvPr>
        </p:nvSpPr>
        <p:spPr>
          <a:xfrm>
            <a:off x="600671" y="3707722"/>
            <a:ext cx="7172630" cy="952501"/>
          </a:xfrm>
          <a:prstGeom prst="rect">
            <a:avLst/>
          </a:prstGeom>
        </p:spPr>
        <p:txBody>
          <a:bodyPr>
            <a:normAutofit fontScale="47500" lnSpcReduction="20000"/>
          </a:bodyPr>
          <a:lstStyle>
            <a:lvl1pPr>
              <a:defRPr sz="4800" b="0">
                <a:solidFill>
                  <a:srgbClr val="E15B0F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endParaRPr lang="fr-CM" dirty="0"/>
          </a:p>
          <a:p>
            <a:endParaRPr lang="fr-CM" b="1" dirty="0">
              <a:latin typeface="Century Gothic" panose="020B0502020202020204" pitchFamily="34" charset="0"/>
            </a:endParaRPr>
          </a:p>
          <a:p>
            <a:r>
              <a:rPr lang="fr-FR" b="1" dirty="0">
                <a:latin typeface="Century Gothic" panose="020B0502020202020204" pitchFamily="34" charset="0"/>
              </a:rPr>
              <a:t>DELYS &amp; BARKA – DECEMBRE 2025</a:t>
            </a:r>
            <a:endParaRPr b="1" dirty="0">
              <a:latin typeface="Century Gothic" panose="020B0502020202020204" pitchFamily="34" charset="0"/>
            </a:endParaRPr>
          </a:p>
        </p:txBody>
      </p:sp>
      <p:pic>
        <p:nvPicPr>
          <p:cNvPr id="154" name="Image" descr="Image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76027" y="3630661"/>
            <a:ext cx="4716401" cy="3246819"/>
          </a:xfrm>
          <a:prstGeom prst="rect">
            <a:avLst/>
          </a:prstGeom>
          <a:ln w="12700">
            <a:miter lim="400000"/>
          </a:ln>
        </p:spPr>
      </p:pic>
      <p:pic>
        <p:nvPicPr>
          <p:cNvPr id="155" name="Image" descr="Image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2125" y="5600777"/>
            <a:ext cx="1818781" cy="5171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Type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Ludique, Fun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332447" y="1306822"/>
            <a:ext cx="2791742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kern="0" noProof="0" dirty="0">
              <a:solidFill>
                <a:prstClr val="black"/>
              </a:solidFill>
              <a:latin typeface="Tw Cen MT" panose="020B0602020104020603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Vendredi 19 </a:t>
            </a:r>
            <a:r>
              <a:rPr lang="fr-FR" sz="1600" kern="0" dirty="0">
                <a:solidFill>
                  <a:prstClr val="black"/>
                </a:solidFill>
                <a:latin typeface="Tw Cen MT" panose="020B0602020104020603"/>
              </a:rPr>
              <a:t>d</a:t>
            </a:r>
            <a:r>
              <a:rPr kumimoji="0" lang="fr-FR" sz="16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ecembre</a:t>
            </a:r>
            <a:r>
              <a:rPr lang="fr-FR" sz="1600" kern="0" dirty="0">
                <a:solidFill>
                  <a:prstClr val="black"/>
                </a:solidFill>
                <a:latin typeface="Tw Cen MT" panose="020B0602020104020603"/>
              </a:rPr>
              <a:t>2025</a:t>
            </a:r>
            <a:r>
              <a:rPr kumimoji="0" lang="fr-FR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</a:t>
            </a:r>
            <a:endParaRPr lang="fr-FR" sz="1600" kern="0" dirty="0">
              <a:solidFill>
                <a:prstClr val="black"/>
              </a:solidFill>
              <a:latin typeface="Tw Cen MT" panose="020B0602020104020603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82248" y="1306822"/>
            <a:ext cx="1744422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  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268148" y="3219091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M" sz="3200" b="1" i="1" dirty="0">
                <a:solidFill>
                  <a:srgbClr val="E15B0F"/>
                </a:solidFill>
                <a:latin typeface="Helvetica Neue"/>
              </a:rPr>
              <a:t>Jeu Concours de Noël</a:t>
            </a:r>
            <a:endParaRPr kumimoji="0" lang="fr-CM" sz="3200" b="1" i="1" u="none" strike="noStrike" kern="1200" cap="none" spc="0" normalizeH="0" baseline="0" noProof="0" dirty="0">
              <a:ln>
                <a:noFill/>
              </a:ln>
              <a:solidFill>
                <a:srgbClr val="E15B0F"/>
              </a:solidFill>
              <a:effectLst/>
              <a:uLnTx/>
              <a:uFillTx/>
              <a:latin typeface="Helvetica Neue"/>
              <a:ea typeface="+mn-ea"/>
              <a:cs typeface="+mn-cs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6A6E6E08-36B3-F392-DF3B-43D7C2AD273D}"/>
              </a:ext>
            </a:extLst>
          </p:cNvPr>
          <p:cNvSpPr txBox="1"/>
          <p:nvPr/>
        </p:nvSpPr>
        <p:spPr>
          <a:xfrm>
            <a:off x="228866" y="3817609"/>
            <a:ext cx="9468724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400" b="1" dirty="0">
                <a:latin typeface="Century Gothic" panose="020B0502020202020204" pitchFamily="34" charset="0"/>
              </a:rPr>
              <a:t>Texte de publication : </a:t>
            </a:r>
            <a:r>
              <a:rPr lang="fr-FR" sz="1400" dirty="0">
                <a:latin typeface="Century Gothic" panose="020B0502020202020204" pitchFamily="34" charset="0"/>
              </a:rPr>
              <a:t>🎁✨ </a:t>
            </a:r>
            <a:r>
              <a:rPr lang="fr-FR" sz="1400" i="1" dirty="0">
                <a:latin typeface="Century Gothic" panose="020B0502020202020204" pitchFamily="34" charset="0"/>
              </a:rPr>
              <a:t>JEU CONCOURS DE NOËL</a:t>
            </a:r>
            <a:r>
              <a:rPr lang="fr-FR" sz="1400" dirty="0">
                <a:latin typeface="Century Gothic" panose="020B0502020202020204" pitchFamily="34" charset="0"/>
              </a:rPr>
              <a:t> ✨🎁</a:t>
            </a:r>
            <a:br>
              <a:rPr lang="fr-FR" sz="1400" dirty="0">
                <a:latin typeface="Century Gothic" panose="020B0502020202020204" pitchFamily="34" charset="0"/>
              </a:rPr>
            </a:br>
            <a:r>
              <a:rPr lang="fr-FR" sz="1400" dirty="0">
                <a:latin typeface="Century Gothic" panose="020B0502020202020204" pitchFamily="34" charset="0"/>
              </a:rPr>
              <a:t>Combien de biscuits </a:t>
            </a:r>
            <a:r>
              <a:rPr lang="fr-FR" sz="1400" dirty="0" err="1">
                <a:latin typeface="Century Gothic" panose="020B0502020202020204" pitchFamily="34" charset="0"/>
              </a:rPr>
              <a:t>Delys</a:t>
            </a:r>
            <a:r>
              <a:rPr lang="fr-FR" sz="1400" dirty="0">
                <a:latin typeface="Century Gothic" panose="020B0502020202020204" pitchFamily="34" charset="0"/>
              </a:rPr>
              <a:t> &amp; Barka se cachent dans cette image ? 👀🍪</a:t>
            </a:r>
            <a:br>
              <a:rPr lang="fr-FR" sz="1400" dirty="0">
                <a:latin typeface="Century Gothic" panose="020B0502020202020204" pitchFamily="34" charset="0"/>
              </a:rPr>
            </a:br>
            <a:r>
              <a:rPr lang="fr-FR" sz="1400" dirty="0">
                <a:latin typeface="Century Gothic" panose="020B0502020202020204" pitchFamily="34" charset="0"/>
              </a:rPr>
              <a:t>⭐ Trouve le bon nombre</a:t>
            </a:r>
            <a:br>
              <a:rPr lang="fr-FR" sz="1400" dirty="0">
                <a:latin typeface="Century Gothic" panose="020B0502020202020204" pitchFamily="34" charset="0"/>
              </a:rPr>
            </a:br>
            <a:r>
              <a:rPr lang="fr-FR" sz="1400" dirty="0">
                <a:latin typeface="Century Gothic" panose="020B0502020202020204" pitchFamily="34" charset="0"/>
              </a:rPr>
              <a:t>⭐ Mets la réponse en commentaire</a:t>
            </a:r>
            <a:br>
              <a:rPr lang="fr-FR" sz="1400" dirty="0">
                <a:latin typeface="Century Gothic" panose="020B0502020202020204" pitchFamily="34" charset="0"/>
              </a:rPr>
            </a:br>
            <a:r>
              <a:rPr lang="fr-FR" sz="1400" dirty="0">
                <a:latin typeface="Century Gothic" panose="020B0502020202020204" pitchFamily="34" charset="0"/>
              </a:rPr>
              <a:t>⭐ Tague un ami pour doubler tes chances</a:t>
            </a:r>
          </a:p>
          <a:p>
            <a:r>
              <a:rPr lang="fr-FR" sz="1400" dirty="0">
                <a:latin typeface="Century Gothic" panose="020B0502020202020204" pitchFamily="34" charset="0"/>
              </a:rPr>
              <a:t>3 gagnants recevront un super panier gourmand pour fêter Noël comme il se doit 🎄💛</a:t>
            </a:r>
            <a:br>
              <a:rPr lang="fr-FR" sz="1400" dirty="0">
                <a:latin typeface="Century Gothic" panose="020B0502020202020204" pitchFamily="34" charset="0"/>
              </a:rPr>
            </a:br>
            <a:r>
              <a:rPr lang="fr-FR" sz="1400" dirty="0">
                <a:latin typeface="Century Gothic" panose="020B0502020202020204" pitchFamily="34" charset="0"/>
              </a:rPr>
              <a:t>Bonne chance ! 🎉 </a:t>
            </a:r>
          </a:p>
          <a:p>
            <a:endParaRPr lang="fr-FR" sz="1400" b="1" dirty="0">
              <a:latin typeface="Century Gothic" panose="020B0502020202020204" pitchFamily="34" charset="0"/>
            </a:endParaRPr>
          </a:p>
          <a:p>
            <a:r>
              <a:rPr lang="fr-FR" sz="1400" b="1" dirty="0">
                <a:latin typeface="Century Gothic" panose="020B0502020202020204" pitchFamily="34" charset="0"/>
              </a:rPr>
              <a:t>Texte sur le visuel : J</a:t>
            </a:r>
            <a:r>
              <a:rPr lang="fr-FR" sz="1400" dirty="0">
                <a:latin typeface="Century Gothic" panose="020B0502020202020204" pitchFamily="34" charset="0"/>
              </a:rPr>
              <a:t>eu concours : Trouve les biscuits cachés 🎁🍪</a:t>
            </a:r>
            <a:endParaRPr lang="fr-FR" sz="1400" b="1" dirty="0">
              <a:latin typeface="Century Gothic" panose="020B0502020202020204" pitchFamily="34" charset="0"/>
            </a:endParaRPr>
          </a:p>
          <a:p>
            <a:endParaRPr lang="fr-FR" sz="1400" b="1" dirty="0">
              <a:latin typeface="Century Gothic" panose="020B0502020202020204" pitchFamily="34" charset="0"/>
            </a:endParaRPr>
          </a:p>
          <a:p>
            <a:r>
              <a:rPr lang="fr-FR" sz="1400" b="1" dirty="0">
                <a:latin typeface="Century Gothic" panose="020B0502020202020204" pitchFamily="34" charset="0"/>
              </a:rPr>
              <a:t>Type de contenus : </a:t>
            </a:r>
            <a:r>
              <a:rPr lang="fr-FR" sz="1400" dirty="0">
                <a:latin typeface="Century Gothic" panose="020B0502020202020204" pitchFamily="34" charset="0"/>
              </a:rPr>
              <a:t>Image</a:t>
            </a:r>
          </a:p>
          <a:p>
            <a:pPr algn="just"/>
            <a:endParaRPr lang="fr-FR" sz="1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70727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140EF08B-05F5-8959-7297-2ECFCCD63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Semaine 4</a:t>
            </a:r>
          </a:p>
        </p:txBody>
      </p:sp>
    </p:spTree>
    <p:extLst>
      <p:ext uri="{BB962C8B-B14F-4D97-AF65-F5344CB8AC3E}">
        <p14:creationId xmlns:p14="http://schemas.microsoft.com/office/powerpoint/2010/main" val="1728233375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Type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Instructif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332446" y="1306822"/>
            <a:ext cx="2791743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Lundi 22 </a:t>
            </a:r>
            <a:r>
              <a:rPr lang="fr-FR" kern="0" dirty="0">
                <a:solidFill>
                  <a:prstClr val="black"/>
                </a:solidFill>
                <a:latin typeface="Aptos" panose="020B0004020202020204" pitchFamily="34" charset="0"/>
              </a:rPr>
              <a:t>décembre 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2025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82248" y="1306822"/>
            <a:ext cx="1744422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  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305422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7"/>
            <a:ext cx="9817961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400" b="1" dirty="0">
                <a:latin typeface="Century Gothic" panose="020B0502020202020204" pitchFamily="34" charset="0"/>
              </a:rPr>
              <a:t>Texte de publication : Cette semaine, </a:t>
            </a:r>
            <a:r>
              <a:rPr lang="fr-FR" sz="1400" dirty="0">
                <a:latin typeface="Century Gothic" panose="020B0502020202020204" pitchFamily="34" charset="0"/>
              </a:rPr>
              <a:t>prépare une petite assiette de biscuits </a:t>
            </a:r>
            <a:r>
              <a:rPr lang="fr-FR" sz="1400" dirty="0" err="1">
                <a:latin typeface="Century Gothic" panose="020B0502020202020204" pitchFamily="34" charset="0"/>
              </a:rPr>
              <a:t>Delys</a:t>
            </a:r>
            <a:r>
              <a:rPr lang="fr-FR" sz="1400" dirty="0">
                <a:latin typeface="Century Gothic" panose="020B0502020202020204" pitchFamily="34" charset="0"/>
              </a:rPr>
              <a:t> &amp; Barka pour le Père Noël   🎅🍪.</a:t>
            </a:r>
          </a:p>
          <a:p>
            <a:pPr algn="just"/>
            <a:r>
              <a:rPr lang="fr-FR" sz="1400" dirty="0">
                <a:latin typeface="Century Gothic" panose="020B0502020202020204" pitchFamily="34" charset="0"/>
              </a:rPr>
              <a:t>On ne sait jamais… il pourrait laisser un cadeau supplémentaire !  </a:t>
            </a:r>
            <a:r>
              <a:rPr lang="fr-FR" sz="1400" b="1" dirty="0">
                <a:latin typeface="Century Gothic" panose="020B0502020202020204" pitchFamily="34" charset="0"/>
              </a:rPr>
              <a:t> </a:t>
            </a:r>
          </a:p>
          <a:p>
            <a:pPr algn="just"/>
            <a:endParaRPr lang="fr-FR" sz="1400" b="1" dirty="0">
              <a:latin typeface="Century Gothic" panose="020B0502020202020204" pitchFamily="34" charset="0"/>
            </a:endParaRPr>
          </a:p>
          <a:p>
            <a:pPr algn="just"/>
            <a:r>
              <a:rPr lang="fr-FR" sz="1400" b="1" dirty="0">
                <a:latin typeface="Century Gothic" panose="020B0502020202020204" pitchFamily="34" charset="0"/>
              </a:rPr>
              <a:t>Texte sur le visuel : </a:t>
            </a:r>
            <a:r>
              <a:rPr lang="fr-FR" sz="1400" dirty="0">
                <a:latin typeface="Century Gothic" panose="020B0502020202020204" pitchFamily="34" charset="0"/>
              </a:rPr>
              <a:t>Noël approche… 🎄</a:t>
            </a:r>
          </a:p>
          <a:p>
            <a:pPr algn="just"/>
            <a:endParaRPr lang="fr-FR" sz="1400" b="1" dirty="0">
              <a:latin typeface="Century Gothic" panose="020B0502020202020204" pitchFamily="34" charset="0"/>
            </a:endParaRPr>
          </a:p>
          <a:p>
            <a:pPr algn="just"/>
            <a:r>
              <a:rPr lang="fr-FR" sz="1400" b="1" dirty="0">
                <a:latin typeface="Century Gothic" panose="020B0502020202020204" pitchFamily="34" charset="0"/>
              </a:rPr>
              <a:t>Type de contenus : </a:t>
            </a:r>
            <a:r>
              <a:rPr lang="fr-FR" sz="1400" dirty="0">
                <a:latin typeface="Century Gothic" panose="020B0502020202020204" pitchFamily="34" charset="0"/>
              </a:rPr>
              <a:t>Image</a:t>
            </a: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>
              <a:lnSpc>
                <a:spcPct val="100000"/>
              </a:lnSpc>
              <a:spcBef>
                <a:spcPts val="0"/>
              </a:spcBef>
              <a:defRPr/>
            </a:pPr>
            <a:r>
              <a:rPr lang="fr-CM" sz="3200" b="1" i="1" dirty="0">
                <a:solidFill>
                  <a:srgbClr val="E15B0F"/>
                </a:solidFill>
                <a:latin typeface="Helvetica Neue"/>
              </a:rPr>
              <a:t>Conseil du Lundi</a:t>
            </a:r>
          </a:p>
        </p:txBody>
      </p:sp>
    </p:spTree>
    <p:extLst>
      <p:ext uri="{BB962C8B-B14F-4D97-AF65-F5344CB8AC3E}">
        <p14:creationId xmlns:p14="http://schemas.microsoft.com/office/powerpoint/2010/main" val="1882374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15E8BA-ECC5-8375-AF2E-D52A0DA68B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24078879-9542-35C1-ABF8-1DB116780BCD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7669FFE-E739-DF3E-9E41-23DC6B62E79B}"/>
              </a:ext>
            </a:extLst>
          </p:cNvPr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00CCF40-B6CF-2383-E953-7EE23B9DC4D2}"/>
              </a:ext>
            </a:extLst>
          </p:cNvPr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Type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AFE162F-AC4F-2472-2D7C-5E7501FA5ED3}"/>
              </a:ext>
            </a:extLst>
          </p:cNvPr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Instructif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ED139C8-2F46-30A1-896E-5CC0257FABA2}"/>
              </a:ext>
            </a:extLst>
          </p:cNvPr>
          <p:cNvSpPr/>
          <p:nvPr/>
        </p:nvSpPr>
        <p:spPr>
          <a:xfrm>
            <a:off x="8332446" y="1306822"/>
            <a:ext cx="2791743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Jeu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di 25</a:t>
            </a: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 décembre 2025</a:t>
            </a: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6E7AB66-676E-7D53-84DC-F0CF487246B0}"/>
              </a:ext>
            </a:extLst>
          </p:cNvPr>
          <p:cNvSpPr/>
          <p:nvPr/>
        </p:nvSpPr>
        <p:spPr>
          <a:xfrm>
            <a:off x="6582248" y="1306822"/>
            <a:ext cx="1744422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E96AA43-6B87-5E82-A72B-B8D90304A32E}"/>
              </a:ext>
            </a:extLst>
          </p:cNvPr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901E884-FD7C-63C6-9B31-8E30D160F546}"/>
              </a:ext>
            </a:extLst>
          </p:cNvPr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  </a:t>
            </a:r>
          </a:p>
        </p:txBody>
      </p:sp>
      <p:cxnSp>
        <p:nvCxnSpPr>
          <p:cNvPr id="20" name="Connecteur droit 19">
            <a:extLst>
              <a:ext uri="{FF2B5EF4-FFF2-40B4-BE49-F238E27FC236}">
                <a16:creationId xmlns:a16="http://schemas.microsoft.com/office/drawing/2014/main" id="{CACD9D18-AEDF-4D07-74FA-0BAB3D1F46F3}"/>
              </a:ext>
            </a:extLst>
          </p:cNvPr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>
            <a:extLst>
              <a:ext uri="{FF2B5EF4-FFF2-40B4-BE49-F238E27FC236}">
                <a16:creationId xmlns:a16="http://schemas.microsoft.com/office/drawing/2014/main" id="{0234C292-658F-CD95-B2EE-F849FA2AF000}"/>
              </a:ext>
            </a:extLst>
          </p:cNvPr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>
            <a:extLst>
              <a:ext uri="{FF2B5EF4-FFF2-40B4-BE49-F238E27FC236}">
                <a16:creationId xmlns:a16="http://schemas.microsoft.com/office/drawing/2014/main" id="{B33104E3-C77F-FD23-3460-23833F501961}"/>
              </a:ext>
            </a:extLst>
          </p:cNvPr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>
            <a:extLst>
              <a:ext uri="{FF2B5EF4-FFF2-40B4-BE49-F238E27FC236}">
                <a16:creationId xmlns:a16="http://schemas.microsoft.com/office/drawing/2014/main" id="{88CF0300-8392-98CF-B62F-7116F1279944}"/>
              </a:ext>
            </a:extLst>
          </p:cNvPr>
          <p:cNvSpPr txBox="1"/>
          <p:nvPr/>
        </p:nvSpPr>
        <p:spPr>
          <a:xfrm>
            <a:off x="268148" y="3777057"/>
            <a:ext cx="981796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</a:rPr>
              <a:t> Texte de publication : </a:t>
            </a:r>
            <a:r>
              <a:rPr lang="fr-FR" sz="1400" dirty="0">
                <a:latin typeface="Century Gothic" panose="020B0502020202020204" pitchFamily="34" charset="0"/>
              </a:rPr>
              <a:t>🎄✨ Noël </a:t>
            </a:r>
            <a:br>
              <a:rPr lang="fr-FR" sz="1400" dirty="0">
                <a:latin typeface="Century Gothic" panose="020B0502020202020204" pitchFamily="34" charset="0"/>
              </a:rPr>
            </a:br>
            <a:r>
              <a:rPr lang="fr-FR" sz="1400" dirty="0">
                <a:latin typeface="Century Gothic" panose="020B0502020202020204" pitchFamily="34" charset="0"/>
              </a:rPr>
              <a:t>Que votre journée soit remplie de rire, de lumière, et bien sûr… de délicieux biscuits </a:t>
            </a:r>
            <a:r>
              <a:rPr lang="fr-FR" sz="1400" dirty="0" err="1">
                <a:latin typeface="Century Gothic" panose="020B0502020202020204" pitchFamily="34" charset="0"/>
              </a:rPr>
              <a:t>Delys</a:t>
            </a:r>
            <a:r>
              <a:rPr lang="fr-FR" sz="1400" dirty="0">
                <a:latin typeface="Century Gothic" panose="020B0502020202020204" pitchFamily="34" charset="0"/>
              </a:rPr>
              <a:t> &amp; Barka.</a:t>
            </a:r>
            <a:br>
              <a:rPr lang="fr-FR" sz="1400" dirty="0">
                <a:latin typeface="Century Gothic" panose="020B0502020202020204" pitchFamily="34" charset="0"/>
              </a:rPr>
            </a:br>
            <a:r>
              <a:rPr lang="fr-FR" sz="1400" dirty="0">
                <a:latin typeface="Century Gothic" panose="020B0502020202020204" pitchFamily="34" charset="0"/>
              </a:rPr>
              <a:t>Passez un Noël croquant de bonheur 🎁🥰 </a:t>
            </a:r>
            <a:endParaRPr kumimoji="0" lang="fr-FR" sz="1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entury Gothic" panose="020B0502020202020204" pitchFamily="34" charset="0"/>
            </a:endParaRPr>
          </a:p>
          <a:p>
            <a:endParaRPr lang="fr-FR" sz="1400" b="1" dirty="0">
              <a:latin typeface="Century Gothic" panose="020B0502020202020204" pitchFamily="34" charset="0"/>
            </a:endParaRPr>
          </a:p>
          <a:p>
            <a:r>
              <a:rPr kumimoji="0" lang="fr-FR" sz="1400" b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</a:rPr>
              <a:t>Texte sur le visuel : </a:t>
            </a:r>
            <a:r>
              <a:rPr kumimoji="0" lang="fr-FR" sz="140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</a:rPr>
              <a:t>Joyeuses fête à tous  – Que la magie de Noël soit aussi croquante que vos biscuits </a:t>
            </a:r>
            <a:r>
              <a:rPr kumimoji="0" lang="fr-FR" sz="140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</a:rPr>
              <a:t>Delys</a:t>
            </a:r>
            <a:r>
              <a:rPr kumimoji="0" lang="fr-FR" sz="140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</a:rPr>
              <a:t> &amp; Barka</a:t>
            </a:r>
            <a:endParaRPr lang="fr-FR" sz="1400" dirty="0">
              <a:latin typeface="Century Gothic" panose="020B0502020202020204" pitchFamily="34" charset="0"/>
            </a:endParaRPr>
          </a:p>
          <a:p>
            <a:endParaRPr lang="fr-FR" sz="1400" b="1" dirty="0">
              <a:latin typeface="Century Gothic" panose="020B0502020202020204" pitchFamily="34" charset="0"/>
            </a:endParaRPr>
          </a:p>
          <a:p>
            <a:r>
              <a:rPr kumimoji="0" lang="fr-FR" sz="1400" b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</a:rPr>
              <a:t>Type de contenu : </a:t>
            </a:r>
            <a:r>
              <a:rPr kumimoji="0" lang="fr-FR" sz="140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</a:rPr>
              <a:t>Image</a:t>
            </a:r>
          </a:p>
          <a:p>
            <a:endParaRPr lang="fr-FR" sz="1400" b="1" dirty="0">
              <a:latin typeface="Century Gothic" panose="020B0502020202020204" pitchFamily="34" charset="0"/>
            </a:endParaRPr>
          </a:p>
          <a:p>
            <a:endParaRPr lang="fr-FR" sz="1400" b="1" dirty="0">
              <a:latin typeface="Century Gothic" panose="020B0502020202020204" pitchFamily="34" charset="0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8E91F851-0F89-8765-4D33-79191E0DF90A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B082AB33-187C-9EF6-AF8D-150133C036BB}"/>
              </a:ext>
            </a:extLst>
          </p:cNvPr>
          <p:cNvSpPr txBox="1">
            <a:spLocks/>
          </p:cNvSpPr>
          <p:nvPr/>
        </p:nvSpPr>
        <p:spPr>
          <a:xfrm>
            <a:off x="132259" y="227497"/>
            <a:ext cx="10089738" cy="4471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M" sz="3200" b="1" i="1" u="none" strike="noStrike" kern="1200" cap="none" spc="0" normalizeH="0" baseline="0" noProof="0" dirty="0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  <a:ea typeface="+mn-ea"/>
                <a:cs typeface="+mn-cs"/>
              </a:rPr>
              <a:t>Noël</a:t>
            </a:r>
          </a:p>
        </p:txBody>
      </p:sp>
    </p:spTree>
    <p:extLst>
      <p:ext uri="{BB962C8B-B14F-4D97-AF65-F5344CB8AC3E}">
        <p14:creationId xmlns:p14="http://schemas.microsoft.com/office/powerpoint/2010/main" val="6486618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Type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Instructif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332446" y="1306822"/>
            <a:ext cx="2791743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Vend</a:t>
            </a:r>
            <a:r>
              <a:rPr kumimoji="0" lang="fr-FR" sz="18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redi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26</a:t>
            </a: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 décembre 2025</a:t>
            </a: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82248" y="1306822"/>
            <a:ext cx="1744422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  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7"/>
            <a:ext cx="9817961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</a:rPr>
              <a:t> Texte de publication : </a:t>
            </a:r>
            <a:r>
              <a:rPr lang="fr-FR" sz="1200" dirty="0">
                <a:latin typeface="Century Gothic" panose="020B0502020202020204" pitchFamily="34" charset="0"/>
              </a:rPr>
              <a:t>🎉 </a:t>
            </a:r>
            <a:r>
              <a:rPr lang="fr-FR" sz="1200" i="1" dirty="0">
                <a:latin typeface="Century Gothic" panose="020B0502020202020204" pitchFamily="34" charset="0"/>
              </a:rPr>
              <a:t>TIRAGE AU SORT – CONCOURS DE NOËL DELYS &amp; BARKA</a:t>
            </a:r>
            <a:r>
              <a:rPr lang="fr-FR" sz="1200" dirty="0">
                <a:latin typeface="Century Gothic" panose="020B0502020202020204" pitchFamily="34" charset="0"/>
              </a:rPr>
              <a:t> 🎉</a:t>
            </a:r>
            <a:br>
              <a:rPr lang="fr-FR" sz="1200" dirty="0">
                <a:latin typeface="Century Gothic" panose="020B0502020202020204" pitchFamily="34" charset="0"/>
              </a:rPr>
            </a:br>
            <a:r>
              <a:rPr lang="fr-FR" sz="1200" dirty="0">
                <a:latin typeface="Century Gothic" panose="020B0502020202020204" pitchFamily="34" charset="0"/>
              </a:rPr>
              <a:t>Merci à tous pour votre incroyable participation !</a:t>
            </a:r>
            <a:br>
              <a:rPr lang="fr-FR" sz="1200" dirty="0">
                <a:latin typeface="Century Gothic" panose="020B0502020202020204" pitchFamily="34" charset="0"/>
              </a:rPr>
            </a:br>
            <a:r>
              <a:rPr lang="fr-FR" sz="1200" dirty="0">
                <a:latin typeface="Century Gothic" panose="020B0502020202020204" pitchFamily="34" charset="0"/>
              </a:rPr>
              <a:t>Vous avez été nombreux à tenter votre chance pour remporter les paniers gourmands de Noël 🍪🎄</a:t>
            </a:r>
          </a:p>
          <a:p>
            <a:r>
              <a:rPr lang="fr-FR" sz="1200" dirty="0">
                <a:latin typeface="Century Gothic" panose="020B0502020202020204" pitchFamily="34" charset="0"/>
              </a:rPr>
              <a:t>👏 Voici les heureux gagnants du concours :</a:t>
            </a:r>
            <a:br>
              <a:rPr lang="fr-FR" sz="1200" dirty="0">
                <a:latin typeface="Century Gothic" panose="020B0502020202020204" pitchFamily="34" charset="0"/>
              </a:rPr>
            </a:br>
            <a:r>
              <a:rPr lang="fr-FR" sz="1200" dirty="0">
                <a:latin typeface="Century Gothic" panose="020B0502020202020204" pitchFamily="34" charset="0"/>
              </a:rPr>
              <a:t>👉 [Nom 1]</a:t>
            </a:r>
            <a:br>
              <a:rPr lang="fr-FR" sz="1200" dirty="0">
                <a:latin typeface="Century Gothic" panose="020B0502020202020204" pitchFamily="34" charset="0"/>
              </a:rPr>
            </a:br>
            <a:r>
              <a:rPr lang="fr-FR" sz="1200" dirty="0">
                <a:latin typeface="Century Gothic" panose="020B0502020202020204" pitchFamily="34" charset="0"/>
              </a:rPr>
              <a:t>👉 [Nom 2]</a:t>
            </a:r>
            <a:br>
              <a:rPr lang="fr-FR" sz="1200" dirty="0">
                <a:latin typeface="Century Gothic" panose="020B0502020202020204" pitchFamily="34" charset="0"/>
              </a:rPr>
            </a:br>
            <a:r>
              <a:rPr lang="fr-FR" sz="1200" dirty="0">
                <a:latin typeface="Century Gothic" panose="020B0502020202020204" pitchFamily="34" charset="0"/>
              </a:rPr>
              <a:t>👉 [Nom 3]</a:t>
            </a:r>
          </a:p>
          <a:p>
            <a:r>
              <a:rPr lang="fr-FR" sz="1200" dirty="0">
                <a:latin typeface="Century Gothic" panose="020B0502020202020204" pitchFamily="34" charset="0"/>
              </a:rPr>
              <a:t>Félicitations ! 🎁✨</a:t>
            </a:r>
            <a:br>
              <a:rPr lang="fr-FR" sz="1200" dirty="0">
                <a:latin typeface="Century Gothic" panose="020B0502020202020204" pitchFamily="34" charset="0"/>
              </a:rPr>
            </a:br>
            <a:r>
              <a:rPr lang="fr-FR" sz="1200" dirty="0">
                <a:latin typeface="Century Gothic" panose="020B0502020202020204" pitchFamily="34" charset="0"/>
              </a:rPr>
              <a:t>Nos équipes vous contacteront en message privé pour la récupération de vos cadeaux.</a:t>
            </a:r>
          </a:p>
          <a:p>
            <a:r>
              <a:rPr lang="fr-FR" sz="1200" dirty="0">
                <a:latin typeface="Century Gothic" panose="020B0502020202020204" pitchFamily="34" charset="0"/>
              </a:rPr>
              <a:t>Restez connectés : d’autres surprises arrivent très bientôt ! 💛🍪</a:t>
            </a:r>
          </a:p>
          <a:p>
            <a:endParaRPr kumimoji="0" lang="fr-FR" sz="1200" b="1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entury Gothic" panose="020B0502020202020204" pitchFamily="34" charset="0"/>
            </a:endParaRPr>
          </a:p>
          <a:p>
            <a:r>
              <a:rPr kumimoji="0" lang="fr-FR" sz="1200" b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</a:rPr>
              <a:t>Texte sur le visuel : </a:t>
            </a:r>
            <a:r>
              <a:rPr lang="fr-FR" sz="1200" dirty="0">
                <a:latin typeface="Century Gothic" panose="020B0502020202020204" pitchFamily="34" charset="0"/>
              </a:rPr>
              <a:t>Tirage au sort 🎁- Nos heureux Gagnants sont : (Noms des gagnants)</a:t>
            </a:r>
            <a:br>
              <a:rPr lang="fr-FR" sz="1200" dirty="0">
                <a:latin typeface="Century Gothic" panose="020B0502020202020204" pitchFamily="34" charset="0"/>
              </a:rPr>
            </a:br>
            <a:r>
              <a:rPr lang="fr-FR" sz="1200" dirty="0">
                <a:latin typeface="Century Gothic" panose="020B0502020202020204" pitchFamily="34" charset="0"/>
              </a:rPr>
              <a:t>Félicitations aux gagnants !</a:t>
            </a:r>
          </a:p>
          <a:p>
            <a:endParaRPr lang="fr-FR" sz="1200" b="1" dirty="0">
              <a:latin typeface="Century Gothic" panose="020B0502020202020204" pitchFamily="34" charset="0"/>
            </a:endParaRPr>
          </a:p>
          <a:p>
            <a:r>
              <a:rPr kumimoji="0" lang="fr-FR" sz="1200" b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</a:rPr>
              <a:t>Type de contenu : </a:t>
            </a:r>
            <a:r>
              <a:rPr kumimoji="0" lang="fr-FR" sz="120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</a:rPr>
              <a:t>Image</a:t>
            </a:r>
          </a:p>
          <a:p>
            <a:endParaRPr lang="fr-FR" sz="1200" b="1" dirty="0">
              <a:latin typeface="Century Gothic" panose="020B0502020202020204" pitchFamily="34" charset="0"/>
            </a:endParaRPr>
          </a:p>
          <a:p>
            <a:endParaRPr lang="fr-FR" sz="1200" b="1" dirty="0">
              <a:latin typeface="Century Gothic" panose="020B0502020202020204" pitchFamily="34" charset="0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M" sz="3200" b="1" i="1" u="none" strike="noStrike" kern="1200" cap="none" spc="0" normalizeH="0" baseline="0" noProof="0" dirty="0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  <a:ea typeface="+mn-ea"/>
                <a:cs typeface="+mn-cs"/>
              </a:rPr>
              <a:t>Annonce des gagnants du jeu concours de noël</a:t>
            </a:r>
          </a:p>
        </p:txBody>
      </p:sp>
    </p:spTree>
    <p:extLst>
      <p:ext uri="{BB962C8B-B14F-4D97-AF65-F5344CB8AC3E}">
        <p14:creationId xmlns:p14="http://schemas.microsoft.com/office/powerpoint/2010/main" val="28028751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140EF08B-05F5-8959-7297-2ECFCCD63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Semaine 5</a:t>
            </a:r>
          </a:p>
        </p:txBody>
      </p:sp>
    </p:spTree>
    <p:extLst>
      <p:ext uri="{BB962C8B-B14F-4D97-AF65-F5344CB8AC3E}">
        <p14:creationId xmlns:p14="http://schemas.microsoft.com/office/powerpoint/2010/main" val="2047734974"/>
      </p:ext>
    </p:extLst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Type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Ludique, Fun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332446" y="1306822"/>
            <a:ext cx="2791743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Lundi </a:t>
            </a: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30 décembre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</a:t>
            </a: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2025</a:t>
            </a: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82248" y="1306822"/>
            <a:ext cx="1744422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  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7"/>
            <a:ext cx="9817961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fr-FR" sz="1400" b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</a:rPr>
              <a:t>Texte de publication : </a:t>
            </a:r>
            <a:r>
              <a:rPr lang="fr-FR" sz="1400" dirty="0">
                <a:latin typeface="Century Gothic" panose="020B0502020202020204" pitchFamily="34" charset="0"/>
              </a:rPr>
              <a:t>Profite des derniers moments de 2025 pour partager un goûter en famille.</a:t>
            </a:r>
            <a:br>
              <a:rPr lang="fr-FR" sz="1400" dirty="0">
                <a:latin typeface="Century Gothic" panose="020B0502020202020204" pitchFamily="34" charset="0"/>
              </a:rPr>
            </a:br>
            <a:r>
              <a:rPr lang="fr-FR" sz="1400" dirty="0">
                <a:latin typeface="Century Gothic" panose="020B0502020202020204" pitchFamily="34" charset="0"/>
              </a:rPr>
              <a:t>Les petits biscuits </a:t>
            </a:r>
            <a:r>
              <a:rPr lang="fr-FR" sz="1400" dirty="0" err="1">
                <a:latin typeface="Century Gothic" panose="020B0502020202020204" pitchFamily="34" charset="0"/>
              </a:rPr>
              <a:t>Delys</a:t>
            </a:r>
            <a:r>
              <a:rPr lang="fr-FR" sz="1400" dirty="0">
                <a:latin typeface="Century Gothic" panose="020B0502020202020204" pitchFamily="34" charset="0"/>
              </a:rPr>
              <a:t> &amp; Barka créent les grands souvenirs 💛✨ </a:t>
            </a:r>
            <a:endParaRPr kumimoji="0" lang="fr-FR" sz="1400" b="1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entury Gothic" panose="020B0502020202020204" pitchFamily="34" charset="0"/>
            </a:endParaRPr>
          </a:p>
          <a:p>
            <a:endParaRPr lang="fr-FR" sz="1400" b="1" dirty="0">
              <a:latin typeface="Century Gothic" panose="020B0502020202020204" pitchFamily="34" charset="0"/>
            </a:endParaRPr>
          </a:p>
          <a:p>
            <a:r>
              <a:rPr kumimoji="0" lang="fr-FR" sz="1400" b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</a:rPr>
              <a:t>Texte sur le visuel : </a:t>
            </a:r>
            <a:r>
              <a:rPr lang="fr-FR" sz="1400" dirty="0">
                <a:latin typeface="Century Gothic" panose="020B0502020202020204" pitchFamily="34" charset="0"/>
              </a:rPr>
              <a:t>Ensemble jusqu’au dernier jour de l’année </a:t>
            </a:r>
          </a:p>
          <a:p>
            <a:endParaRPr lang="fr-FR" sz="1400" b="1" dirty="0">
              <a:latin typeface="Century Gothic" panose="020B0502020202020204" pitchFamily="34" charset="0"/>
            </a:endParaRPr>
          </a:p>
          <a:p>
            <a:r>
              <a:rPr kumimoji="0" lang="fr-FR" sz="1400" b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</a:rPr>
              <a:t>Type de contenu : </a:t>
            </a:r>
            <a:r>
              <a:rPr kumimoji="0" lang="fr-FR" sz="140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</a:rPr>
              <a:t>Image</a:t>
            </a:r>
          </a:p>
          <a:p>
            <a:endParaRPr lang="fr-FR" sz="1400" b="1" dirty="0">
              <a:latin typeface="Century Gothic" panose="020B0502020202020204" pitchFamily="34" charset="0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>
              <a:lnSpc>
                <a:spcPct val="100000"/>
              </a:lnSpc>
              <a:spcBef>
                <a:spcPts val="0"/>
              </a:spcBef>
              <a:defRPr/>
            </a:pPr>
            <a:r>
              <a:rPr lang="fr-CM" sz="3200" b="1" i="1" dirty="0">
                <a:solidFill>
                  <a:srgbClr val="E15B0F"/>
                </a:solidFill>
                <a:latin typeface="Helvetica Neue"/>
              </a:rPr>
              <a:t>Conseil du Lundi</a:t>
            </a:r>
          </a:p>
        </p:txBody>
      </p:sp>
    </p:spTree>
    <p:extLst>
      <p:ext uri="{BB962C8B-B14F-4D97-AF65-F5344CB8AC3E}">
        <p14:creationId xmlns:p14="http://schemas.microsoft.com/office/powerpoint/2010/main" val="5188188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Type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Instructif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332446" y="1306822"/>
            <a:ext cx="2791743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Mardi </a:t>
            </a: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31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</a:t>
            </a: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d</a:t>
            </a:r>
            <a:r>
              <a:rPr kumimoji="0" lang="fr-FR" sz="18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écemb</a:t>
            </a: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re 2025</a:t>
            </a: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82248" y="1306822"/>
            <a:ext cx="1744422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  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7"/>
            <a:ext cx="9817961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</a:rPr>
              <a:t>Texte de publication : </a:t>
            </a:r>
            <a:r>
              <a:rPr lang="fr-FR" sz="1400" dirty="0">
                <a:latin typeface="Century Gothic" panose="020B0502020202020204" pitchFamily="34" charset="0"/>
              </a:rPr>
              <a:t>🎉✨ Bonne Saint-Sylvestre !</a:t>
            </a:r>
            <a:br>
              <a:rPr lang="fr-FR" sz="1400" dirty="0">
                <a:latin typeface="Century Gothic" panose="020B0502020202020204" pitchFamily="34" charset="0"/>
              </a:rPr>
            </a:br>
            <a:r>
              <a:rPr lang="fr-FR" sz="1400" dirty="0">
                <a:latin typeface="Century Gothic" panose="020B0502020202020204" pitchFamily="34" charset="0"/>
              </a:rPr>
              <a:t>Que votre soirée soit douce, joyeuse et croquante comme un biscuit Barka !</a:t>
            </a:r>
            <a:br>
              <a:rPr lang="fr-FR" sz="1400" dirty="0">
                <a:latin typeface="Century Gothic" panose="020B0502020202020204" pitchFamily="34" charset="0"/>
              </a:rPr>
            </a:br>
            <a:r>
              <a:rPr lang="fr-FR" sz="1400" dirty="0">
                <a:latin typeface="Century Gothic" panose="020B0502020202020204" pitchFamily="34" charset="0"/>
              </a:rPr>
              <a:t>Rendez-vous en 2026 pour encore plus de saveurs 😉🍪💛 </a:t>
            </a:r>
          </a:p>
          <a:p>
            <a:endParaRPr lang="fr-FR" sz="1400" b="1" dirty="0">
              <a:latin typeface="Century Gothic" panose="020B0502020202020204" pitchFamily="34" charset="0"/>
            </a:endParaRPr>
          </a:p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</a:rPr>
              <a:t>Texte sur le visuel : </a:t>
            </a:r>
            <a:r>
              <a:rPr lang="fr-FR" sz="1400" dirty="0">
                <a:latin typeface="Century Gothic" panose="020B0502020202020204" pitchFamily="34" charset="0"/>
              </a:rPr>
              <a:t>Belle soirée de Saint-Sylvestre </a:t>
            </a:r>
            <a:r>
              <a:rPr lang="fr-FR" sz="1400" dirty="0"/>
              <a:t>✨</a:t>
            </a:r>
            <a:endParaRPr kumimoji="0" lang="fr-FR" sz="1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entury Gothic" panose="020B0502020202020204" pitchFamily="34" charset="0"/>
            </a:endParaRPr>
          </a:p>
          <a:p>
            <a:endParaRPr lang="fr-FR" sz="1400" b="1" dirty="0">
              <a:latin typeface="Century Gothic" panose="020B0502020202020204" pitchFamily="34" charset="0"/>
            </a:endParaRPr>
          </a:p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</a:rPr>
              <a:t>Type de contenu : </a:t>
            </a:r>
            <a:r>
              <a:rPr kumimoji="0" lang="fr-FR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</a:rPr>
              <a:t>Image</a:t>
            </a:r>
          </a:p>
          <a:p>
            <a:endParaRPr lang="fr-FR" sz="1400" b="1" dirty="0">
              <a:latin typeface="Century Gothic" panose="020B0502020202020204" pitchFamily="34" charset="0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M" sz="3200" b="1" i="1" u="none" strike="noStrike" kern="1200" cap="none" spc="0" normalizeH="0" baseline="0" noProof="0" dirty="0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  <a:ea typeface="+mn-ea"/>
                <a:cs typeface="+mn-cs"/>
              </a:rPr>
              <a:t>St Sylvestre</a:t>
            </a:r>
          </a:p>
        </p:txBody>
      </p:sp>
    </p:spTree>
    <p:extLst>
      <p:ext uri="{BB962C8B-B14F-4D97-AF65-F5344CB8AC3E}">
        <p14:creationId xmlns:p14="http://schemas.microsoft.com/office/powerpoint/2010/main" val="24833904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Rectangle"/>
          <p:cNvSpPr/>
          <p:nvPr/>
        </p:nvSpPr>
        <p:spPr>
          <a:xfrm>
            <a:off x="-2816" y="-5742"/>
            <a:ext cx="12197632" cy="6869484"/>
          </a:xfrm>
          <a:prstGeom prst="rect">
            <a:avLst/>
          </a:prstGeom>
          <a:solidFill>
            <a:srgbClr val="000000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marL="0" marR="0" lvl="0" indent="0" algn="ctr" defTabSz="41275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kumimoji="0" sz="16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sym typeface="Helvetica Neue Medium"/>
            </a:endParaRPr>
          </a:p>
        </p:txBody>
      </p:sp>
      <p:sp>
        <p:nvSpPr>
          <p:cNvPr id="190" name="Merci."/>
          <p:cNvSpPr txBox="1">
            <a:spLocks noGrp="1"/>
          </p:cNvSpPr>
          <p:nvPr>
            <p:ph type="ctrTitle"/>
          </p:nvPr>
        </p:nvSpPr>
        <p:spPr>
          <a:xfrm>
            <a:off x="1909509" y="1287496"/>
            <a:ext cx="8372982" cy="2324101"/>
          </a:xfrm>
          <a:prstGeom prst="rect">
            <a:avLst/>
          </a:prstGeom>
        </p:spPr>
        <p:txBody>
          <a:bodyPr>
            <a:normAutofit fontScale="90000"/>
          </a:bodyPr>
          <a:lstStyle>
            <a:lvl1pPr algn="ctr">
              <a:defRPr sz="18500" b="0" spc="-369">
                <a:solidFill>
                  <a:srgbClr val="FFFFFF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rPr dirty="0">
                <a:latin typeface="Century Gothic" panose="020B0502020202020204" pitchFamily="34" charset="0"/>
              </a:rPr>
              <a:t>Merci</a:t>
            </a:r>
            <a:r>
              <a:rPr dirty="0"/>
              <a:t>.</a:t>
            </a:r>
          </a:p>
        </p:txBody>
      </p:sp>
      <p:sp>
        <p:nvSpPr>
          <p:cNvPr id="191" name="Titre de la présentation"/>
          <p:cNvSpPr txBox="1">
            <a:spLocks noGrp="1"/>
          </p:cNvSpPr>
          <p:nvPr>
            <p:ph type="subTitle" sz="quarter" idx="1"/>
          </p:nvPr>
        </p:nvSpPr>
        <p:spPr>
          <a:xfrm>
            <a:off x="1645669" y="3554882"/>
            <a:ext cx="9164571" cy="952501"/>
          </a:xfrm>
          <a:prstGeom prst="rect">
            <a:avLst/>
          </a:prstGeom>
        </p:spPr>
        <p:txBody>
          <a:bodyPr>
            <a:normAutofit fontScale="70000" lnSpcReduction="20000"/>
          </a:bodyPr>
          <a:lstStyle>
            <a:lvl1pPr algn="ctr">
              <a:defRPr sz="4400" b="0">
                <a:solidFill>
                  <a:srgbClr val="E15B0F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rPr lang="fr-CM" dirty="0">
                <a:latin typeface="Century Gothic" panose="020B0502020202020204" pitchFamily="34" charset="0"/>
              </a:rPr>
              <a:t>PLANNING DE PUBLICATIONS DECEMBRE 2025</a:t>
            </a:r>
          </a:p>
          <a:p>
            <a:r>
              <a:rPr lang="fr-CM" dirty="0">
                <a:latin typeface="Century Gothic" panose="020B0502020202020204" pitchFamily="34" charset="0"/>
              </a:rPr>
              <a:t>DELYS &amp; BARKA</a:t>
            </a:r>
          </a:p>
          <a:p>
            <a:endParaRPr dirty="0">
              <a:latin typeface="Century Gothic" panose="020B0502020202020204" pitchFamily="34" charset="0"/>
            </a:endParaRPr>
          </a:p>
        </p:txBody>
      </p:sp>
      <p:pic>
        <p:nvPicPr>
          <p:cNvPr id="192" name="Image" descr="Image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86610" y="954543"/>
            <a:ext cx="1818781" cy="517137"/>
          </a:xfrm>
          <a:prstGeom prst="rect">
            <a:avLst/>
          </a:prstGeom>
          <a:ln w="12700">
            <a:miter lim="400000"/>
          </a:ln>
        </p:spPr>
      </p:pic>
      <p:pic>
        <p:nvPicPr>
          <p:cNvPr id="193" name="Image" descr="Image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45669" y="5227845"/>
            <a:ext cx="8900663" cy="1263000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678372339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Type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Instructif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332446" y="1306822"/>
            <a:ext cx="2791743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kern="0" dirty="0">
              <a:solidFill>
                <a:prstClr val="black"/>
              </a:solidFill>
              <a:latin typeface="Tw Cen MT" panose="020B0602020104020603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Lundi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01</a:t>
            </a:r>
            <a:r>
              <a:rPr kumimoji="0" lang="fr-FR" sz="1800" b="0" i="0" u="none" strike="noStrike" kern="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er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</a:t>
            </a:r>
            <a:r>
              <a:rPr lang="fr-FR" kern="0" dirty="0" err="1">
                <a:solidFill>
                  <a:prstClr val="black"/>
                </a:solidFill>
                <a:latin typeface="Tw Cen MT" panose="020B0602020104020603"/>
              </a:rPr>
              <a:t>Decem</a:t>
            </a:r>
            <a:r>
              <a:rPr kumimoji="0" lang="fr-FR" sz="18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bre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2025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82248" y="1306822"/>
            <a:ext cx="1744422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  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6"/>
            <a:ext cx="989185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Texte de publication </a:t>
            </a:r>
            <a:r>
              <a:rPr lang="fr-FR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: </a:t>
            </a:r>
            <a:r>
              <a:rPr lang="fr-FR" sz="1400" dirty="0">
                <a:latin typeface="Century Gothic" panose="020B0502020202020204" pitchFamily="34" charset="0"/>
              </a:rPr>
              <a:t>Le mois de décembre a commencé… et la magie aussi ! Avec un biscuit </a:t>
            </a:r>
            <a:r>
              <a:rPr lang="fr-FR" sz="1400" dirty="0" err="1">
                <a:latin typeface="Century Gothic" panose="020B0502020202020204" pitchFamily="34" charset="0"/>
              </a:rPr>
              <a:t>Delys</a:t>
            </a:r>
            <a:r>
              <a:rPr lang="fr-FR" sz="1400" dirty="0">
                <a:latin typeface="Century Gothic" panose="020B0502020202020204" pitchFamily="34" charset="0"/>
              </a:rPr>
              <a:t> ou Barka à la main, chaque moment devient </a:t>
            </a:r>
            <a:r>
              <a:rPr lang="fr-FR" sz="1400" i="1" dirty="0">
                <a:latin typeface="Century Gothic" panose="020B0502020202020204" pitchFamily="34" charset="0"/>
              </a:rPr>
              <a:t>plus doux</a:t>
            </a:r>
            <a:r>
              <a:rPr lang="fr-FR" sz="1400" dirty="0">
                <a:latin typeface="Century Gothic" panose="020B0502020202020204" pitchFamily="34" charset="0"/>
              </a:rPr>
              <a:t>. Croquons ensemble le meilleur mois de l’année ! </a:t>
            </a:r>
          </a:p>
          <a:p>
            <a:endParaRPr lang="fr-FR" sz="14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r>
              <a:rPr lang="fr-FR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Texte sur le visuel : </a:t>
            </a:r>
            <a:r>
              <a:rPr lang="fr-FR" sz="1400" dirty="0">
                <a:solidFill>
                  <a:prstClr val="black"/>
                </a:solidFill>
                <a:latin typeface="Century Gothic" panose="020B0502020202020204" pitchFamily="34" charset="0"/>
              </a:rPr>
              <a:t>Un biscuit</a:t>
            </a:r>
            <a:r>
              <a:rPr lang="fr-FR" sz="1400" dirty="0">
                <a:latin typeface="Century Gothic" panose="020B0502020202020204" pitchFamily="34" charset="0"/>
              </a:rPr>
              <a:t>, un sourire, une journée réussie !</a:t>
            </a:r>
          </a:p>
          <a:p>
            <a:endParaRPr lang="fr-FR" sz="14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r>
              <a:rPr lang="fr-FR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Type de contenu :</a:t>
            </a:r>
            <a:r>
              <a:rPr lang="fr-FR" sz="1400" dirty="0">
                <a:solidFill>
                  <a:prstClr val="black"/>
                </a:solidFill>
                <a:latin typeface="Century Gothic" panose="020B0502020202020204" pitchFamily="34" charset="0"/>
              </a:rPr>
              <a:t> Image </a:t>
            </a:r>
            <a:endParaRPr kumimoji="0" lang="fr-FR" sz="14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M" sz="3200" b="1" i="1" u="none" strike="noStrike" kern="1200" cap="none" spc="0" normalizeH="0" baseline="0" noProof="0" dirty="0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</a:rPr>
              <a:t>Conseil du </a:t>
            </a:r>
            <a:r>
              <a:rPr lang="fr-CM" sz="3200" b="1" i="1" dirty="0">
                <a:solidFill>
                  <a:srgbClr val="E15B0F"/>
                </a:solidFill>
                <a:latin typeface="Helvetica Neue"/>
              </a:rPr>
              <a:t>Lundi</a:t>
            </a:r>
            <a:endParaRPr kumimoji="0" lang="fr-CM" sz="3200" b="1" i="1" u="none" strike="noStrike" kern="1200" cap="none" spc="0" normalizeH="0" baseline="0" noProof="0" dirty="0">
              <a:ln>
                <a:noFill/>
              </a:ln>
              <a:solidFill>
                <a:srgbClr val="E15B0F"/>
              </a:solidFill>
              <a:effectLst/>
              <a:uLnTx/>
              <a:uFillTx/>
              <a:latin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33607842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Type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Ludique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332446" y="1306822"/>
            <a:ext cx="2791743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kern="0" dirty="0">
              <a:solidFill>
                <a:prstClr val="black"/>
              </a:solidFill>
              <a:latin typeface="Tw Cen MT" panose="020B0602020104020603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Vendre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di </a:t>
            </a: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05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</a:t>
            </a: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d</a:t>
            </a:r>
            <a:r>
              <a:rPr kumimoji="0" lang="fr-FR" sz="18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écembre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2025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82248" y="1306822"/>
            <a:ext cx="1744422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  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6"/>
            <a:ext cx="95567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Texte de publication sur filtre: </a:t>
            </a:r>
            <a:r>
              <a:rPr kumimoji="0" lang="fr-FR" sz="1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Q</a:t>
            </a:r>
            <a:r>
              <a:rPr lang="fr-FR" sz="1400" dirty="0" err="1">
                <a:latin typeface="Century Gothic" panose="020B0502020202020204" pitchFamily="34" charset="0"/>
              </a:rPr>
              <a:t>uand</a:t>
            </a:r>
            <a:r>
              <a:rPr lang="fr-FR" sz="1400" dirty="0">
                <a:latin typeface="Century Gothic" panose="020B0502020202020204" pitchFamily="34" charset="0"/>
              </a:rPr>
              <a:t> tu veux calmer un enfant rapidement, donne-lui juste un biscuit </a:t>
            </a:r>
            <a:r>
              <a:rPr lang="fr-FR" sz="1400" dirty="0" err="1">
                <a:latin typeface="Century Gothic" panose="020B0502020202020204" pitchFamily="34" charset="0"/>
              </a:rPr>
              <a:t>Delys</a:t>
            </a:r>
            <a:r>
              <a:rPr lang="fr-FR" sz="1400" dirty="0">
                <a:latin typeface="Century Gothic" panose="020B0502020202020204" pitchFamily="34" charset="0"/>
              </a:rPr>
              <a:t>…</a:t>
            </a:r>
            <a:br>
              <a:rPr lang="fr-FR" sz="1400" dirty="0">
                <a:latin typeface="Century Gothic" panose="020B0502020202020204" pitchFamily="34" charset="0"/>
              </a:rPr>
            </a:br>
            <a:r>
              <a:rPr lang="fr-FR" sz="1400" dirty="0">
                <a:latin typeface="Century Gothic" panose="020B0502020202020204" pitchFamily="34" charset="0"/>
              </a:rPr>
              <a:t>Silence assuré pendant 3 minutes. Chronomètre en main</a:t>
            </a:r>
            <a:endParaRPr lang="fr-FR" sz="14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M" sz="3200" b="1" i="1" dirty="0">
                <a:solidFill>
                  <a:srgbClr val="E15B0F"/>
                </a:solidFill>
                <a:latin typeface="Helvetica Neue"/>
              </a:rPr>
              <a:t>La blague de la semaine</a:t>
            </a:r>
            <a:endParaRPr kumimoji="0" lang="fr-CM" sz="3200" b="1" i="1" u="none" strike="noStrike" kern="1200" cap="none" spc="0" normalizeH="0" baseline="0" noProof="0" dirty="0">
              <a:ln>
                <a:noFill/>
              </a:ln>
              <a:solidFill>
                <a:srgbClr val="E15B0F"/>
              </a:solidFill>
              <a:effectLst/>
              <a:uLnTx/>
              <a:uFillTx/>
              <a:latin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4816721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140EF08B-05F5-8959-7297-2ECFCCD63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Semaine 2</a:t>
            </a:r>
          </a:p>
        </p:txBody>
      </p:sp>
    </p:spTree>
    <p:extLst>
      <p:ext uri="{BB962C8B-B14F-4D97-AF65-F5344CB8AC3E}">
        <p14:creationId xmlns:p14="http://schemas.microsoft.com/office/powerpoint/2010/main" val="424136181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Type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</a:rPr>
              <a:t>Instructif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332446" y="1306822"/>
            <a:ext cx="2791743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</a:rPr>
              <a:t>Lundi 08 </a:t>
            </a:r>
            <a:r>
              <a:rPr kumimoji="0" lang="fr-FR" sz="18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</a:rPr>
              <a:t>Decembre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</a:rPr>
              <a:t> </a:t>
            </a:r>
            <a:r>
              <a:rPr lang="fr-FR" kern="0" dirty="0">
                <a:solidFill>
                  <a:prstClr val="black"/>
                </a:solidFill>
                <a:latin typeface="Aptos" panose="020B0004020202020204" pitchFamily="34" charset="0"/>
              </a:rPr>
              <a:t>2025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0B00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82248" y="1306822"/>
            <a:ext cx="1744422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</a:rPr>
              <a:t> Facebook  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338287" y="3745864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9" y="3777057"/>
            <a:ext cx="9738444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Texte de publication </a:t>
            </a:r>
            <a:r>
              <a:rPr lang="fr-FR" sz="1400" b="1" dirty="0">
                <a:solidFill>
                  <a:schemeClr val="bg2">
                    <a:lumMod val="10000"/>
                  </a:schemeClr>
                </a:solidFill>
                <a:latin typeface="Century Gothic" panose="020B0502020202020204" pitchFamily="34" charset="0"/>
              </a:rPr>
              <a:t>: </a:t>
            </a:r>
            <a:r>
              <a:rPr lang="fr-FR" sz="1400" dirty="0">
                <a:solidFill>
                  <a:schemeClr val="bg2">
                    <a:lumMod val="10000"/>
                  </a:schemeClr>
                </a:solidFill>
                <a:latin typeface="Century Gothic" panose="020B0502020202020204" pitchFamily="34" charset="0"/>
              </a:rPr>
              <a:t>P</a:t>
            </a:r>
            <a:r>
              <a:rPr lang="fr-FR" sz="1400" dirty="0">
                <a:latin typeface="Century Gothic" panose="020B0502020202020204" pitchFamily="34" charset="0"/>
              </a:rPr>
              <a:t>our un bon goûter, pense à associer un fruit + un biscuit Barka🍎🍪</a:t>
            </a:r>
            <a:br>
              <a:rPr lang="fr-FR" sz="1400" dirty="0">
                <a:latin typeface="Century Gothic" panose="020B0502020202020204" pitchFamily="34" charset="0"/>
              </a:rPr>
            </a:br>
            <a:r>
              <a:rPr lang="fr-FR" sz="1400" dirty="0">
                <a:latin typeface="Century Gothic" panose="020B0502020202020204" pitchFamily="34" charset="0"/>
              </a:rPr>
              <a:t>Simple, rapide, délicieux et parfait pour tous les enfants 😋</a:t>
            </a:r>
            <a:endParaRPr lang="fr-FR" sz="1400" b="1" dirty="0">
              <a:solidFill>
                <a:schemeClr val="bg2">
                  <a:lumMod val="10000"/>
                </a:schemeClr>
              </a:solidFill>
              <a:latin typeface="Century Gothic" panose="020B0502020202020204" pitchFamily="34" charset="0"/>
            </a:endParaRPr>
          </a:p>
          <a:p>
            <a:endParaRPr lang="fr-FR" sz="1400" b="1" dirty="0">
              <a:solidFill>
                <a:schemeClr val="bg2">
                  <a:lumMod val="1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fr-FR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Texte sur le visuel : </a:t>
            </a:r>
            <a:r>
              <a:rPr lang="fr-FR" sz="1400" dirty="0">
                <a:latin typeface="Century Gothic" panose="020B0502020202020204" pitchFamily="34" charset="0"/>
              </a:rPr>
              <a:t>L’équilibre parfait pour le goûter !</a:t>
            </a:r>
            <a:endParaRPr lang="fr-FR" sz="14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endParaRPr lang="fr-FR" sz="14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r>
              <a:rPr lang="fr-FR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Type de contenu : </a:t>
            </a:r>
            <a:r>
              <a:rPr lang="fr-FR" sz="1400" dirty="0">
                <a:solidFill>
                  <a:prstClr val="black"/>
                </a:solidFill>
                <a:latin typeface="Century Gothic" panose="020B0502020202020204" pitchFamily="34" charset="0"/>
              </a:rPr>
              <a:t>Image</a:t>
            </a:r>
          </a:p>
          <a:p>
            <a:pPr algn="l"/>
            <a:endParaRPr lang="fr-FR" sz="14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44906" y="202391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>
              <a:lnSpc>
                <a:spcPct val="100000"/>
              </a:lnSpc>
              <a:spcBef>
                <a:spcPts val="0"/>
              </a:spcBef>
              <a:defRPr/>
            </a:pPr>
            <a:r>
              <a:rPr lang="fr-CM" sz="3200" b="1" i="1" dirty="0">
                <a:solidFill>
                  <a:srgbClr val="E15B0F"/>
                </a:solidFill>
                <a:latin typeface="Helvetica Neue"/>
              </a:rPr>
              <a:t>Conseil du Lundi</a:t>
            </a:r>
          </a:p>
        </p:txBody>
      </p:sp>
    </p:spTree>
    <p:extLst>
      <p:ext uri="{BB962C8B-B14F-4D97-AF65-F5344CB8AC3E}">
        <p14:creationId xmlns:p14="http://schemas.microsoft.com/office/powerpoint/2010/main" val="32734623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Type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Ludique, Fun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332446" y="1306822"/>
            <a:ext cx="2791743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kern="0" dirty="0">
              <a:solidFill>
                <a:prstClr val="black"/>
              </a:solidFill>
              <a:latin typeface="Tw Cen MT" panose="020B0602020104020603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Vend</a:t>
            </a:r>
            <a:r>
              <a:rPr kumimoji="0" lang="fr-FR" sz="18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redi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12 </a:t>
            </a:r>
            <a:r>
              <a:rPr kumimoji="0" lang="fr-FR" sz="18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Decembre</a:t>
            </a: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2025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82248" y="1306822"/>
            <a:ext cx="1744422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  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7"/>
            <a:ext cx="981796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Texte de publication sur le filtre : </a:t>
            </a:r>
            <a:r>
              <a:rPr lang="fr-FR" sz="1400" dirty="0">
                <a:latin typeface="Century Gothic" panose="020B0502020202020204" pitchFamily="34" charset="0"/>
              </a:rPr>
              <a:t>Que dit un biscuit Barka à un enfant la veille de Noël ?</a:t>
            </a:r>
            <a:br>
              <a:rPr lang="fr-FR" sz="1400" dirty="0">
                <a:latin typeface="Century Gothic" panose="020B0502020202020204" pitchFamily="34" charset="0"/>
              </a:rPr>
            </a:br>
            <a:r>
              <a:rPr lang="fr-FR" sz="1400" dirty="0">
                <a:latin typeface="Century Gothic" panose="020B0502020202020204" pitchFamily="34" charset="0"/>
              </a:rPr>
              <a:t>👉 </a:t>
            </a:r>
            <a:r>
              <a:rPr lang="fr-FR" sz="1400" i="1" dirty="0">
                <a:latin typeface="Century Gothic" panose="020B0502020202020204" pitchFamily="34" charset="0"/>
              </a:rPr>
              <a:t>Si tu ne dors pas, je te croque moi-même !</a:t>
            </a:r>
            <a:r>
              <a:rPr lang="fr-FR" sz="1400" dirty="0">
                <a:latin typeface="Century Gothic" panose="020B0502020202020204" pitchFamily="34" charset="0"/>
              </a:rPr>
              <a:t> 😂🎄🍪 »</a:t>
            </a:r>
            <a:endParaRPr lang="fr-FR" sz="14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endParaRPr lang="fr-FR" sz="14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M" sz="3200" b="1" i="1" u="none" strike="noStrike" kern="1200" cap="none" spc="0" normalizeH="0" baseline="0" noProof="0" dirty="0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  <a:ea typeface="+mn-ea"/>
                <a:cs typeface="+mn-cs"/>
              </a:rPr>
              <a:t>La blague de la semaine</a:t>
            </a:r>
          </a:p>
        </p:txBody>
      </p:sp>
    </p:spTree>
    <p:extLst>
      <p:ext uri="{BB962C8B-B14F-4D97-AF65-F5344CB8AC3E}">
        <p14:creationId xmlns:p14="http://schemas.microsoft.com/office/powerpoint/2010/main" val="24200785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140EF08B-05F5-8959-7297-2ECFCCD63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Semaine 3</a:t>
            </a:r>
          </a:p>
        </p:txBody>
      </p:sp>
    </p:spTree>
    <p:extLst>
      <p:ext uri="{BB962C8B-B14F-4D97-AF65-F5344CB8AC3E}">
        <p14:creationId xmlns:p14="http://schemas.microsoft.com/office/powerpoint/2010/main" val="312972444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Type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Instructif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332446" y="1306822"/>
            <a:ext cx="2791743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Lundi 15 </a:t>
            </a:r>
            <a:r>
              <a:rPr kumimoji="0" lang="fr-FR" sz="18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Decem</a:t>
            </a:r>
            <a:r>
              <a:rPr lang="fr-FR" kern="0" dirty="0" err="1">
                <a:solidFill>
                  <a:prstClr val="black"/>
                </a:solidFill>
                <a:latin typeface="Aptos" panose="020B0004020202020204" pitchFamily="34" charset="0"/>
              </a:rPr>
              <a:t>bre</a:t>
            </a:r>
            <a:r>
              <a:rPr lang="fr-FR" kern="0" dirty="0">
                <a:solidFill>
                  <a:prstClr val="black"/>
                </a:solidFill>
                <a:latin typeface="Aptos" panose="020B0004020202020204" pitchFamily="34" charset="0"/>
              </a:rPr>
              <a:t> </a:t>
            </a: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2025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82248" y="1306822"/>
            <a:ext cx="1744422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  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7"/>
            <a:ext cx="973844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Texte de publication : </a:t>
            </a:r>
            <a:r>
              <a:rPr lang="fr-FR" sz="1400" dirty="0">
                <a:latin typeface="Century Gothic" panose="020B0502020202020204" pitchFamily="34" charset="0"/>
              </a:rPr>
              <a:t>Pas besoin d’un gros budget pour faire plaisir !</a:t>
            </a:r>
            <a:br>
              <a:rPr lang="fr-FR" sz="1400" dirty="0">
                <a:latin typeface="Century Gothic" panose="020B0502020202020204" pitchFamily="34" charset="0"/>
              </a:rPr>
            </a:br>
            <a:r>
              <a:rPr lang="fr-FR" sz="1400" dirty="0">
                <a:latin typeface="Century Gothic" panose="020B0502020202020204" pitchFamily="34" charset="0"/>
              </a:rPr>
              <a:t>Un petit sachet de biscuits </a:t>
            </a:r>
            <a:r>
              <a:rPr lang="fr-FR" sz="1400" dirty="0" err="1">
                <a:latin typeface="Century Gothic" panose="020B0502020202020204" pitchFamily="34" charset="0"/>
              </a:rPr>
              <a:t>Delys</a:t>
            </a:r>
            <a:r>
              <a:rPr lang="fr-FR" sz="1400" dirty="0">
                <a:latin typeface="Century Gothic" panose="020B0502020202020204" pitchFamily="34" charset="0"/>
              </a:rPr>
              <a:t> ou Barka décoré aux couleurs de Noël, et hop 🎁✨</a:t>
            </a:r>
            <a:br>
              <a:rPr lang="fr-FR" sz="1400" dirty="0">
                <a:latin typeface="Century Gothic" panose="020B0502020202020204" pitchFamily="34" charset="0"/>
              </a:rPr>
            </a:br>
            <a:r>
              <a:rPr lang="fr-FR" sz="1400" dirty="0">
                <a:latin typeface="Century Gothic" panose="020B0502020202020204" pitchFamily="34" charset="0"/>
              </a:rPr>
              <a:t>Un cadeau simple, délicieux et qui fait fondre les cœurs. </a:t>
            </a:r>
            <a:endParaRPr lang="fr-FR" sz="14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endParaRPr lang="fr-FR" sz="1400" b="1" dirty="0">
              <a:latin typeface="Century Gothic" panose="020B0502020202020204" pitchFamily="34" charset="0"/>
            </a:endParaRPr>
          </a:p>
          <a:p>
            <a:r>
              <a:rPr lang="fr-FR" sz="1400" b="1" dirty="0">
                <a:latin typeface="Century Gothic" panose="020B0502020202020204" pitchFamily="34" charset="0"/>
              </a:rPr>
              <a:t>Texte sur le visuel : </a:t>
            </a:r>
            <a:r>
              <a:rPr lang="fr-FR" sz="1400" dirty="0">
                <a:latin typeface="Century Gothic" panose="020B0502020202020204" pitchFamily="34" charset="0"/>
              </a:rPr>
              <a:t>Idée cadeau délicieuse 🎁🍪</a:t>
            </a:r>
          </a:p>
          <a:p>
            <a:endParaRPr kumimoji="0" lang="fr-FR" sz="1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entury Gothic" panose="020B0502020202020204" pitchFamily="34" charset="0"/>
            </a:endParaRPr>
          </a:p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</a:rPr>
              <a:t>Type de contenus :  </a:t>
            </a:r>
            <a:r>
              <a:rPr lang="fr-FR" sz="1400" dirty="0">
                <a:latin typeface="Century Gothic" panose="020B0502020202020204" pitchFamily="34" charset="0"/>
              </a:rPr>
              <a:t>Image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entury Gothic" panose="020B0502020202020204" pitchFamily="34" charset="0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>
              <a:lnSpc>
                <a:spcPct val="100000"/>
              </a:lnSpc>
              <a:spcBef>
                <a:spcPts val="0"/>
              </a:spcBef>
              <a:defRPr/>
            </a:pPr>
            <a:r>
              <a:rPr lang="fr-CM" sz="3200" b="1" i="1" dirty="0">
                <a:solidFill>
                  <a:srgbClr val="E15B0F"/>
                </a:solidFill>
                <a:latin typeface="Helvetica Neue"/>
              </a:rPr>
              <a:t>Conseil du Lundi</a:t>
            </a:r>
          </a:p>
        </p:txBody>
      </p:sp>
    </p:spTree>
    <p:extLst>
      <p:ext uri="{BB962C8B-B14F-4D97-AF65-F5344CB8AC3E}">
        <p14:creationId xmlns:p14="http://schemas.microsoft.com/office/powerpoint/2010/main" val="21827958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0B36C1-B204-315B-4248-E85E1533EF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65F524D3-ECDA-E075-DA1B-CACCE938490F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6882A6D-E76E-9F8B-15C2-52C13F2F98E3}"/>
              </a:ext>
            </a:extLst>
          </p:cNvPr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B819CF5C-7FD0-88EB-CF2C-415AFAD52158}"/>
              </a:ext>
            </a:extLst>
          </p:cNvPr>
          <p:cNvSpPr txBox="1"/>
          <p:nvPr/>
        </p:nvSpPr>
        <p:spPr>
          <a:xfrm>
            <a:off x="520315" y="1792068"/>
            <a:ext cx="9963754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latin typeface="Century Gothic" panose="020B0502020202020204" pitchFamily="34" charset="0"/>
              </a:rPr>
              <a:t>🎮 </a:t>
            </a:r>
            <a:r>
              <a:rPr lang="fr-FR" sz="2000" b="1" i="1" dirty="0">
                <a:latin typeface="Century Gothic" panose="020B0502020202020204" pitchFamily="34" charset="0"/>
              </a:rPr>
              <a:t>Concept : « LE GRAND CONCOURS DU BISCUIT CACHÉ »</a:t>
            </a:r>
            <a:endParaRPr lang="fr-FR" sz="2000" b="1" dirty="0">
              <a:latin typeface="Century Gothic" panose="020B0502020202020204" pitchFamily="34" charset="0"/>
            </a:endParaRPr>
          </a:p>
          <a:p>
            <a:r>
              <a:rPr lang="fr-FR" sz="2000" dirty="0">
                <a:latin typeface="Century Gothic" panose="020B0502020202020204" pitchFamily="34" charset="0"/>
              </a:rPr>
              <a:t>📌 </a:t>
            </a:r>
            <a:r>
              <a:rPr lang="fr-FR" sz="2000" b="1" dirty="0">
                <a:latin typeface="Century Gothic" panose="020B0502020202020204" pitchFamily="34" charset="0"/>
              </a:rPr>
              <a:t>Période : </a:t>
            </a:r>
            <a:r>
              <a:rPr lang="fr-FR" sz="2000" dirty="0">
                <a:latin typeface="Century Gothic" panose="020B0502020202020204" pitchFamily="34" charset="0"/>
              </a:rPr>
              <a:t>19 – 23 décembre</a:t>
            </a:r>
            <a:br>
              <a:rPr lang="fr-FR" sz="2000" dirty="0">
                <a:latin typeface="Century Gothic" panose="020B0502020202020204" pitchFamily="34" charset="0"/>
              </a:rPr>
            </a:br>
            <a:r>
              <a:rPr lang="fr-FR" sz="2000" dirty="0">
                <a:latin typeface="Century Gothic" panose="020B0502020202020204" pitchFamily="34" charset="0"/>
              </a:rPr>
              <a:t>📌 </a:t>
            </a:r>
            <a:r>
              <a:rPr lang="fr-FR" sz="2000" b="1" dirty="0">
                <a:latin typeface="Century Gothic" panose="020B0502020202020204" pitchFamily="34" charset="0"/>
              </a:rPr>
              <a:t>Objectif : </a:t>
            </a:r>
            <a:r>
              <a:rPr lang="fr-FR" sz="2000" dirty="0">
                <a:latin typeface="Century Gothic" panose="020B0502020202020204" pitchFamily="34" charset="0"/>
              </a:rPr>
              <a:t>Faire gagner des paniers de biscuits</a:t>
            </a:r>
          </a:p>
          <a:p>
            <a:endParaRPr lang="fr-FR" sz="2000" dirty="0">
              <a:latin typeface="Century Gothic" panose="020B0502020202020204" pitchFamily="34" charset="0"/>
            </a:endParaRPr>
          </a:p>
          <a:p>
            <a:r>
              <a:rPr lang="fr-FR" sz="2000" b="1" dirty="0">
                <a:latin typeface="Century Gothic" panose="020B0502020202020204" pitchFamily="34" charset="0"/>
              </a:rPr>
              <a:t>Mécanique simple et fun :</a:t>
            </a:r>
            <a:br>
              <a:rPr lang="fr-FR" sz="2000" dirty="0">
                <a:latin typeface="Century Gothic" panose="020B0502020202020204" pitchFamily="34" charset="0"/>
              </a:rPr>
            </a:br>
            <a:r>
              <a:rPr lang="fr-FR" sz="2000" dirty="0">
                <a:latin typeface="Century Gothic" panose="020B0502020202020204" pitchFamily="34" charset="0"/>
              </a:rPr>
              <a:t>1️⃣ On poste un visuel où plusieurs biscuits sont cachés dans un décor de Noël </a:t>
            </a:r>
            <a:br>
              <a:rPr lang="fr-FR" sz="2000" dirty="0">
                <a:latin typeface="Century Gothic" panose="020B0502020202020204" pitchFamily="34" charset="0"/>
              </a:rPr>
            </a:br>
            <a:r>
              <a:rPr lang="fr-FR" sz="2000" dirty="0">
                <a:latin typeface="Century Gothic" panose="020B0502020202020204" pitchFamily="34" charset="0"/>
              </a:rPr>
              <a:t>2️⃣ Les internautes doivent </a:t>
            </a:r>
            <a:r>
              <a:rPr lang="fr-FR" sz="2000" b="1" dirty="0">
                <a:latin typeface="Century Gothic" panose="020B0502020202020204" pitchFamily="34" charset="0"/>
              </a:rPr>
              <a:t>trouver le nombre exact</a:t>
            </a:r>
            <a:br>
              <a:rPr lang="fr-FR" sz="2000" dirty="0">
                <a:latin typeface="Century Gothic" panose="020B0502020202020204" pitchFamily="34" charset="0"/>
              </a:rPr>
            </a:br>
            <a:r>
              <a:rPr lang="fr-FR" sz="2000" dirty="0">
                <a:latin typeface="Century Gothic" panose="020B0502020202020204" pitchFamily="34" charset="0"/>
              </a:rPr>
              <a:t>3️⃣ Ils commentent + tagguent 1 ami</a:t>
            </a:r>
            <a:br>
              <a:rPr lang="fr-FR" sz="2000" dirty="0">
                <a:latin typeface="Century Gothic" panose="020B0502020202020204" pitchFamily="34" charset="0"/>
              </a:rPr>
            </a:br>
            <a:r>
              <a:rPr lang="fr-FR" sz="2000" dirty="0">
                <a:latin typeface="Century Gothic" panose="020B0502020202020204" pitchFamily="34" charset="0"/>
              </a:rPr>
              <a:t>4️⃣ Tirage au sort le 26 décembre</a:t>
            </a:r>
            <a:br>
              <a:rPr lang="fr-FR" sz="2000" dirty="0">
                <a:latin typeface="Century Gothic" panose="020B0502020202020204" pitchFamily="34" charset="0"/>
              </a:rPr>
            </a:br>
            <a:r>
              <a:rPr lang="fr-FR" sz="2000" dirty="0">
                <a:latin typeface="Century Gothic" panose="020B0502020202020204" pitchFamily="34" charset="0"/>
              </a:rPr>
              <a:t>5️⃣ 3 gagnants (1 panier chacun)</a:t>
            </a:r>
          </a:p>
          <a:p>
            <a:pPr marL="285750" marR="0" lvl="0" indent="-28575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endParaRPr kumimoji="0" lang="fr-FR" sz="2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entury Gothic" panose="020B0502020202020204" pitchFamily="34" charset="0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F6FDC43B-1133-D826-F173-EC1193AAC1C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2D2988A6-7902-9515-6D42-EB3BB4ED8705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>
              <a:lnSpc>
                <a:spcPct val="100000"/>
              </a:lnSpc>
              <a:spcBef>
                <a:spcPts val="0"/>
              </a:spcBef>
              <a:defRPr/>
            </a:pPr>
            <a:r>
              <a:rPr lang="fr-CM" sz="3200" b="1" i="1" dirty="0">
                <a:solidFill>
                  <a:srgbClr val="E15B0F"/>
                </a:solidFill>
                <a:latin typeface="Helvetica Neue"/>
              </a:rPr>
              <a:t>Jeu Concours de Noël</a:t>
            </a:r>
          </a:p>
        </p:txBody>
      </p:sp>
    </p:spTree>
    <p:extLst>
      <p:ext uri="{BB962C8B-B14F-4D97-AF65-F5344CB8AC3E}">
        <p14:creationId xmlns:p14="http://schemas.microsoft.com/office/powerpoint/2010/main" val="355412110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1_BasicWhite">
  <a:themeElements>
    <a:clrScheme name="21_BasicWhite">
      <a:dk1>
        <a:srgbClr val="5E5E5E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17711</TotalTime>
  <Words>948</Words>
  <Application>Microsoft Office PowerPoint</Application>
  <PresentationFormat>Grand écran</PresentationFormat>
  <Paragraphs>173</Paragraphs>
  <Slides>18</Slides>
  <Notes>12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18</vt:i4>
      </vt:variant>
    </vt:vector>
  </HeadingPairs>
  <TitlesOfParts>
    <vt:vector size="29" baseType="lpstr">
      <vt:lpstr>Aptos</vt:lpstr>
      <vt:lpstr>Arial</vt:lpstr>
      <vt:lpstr>Calibri</vt:lpstr>
      <vt:lpstr>Calibri Light</vt:lpstr>
      <vt:lpstr>Century Gothic</vt:lpstr>
      <vt:lpstr>Courier New</vt:lpstr>
      <vt:lpstr>Helvetica Neue</vt:lpstr>
      <vt:lpstr>Helvetica Neue Medium</vt:lpstr>
      <vt:lpstr>Tw Cen MT</vt:lpstr>
      <vt:lpstr>Thème Office</vt:lpstr>
      <vt:lpstr>21_BasicWhite</vt:lpstr>
      <vt:lpstr>PLANNING DE PUBLICATIONS</vt:lpstr>
      <vt:lpstr>Présentation PowerPoint</vt:lpstr>
      <vt:lpstr>Présentation PowerPoint</vt:lpstr>
      <vt:lpstr>Semaine 2</vt:lpstr>
      <vt:lpstr>Présentation PowerPoint</vt:lpstr>
      <vt:lpstr>Présentation PowerPoint</vt:lpstr>
      <vt:lpstr>Semaine 3</vt:lpstr>
      <vt:lpstr>Présentation PowerPoint</vt:lpstr>
      <vt:lpstr>Présentation PowerPoint</vt:lpstr>
      <vt:lpstr>Présentation PowerPoint</vt:lpstr>
      <vt:lpstr>Semaine 4</vt:lpstr>
      <vt:lpstr>Présentation PowerPoint</vt:lpstr>
      <vt:lpstr>Présentation PowerPoint</vt:lpstr>
      <vt:lpstr>Présentation PowerPoint</vt:lpstr>
      <vt:lpstr>Semaine 5</vt:lpstr>
      <vt:lpstr>Présentation PowerPoint</vt:lpstr>
      <vt:lpstr>Présentation PowerPoint</vt:lpstr>
      <vt:lpstr>Merci.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PLANNING DE PUBLICATIONS</dc:title>
  <dc:creator>LENOVO</dc:creator>
  <cp:lastModifiedBy>Nelson METOUGUE</cp:lastModifiedBy>
  <cp:revision>256</cp:revision>
  <dcterms:created xsi:type="dcterms:W3CDTF">2024-07-18T10:48:58Z</dcterms:created>
  <dcterms:modified xsi:type="dcterms:W3CDTF">2025-12-16T11:05:11Z</dcterms:modified>
</cp:coreProperties>
</file>