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3"/>
  </p:notesMasterIdLst>
  <p:sldIdLst>
    <p:sldId id="257" r:id="rId3"/>
    <p:sldId id="2147330047" r:id="rId4"/>
    <p:sldId id="2147330073" r:id="rId5"/>
    <p:sldId id="2147330080" r:id="rId6"/>
    <p:sldId id="2147330077" r:id="rId7"/>
    <p:sldId id="2147330057" r:id="rId8"/>
    <p:sldId id="2147330036" r:id="rId9"/>
    <p:sldId id="2147330079" r:id="rId10"/>
    <p:sldId id="2147330071" r:id="rId11"/>
    <p:sldId id="2147330074" r:id="rId12"/>
    <p:sldId id="2147330059" r:id="rId13"/>
    <p:sldId id="2147330072" r:id="rId14"/>
    <p:sldId id="2147330078" r:id="rId15"/>
    <p:sldId id="2147330051" r:id="rId16"/>
    <p:sldId id="2147330065" r:id="rId17"/>
    <p:sldId id="2147330075" r:id="rId18"/>
    <p:sldId id="2147330067" r:id="rId19"/>
    <p:sldId id="2147330068" r:id="rId20"/>
    <p:sldId id="2147330070" r:id="rId21"/>
    <p:sldId id="2147330062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63" autoAdjust="0"/>
    <p:restoredTop sz="85363" autoAdjust="0"/>
  </p:normalViewPr>
  <p:slideViewPr>
    <p:cSldViewPr snapToGrid="0">
      <p:cViewPr varScale="1">
        <p:scale>
          <a:sx n="75" d="100"/>
          <a:sy n="75" d="100"/>
        </p:scale>
        <p:origin x="1171" y="43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61498-50D6-4BE8-BD4F-0AF4FF75C0B8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F552E-B2CD-451D-80DA-A54BB010D9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813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91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27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734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624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059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625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139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321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600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526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605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574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739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986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533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A222AE-6797-6368-BBA0-38404DC83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727022C-1B4C-E6AD-E97B-965A96CD2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A5E37C-350B-B199-2668-65AE1BB59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C30-E931-4EED-A92E-69D548C48771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24C931-9F88-B11D-3DA6-EC1C4BCA5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7AB3A0-F33D-0CEC-BA69-F76483E67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80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45E541-8280-94DF-68A2-F4D65F649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85F949A-CD59-2D49-89B0-A9DC5D964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3865E7-99A5-0D3B-A465-816F81876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C30-E931-4EED-A92E-69D548C48771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E7CEEA-A758-C7C6-EA4F-D4D30ADFA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81F109-3901-B64A-B8A1-5A92E6FDF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6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F753E99-E5F4-91D6-FBCA-61E6EF6071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82721F-35D3-E38F-B557-A08B18723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855C98-9496-686E-5B09-70FC24930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C30-E931-4EED-A92E-69D548C48771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833281-1052-21F7-FBE9-6601578C1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DB2CC5-A66E-D93D-934A-96BF47B1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5966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t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Auteur et date</a:t>
            </a:r>
          </a:p>
        </p:txBody>
      </p:sp>
      <p:sp>
        <p:nvSpPr>
          <p:cNvPr id="12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Titre de la présentation</a:t>
            </a:r>
          </a:p>
        </p:txBody>
      </p:sp>
      <p:sp>
        <p:nvSpPr>
          <p:cNvPr id="1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Sous-titre de la présentation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900878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t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Auteur et date</a:t>
            </a:r>
          </a:p>
        </p:txBody>
      </p:sp>
      <p:sp>
        <p:nvSpPr>
          <p:cNvPr id="12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Titre de la présentation</a:t>
            </a:r>
          </a:p>
        </p:txBody>
      </p:sp>
      <p:sp>
        <p:nvSpPr>
          <p:cNvPr id="1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Sous-titre de la présentation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765391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ts et citrons verts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Titre de la présentation</a:t>
            </a:r>
          </a:p>
        </p:txBody>
      </p:sp>
      <p:sp>
        <p:nvSpPr>
          <p:cNvPr id="23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Auteur et date</a:t>
            </a:r>
          </a:p>
        </p:txBody>
      </p:sp>
      <p:sp>
        <p:nvSpPr>
          <p:cNvPr id="24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Sous-titre de la présentation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583695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utre 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l avec des beignets de saumon, de la salade et du houmous"/>
          <p:cNvSpPr>
            <a:spLocks noGrp="1"/>
          </p:cNvSpPr>
          <p:nvPr>
            <p:ph type="pic" idx="21"/>
          </p:nvPr>
        </p:nvSpPr>
        <p:spPr>
          <a:xfrm>
            <a:off x="5486400" y="-101600"/>
            <a:ext cx="6072419" cy="70675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603250" y="635000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Titre de diapositive</a:t>
            </a:r>
          </a:p>
        </p:txBody>
      </p:sp>
      <p:sp>
        <p:nvSpPr>
          <p:cNvPr id="34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309380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479668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de diapositiv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43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Sous-titre de diapositive</a:t>
            </a:r>
          </a:p>
        </p:txBody>
      </p:sp>
      <p:sp>
        <p:nvSpPr>
          <p:cNvPr id="44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924741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99614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Sous-titre de diapositive</a:t>
            </a:r>
          </a:p>
        </p:txBody>
      </p:sp>
      <p:sp>
        <p:nvSpPr>
          <p:cNvPr id="61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l de pâtes pappardelle avec du beurre maître d’hôtel, des noisettes grillées et des lamelles de parmesan"/>
          <p:cNvSpPr>
            <a:spLocks noGrp="1"/>
          </p:cNvSpPr>
          <p:nvPr>
            <p:ph type="pic" idx="22"/>
          </p:nvPr>
        </p:nvSpPr>
        <p:spPr>
          <a:xfrm>
            <a:off x="6096000" y="-203633"/>
            <a:ext cx="5458437" cy="72779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6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081164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7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309380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005868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84FE8D-9FC0-EF41-82D9-C793C0588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DA5D1D-B013-79C5-1B89-1BA4AB59F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6BDA85-11FF-1453-D69B-E0F4AEDD2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C30-E931-4EED-A92E-69D548C48771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37EC97-0B60-F540-17B0-9909B1A75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CA0379-E9BD-6BF2-3017-7CE96A3F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759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80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Sous-titre de diapositive</a:t>
            </a:r>
          </a:p>
        </p:txBody>
      </p:sp>
      <p:sp>
        <p:nvSpPr>
          <p:cNvPr id="8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066139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re de l’ordre du jour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Titre de l’ordre du jour</a:t>
            </a:r>
          </a:p>
        </p:txBody>
      </p:sp>
      <p:sp>
        <p:nvSpPr>
          <p:cNvPr id="89" name="Sous-titre de l’ordre du jour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Sous-titre de l’ordre du jour</a:t>
            </a:r>
          </a:p>
        </p:txBody>
      </p:sp>
      <p:sp>
        <p:nvSpPr>
          <p:cNvPr id="90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1pPr>
            <a:lvl2pPr marL="0" indent="2286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2pPr>
            <a:lvl3pPr marL="0" indent="4572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3pPr>
            <a:lvl4pPr marL="0" indent="6858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4pPr>
            <a:lvl5pPr marL="0" indent="9144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5pPr>
          </a:lstStyle>
          <a:p>
            <a:r>
              <a:t>Rubriques de l’ordre du jour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932694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9662929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537964"/>
            <a:ext cx="10985500" cy="362079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Données clé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Données clés</a:t>
            </a:r>
          </a:p>
        </p:txBody>
      </p:sp>
      <p:sp>
        <p:nvSpPr>
          <p:cNvPr id="10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432708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5012" y="5337727"/>
            <a:ext cx="10100026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Attribution</a:t>
            </a:r>
          </a:p>
        </p:txBody>
      </p:sp>
      <p:sp>
        <p:nvSpPr>
          <p:cNvPr id="116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76962" y="2469930"/>
            <a:ext cx="10438077" cy="1918140"/>
          </a:xfrm>
          <a:prstGeom prst="rect">
            <a:avLst/>
          </a:prstGeom>
        </p:spPr>
        <p:txBody>
          <a:bodyPr/>
          <a:lstStyle>
            <a:lvl1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19462" indent="-63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19462" indent="2222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19462" indent="4508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19462" indent="6794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« Citation notable 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9650911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l de salade avec du riz frit, des œufs durs et des baguettes"/>
          <p:cNvSpPr>
            <a:spLocks noGrp="1"/>
          </p:cNvSpPr>
          <p:nvPr>
            <p:ph type="pic" sz="quarter" idx="21"/>
          </p:nvPr>
        </p:nvSpPr>
        <p:spPr>
          <a:xfrm>
            <a:off x="7880350" y="508000"/>
            <a:ext cx="3719550" cy="29748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l avec des beignets de saumon, de la salade et du houmous "/>
          <p:cNvSpPr>
            <a:spLocks noGrp="1"/>
          </p:cNvSpPr>
          <p:nvPr>
            <p:ph type="pic" sz="half" idx="22"/>
          </p:nvPr>
        </p:nvSpPr>
        <p:spPr>
          <a:xfrm>
            <a:off x="6750050" y="1989138"/>
            <a:ext cx="5219700" cy="60750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l de pâtes pappardelle avec du beurre maître d’hôtel, des noisettes grillées et des lamelles de parmesan"/>
          <p:cNvSpPr>
            <a:spLocks noGrp="1"/>
          </p:cNvSpPr>
          <p:nvPr>
            <p:ph type="pic" idx="23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7567081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l de salade avec du riz frit, des œufs durs et des baguettes"/>
          <p:cNvSpPr>
            <a:spLocks noGrp="1"/>
          </p:cNvSpPr>
          <p:nvPr>
            <p:ph type="pic" idx="21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8165200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44636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219AD9-A7EF-6D64-C6D4-3640EDC19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E2D9FF-58E1-6A5C-D4B0-0575179A3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51683E-A39B-A686-0943-22B7C025C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C30-E931-4EED-A92E-69D548C48771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14FBF4-6065-DA8A-A2EB-A23FD3142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ED6D80-8C86-B504-9F93-DEE0BB8F2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95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722FA8-BA30-8F89-BB1F-25AF50B82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497624-C215-5E23-9672-30761B821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0FE540-8E82-D93D-16E6-55FCCD2E08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D1C7AF9-5D6A-FE60-00FC-822418A2F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C30-E931-4EED-A92E-69D548C48771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ACA5BBE-0282-D009-A36B-3A52DA557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8D604E-000F-8824-DFAD-24DE40DB5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877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6F90B8-DB96-EA7A-4D60-61E07BCB6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3E41A9-8CA9-61D3-1094-AC50C208B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6F3D9EE-331A-BB8B-4684-33F21C38A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3FAD0E-8069-5A3C-31DF-4928E52900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E557BCD-1764-DEEB-80BB-9389D60851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65EB39-B33C-3A7E-5F64-4F6AE344C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C30-E931-4EED-A92E-69D548C48771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A04D725-4DFE-28DA-E661-0FB5C9F38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E042AAF-13FE-F54C-1DAD-367A77F20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534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DDAC61-EE56-4E34-A089-F0F8CAE16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ACA8442-F0AC-F158-62F6-71E0BB58D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C30-E931-4EED-A92E-69D548C48771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7B37559-AD1D-2BFD-D93C-BD3D1C9E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12BDEC-5208-A696-0A99-11A5C7981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86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D533D01-46DF-AFD3-E55D-4A22B64FF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C30-E931-4EED-A92E-69D548C48771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672D768-B582-8BC8-9263-588AB7ACA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DA138DF-0839-B57A-7DE5-059E34812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7294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5EE747-0EA1-39BB-94C2-E762033C4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8F64DB-6CD5-9BD3-D394-DF34AD224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7B741E-2C28-E92C-4D8C-E33D94C5C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5F51F8-F5C8-BA19-0B80-B9502BD5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C30-E931-4EED-A92E-69D548C48771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8BE028-AC07-4F98-726B-BC9605298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53D0D5-5D09-2CD7-3C2C-E2CB3CF35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520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8A71F0-D0BE-689F-2E10-CC8E7BEA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40A210B-6184-9B3E-3AA5-566C082732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BF35BD8-F585-FD50-B953-1032F2C43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CFFA0E-1E51-951C-5625-2532EE70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C30-E931-4EED-A92E-69D548C48771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EC5A4E-E48A-6981-3EDA-3D204EA71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F95A3E-D6E8-8189-DE3E-E3A76D110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851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8E74879-0565-87EE-1149-796CE7EE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E53E03-CD88-332E-E842-74BBA737C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260A08-07B7-2565-1A9F-4CF7E95476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C8C30-E931-4EED-A92E-69D548C48771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A32654-0059-35E5-CD7E-7AF8058594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AA21EC-ED7B-12CE-2A9A-672066B20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55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Titre de diapositive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6708"/>
            <a:ext cx="30938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750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"/>
          <p:cNvSpPr/>
          <p:nvPr/>
        </p:nvSpPr>
        <p:spPr>
          <a:xfrm>
            <a:off x="-2816" y="-5742"/>
            <a:ext cx="12197632" cy="686948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152" name="Titre de la présentation"/>
          <p:cNvSpPr txBox="1">
            <a:spLocks noGrp="1"/>
          </p:cNvSpPr>
          <p:nvPr>
            <p:ph type="ctrTitle"/>
          </p:nvPr>
        </p:nvSpPr>
        <p:spPr>
          <a:xfrm>
            <a:off x="603248" y="1287496"/>
            <a:ext cx="8372983" cy="23241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b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fr-CM" sz="6950" dirty="0">
                <a:latin typeface="Century Gothic" panose="020B0502020202020204" pitchFamily="34" charset="0"/>
              </a:rPr>
              <a:t>PLANNING DE PUBLICATIONS</a:t>
            </a:r>
            <a:endParaRPr sz="6950" dirty="0">
              <a:latin typeface="Century Gothic" panose="020B0502020202020204" pitchFamily="34" charset="0"/>
            </a:endParaRPr>
          </a:p>
        </p:txBody>
      </p:sp>
      <p:sp>
        <p:nvSpPr>
          <p:cNvPr id="153" name="Descriptif de la présentation"/>
          <p:cNvSpPr txBox="1">
            <a:spLocks noGrp="1"/>
          </p:cNvSpPr>
          <p:nvPr>
            <p:ph type="subTitle" sz="quarter" idx="1"/>
          </p:nvPr>
        </p:nvSpPr>
        <p:spPr>
          <a:xfrm>
            <a:off x="600671" y="3707722"/>
            <a:ext cx="7172630" cy="952501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>
              <a:defRPr sz="4800" b="0">
                <a:solidFill>
                  <a:srgbClr val="E15B0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endParaRPr lang="fr-CM" dirty="0"/>
          </a:p>
          <a:p>
            <a:endParaRPr lang="fr-CM" b="1" dirty="0">
              <a:latin typeface="Century Gothic" panose="020B0502020202020204" pitchFamily="34" charset="0"/>
            </a:endParaRPr>
          </a:p>
          <a:p>
            <a:endParaRPr lang="fr-CM" b="1" dirty="0">
              <a:latin typeface="Century Gothic" panose="020B0502020202020204" pitchFamily="34" charset="0"/>
            </a:endParaRPr>
          </a:p>
          <a:p>
            <a:r>
              <a:rPr lang="fr-FR" b="1" dirty="0">
                <a:latin typeface="Century Gothic" panose="020B0502020202020204" pitchFamily="34" charset="0"/>
              </a:rPr>
              <a:t>DELYS &amp; BARKA  – MARS  2025</a:t>
            </a:r>
            <a:endParaRPr b="1" dirty="0">
              <a:latin typeface="Century Gothic" panose="020B0502020202020204" pitchFamily="34" charset="0"/>
            </a:endParaRPr>
          </a:p>
        </p:txBody>
      </p:sp>
      <p:pic>
        <p:nvPicPr>
          <p:cNvPr id="154" name="Image" descr="Imag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6027" y="3630661"/>
            <a:ext cx="4716401" cy="3246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125" y="5600777"/>
            <a:ext cx="1818781" cy="5171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53ABEA0-7659-266E-F597-A38DB90D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315" y="1447483"/>
            <a:ext cx="7325360" cy="2387600"/>
          </a:xfrm>
        </p:spPr>
        <p:txBody>
          <a:bodyPr/>
          <a:lstStyle/>
          <a:p>
            <a:pPr algn="l"/>
            <a:r>
              <a:rPr lang="fr-FR" dirty="0"/>
              <a:t>Semaine 3</a:t>
            </a:r>
          </a:p>
        </p:txBody>
      </p:sp>
    </p:spTree>
    <p:extLst>
      <p:ext uri="{BB962C8B-B14F-4D97-AF65-F5344CB8AC3E}">
        <p14:creationId xmlns:p14="http://schemas.microsoft.com/office/powerpoint/2010/main" val="603322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Type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Instructif, fun, ludique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32446" y="1306822"/>
            <a:ext cx="2791743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Lundi 1</a:t>
            </a: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4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lang="fr-FR" kern="0" noProof="0" dirty="0">
                <a:solidFill>
                  <a:prstClr val="black"/>
                </a:solidFill>
                <a:latin typeface="Tw Cen MT" panose="020B0602020104020603"/>
              </a:rPr>
              <a:t>Avril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82248" y="1306822"/>
            <a:ext cx="1744422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  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7"/>
            <a:ext cx="981796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Texte de publication / visuel : </a:t>
            </a:r>
            <a:r>
              <a:rPr lang="fr-FR" sz="1400" b="1" dirty="0">
                <a:latin typeface="Century Gothic" panose="020B0502020202020204" pitchFamily="34" charset="0"/>
              </a:rPr>
              <a:t>Besoin d’énergie ?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Les biscuits Barka, c’est l’essence des champions du lundi. 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  <a:p>
            <a:endParaRPr lang="fr-FR" sz="1400" b="1" dirty="0">
              <a:latin typeface="Century Gothic" panose="020B0502020202020204" pitchFamily="34" charset="0"/>
            </a:endParaRPr>
          </a:p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Type de contenus :  </a:t>
            </a:r>
            <a:r>
              <a:rPr lang="fr-FR" sz="1400" dirty="0">
                <a:latin typeface="Century Gothic" panose="020B0502020202020204" pitchFamily="34" charset="0"/>
              </a:rPr>
              <a:t>Image (Biscuit BARKA)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3200" b="1" i="1" u="none" strike="noStrike" kern="1200" cap="none" spc="0" normalizeH="0" baseline="0" noProof="0" dirty="0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Les </a:t>
            </a:r>
            <a:r>
              <a:rPr lang="fr-CM" sz="3200" b="1" i="1" dirty="0">
                <a:solidFill>
                  <a:srgbClr val="E15B0F"/>
                </a:solidFill>
                <a:latin typeface="Helvetica Neue"/>
              </a:rPr>
              <a:t>conseils du lundi</a:t>
            </a:r>
            <a:endParaRPr kumimoji="0" lang="fr-CM" sz="3200" b="1" i="1" u="none" strike="noStrike" kern="1200" cap="none" spc="0" normalizeH="0" baseline="0" noProof="0" dirty="0">
              <a:ln>
                <a:noFill/>
              </a:ln>
              <a:solidFill>
                <a:srgbClr val="E15B0F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393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Type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noProof="0" dirty="0">
                <a:solidFill>
                  <a:prstClr val="black"/>
                </a:solidFill>
                <a:latin typeface="Tw Cen MT" panose="020B0602020104020603"/>
              </a:rPr>
              <a:t>Ludique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32446" y="1306822"/>
            <a:ext cx="2791743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Vendre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di </a:t>
            </a: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18 Avril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2025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82248" y="1306822"/>
            <a:ext cx="1744422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  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 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4816" y="3815058"/>
            <a:ext cx="95267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Texte de publication/Visuel : </a:t>
            </a: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Que fait un biscuit quand il attend la pluie à Douala ?</a:t>
            </a:r>
          </a:p>
          <a:p>
            <a:endParaRPr lang="fr-FR" altLang="fr-FR" sz="1400" dirty="0">
              <a:latin typeface="Century Gothic" panose="020B0502020202020204" pitchFamily="34" charset="0"/>
            </a:endParaRPr>
          </a:p>
          <a:p>
            <a:r>
              <a:rPr kumimoji="0" lang="fr-FR" alt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Réponse : </a:t>
            </a:r>
            <a:r>
              <a:rPr lang="fr-FR" sz="1400" dirty="0">
                <a:latin typeface="Century Gothic" panose="020B0502020202020204" pitchFamily="34" charset="0"/>
              </a:rPr>
              <a:t>Il reste au sec… avec une tasse de thé chaud ! 🍪😂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endParaRPr lang="fr-FR" altLang="fr-FR" sz="1400" dirty="0">
              <a:latin typeface="Century Gothic" panose="020B0502020202020204" pitchFamily="34" charset="0"/>
            </a:endParaRPr>
          </a:p>
          <a:p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br>
              <a:rPr lang="fr-FR" sz="1400" dirty="0">
                <a:latin typeface="Century Gothic" panose="020B0502020202020204" pitchFamily="34" charset="0"/>
              </a:rPr>
            </a:br>
            <a:endParaRPr lang="fr-FR" sz="1400" dirty="0">
              <a:latin typeface="Century Gothic" panose="020B0502020202020204" pitchFamily="34" charset="0"/>
            </a:endParaRPr>
          </a:p>
          <a:p>
            <a:endParaRPr lang="fr-FR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3200" b="1" i="1" u="none" strike="noStrike" kern="1200" cap="none" spc="0" normalizeH="0" baseline="0" noProof="0" dirty="0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</a:rPr>
              <a:t>La</a:t>
            </a:r>
            <a:r>
              <a:rPr kumimoji="0" lang="fr-CM" sz="3200" b="1" i="1" u="none" strike="noStrike" kern="1200" cap="none" spc="0" normalizeH="0" noProof="0" dirty="0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</a:rPr>
              <a:t> blague de la semaine</a:t>
            </a:r>
            <a:endParaRPr kumimoji="0" lang="fr-CM" sz="3200" b="1" i="1" u="none" strike="noStrike" kern="1200" cap="none" spc="0" normalizeH="0" baseline="0" noProof="0" dirty="0">
              <a:ln>
                <a:noFill/>
              </a:ln>
              <a:solidFill>
                <a:srgbClr val="E15B0F"/>
              </a:solidFill>
              <a:effectLst/>
              <a:uLnTx/>
              <a:uFillTx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47675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Type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noProof="0" dirty="0">
                <a:solidFill>
                  <a:prstClr val="black"/>
                </a:solidFill>
                <a:latin typeface="Tw Cen MT" panose="020B0602020104020603"/>
              </a:rPr>
              <a:t>Ludique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32446" y="1306822"/>
            <a:ext cx="2791743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Dimanche 20 Avril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2025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82248" y="1306822"/>
            <a:ext cx="1744422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  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6"/>
            <a:ext cx="98918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  Texte </a:t>
            </a:r>
            <a:r>
              <a:rPr lang="fr-F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de publication / sur le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Visuel : 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Bon </a:t>
            </a: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d</a:t>
            </a:r>
            <a:r>
              <a:rPr kumimoji="0" lang="fr-FR" sz="1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imanche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de Pâques à toute la communauté Chrétienne.</a:t>
            </a:r>
            <a:br>
              <a:rPr lang="fr-FR" sz="1400" dirty="0">
                <a:latin typeface="Century Gothic" panose="020B0502020202020204" pitchFamily="34" charset="0"/>
              </a:rPr>
            </a:br>
            <a:endParaRPr lang="fr-FR" sz="1400" dirty="0">
              <a:latin typeface="Century Gothic" panose="020B0502020202020204" pitchFamily="34" charset="0"/>
            </a:endParaRPr>
          </a:p>
          <a:p>
            <a:endParaRPr lang="fr-FR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M" sz="3200" b="1" i="1" dirty="0">
                <a:solidFill>
                  <a:srgbClr val="E15B0F"/>
                </a:solidFill>
                <a:latin typeface="Helvetica Neue"/>
              </a:rPr>
              <a:t>Pâques</a:t>
            </a:r>
            <a:endParaRPr kumimoji="0" lang="fr-CM" sz="3200" b="1" i="1" u="none" strike="noStrike" kern="1200" cap="none" spc="0" normalizeH="0" baseline="0" noProof="0" dirty="0">
              <a:ln>
                <a:noFill/>
              </a:ln>
              <a:solidFill>
                <a:srgbClr val="E15B0F"/>
              </a:solidFill>
              <a:effectLst/>
              <a:uLnTx/>
              <a:uFillTx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32459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40EF08B-05F5-8959-7297-2ECFCCD63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Semaine 4</a:t>
            </a:r>
          </a:p>
        </p:txBody>
      </p:sp>
    </p:spTree>
    <p:extLst>
      <p:ext uri="{BB962C8B-B14F-4D97-AF65-F5344CB8AC3E}">
        <p14:creationId xmlns:p14="http://schemas.microsoft.com/office/powerpoint/2010/main" val="31297244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Type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Instructif, fun, ludique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32446" y="1306822"/>
            <a:ext cx="2791743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kern="0" dirty="0">
              <a:solidFill>
                <a:prstClr val="black"/>
              </a:solidFill>
              <a:latin typeface="Tw Cen MT" panose="020B0602020104020603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Lun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di 21 </a:t>
            </a:r>
            <a:r>
              <a:rPr lang="fr-FR" kern="0" noProof="0" dirty="0">
                <a:solidFill>
                  <a:prstClr val="black"/>
                </a:solidFill>
                <a:latin typeface="Tw Cen MT" panose="020B0602020104020603"/>
              </a:rPr>
              <a:t>Avril</a:t>
            </a: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 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82248" y="1306822"/>
            <a:ext cx="1744422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  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 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7"/>
            <a:ext cx="981796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Texte de publication </a:t>
            </a:r>
            <a:r>
              <a:rPr lang="fr-FR" sz="1400" b="1" noProof="0" dirty="0">
                <a:latin typeface="Century Gothic" panose="020B0502020202020204" pitchFamily="34" charset="0"/>
              </a:rPr>
              <a:t>/ </a:t>
            </a:r>
            <a:r>
              <a:rPr lang="fr-FR" sz="1400" b="1" dirty="0">
                <a:latin typeface="Century Gothic" panose="020B0502020202020204" pitchFamily="34" charset="0"/>
              </a:rPr>
              <a:t>sur le visuel :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 P</a:t>
            </a:r>
            <a:r>
              <a:rPr lang="fr-FR" sz="1400" b="1" dirty="0" err="1">
                <a:latin typeface="Century Gothic" panose="020B0502020202020204" pitchFamily="34" charset="0"/>
              </a:rPr>
              <a:t>ause</a:t>
            </a:r>
            <a:r>
              <a:rPr lang="fr-FR" sz="1400" b="1" dirty="0">
                <a:latin typeface="Century Gothic" panose="020B0502020202020204" pitchFamily="34" charset="0"/>
              </a:rPr>
              <a:t> biscuit, Cerveau actif !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Un petit biscuit et hop, ton lundi passe plus vite.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900" dirty="0">
              <a:latin typeface="Century Gothic" panose="020B0502020202020204" pitchFamily="34" charset="0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M" sz="3200" b="1" i="1" dirty="0">
                <a:solidFill>
                  <a:srgbClr val="E15B0F"/>
                </a:solidFill>
                <a:latin typeface="Helvetica Neue"/>
              </a:rPr>
              <a:t>Les conseils du lundi</a:t>
            </a:r>
            <a:endParaRPr kumimoji="0" lang="fr-CM" sz="3200" b="1" i="1" u="none" strike="noStrike" kern="1200" cap="none" spc="0" normalizeH="0" baseline="0" noProof="0" dirty="0">
              <a:ln>
                <a:noFill/>
              </a:ln>
              <a:solidFill>
                <a:srgbClr val="E15B0F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702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Type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Instructif, fun, ludique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32446" y="1306822"/>
            <a:ext cx="2791743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kern="0" dirty="0">
              <a:solidFill>
                <a:prstClr val="black"/>
              </a:solidFill>
              <a:latin typeface="Tw Cen MT" panose="020B0602020104020603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Vendredi </a:t>
            </a:r>
            <a:r>
              <a:rPr lang="fr-FR" kern="0" noProof="0" dirty="0">
                <a:solidFill>
                  <a:prstClr val="black"/>
                </a:solidFill>
                <a:latin typeface="Tw Cen MT" panose="020B0602020104020603"/>
              </a:rPr>
              <a:t>25</a:t>
            </a: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 Avril 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82248" y="1306822"/>
            <a:ext cx="1744422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  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0619" y="3817609"/>
            <a:ext cx="9817961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Texte de publication</a:t>
            </a:r>
            <a:r>
              <a:rPr lang="fr-F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: </a:t>
            </a:r>
            <a:r>
              <a:rPr lang="fr-CA" sz="1400" b="0" i="0" dirty="0">
                <a:solidFill>
                  <a:srgbClr val="080809"/>
                </a:solidFill>
                <a:effectLst/>
                <a:latin typeface="Century Gothic" panose="020B0502020202020204" pitchFamily="34" charset="0"/>
              </a:rPr>
              <a:t>Comment fut votre semaine en un mot ?</a:t>
            </a:r>
            <a:br>
              <a:rPr lang="fr-FR" sz="1400" dirty="0">
                <a:latin typeface="Century Gothic" panose="020B0502020202020204" pitchFamily="34" charset="0"/>
              </a:rPr>
            </a:br>
            <a:endParaRPr lang="fr-FR" sz="1400" dirty="0">
              <a:latin typeface="Century Gothic" panose="020B0502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Orientation du visuel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: </a:t>
            </a: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P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rendre une belle photo réelle d’un biscuit</a:t>
            </a: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,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bien traiter la photo…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9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M" sz="3200" b="1" i="1" dirty="0">
                <a:solidFill>
                  <a:srgbClr val="E15B0F"/>
                </a:solidFill>
                <a:latin typeface="Helvetica Neue"/>
              </a:rPr>
              <a:t>La b</a:t>
            </a:r>
            <a:r>
              <a:rPr kumimoji="0" lang="fr-CM" sz="3200" b="1" i="1" u="none" strike="noStrike" kern="1200" cap="none" spc="0" normalizeH="0" baseline="0" dirty="0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lague de la semaine</a:t>
            </a:r>
            <a:endParaRPr kumimoji="0" lang="fr-CM" sz="3200" b="1" i="1" u="none" strike="noStrike" kern="1200" cap="none" spc="0" normalizeH="0" baseline="0" noProof="0" dirty="0">
              <a:ln>
                <a:noFill/>
              </a:ln>
              <a:solidFill>
                <a:srgbClr val="E15B0F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489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40EF08B-05F5-8959-7297-2ECFCCD63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Semaine 5</a:t>
            </a:r>
          </a:p>
        </p:txBody>
      </p:sp>
    </p:spTree>
    <p:extLst>
      <p:ext uri="{BB962C8B-B14F-4D97-AF65-F5344CB8AC3E}">
        <p14:creationId xmlns:p14="http://schemas.microsoft.com/office/powerpoint/2010/main" val="172823337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Type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Instructif, fun, ludique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32446" y="1306822"/>
            <a:ext cx="2791743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Lundi 28</a:t>
            </a:r>
            <a:r>
              <a:rPr kumimoji="0" lang="fr-FR" sz="1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Avril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82248" y="1306822"/>
            <a:ext cx="1744422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  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7"/>
            <a:ext cx="9817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 Texte de publication / sur le Visuel : </a:t>
            </a:r>
            <a:r>
              <a:rPr lang="fr-FR" sz="1400" b="1" dirty="0">
                <a:latin typeface="Century Gothic" panose="020B0502020202020204" pitchFamily="34" charset="0"/>
              </a:rPr>
              <a:t>Règle du lundi :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Ne jamais affronter la semaine sans </a:t>
            </a:r>
            <a:r>
              <a:rPr lang="fr-FR" sz="1400">
                <a:latin typeface="Century Gothic" panose="020B0502020202020204" pitchFamily="34" charset="0"/>
              </a:rPr>
              <a:t>ton biscuit Barka </a:t>
            </a:r>
            <a:r>
              <a:rPr lang="fr-FR" sz="1400" dirty="0">
                <a:latin typeface="Century Gothic" panose="020B0502020202020204" pitchFamily="34" charset="0"/>
              </a:rPr>
              <a:t>à portée de main. 😉</a:t>
            </a:r>
            <a:endParaRPr lang="fr-FR" sz="1400" b="1" dirty="0">
              <a:latin typeface="Century Gothic" panose="020B0502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3200" b="1" i="1" u="none" strike="noStrike" kern="1200" cap="none" spc="0" normalizeH="0" baseline="0" noProof="0" dirty="0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Les </a:t>
            </a:r>
            <a:r>
              <a:rPr lang="fr-CM" sz="3200" b="1" i="1" dirty="0">
                <a:solidFill>
                  <a:srgbClr val="E15B0F"/>
                </a:solidFill>
                <a:latin typeface="Helvetica Neue"/>
              </a:rPr>
              <a:t>conseils du lundi</a:t>
            </a:r>
            <a:endParaRPr kumimoji="0" lang="fr-CM" sz="3200" b="1" i="1" u="none" strike="noStrike" kern="1200" cap="none" spc="0" normalizeH="0" baseline="0" noProof="0" dirty="0">
              <a:ln>
                <a:noFill/>
              </a:ln>
              <a:solidFill>
                <a:srgbClr val="E15B0F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795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Type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Ludique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32446" y="1306822"/>
            <a:ext cx="2791743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Vendredi ….</a:t>
            </a:r>
            <a:r>
              <a:rPr kumimoji="0" lang="fr-FR" sz="1800" b="0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Avril</a:t>
            </a:r>
            <a:r>
              <a: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82248" y="1306822"/>
            <a:ext cx="1744422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  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169153" y="3777057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7"/>
            <a:ext cx="98179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Courier New" panose="02070309020205020404" pitchFamily="49" charset="0"/>
              <a:buChar char="o"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 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Texte de publication : </a:t>
            </a:r>
            <a:r>
              <a:rPr lang="fr-FR" sz="1400" dirty="0">
                <a:latin typeface="Century Gothic" panose="020B0502020202020204" pitchFamily="34" charset="0"/>
              </a:rPr>
              <a:t>Dis, pourquoi tu manges toujours des biscuits avec un grand sourire ?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Type de contenus : 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Image </a:t>
            </a: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M" sz="3200" b="1" i="1" dirty="0">
                <a:solidFill>
                  <a:srgbClr val="E15B0F"/>
                </a:solidFill>
                <a:latin typeface="Helvetica Neue"/>
              </a:rPr>
              <a:t>La blague de la semaine</a:t>
            </a:r>
            <a:endParaRPr kumimoji="0" lang="fr-CM" sz="3200" b="1" i="1" u="none" strike="noStrike" kern="1200" cap="none" spc="0" normalizeH="0" baseline="0" noProof="0" dirty="0">
              <a:ln>
                <a:noFill/>
              </a:ln>
              <a:solidFill>
                <a:srgbClr val="E15B0F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856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40EF08B-05F5-8959-7297-2ECFCCD63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Semaine 1</a:t>
            </a:r>
          </a:p>
        </p:txBody>
      </p:sp>
    </p:spTree>
    <p:extLst>
      <p:ext uri="{BB962C8B-B14F-4D97-AF65-F5344CB8AC3E}">
        <p14:creationId xmlns:p14="http://schemas.microsoft.com/office/powerpoint/2010/main" val="250705767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"/>
          <p:cNvSpPr/>
          <p:nvPr/>
        </p:nvSpPr>
        <p:spPr>
          <a:xfrm>
            <a:off x="-2816" y="-5742"/>
            <a:ext cx="12197632" cy="686948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190" name="Merci."/>
          <p:cNvSpPr txBox="1">
            <a:spLocks noGrp="1"/>
          </p:cNvSpPr>
          <p:nvPr>
            <p:ph type="ctrTitle"/>
          </p:nvPr>
        </p:nvSpPr>
        <p:spPr>
          <a:xfrm>
            <a:off x="1909509" y="1287496"/>
            <a:ext cx="8372982" cy="23241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 sz="18500" b="0" spc="-369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dirty="0">
                <a:latin typeface="Century Gothic" panose="020B0502020202020204" pitchFamily="34" charset="0"/>
              </a:rPr>
              <a:t>Merci</a:t>
            </a:r>
            <a:r>
              <a:rPr dirty="0"/>
              <a:t>.</a:t>
            </a:r>
          </a:p>
        </p:txBody>
      </p:sp>
      <p:sp>
        <p:nvSpPr>
          <p:cNvPr id="191" name="Titre de la présentation"/>
          <p:cNvSpPr txBox="1">
            <a:spLocks noGrp="1"/>
          </p:cNvSpPr>
          <p:nvPr>
            <p:ph type="subTitle" sz="quarter" idx="1"/>
          </p:nvPr>
        </p:nvSpPr>
        <p:spPr>
          <a:xfrm>
            <a:off x="1645669" y="3554882"/>
            <a:ext cx="9164571" cy="95250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>
              <a:defRPr sz="4400" b="0">
                <a:solidFill>
                  <a:srgbClr val="E15B0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fr-CM" dirty="0">
                <a:latin typeface="Century Gothic" panose="020B0502020202020204" pitchFamily="34" charset="0"/>
              </a:rPr>
              <a:t>PLANNING DE PUBLICATIONS AVRIL 2025 </a:t>
            </a:r>
          </a:p>
          <a:p>
            <a:r>
              <a:rPr lang="fr-CM" dirty="0">
                <a:latin typeface="Century Gothic" panose="020B0502020202020204" pitchFamily="34" charset="0"/>
              </a:rPr>
              <a:t>DELYS &amp; BARKA</a:t>
            </a:r>
          </a:p>
          <a:p>
            <a:endParaRPr dirty="0">
              <a:latin typeface="Century Gothic" panose="020B0502020202020204" pitchFamily="34" charset="0"/>
            </a:endParaRPr>
          </a:p>
        </p:txBody>
      </p:sp>
      <p:pic>
        <p:nvPicPr>
          <p:cNvPr id="192" name="Image" descr="Imag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6610" y="954543"/>
            <a:ext cx="1818781" cy="517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669" y="5227845"/>
            <a:ext cx="8900663" cy="1263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7837233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Type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noProof="0" dirty="0">
                <a:solidFill>
                  <a:prstClr val="black"/>
                </a:solidFill>
                <a:latin typeface="Tw Cen MT" panose="020B0602020104020603"/>
              </a:rPr>
              <a:t>Instructif, fun, ludique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32446" y="1306822"/>
            <a:ext cx="2791743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noProof="0" dirty="0">
                <a:solidFill>
                  <a:prstClr val="black"/>
                </a:solidFill>
                <a:latin typeface="Tw Cen MT" panose="020B0602020104020603"/>
              </a:rPr>
              <a:t>Mar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di 0</a:t>
            </a: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1er avril</a:t>
            </a:r>
            <a:r>
              <a:rPr kumimoji="0" lang="fr-FR" sz="1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82248" y="1306822"/>
            <a:ext cx="1744422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  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7" y="3777056"/>
            <a:ext cx="9658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Texte de publication / sur le visuel : </a:t>
            </a:r>
            <a:r>
              <a:rPr kumimoji="0" lang="fr-FR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Aid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El-</a:t>
            </a:r>
            <a:r>
              <a:rPr kumimoji="0" lang="fr-FR" sz="1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Fitr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à tous – Bonne fête de Ramadan ! </a:t>
            </a:r>
          </a:p>
          <a:p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</a:p>
          <a:p>
            <a:pPr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lang="fr-FR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7114306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M" sz="3200" b="1" i="1">
                <a:solidFill>
                  <a:srgbClr val="E15B0F"/>
                </a:solidFill>
                <a:latin typeface="Century Gothic" panose="020B0502020202020204" pitchFamily="34" charset="0"/>
              </a:rPr>
              <a:t>Ramadan</a:t>
            </a:r>
            <a:endParaRPr kumimoji="0" lang="fr-CM" sz="3200" b="1" i="1" u="none" strike="noStrike" kern="1200" cap="none" spc="0" normalizeH="0" baseline="0" noProof="0" dirty="0">
              <a:ln>
                <a:noFill/>
              </a:ln>
              <a:solidFill>
                <a:srgbClr val="E15B0F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003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Type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noProof="0" dirty="0">
                <a:solidFill>
                  <a:prstClr val="black"/>
                </a:solidFill>
                <a:latin typeface="Tw Cen MT" panose="020B0602020104020603"/>
              </a:rPr>
              <a:t>Instructif, fun, ludique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32446" y="1306822"/>
            <a:ext cx="2791743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noProof="0" dirty="0">
                <a:solidFill>
                  <a:prstClr val="black"/>
                </a:solidFill>
                <a:latin typeface="Tw Cen MT" panose="020B0602020104020603"/>
              </a:rPr>
              <a:t>Mar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di 0</a:t>
            </a: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1er avril</a:t>
            </a:r>
            <a:r>
              <a:rPr kumimoji="0" lang="fr-FR" sz="1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82248" y="1306822"/>
            <a:ext cx="1744422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  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6"/>
            <a:ext cx="816465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Texte de publication 1 </a:t>
            </a:r>
            <a:r>
              <a:rPr lang="fr-FR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: </a:t>
            </a:r>
            <a:r>
              <a:rPr lang="fr-FR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Exclusivité !!!</a:t>
            </a:r>
            <a:r>
              <a:rPr lang="fr-FR" sz="1100" dirty="0">
                <a:effectLst/>
              </a:rPr>
              <a:t> 💛💛💛</a:t>
            </a:r>
            <a:endParaRPr lang="fr-FR" sz="11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fr-FR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Nous sommes plus que ravis de vous annoncer que désormais vous aurez dans la famille des biscuits </a:t>
            </a:r>
            <a:r>
              <a:rPr lang="fr-FR" sz="11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Delys</a:t>
            </a:r>
            <a:r>
              <a:rPr lang="fr-FR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 le parfum MANGUE. Aidez-nous en commentaires, à souhaitez la bienvenue </a:t>
            </a:r>
            <a:r>
              <a:rPr lang="fr-FR" sz="11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Delys</a:t>
            </a:r>
            <a:r>
              <a:rPr lang="fr-FR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 saveur mangue les amis. </a:t>
            </a:r>
            <a:r>
              <a:rPr lang="fr-FR" sz="1100" dirty="0">
                <a:effectLst/>
              </a:rPr>
              <a:t>😍😍😍</a:t>
            </a:r>
            <a:endParaRPr lang="fr-FR" sz="11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fr-FR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Texte de publication 2 : </a:t>
            </a:r>
            <a:r>
              <a:rPr lang="fr-FR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La grosse Blague, vous y avez cru ?</a:t>
            </a:r>
            <a:r>
              <a:rPr lang="fr-FR" sz="1100" dirty="0">
                <a:effectLst/>
              </a:rPr>
              <a:t> 😆😆😆</a:t>
            </a:r>
            <a:endParaRPr lang="fr-FR" sz="11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fr-FR" sz="11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fr-FR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Texte sur le visuel 1: </a:t>
            </a:r>
            <a:r>
              <a:rPr lang="fr-FR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Bienvenue dans la famille DELYS à la Mangue</a:t>
            </a:r>
          </a:p>
          <a:p>
            <a:r>
              <a:rPr lang="fr-FR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Texte de visuel 2</a:t>
            </a:r>
            <a:r>
              <a:rPr lang="fr-FR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 : Poisson d’avril, </a:t>
            </a:r>
            <a:r>
              <a:rPr lang="fr-FR" sz="1100" strike="sngStrike" dirty="0">
                <a:solidFill>
                  <a:prstClr val="black"/>
                </a:solidFill>
                <a:latin typeface="Century Gothic" panose="020B0502020202020204" pitchFamily="34" charset="0"/>
              </a:rPr>
              <a:t>DELYS à la Mangu</a:t>
            </a:r>
            <a:r>
              <a:rPr lang="fr-FR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e</a:t>
            </a:r>
          </a:p>
          <a:p>
            <a:endParaRPr lang="fr-FR" sz="11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fr-FR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Type de contenu : </a:t>
            </a:r>
            <a:r>
              <a:rPr lang="fr-FR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Images (Merci de faire une proposition similaire à celle-ci en tenant compte qu’on devra faire un autre post pour démentir)</a:t>
            </a:r>
          </a:p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1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fr-FR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Objectif : Inventer un parfum qui n’existe pas…</a:t>
            </a:r>
          </a:p>
          <a:p>
            <a:r>
              <a:rPr lang="fr-FR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EXEMPLE : DELYS A LA MANGUE.</a:t>
            </a:r>
          </a:p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1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lang="fr-FR" sz="11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7114306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3200" b="1" i="1" u="none" strike="noStrike" kern="1200" cap="none" spc="0" normalizeH="0" baseline="0" noProof="0" dirty="0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lang="fr-CM" sz="3200" b="1" i="1" noProof="0" dirty="0">
                <a:solidFill>
                  <a:srgbClr val="E15B0F"/>
                </a:solidFill>
                <a:latin typeface="Century Gothic" panose="020B0502020202020204" pitchFamily="34" charset="0"/>
              </a:rPr>
              <a:t>Poisson D’</a:t>
            </a:r>
            <a:r>
              <a:rPr lang="fr-CM" sz="3200" b="1" i="1" dirty="0">
                <a:solidFill>
                  <a:srgbClr val="E15B0F"/>
                </a:solidFill>
                <a:latin typeface="Century Gothic" panose="020B0502020202020204" pitchFamily="34" charset="0"/>
              </a:rPr>
              <a:t>a</a:t>
            </a:r>
            <a:r>
              <a:rPr lang="fr-CM" sz="3200" b="1" i="1" noProof="0" dirty="0" err="1">
                <a:solidFill>
                  <a:srgbClr val="E15B0F"/>
                </a:solidFill>
                <a:latin typeface="Century Gothic" panose="020B0502020202020204" pitchFamily="34" charset="0"/>
              </a:rPr>
              <a:t>vr</a:t>
            </a:r>
            <a:r>
              <a:rPr lang="fr-CM" sz="3200" b="1" i="1" dirty="0">
                <a:solidFill>
                  <a:srgbClr val="E15B0F"/>
                </a:solidFill>
                <a:latin typeface="Century Gothic" panose="020B0502020202020204" pitchFamily="34" charset="0"/>
              </a:rPr>
              <a:t>il</a:t>
            </a:r>
            <a:endParaRPr kumimoji="0" lang="fr-CM" sz="3200" b="1" i="1" u="none" strike="noStrike" kern="1200" cap="none" spc="0" normalizeH="0" baseline="0" noProof="0" dirty="0">
              <a:ln>
                <a:noFill/>
              </a:ln>
              <a:solidFill>
                <a:srgbClr val="E15B0F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D001BB2-506C-CA25-C77D-E44FC8FF7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087" y="1952352"/>
            <a:ext cx="2850977" cy="217607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B3B7983-484D-CDAD-DEF9-03A1E1D631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3383" y="4203591"/>
            <a:ext cx="2295406" cy="248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32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Type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Ludique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32446" y="1306822"/>
            <a:ext cx="2791743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Vendredi </a:t>
            </a: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04</a:t>
            </a:r>
            <a:r>
              <a:rPr kumimoji="0" lang="fr-FR" sz="1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Avril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82248" y="1306822"/>
            <a:ext cx="1744422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  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81132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Contenu: proposez autre chose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169153" y="3777057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7"/>
            <a:ext cx="98179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  Texte de publication </a:t>
            </a:r>
            <a:r>
              <a:rPr lang="fr-F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/ Visuel : </a:t>
            </a: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Si ton prénom correspond à une quantité de cartons de biscuits </a:t>
            </a:r>
            <a:r>
              <a:rPr lang="fr-FR" sz="14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Delys</a:t>
            </a: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-Barka combien de cartons recevras-tu </a:t>
            </a:r>
            <a:r>
              <a:rPr lang="fr-FR" sz="1400" dirty="0">
                <a:latin typeface="Century Gothic" panose="020B0502020202020204" pitchFamily="34" charset="0"/>
              </a:rPr>
              <a:t>?</a:t>
            </a:r>
          </a:p>
          <a:p>
            <a:r>
              <a:rPr lang="fr-FR" sz="1400" dirty="0">
                <a:latin typeface="Century Gothic" panose="020B0502020202020204" pitchFamily="34" charset="0"/>
              </a:rPr>
              <a:t>A :1 </a:t>
            </a:r>
          </a:p>
          <a:p>
            <a:r>
              <a:rPr lang="fr-FR" sz="1400" dirty="0">
                <a:latin typeface="Century Gothic" panose="020B0502020202020204" pitchFamily="34" charset="0"/>
              </a:rPr>
              <a:t>B: 0 </a:t>
            </a:r>
          </a:p>
          <a:p>
            <a:r>
              <a:rPr lang="fr-FR" sz="1400" dirty="0">
                <a:latin typeface="Century Gothic" panose="020B0502020202020204" pitchFamily="34" charset="0"/>
              </a:rPr>
              <a:t>C: 7 </a:t>
            </a:r>
          </a:p>
          <a:p>
            <a:r>
              <a:rPr lang="fr-FR" sz="1400" dirty="0">
                <a:latin typeface="Century Gothic" panose="020B0502020202020204" pitchFamily="34" charset="0"/>
              </a:rPr>
              <a:t>D: 1</a:t>
            </a:r>
          </a:p>
          <a:p>
            <a:r>
              <a:rPr lang="fr-FR" sz="1400" dirty="0">
                <a:latin typeface="Century Gothic" panose="020B0502020202020204" pitchFamily="34" charset="0"/>
              </a:rPr>
              <a:t>E: 4 ……………jusqu’à la lettre Z avec la quantité  </a:t>
            </a:r>
          </a:p>
          <a:p>
            <a:endParaRPr lang="fr-FR" sz="1400" dirty="0">
              <a:latin typeface="Century Gothic" panose="020B0502020202020204" pitchFamily="34" charset="0"/>
            </a:endParaRPr>
          </a:p>
          <a:p>
            <a:pPr lvl="0">
              <a:defRPr/>
            </a:pP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M" sz="3200" b="1" i="1" dirty="0">
                <a:solidFill>
                  <a:srgbClr val="E15B0F"/>
                </a:solidFill>
                <a:latin typeface="Helvetica Neue"/>
              </a:rPr>
              <a:t>La blague de la semaine</a:t>
            </a:r>
            <a:endParaRPr kumimoji="0" lang="fr-CM" sz="3200" b="1" i="1" u="none" strike="noStrike" kern="1200" cap="none" spc="0" normalizeH="0" baseline="0" noProof="0" dirty="0">
              <a:ln>
                <a:noFill/>
              </a:ln>
              <a:solidFill>
                <a:srgbClr val="E15B0F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012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53ABEA0-7659-266E-F597-A38DB90D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315" y="1447483"/>
            <a:ext cx="7325360" cy="2387600"/>
          </a:xfrm>
        </p:spPr>
        <p:txBody>
          <a:bodyPr/>
          <a:lstStyle/>
          <a:p>
            <a:pPr algn="l"/>
            <a:r>
              <a:rPr lang="fr-FR" dirty="0"/>
              <a:t>Semaine 2</a:t>
            </a:r>
          </a:p>
        </p:txBody>
      </p:sp>
    </p:spTree>
    <p:extLst>
      <p:ext uri="{BB962C8B-B14F-4D97-AF65-F5344CB8AC3E}">
        <p14:creationId xmlns:p14="http://schemas.microsoft.com/office/powerpoint/2010/main" val="590184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Type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noProof="0" dirty="0">
                <a:solidFill>
                  <a:prstClr val="black"/>
                </a:solidFill>
                <a:latin typeface="Tw Cen MT" panose="020B0602020104020603"/>
              </a:rPr>
              <a:t>Instructif, fun, ludique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32446" y="1306822"/>
            <a:ext cx="2791743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Lund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 07</a:t>
            </a:r>
            <a:r>
              <a:rPr kumimoji="0" lang="fr-FR" sz="1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avril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82248" y="1306822"/>
            <a:ext cx="1744422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  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6"/>
            <a:ext cx="989185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Texte de publication </a:t>
            </a:r>
            <a:r>
              <a:rPr lang="fr-F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: </a:t>
            </a: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rgbClr val="080809"/>
                </a:solidFill>
                <a:effectLst/>
                <a:latin typeface="Century Gothic" panose="020B0502020202020204" pitchFamily="34" charset="0"/>
                <a:cs typeface="Segoe UI Historic" panose="020B0502040204020203" pitchFamily="34" charset="0"/>
              </a:rPr>
              <a:t>Bonne semaine à toutes et à tous ! </a:t>
            </a:r>
            <a:r>
              <a:rPr kumimoji="0" lang="fr-FR" altLang="fr-FR" sz="1050" b="0" i="0" u="none" strike="noStrike" cap="none" normalizeH="0" baseline="0" dirty="0">
                <a:ln>
                  <a:noFill/>
                </a:ln>
                <a:solidFill>
                  <a:srgbClr val="080809"/>
                </a:solidFill>
                <a:effectLst/>
                <a:latin typeface="Century Gothic" panose="020B0502020202020204" pitchFamily="34" charset="0"/>
                <a:cs typeface="Segoe UI Historic" panose="020B0502040204020203" pitchFamily="34" charset="0"/>
              </a:rPr>
              <a:t>     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fr-FR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fr-F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Texte sur le visuel : </a:t>
            </a: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Quel est l’émoji qui te caractérise le plus ce lundi ?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fr-FR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fr-F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Type de contenu :</a:t>
            </a: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 Image 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M" sz="3200" b="1" i="1" dirty="0">
                <a:solidFill>
                  <a:srgbClr val="E15B0F"/>
                </a:solidFill>
                <a:latin typeface="Helvetica Neue"/>
              </a:rPr>
              <a:t>Les conseils du lundi</a:t>
            </a:r>
            <a:endParaRPr kumimoji="0" lang="fr-CM" sz="3200" b="1" i="1" u="none" strike="noStrike" kern="1200" cap="none" spc="0" normalizeH="0" baseline="0" noProof="0" dirty="0">
              <a:ln>
                <a:noFill/>
              </a:ln>
              <a:solidFill>
                <a:srgbClr val="E15B0F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F660C3A-FD2B-6E95-2CA7-4CF458B6E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80809"/>
                </a:solidFill>
                <a:effectLst/>
                <a:latin typeface="Segoe UI Historic" panose="020B0502040204020203" pitchFamily="34" charset="0"/>
                <a:cs typeface="Segoe UI Historic" panose="020B0502040204020203" pitchFamily="34" charset="0"/>
              </a:rPr>
              <a:t>Bonne reprise de semaine à toutes et à tous  </a:t>
            </a:r>
            <a:r>
              <a:rPr kumimoji="0" lang="fr-FR" altLang="fr-FR" sz="900" b="0" i="0" u="none" strike="noStrike" cap="none" normalizeH="0" baseline="0" dirty="0">
                <a:ln>
                  <a:noFill/>
                </a:ln>
                <a:solidFill>
                  <a:srgbClr val="080809"/>
                </a:solidFill>
                <a:effectLst/>
                <a:latin typeface="Segoe UI Historic" panose="020B0502040204020203" pitchFamily="34" charset="0"/>
                <a:cs typeface="Segoe UI Historic" panose="020B0502040204020203" pitchFamily="34" charset="0"/>
              </a:rPr>
              <a:t>     </a:t>
            </a:r>
            <a:b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💪🏽">
            <a:extLst>
              <a:ext uri="{FF2B5EF4-FFF2-40B4-BE49-F238E27FC236}">
                <a16:creationId xmlns:a16="http://schemas.microsoft.com/office/drawing/2014/main" id="{79C75C1D-7F7F-583E-75F2-0B4564F5F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-220663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784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Type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noProof="0" dirty="0">
                <a:solidFill>
                  <a:prstClr val="black"/>
                </a:solidFill>
                <a:latin typeface="Tw Cen MT" panose="020B0602020104020603"/>
              </a:rPr>
              <a:t>Instructif, fun, ludique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32446" y="1306822"/>
            <a:ext cx="2791743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Lund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 07</a:t>
            </a:r>
            <a:r>
              <a:rPr kumimoji="0" lang="fr-FR" sz="1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Avril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82248" y="1306822"/>
            <a:ext cx="1744422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  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6"/>
            <a:ext cx="989185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Texte de publication </a:t>
            </a:r>
            <a:r>
              <a:rPr lang="fr-F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/ Visuel : </a:t>
            </a: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07 avril 2025 </a:t>
            </a:r>
            <a:r>
              <a:rPr lang="fr-F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- </a:t>
            </a: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Journée Internationales des Frères et Sœurs</a:t>
            </a:r>
          </a:p>
          <a:p>
            <a:endParaRPr lang="fr-FR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Comme des frères et sœurs nous sommes inséparables comme nos biscuits DELYS &amp; BARKA</a:t>
            </a:r>
          </a:p>
          <a:p>
            <a:endParaRPr lang="fr-FR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fr-F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Type de contenu :</a:t>
            </a: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 Image 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3200" b="1" i="1" u="none" strike="noStrike" kern="1200" cap="none" spc="0" normalizeH="0" baseline="0" noProof="0" dirty="0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</a:rPr>
              <a:t>Journée </a:t>
            </a:r>
            <a:r>
              <a:rPr lang="fr-CM" sz="3200" b="1" i="1" dirty="0">
                <a:solidFill>
                  <a:srgbClr val="E15B0F"/>
                </a:solidFill>
                <a:latin typeface="Helvetica Neue"/>
              </a:rPr>
              <a:t>Internationale des frères et </a:t>
            </a:r>
            <a:r>
              <a:rPr lang="fr-CM" sz="3200" b="1" i="1" dirty="0" err="1">
                <a:solidFill>
                  <a:srgbClr val="E15B0F"/>
                </a:solidFill>
                <a:latin typeface="Helvetica Neue"/>
              </a:rPr>
              <a:t>soeurs</a:t>
            </a:r>
            <a:endParaRPr kumimoji="0" lang="fr-CM" sz="3200" b="1" i="1" u="none" strike="noStrike" kern="1200" cap="none" spc="0" normalizeH="0" baseline="0" noProof="0" dirty="0">
              <a:ln>
                <a:noFill/>
              </a:ln>
              <a:solidFill>
                <a:srgbClr val="E15B0F"/>
              </a:solidFill>
              <a:effectLst/>
              <a:uLnTx/>
              <a:uFillTx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50431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Type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noProof="0" dirty="0">
                <a:solidFill>
                  <a:prstClr val="black"/>
                </a:solidFill>
                <a:latin typeface="Tw Cen MT" panose="020B0602020104020603"/>
              </a:rPr>
              <a:t>Ludique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32446" y="1306822"/>
            <a:ext cx="2791743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Vendre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di </a:t>
            </a: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11 avril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2025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82248" y="1306822"/>
            <a:ext cx="1744422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  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6"/>
            <a:ext cx="9891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Texte de publication </a:t>
            </a:r>
            <a:r>
              <a:rPr lang="fr-F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/ Visuel : </a:t>
            </a:r>
            <a:r>
              <a:rPr lang="fr-FR" sz="1400" dirty="0">
                <a:latin typeface="Century Gothic" panose="020B0502020202020204" pitchFamily="34" charset="0"/>
              </a:rPr>
              <a:t>Que fait un biscuit quand il court ?</a:t>
            </a:r>
          </a:p>
          <a:p>
            <a:endParaRPr lang="fr-FR" sz="1400" b="1" dirty="0">
              <a:latin typeface="Century Gothic" panose="020B0502020202020204" pitchFamily="34" charset="0"/>
            </a:endParaRPr>
          </a:p>
          <a:p>
            <a:r>
              <a:rPr lang="fr-FR" sz="1400" b="1" dirty="0">
                <a:latin typeface="Century Gothic" panose="020B0502020202020204" pitchFamily="34" charset="0"/>
              </a:rPr>
              <a:t>Réponse : </a:t>
            </a:r>
            <a:r>
              <a:rPr lang="fr-FR" sz="1400" dirty="0">
                <a:latin typeface="Century Gothic" panose="020B0502020202020204" pitchFamily="34" charset="0"/>
              </a:rPr>
              <a:t>Il met les miettes ! 🏃‍♂️🍪😂</a:t>
            </a:r>
          </a:p>
          <a:p>
            <a:r>
              <a:rPr lang="fr-F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endParaRPr lang="fr-FR" sz="1400" b="1" dirty="0">
              <a:solidFill>
                <a:srgbClr val="FF0000"/>
              </a:solidFill>
              <a:latin typeface="Aptos" panose="020B0004020202020204" pitchFamily="34" charset="0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3200" b="1" i="1" u="none" strike="noStrike" kern="1200" cap="none" spc="0" normalizeH="0" baseline="0" noProof="0" dirty="0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</a:rPr>
              <a:t>La</a:t>
            </a:r>
            <a:r>
              <a:rPr kumimoji="0" lang="fr-CM" sz="3200" b="1" i="1" u="none" strike="noStrike" kern="1200" cap="none" spc="0" normalizeH="0" noProof="0" dirty="0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</a:rPr>
              <a:t> blague de la semaine</a:t>
            </a:r>
            <a:endParaRPr kumimoji="0" lang="fr-CM" sz="3200" b="1" i="1" u="none" strike="noStrike" kern="1200" cap="none" spc="0" normalizeH="0" baseline="0" noProof="0" dirty="0">
              <a:ln>
                <a:noFill/>
              </a:ln>
              <a:solidFill>
                <a:srgbClr val="E15B0F"/>
              </a:solidFill>
              <a:effectLst/>
              <a:uLnTx/>
              <a:uFillTx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598864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5971</TotalTime>
  <Words>766</Words>
  <Application>Microsoft Office PowerPoint</Application>
  <PresentationFormat>Grand écran</PresentationFormat>
  <Paragraphs>191</Paragraphs>
  <Slides>20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33" baseType="lpstr">
      <vt:lpstr>Aptos</vt:lpstr>
      <vt:lpstr>Arial</vt:lpstr>
      <vt:lpstr>Calibri</vt:lpstr>
      <vt:lpstr>Calibri Light</vt:lpstr>
      <vt:lpstr>Century Gothic</vt:lpstr>
      <vt:lpstr>Courier New</vt:lpstr>
      <vt:lpstr>Helvetica Neue</vt:lpstr>
      <vt:lpstr>Helvetica Neue Medium</vt:lpstr>
      <vt:lpstr>Montserrat Bold</vt:lpstr>
      <vt:lpstr>Segoe UI Historic</vt:lpstr>
      <vt:lpstr>Tw Cen MT</vt:lpstr>
      <vt:lpstr>Thème Office</vt:lpstr>
      <vt:lpstr>21_BasicWhite</vt:lpstr>
      <vt:lpstr>PLANNING DE PUBLICATIONS</vt:lpstr>
      <vt:lpstr>Semaine 1</vt:lpstr>
      <vt:lpstr>Présentation PowerPoint</vt:lpstr>
      <vt:lpstr>Présentation PowerPoint</vt:lpstr>
      <vt:lpstr>Présentation PowerPoint</vt:lpstr>
      <vt:lpstr>Semaine 2</vt:lpstr>
      <vt:lpstr>Présentation PowerPoint</vt:lpstr>
      <vt:lpstr>Présentation PowerPoint</vt:lpstr>
      <vt:lpstr>Présentation PowerPoint</vt:lpstr>
      <vt:lpstr>Semaine 3</vt:lpstr>
      <vt:lpstr>Présentation PowerPoint</vt:lpstr>
      <vt:lpstr>Présentation PowerPoint</vt:lpstr>
      <vt:lpstr>Présentation PowerPoint</vt:lpstr>
      <vt:lpstr>Semaine 4</vt:lpstr>
      <vt:lpstr>Présentation PowerPoint</vt:lpstr>
      <vt:lpstr>Présentation PowerPoint</vt:lpstr>
      <vt:lpstr>Semaine 5</vt:lpstr>
      <vt:lpstr>Présentation PowerPoint</vt:lpstr>
      <vt:lpstr>Présentation PowerPoint</vt:lpstr>
      <vt:lpstr>Merci.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DE PUBLICATIONS</dc:title>
  <dc:creator>LENOVO</dc:creator>
  <cp:lastModifiedBy>User</cp:lastModifiedBy>
  <cp:revision>193</cp:revision>
  <dcterms:created xsi:type="dcterms:W3CDTF">2024-07-18T10:48:58Z</dcterms:created>
  <dcterms:modified xsi:type="dcterms:W3CDTF">2025-03-24T15:05:43Z</dcterms:modified>
</cp:coreProperties>
</file>