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18"/>
  </p:notesMasterIdLst>
  <p:sldIdLst>
    <p:sldId id="257" r:id="rId3"/>
    <p:sldId id="2147330036" r:id="rId4"/>
    <p:sldId id="2147330095" r:id="rId5"/>
    <p:sldId id="2147330094" r:id="rId6"/>
    <p:sldId id="2147330048" r:id="rId7"/>
    <p:sldId id="2147330063" r:id="rId8"/>
    <p:sldId id="2147330078" r:id="rId9"/>
    <p:sldId id="2147330051" r:id="rId10"/>
    <p:sldId id="2147330068" r:id="rId11"/>
    <p:sldId id="2147330096" r:id="rId12"/>
    <p:sldId id="2147330074" r:id="rId13"/>
    <p:sldId id="2147330067" r:id="rId14"/>
    <p:sldId id="2147330064" r:id="rId15"/>
    <p:sldId id="2147330077" r:id="rId16"/>
    <p:sldId id="2147330062" r:id="rId1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0A63B7F8-3D04-44ED-BC7E-0CA3E9505105}">
          <p14:sldIdLst>
            <p14:sldId id="257"/>
          </p14:sldIdLst>
        </p14:section>
        <p14:section name="Section sans titre" id="{F96A49B1-1792-49F8-8062-9732DBB758EE}">
          <p14:sldIdLst>
            <p14:sldId id="2147330036"/>
            <p14:sldId id="2147330095"/>
            <p14:sldId id="2147330094"/>
            <p14:sldId id="2147330048"/>
            <p14:sldId id="2147330063"/>
            <p14:sldId id="2147330078"/>
            <p14:sldId id="2147330051"/>
            <p14:sldId id="2147330068"/>
            <p14:sldId id="2147330096"/>
            <p14:sldId id="2147330074"/>
            <p14:sldId id="2147330067"/>
            <p14:sldId id="2147330064"/>
            <p14:sldId id="2147330077"/>
            <p14:sldId id="2147330062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754" autoAdjust="0"/>
    <p:restoredTop sz="78106" autoAdjust="0"/>
  </p:normalViewPr>
  <p:slideViewPr>
    <p:cSldViewPr snapToGrid="0">
      <p:cViewPr varScale="1">
        <p:scale>
          <a:sx n="56" d="100"/>
          <a:sy n="56" d="100"/>
        </p:scale>
        <p:origin x="2184" y="27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7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261498-50D6-4BE8-BD4F-0AF4FF75C0B8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BF552E-B2CD-451D-80DA-A54BB010D9A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6813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0560574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3310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8E7F5E-49EB-867A-2597-07B036AC5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64627A8E-82BA-A374-21F6-77DE1122D5E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CA326800-A170-E2C7-4D3D-B4D280F1CE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8559B303-7D34-4236-010B-8073DA04EF7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6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784505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3545230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92721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45625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8A066F8-90FB-93D0-B5E6-5E6778E9F1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>
            <a:extLst>
              <a:ext uri="{FF2B5EF4-FFF2-40B4-BE49-F238E27FC236}">
                <a16:creationId xmlns:a16="http://schemas.microsoft.com/office/drawing/2014/main" id="{BFB93731-3730-39C8-13F3-5B51022C13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>
            <a:extLst>
              <a:ext uri="{FF2B5EF4-FFF2-40B4-BE49-F238E27FC236}">
                <a16:creationId xmlns:a16="http://schemas.microsoft.com/office/drawing/2014/main" id="{BB15EB07-FF55-D1C5-07F4-093798A031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EF99C81-3DDE-27EB-D6DB-41A6221EB78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0598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84630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14F180B-7996-4822-9A0A-37D994B9E40C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6753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A222AE-6797-6368-BBA0-38404DC83C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27022C-1B4C-E6AD-E97B-965A96CD2E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A5E37C-350B-B199-2668-65AE1BB59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724C931-9F88-B11D-3DA6-EC1C4BCA5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07AB3A0-F33D-0CEC-BA69-F76483E67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8805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B45E541-8280-94DF-68A2-F4D65F6497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85F949A-CD59-2D49-89B0-A9DC5D964E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3865E7-99A5-0D3B-A465-816F81876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E7CEEA-A758-C7C6-EA4F-D4D30ADFA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981F109-3901-B64A-B8A1-5A92E6FDF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89601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F753E99-E5F4-91D6-FBCA-61E6EF6071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B982721F-35D3-E38F-B557-A08B187236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5855C98-9496-686E-5B09-70FC24930B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C833281-1052-21F7-FBE9-6601578C1D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2DB2CC5-A66E-D93D-934A-96BF47B12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05966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7900878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eur et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0670" y="5929931"/>
            <a:ext cx="10985502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1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48" y="1287496"/>
            <a:ext cx="10985502" cy="2324101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13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0671" y="3611595"/>
            <a:ext cx="10985501" cy="952501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27653917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ts et citrons verts"/>
          <p:cNvSpPr>
            <a:spLocks noGrp="1"/>
          </p:cNvSpPr>
          <p:nvPr>
            <p:ph type="pic" idx="21"/>
          </p:nvPr>
        </p:nvSpPr>
        <p:spPr>
          <a:xfrm>
            <a:off x="-577850" y="-647700"/>
            <a:ext cx="13373100" cy="80094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re de la présentation"/>
          <p:cNvSpPr txBox="1">
            <a:spLocks noGrp="1"/>
          </p:cNvSpPr>
          <p:nvPr>
            <p:ph type="title" hasCustomPrompt="1"/>
          </p:nvPr>
        </p:nvSpPr>
        <p:spPr>
          <a:xfrm>
            <a:off x="603250" y="3562350"/>
            <a:ext cx="10985500" cy="2324100"/>
          </a:xfrm>
          <a:prstGeom prst="rect">
            <a:avLst/>
          </a:prstGeom>
        </p:spPr>
        <p:txBody>
          <a:bodyPr anchor="b"/>
          <a:lstStyle>
            <a:lvl1pPr>
              <a:defRPr sz="5800" spc="-116"/>
            </a:lvl1pPr>
          </a:lstStyle>
          <a:p>
            <a:r>
              <a:t>Titre de la présentation</a:t>
            </a:r>
          </a:p>
        </p:txBody>
      </p:sp>
      <p:sp>
        <p:nvSpPr>
          <p:cNvPr id="23" name="Auteur et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03845" y="553069"/>
            <a:ext cx="10984311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Auteur et date</a:t>
            </a:r>
          </a:p>
        </p:txBody>
      </p:sp>
      <p:sp>
        <p:nvSpPr>
          <p:cNvPr id="2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5804955"/>
            <a:ext cx="10985500" cy="558476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la présentation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75836951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tre titre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l avec des beignets de saumon, de la salade et du houmous"/>
          <p:cNvSpPr>
            <a:spLocks noGrp="1"/>
          </p:cNvSpPr>
          <p:nvPr>
            <p:ph type="pic" idx="21"/>
          </p:nvPr>
        </p:nvSpPr>
        <p:spPr>
          <a:xfrm>
            <a:off x="5486400" y="-101600"/>
            <a:ext cx="6072419" cy="70675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635000"/>
            <a:ext cx="4889500" cy="2941137"/>
          </a:xfrm>
          <a:prstGeom prst="rect">
            <a:avLst/>
          </a:prstGeom>
        </p:spPr>
        <p:txBody>
          <a:bodyPr anchor="b"/>
          <a:lstStyle/>
          <a:p>
            <a:r>
              <a:t>Titre de diapositive</a:t>
            </a:r>
          </a:p>
        </p:txBody>
      </p:sp>
      <p:sp>
        <p:nvSpPr>
          <p:cNvPr id="34" name="Texte niveau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03250" y="3530288"/>
            <a:ext cx="4889500" cy="2692712"/>
          </a:xfrm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  <a:lvl2pPr marL="0" indent="2286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2pPr>
            <a:lvl3pPr marL="0" indent="4572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3pPr>
            <a:lvl4pPr marL="0" indent="6858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4pPr>
            <a:lvl5pPr marL="0" indent="91440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5pPr>
          </a:lstStyle>
          <a:p>
            <a:r>
              <a:t>Sous-titre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5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94796688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re de diapositiv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43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44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59247414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c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8996148"/>
      </p:ext>
    </p:extLst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, puces et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4889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61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124252"/>
            <a:ext cx="4889500" cy="4128315"/>
          </a:xfrm>
          <a:prstGeom prst="rect">
            <a:avLst/>
          </a:prstGeom>
        </p:spPr>
        <p:txBody>
          <a:bodyPr/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Bol de pâtes pappardelle avec du beurre maître d’hôtel, des noisettes grillées et des lamelles de parmesan"/>
          <p:cNvSpPr>
            <a:spLocks noGrp="1"/>
          </p:cNvSpPr>
          <p:nvPr>
            <p:ph type="pic" idx="22"/>
          </p:nvPr>
        </p:nvSpPr>
        <p:spPr>
          <a:xfrm>
            <a:off x="6096000" y="-203633"/>
            <a:ext cx="5458437" cy="7277916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4889500" cy="717550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64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80811640"/>
      </p:ext>
    </p:extLst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Titre de section"/>
          <p:cNvSpPr txBox="1">
            <a:spLocks noGrp="1"/>
          </p:cNvSpPr>
          <p:nvPr>
            <p:ph type="title" hasCustomPrompt="1"/>
          </p:nvPr>
        </p:nvSpPr>
        <p:spPr>
          <a:xfrm>
            <a:off x="603248" y="2266950"/>
            <a:ext cx="10985502" cy="2324100"/>
          </a:xfrm>
          <a:prstGeom prst="rect">
            <a:avLst/>
          </a:prstGeom>
        </p:spPr>
        <p:txBody>
          <a:bodyPr anchor="ctr"/>
          <a:lstStyle>
            <a:lvl1pPr>
              <a:defRPr sz="5800" b="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Titre de section</a:t>
            </a:r>
          </a:p>
        </p:txBody>
      </p:sp>
      <p:sp>
        <p:nvSpPr>
          <p:cNvPr id="72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8825"/>
            <a:ext cx="309380" cy="24109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5005868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B84FE8D-9FC0-EF41-82D9-C793C0588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5DA5D1D-B013-79C5-1B89-1BA4AB59F6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C6BDA85-11FF-1453-D69B-E0F4AED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EC97-0B60-F540-17B0-9909B1A7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BCA0379-E9BD-6BF2-3017-7CE96A3F8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7594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475"/>
          </a:xfrm>
          <a:prstGeom prst="rect">
            <a:avLst/>
          </a:prstGeom>
        </p:spPr>
        <p:txBody>
          <a:bodyPr/>
          <a:lstStyle/>
          <a:p>
            <a:r>
              <a:t>Titre de diapositive</a:t>
            </a:r>
          </a:p>
        </p:txBody>
      </p:sp>
      <p:sp>
        <p:nvSpPr>
          <p:cNvPr id="80" name="Sous-titre de diapositiv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diapositive</a:t>
            </a:r>
          </a:p>
        </p:txBody>
      </p:sp>
      <p:sp>
        <p:nvSpPr>
          <p:cNvPr id="8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90661392"/>
      </p:ext>
    </p:extLst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Ordre du jo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Titre de l’ordre du jour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7550"/>
          </a:xfrm>
          <a:prstGeom prst="rect">
            <a:avLst/>
          </a:prstGeom>
        </p:spPr>
        <p:txBody>
          <a:bodyPr/>
          <a:lstStyle/>
          <a:p>
            <a:r>
              <a:t>Titre de l’ordre du jour</a:t>
            </a:r>
          </a:p>
        </p:txBody>
      </p:sp>
      <p:sp>
        <p:nvSpPr>
          <p:cNvPr id="89" name="Sous-titre de l’ordre du jour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1186481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Sous-titre de l’ordre du jour</a:t>
            </a:r>
          </a:p>
        </p:txBody>
      </p:sp>
      <p:sp>
        <p:nvSpPr>
          <p:cNvPr id="90" name="Texte niveau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1pPr>
            <a:lvl2pPr marL="0" indent="2286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2pPr>
            <a:lvl3pPr marL="0" indent="4572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3pPr>
            <a:lvl4pPr marL="0" indent="6858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4pPr>
            <a:lvl5pPr marL="0" indent="914400" defTabSz="412750">
              <a:lnSpc>
                <a:spcPct val="100000"/>
              </a:lnSpc>
              <a:spcBef>
                <a:spcPts val="900"/>
              </a:spcBef>
              <a:buSzTx/>
              <a:buNone/>
              <a:defRPr sz="2750" spc="-28"/>
            </a:lvl5pPr>
          </a:lstStyle>
          <a:p>
            <a:r>
              <a:t>Rubriques de l’ordre du jour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09326945"/>
      </p:ext>
    </p:extLst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éclar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03250" y="2460422"/>
            <a:ext cx="10985500" cy="1937157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5800" spc="-116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Déclaration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69662929"/>
      </p:ext>
    </p:extLst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it importa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537964"/>
            <a:ext cx="10985500" cy="3620792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1pPr>
            <a:lvl2pPr marL="0" indent="2286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2pPr>
            <a:lvl3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3pPr>
            <a:lvl4pPr marL="0" indent="6858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4pPr>
            <a:lvl5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2500" b="1" spc="-125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Données clés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03250" y="4131090"/>
            <a:ext cx="10985500" cy="4673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412750">
              <a:lnSpc>
                <a:spcPct val="100000"/>
              </a:lnSpc>
              <a:spcBef>
                <a:spcPts val="0"/>
              </a:spcBef>
              <a:buSzTx/>
              <a:buNone/>
              <a:defRPr sz="2750" b="1"/>
            </a:lvl1pPr>
          </a:lstStyle>
          <a:p>
            <a:r>
              <a:t>Données clés</a:t>
            </a:r>
          </a:p>
        </p:txBody>
      </p:sp>
      <p:sp>
        <p:nvSpPr>
          <p:cNvPr id="10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4327086"/>
      </p:ext>
    </p:extLst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5012" y="5337727"/>
            <a:ext cx="10100026" cy="31849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412750">
              <a:lnSpc>
                <a:spcPct val="100000"/>
              </a:lnSpc>
              <a:spcBef>
                <a:spcPts val="0"/>
              </a:spcBef>
              <a:buSzTx/>
              <a:buNone/>
              <a:defRPr sz="1800" b="1"/>
            </a:lvl1pPr>
          </a:lstStyle>
          <a:p>
            <a:r>
              <a:t>Attribution</a:t>
            </a:r>
          </a:p>
        </p:txBody>
      </p:sp>
      <p:sp>
        <p:nvSpPr>
          <p:cNvPr id="116" name="Texte niveau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876962" y="2469930"/>
            <a:ext cx="10438077" cy="1918140"/>
          </a:xfrm>
          <a:prstGeom prst="rect">
            <a:avLst/>
          </a:prstGeom>
        </p:spPr>
        <p:txBody>
          <a:bodyPr/>
          <a:lstStyle>
            <a:lvl1pPr marL="319462" indent="-2349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319462" indent="-63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319462" indent="2222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319462" indent="4508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319462" indent="679450">
              <a:spcBef>
                <a:spcPts val="0"/>
              </a:spcBef>
              <a:buSzTx/>
              <a:buNone/>
              <a:defRPr sz="4250" spc="-85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« Citation notable »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39650911"/>
      </p:ext>
    </p:extLst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3 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l de salade avec du riz frit, des œufs durs et des baguettes"/>
          <p:cNvSpPr>
            <a:spLocks noGrp="1"/>
          </p:cNvSpPr>
          <p:nvPr>
            <p:ph type="pic" sz="quarter" idx="21"/>
          </p:nvPr>
        </p:nvSpPr>
        <p:spPr>
          <a:xfrm>
            <a:off x="7880350" y="508000"/>
            <a:ext cx="3719550" cy="297483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l avec des beignets de saumon, de la salade et du houmous "/>
          <p:cNvSpPr>
            <a:spLocks noGrp="1"/>
          </p:cNvSpPr>
          <p:nvPr>
            <p:ph type="pic" sz="half" idx="22"/>
          </p:nvPr>
        </p:nvSpPr>
        <p:spPr>
          <a:xfrm>
            <a:off x="6750050" y="1989138"/>
            <a:ext cx="5219700" cy="607509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l de pâtes pappardelle avec du beurre maître d’hôtel, des noisettes grillées et des lamelles de parmesan"/>
          <p:cNvSpPr>
            <a:spLocks noGrp="1"/>
          </p:cNvSpPr>
          <p:nvPr>
            <p:ph type="pic" idx="23"/>
          </p:nvPr>
        </p:nvSpPr>
        <p:spPr>
          <a:xfrm>
            <a:off x="-69850" y="247650"/>
            <a:ext cx="8305800" cy="622935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97567081"/>
      </p:ext>
    </p:extLst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l de salade avec du riz frit, des œufs durs et des baguettes"/>
          <p:cNvSpPr>
            <a:spLocks noGrp="1"/>
          </p:cNvSpPr>
          <p:nvPr>
            <p:ph type="pic" idx="21"/>
          </p:nvPr>
        </p:nvSpPr>
        <p:spPr>
          <a:xfrm>
            <a:off x="-666750" y="-2762250"/>
            <a:ext cx="13525500" cy="108204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98165200"/>
      </p:ext>
    </p:extLst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44636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E219AD9-A7EF-6D64-C6D4-3640EDC195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3E2D9FF-58E1-6A5C-D4B0-0575179A3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951683E-A39B-A686-0943-22B7C025C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14FBF4-6065-DA8A-A2EB-A23FD3142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FED6D80-8C86-B504-9F93-DEE0BB8F2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4954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722FA8-BA30-8F89-BB1F-25AF50B82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3497624-C215-5E23-9672-30761B8213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0FE540-8E82-D93D-16E6-55FCCD2E0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D1C7AF9-5D6A-FE60-00FC-822418A2FE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ACA5BBE-0282-D009-A36B-3A52DA557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78D604E-000F-8824-DFAD-24DE40DB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1877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86F90B8-DB96-EA7A-4D60-61E07BCB6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F3E41A9-8CA9-61D3-1094-AC50C208B9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A6F3D9EE-331A-BB8B-4684-33F21C38AE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A63FAD0E-8069-5A3C-31DF-4928E52900B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DE557BCD-1764-DEEB-80BB-9389D608515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E65EB39-B33C-3A7E-5F64-4F6AE344C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A04D725-4DFE-28DA-E661-0FB5C9F381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4E042AAF-13FE-F54C-1DAD-367A77F20A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75344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5DDAC61-EE56-4E34-A089-F0F8CAE16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3ACA8442-F0AC-F158-62F6-71E0BB58D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B37559-AD1D-2BFD-D93C-BD3D1C9E8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112BDEC-5208-A696-0A99-11A5C79816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48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D533D01-46DF-AFD3-E55D-4A22B64FF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7672D768-B582-8BC8-9263-588AB7ACA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DA138DF-0839-B57A-7DE5-059E34812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294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F5EE747-0EA1-39BB-94C2-E762033C42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C8F64DB-6CD5-9BD3-D394-DF34AD2248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87B741E-2C28-E92C-4D8C-E33D94C5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F5F51F8-F5C8-BA19-0B80-B9502BD5F1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78BE028-AC07-4F98-726B-BC960529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153D0D5-5D09-2CD7-3C2C-E2CB3CF35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520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8A71F0-D0BE-689F-2E10-CC8E7BEAF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0A210B-6184-9B3E-3AA5-566C08273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BF35BD8-F585-FD50-B953-1032F2C43F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A8CFFA0E-1E51-951C-5625-2532EE70F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1EC5A4E-E48A-6981-3EDA-3D204EA71F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2F95A3E-D6E8-8189-DE3E-E3A76D110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8516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8E74879-0565-87EE-1149-796CE7EEF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DE53E03-CD88-332E-E842-74BBA737C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260A08-07B7-2565-1A9F-4CF7E95476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C8C30-E931-4EED-A92E-69D548C48771}" type="datetimeFigureOut">
              <a:rPr lang="fr-FR" smtClean="0"/>
              <a:t>15/10/2025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BA32654-0059-35E5-CD7E-7AF8058594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AA21EC-ED7B-12CE-2A9A-672066B200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6AB64-62EE-4A2B-B3FF-30D0C733F0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41554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de diapositive"/>
          <p:cNvSpPr txBox="1">
            <a:spLocks noGrp="1"/>
          </p:cNvSpPr>
          <p:nvPr>
            <p:ph type="title" hasCustomPrompt="1"/>
          </p:nvPr>
        </p:nvSpPr>
        <p:spPr>
          <a:xfrm>
            <a:off x="603250" y="539750"/>
            <a:ext cx="10985500" cy="7165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Titre de diapositive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 hasCustomPrompt="1"/>
          </p:nvPr>
        </p:nvSpPr>
        <p:spPr>
          <a:xfrm>
            <a:off x="603250" y="2124252"/>
            <a:ext cx="10985500" cy="4128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Texte de puce de diapositive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6000750" y="6486708"/>
            <a:ext cx="309380" cy="241092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292100">
              <a:defRPr sz="9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17507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</p:sldLayoutIdLst>
  <p:transition spd="med"/>
  <p:txStyles>
    <p:titleStyle>
      <a:lvl1pPr marL="0" marR="0" indent="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l" defTabSz="1219169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250" b="1" i="0" u="none" strike="noStrike" cap="none" spc="-85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04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609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914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219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5240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18288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1336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24384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2743200" marR="0" indent="-304800" algn="l" defTabSz="1219169" rtl="0" latinLnBrk="0">
        <a:lnSpc>
          <a:spcPct val="90000"/>
        </a:lnSpc>
        <a:spcBef>
          <a:spcPts val="2250"/>
        </a:spcBef>
        <a:spcAft>
          <a:spcPts val="0"/>
        </a:spcAft>
        <a:buClrTx/>
        <a:buSzPct val="123000"/>
        <a:buFontTx/>
        <a:buChar char="•"/>
        <a:tabLst/>
        <a:defRPr sz="24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228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457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685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9144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11430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13716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16002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1828800" algn="ctr" defTabSz="2921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9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52" name="Titre de la présentation"/>
          <p:cNvSpPr txBox="1">
            <a:spLocks noGrp="1"/>
          </p:cNvSpPr>
          <p:nvPr>
            <p:ph type="ctrTitle"/>
          </p:nvPr>
        </p:nvSpPr>
        <p:spPr>
          <a:xfrm>
            <a:off x="603248" y="1287496"/>
            <a:ext cx="8372983" cy="2324101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defRPr b="0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pPr>
            <a:r>
              <a:rPr lang="fr-CM" sz="6950" dirty="0">
                <a:latin typeface="Century Gothic" panose="020B0502020202020204" pitchFamily="34" charset="0"/>
              </a:rPr>
              <a:t>PLANNING DE PUBLICATIONS</a:t>
            </a:r>
            <a:endParaRPr sz="6950" dirty="0">
              <a:latin typeface="Century Gothic" panose="020B0502020202020204" pitchFamily="34" charset="0"/>
            </a:endParaRPr>
          </a:p>
        </p:txBody>
      </p:sp>
      <p:sp>
        <p:nvSpPr>
          <p:cNvPr id="153" name="Descriptif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600671" y="3707722"/>
            <a:ext cx="7172630" cy="952501"/>
          </a:xfrm>
          <a:prstGeom prst="rect">
            <a:avLst/>
          </a:prstGeom>
        </p:spPr>
        <p:txBody>
          <a:bodyPr>
            <a:normAutofit fontScale="47500" lnSpcReduction="20000"/>
          </a:bodyPr>
          <a:lstStyle>
            <a:lvl1pPr>
              <a:defRPr sz="48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endParaRPr lang="fr-CM" dirty="0"/>
          </a:p>
          <a:p>
            <a:endParaRPr lang="fr-CM" b="1" dirty="0">
              <a:latin typeface="Century Gothic" panose="020B0502020202020204" pitchFamily="34" charset="0"/>
            </a:endParaRPr>
          </a:p>
          <a:p>
            <a:r>
              <a:rPr lang="fr-FR" b="1" dirty="0">
                <a:latin typeface="Century Gothic" panose="020B0502020202020204" pitchFamily="34" charset="0"/>
              </a:rPr>
              <a:t>DELYS &amp; BARKA – NOVEMBRE 2025</a:t>
            </a:r>
            <a:endParaRPr b="1" dirty="0">
              <a:latin typeface="Century Gothic" panose="020B0502020202020204" pitchFamily="34" charset="0"/>
            </a:endParaRPr>
          </a:p>
        </p:txBody>
      </p:sp>
      <p:pic>
        <p:nvPicPr>
          <p:cNvPr id="154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76027" y="3630661"/>
            <a:ext cx="4716401" cy="3246819"/>
          </a:xfrm>
          <a:prstGeom prst="rect">
            <a:avLst/>
          </a:prstGeom>
          <a:ln w="12700">
            <a:miter lim="400000"/>
          </a:ln>
        </p:spPr>
      </p:pic>
      <p:pic>
        <p:nvPicPr>
          <p:cNvPr id="155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2125" y="5600777"/>
            <a:ext cx="1818781" cy="5171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B2967-4C19-354A-D30F-D79B514E2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60FEE3C5-7160-F441-C8A6-BE8879E899E3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4C07C04-CB12-A6ED-7F1D-22C9976741A8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916A72-DB0E-2448-7634-DBC687B239C9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E26C2AE-09C4-84E3-17CC-69A531D24A93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77CF821-08DC-E261-5374-DF4C6E453B0F}"/>
              </a:ext>
            </a:extLst>
          </p:cNvPr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Jeudi 20 Novembre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47944D1-0A15-E270-7C73-E2C3F8AC941B}"/>
              </a:ext>
            </a:extLst>
          </p:cNvPr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340366A-CDFE-D6E3-CBF7-08DE0FA6BC47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4929082-788B-6D01-0211-2AD6C0E51159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9E655BB7-ACAA-8055-E9EF-71703DB82A34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565EFE83-A1F6-2E15-1744-6003FCD2901E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378245FA-E33D-0BB1-E937-9C721A59C379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8542037E-40FE-C3F3-08FA-0745075F9B2A}"/>
              </a:ext>
            </a:extLst>
          </p:cNvPr>
          <p:cNvSpPr txBox="1"/>
          <p:nvPr/>
        </p:nvSpPr>
        <p:spPr>
          <a:xfrm>
            <a:off x="268148" y="3777057"/>
            <a:ext cx="973844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600" b="1" dirty="0">
                <a:latin typeface="Century Gothic" panose="020B0502020202020204" pitchFamily="34" charset="0"/>
              </a:rPr>
              <a:t>Message sur le visuel : </a:t>
            </a:r>
            <a:r>
              <a:rPr lang="fr-FR" sz="1600" dirty="0">
                <a:latin typeface="Century Gothic" panose="020B0502020202020204" pitchFamily="34" charset="0"/>
              </a:rPr>
              <a:t>20 Novembre – Journée de l’enfance</a:t>
            </a:r>
          </a:p>
          <a:p>
            <a:pPr lvl="0"/>
            <a:r>
              <a:rPr lang="fr-FR" sz="1600" dirty="0">
                <a:latin typeface="Century Gothic" panose="020B0502020202020204" pitchFamily="34" charset="0"/>
              </a:rPr>
              <a:t>Leur petit sourire, notre plus belle énergie. </a:t>
            </a:r>
          </a:p>
          <a:p>
            <a:endParaRPr lang="fr-FR" sz="1600" b="1" dirty="0">
              <a:latin typeface="Century Gothic" panose="020B0502020202020204" pitchFamily="34" charset="0"/>
            </a:endParaRPr>
          </a:p>
          <a:p>
            <a:r>
              <a:rPr lang="fr-FR" sz="1600" b="1" dirty="0">
                <a:latin typeface="Century Gothic" panose="020B0502020202020204" pitchFamily="34" charset="0"/>
              </a:rPr>
              <a:t>Texte de publication :</a:t>
            </a:r>
            <a:r>
              <a:rPr lang="fr-FR" sz="1600" dirty="0">
                <a:latin typeface="Century Gothic" panose="020B0502020202020204" pitchFamily="34" charset="0"/>
              </a:rPr>
              <a:t> Aujourd'hui, on célèbre la force et la joie de nos enfants ! 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En cette Journée de l'Enfance, nous encourageons leur curiosité et leur énergie débordante pour qu'ils conquièrent leur monde.</a:t>
            </a:r>
            <a:r>
              <a:rPr lang="fr-FR" sz="1600" dirty="0"/>
              <a:t> </a:t>
            </a:r>
            <a:r>
              <a:rPr lang="fr-FR" sz="1600" dirty="0">
                <a:latin typeface="Century Gothic" panose="020B0502020202020204" pitchFamily="34" charset="0"/>
              </a:rPr>
              <a:t>Un DÉLYS, c'est le petit coup de pouce gourmand pour accompagner leurs rêves et leur donner la force d'apprendre et de jouer.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Joyeuse fête à tous les enfants!</a:t>
            </a:r>
          </a:p>
          <a:p>
            <a:r>
              <a:rPr lang="fr-FR" sz="1600" dirty="0">
                <a:latin typeface="Century Gothic" panose="020B0502020202020204" pitchFamily="34" charset="0"/>
              </a:rPr>
              <a:t>#JournéeDeLEnfance #DelysMoments #EnfantsDuCameroun #ÉnergiePourGrandir #DelysFamille</a:t>
            </a:r>
          </a:p>
          <a:p>
            <a:endParaRPr lang="fr-FR" sz="1600" dirty="0"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8CA2F097-C6F1-A9C8-D821-286CF2A83E30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B069C697-BAA8-1462-C107-09EC88237F7E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Journée de l’enfance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63439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Ludique, Fun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7" y="1306822"/>
            <a:ext cx="2791742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noProof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Vendredi </a:t>
            </a:r>
            <a:r>
              <a:rPr lang="fr-FR" sz="1600" kern="0" dirty="0">
                <a:solidFill>
                  <a:prstClr val="black"/>
                </a:solidFill>
                <a:latin typeface="Tw Cen MT" panose="020B0602020104020603"/>
              </a:rPr>
              <a:t>21</a:t>
            </a: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Novembre</a:t>
            </a:r>
            <a:r>
              <a:rPr lang="fr-FR" sz="1600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r>
              <a:rPr kumimoji="0" lang="fr-FR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</a:t>
            </a:r>
            <a:endParaRPr lang="fr-FR" sz="1600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268148" y="3219091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6A6E6E08-36B3-F392-DF3B-43D7C2AD273D}"/>
              </a:ext>
            </a:extLst>
          </p:cNvPr>
          <p:cNvSpPr txBox="1"/>
          <p:nvPr/>
        </p:nvSpPr>
        <p:spPr>
          <a:xfrm>
            <a:off x="228866" y="3817609"/>
            <a:ext cx="946872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/>
            <a:r>
              <a:rPr lang="fr-FR" b="1" dirty="0">
                <a:latin typeface="Century Gothic" panose="020B0502020202020204" pitchFamily="34" charset="0"/>
              </a:rPr>
              <a:t>Message sur le visuel : </a:t>
            </a:r>
            <a:r>
              <a:rPr lang="fr-FR" dirty="0">
                <a:latin typeface="Century Gothic" panose="020B0502020202020204" pitchFamily="34" charset="0"/>
              </a:rPr>
              <a:t>Croquant jusqu’à la dernière blague</a:t>
            </a:r>
          </a:p>
          <a:p>
            <a:pPr lvl="0"/>
            <a:r>
              <a:rPr lang="fr-FR" dirty="0">
                <a:latin typeface="Century Gothic" panose="020B0502020202020204" pitchFamily="34" charset="0"/>
              </a:rPr>
              <a:t> </a:t>
            </a: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Axe créatif : </a:t>
            </a:r>
            <a:r>
              <a:rPr lang="fr-FR" dirty="0">
                <a:latin typeface="Century Gothic" panose="020B0502020202020204" pitchFamily="34" charset="0"/>
              </a:rPr>
              <a:t>Biscuit DELYS avec des lunettes et un micro, comme un humoriste sur scène. Fond orange vif.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Texte de publication : </a:t>
            </a:r>
            <a:r>
              <a:rPr lang="fr-FR" dirty="0">
                <a:latin typeface="Century Gothic" panose="020B0502020202020204" pitchFamily="34" charset="0"/>
              </a:rPr>
              <a:t>Que dit un biscuit DELYS quand il réussit son coup ?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Je suis trop croquant pour toi !” 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#BlagueDuVendredi #BarkaHumour #WeekendCroustillant »</a:t>
            </a:r>
          </a:p>
        </p:txBody>
      </p:sp>
    </p:spTree>
    <p:extLst>
      <p:ext uri="{BB962C8B-B14F-4D97-AF65-F5344CB8AC3E}">
        <p14:creationId xmlns:p14="http://schemas.microsoft.com/office/powerpoint/2010/main" val="947072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4</a:t>
            </a:r>
          </a:p>
        </p:txBody>
      </p:sp>
    </p:spTree>
    <p:extLst>
      <p:ext uri="{BB962C8B-B14F-4D97-AF65-F5344CB8AC3E}">
        <p14:creationId xmlns:p14="http://schemas.microsoft.com/office/powerpoint/2010/main" val="1728233375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24 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Novembre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latin typeface="Century Gothic" panose="020B0502020202020204" pitchFamily="34" charset="0"/>
              </a:rPr>
              <a:t>Message sur le visuel : </a:t>
            </a:r>
            <a:r>
              <a:rPr lang="fr-FR" dirty="0">
                <a:latin typeface="Century Gothic" panose="020B0502020202020204" pitchFamily="34" charset="0"/>
              </a:rPr>
              <a:t>Tiens bon, le croustillant est avec toi </a:t>
            </a:r>
          </a:p>
          <a:p>
            <a:pPr lvl="0"/>
            <a:endParaRPr lang="fr-FR" b="1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Axe créatif : </a:t>
            </a:r>
            <a:r>
              <a:rPr lang="fr-FR" dirty="0">
                <a:latin typeface="Century Gothic" panose="020B0502020202020204" pitchFamily="34" charset="0"/>
              </a:rPr>
              <a:t>Biscuit BARKA posé sur fond de pierre avec lumière du matin. Ton motivant, message fort.</a:t>
            </a:r>
          </a:p>
          <a:p>
            <a:pPr lvl="0"/>
            <a:endParaRPr lang="fr-FR" b="1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Texte de publication :</a:t>
            </a:r>
            <a:r>
              <a:rPr lang="fr-FR" dirty="0">
                <a:latin typeface="Century Gothic" panose="020B0502020202020204" pitchFamily="34" charset="0"/>
              </a:rPr>
              <a:t> Nouveau lundi, nouvelle dose de courage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Avec BARKA, croque ton lundi et ne lâche rien ! 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#ConseilDuLundi #BarkaStrong #MotivationDuJour #CroquantPower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Les conseils du lundi</a:t>
            </a:r>
          </a:p>
        </p:txBody>
      </p:sp>
    </p:spTree>
    <p:extLst>
      <p:ext uri="{BB962C8B-B14F-4D97-AF65-F5344CB8AC3E}">
        <p14:creationId xmlns:p14="http://schemas.microsoft.com/office/powerpoint/2010/main" val="188237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28 N</a:t>
            </a:r>
            <a:r>
              <a:rPr lang="fr-FR" kern="0" dirty="0" err="1">
                <a:solidFill>
                  <a:prstClr val="black"/>
                </a:solidFill>
                <a:latin typeface="Tw Cen MT" panose="020B0602020104020603"/>
              </a:rPr>
              <a:t>ovembre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 2025</a:t>
            </a: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latin typeface="Century Gothic" panose="020B0502020202020204" pitchFamily="34" charset="0"/>
              </a:rPr>
              <a:t>Message sur le visuel : </a:t>
            </a:r>
            <a:r>
              <a:rPr lang="fr-FR" dirty="0">
                <a:latin typeface="Century Gothic" panose="020B0502020202020204" pitchFamily="34" charset="0"/>
              </a:rPr>
              <a:t>« Le fourrage du rire, c’est DÉLYS ! 😂🍫 »</a:t>
            </a:r>
          </a:p>
          <a:p>
            <a:pPr lvl="0"/>
            <a:endParaRPr lang="fr-FR" b="1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Axe créatif : </a:t>
            </a:r>
            <a:r>
              <a:rPr lang="fr-FR" dirty="0">
                <a:latin typeface="Century Gothic" panose="020B0502020202020204" pitchFamily="34" charset="0"/>
              </a:rPr>
              <a:t>Biscuit DÉLYS souriant, bulles BD, ambiance douce et pastel.</a:t>
            </a:r>
          </a:p>
          <a:p>
            <a:pPr lvl="0"/>
            <a:endParaRPr lang="fr-FR" b="1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Texte de publication : </a:t>
            </a:r>
            <a:r>
              <a:rPr lang="fr-FR" dirty="0">
                <a:latin typeface="Century Gothic" panose="020B0502020202020204" pitchFamily="34" charset="0"/>
              </a:rPr>
              <a:t>Que dit un biscuit DÉLYS à son ami triste ? Allez, garde la crème haute!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#BlagueDuVendredi #DelysFun #HumourFourré #WeekendSucré »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0287516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Rectangle"/>
          <p:cNvSpPr/>
          <p:nvPr/>
        </p:nvSpPr>
        <p:spPr>
          <a:xfrm>
            <a:off x="-2816" y="-5742"/>
            <a:ext cx="12197632" cy="6869484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</p:spPr>
        <p:txBody>
          <a:bodyPr lIns="25400" tIns="25400" rIns="25400" bIns="25400" anchor="ctr"/>
          <a:lstStyle/>
          <a:p>
            <a:pPr marL="0" marR="0" lvl="0" indent="0" algn="ctr" defTabSz="41275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kumimoji="0" sz="16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Helvetica Neue Medium"/>
              <a:sym typeface="Helvetica Neue Medium"/>
            </a:endParaRPr>
          </a:p>
        </p:txBody>
      </p:sp>
      <p:sp>
        <p:nvSpPr>
          <p:cNvPr id="190" name="Merci."/>
          <p:cNvSpPr txBox="1">
            <a:spLocks noGrp="1"/>
          </p:cNvSpPr>
          <p:nvPr>
            <p:ph type="ctrTitle"/>
          </p:nvPr>
        </p:nvSpPr>
        <p:spPr>
          <a:xfrm>
            <a:off x="1909509" y="1287496"/>
            <a:ext cx="8372982" cy="2324101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>
              <a:defRPr sz="18500" b="0" spc="-369">
                <a:solidFill>
                  <a:srgbClr val="FFFFF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dirty="0">
                <a:latin typeface="Century Gothic" panose="020B0502020202020204" pitchFamily="34" charset="0"/>
              </a:rPr>
              <a:t>Merci</a:t>
            </a:r>
            <a:r>
              <a:rPr dirty="0"/>
              <a:t>.</a:t>
            </a:r>
          </a:p>
        </p:txBody>
      </p:sp>
      <p:sp>
        <p:nvSpPr>
          <p:cNvPr id="191" name="Titre de la présentation"/>
          <p:cNvSpPr txBox="1">
            <a:spLocks noGrp="1"/>
          </p:cNvSpPr>
          <p:nvPr>
            <p:ph type="subTitle" sz="quarter" idx="1"/>
          </p:nvPr>
        </p:nvSpPr>
        <p:spPr>
          <a:xfrm>
            <a:off x="1645669" y="3554882"/>
            <a:ext cx="9164571" cy="952501"/>
          </a:xfrm>
          <a:prstGeom prst="rect">
            <a:avLst/>
          </a:prstGeom>
        </p:spPr>
        <p:txBody>
          <a:bodyPr>
            <a:normAutofit fontScale="25000" lnSpcReduction="20000"/>
          </a:bodyPr>
          <a:lstStyle>
            <a:lvl1pPr algn="ctr">
              <a:defRPr sz="4400" b="0">
                <a:solidFill>
                  <a:srgbClr val="E15B0F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rPr lang="fr-CM" sz="14400" dirty="0">
                <a:latin typeface="Century Gothic" panose="020B0502020202020204" pitchFamily="34" charset="0"/>
              </a:rPr>
              <a:t>PLANNING DE PUBLICATIONS </a:t>
            </a:r>
          </a:p>
          <a:p>
            <a:r>
              <a:rPr lang="fr-FR" sz="14400" dirty="0">
                <a:latin typeface="Century Gothic" panose="020B0502020202020204" pitchFamily="34" charset="0"/>
              </a:rPr>
              <a:t>DELYS </a:t>
            </a:r>
            <a:r>
              <a:rPr lang="fr-FR" sz="14400">
                <a:latin typeface="Century Gothic" panose="020B0502020202020204" pitchFamily="34" charset="0"/>
              </a:rPr>
              <a:t>&amp; BARKA - NOVEMBRE </a:t>
            </a:r>
            <a:r>
              <a:rPr lang="fr-CM" sz="14400" dirty="0">
                <a:latin typeface="Century Gothic" panose="020B0502020202020204" pitchFamily="34" charset="0"/>
              </a:rPr>
              <a:t> 2025</a:t>
            </a:r>
          </a:p>
          <a:p>
            <a:endParaRPr dirty="0">
              <a:latin typeface="Century Gothic" panose="020B0502020202020204" pitchFamily="34" charset="0"/>
            </a:endParaRPr>
          </a:p>
        </p:txBody>
      </p:sp>
      <p:pic>
        <p:nvPicPr>
          <p:cNvPr id="192" name="Image" descr="Image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610" y="954543"/>
            <a:ext cx="1818781" cy="517137"/>
          </a:xfrm>
          <a:prstGeom prst="rect">
            <a:avLst/>
          </a:prstGeom>
          <a:ln w="12700">
            <a:miter lim="400000"/>
          </a:ln>
        </p:spPr>
      </p:pic>
      <p:pic>
        <p:nvPicPr>
          <p:cNvPr id="193" name="Image" descr="Image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45669" y="5227845"/>
            <a:ext cx="8900663" cy="1263000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8372339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Lundi 03 Novembre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89185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latin typeface="Century Gothic" panose="020B0502020202020204" pitchFamily="34" charset="0"/>
              </a:rPr>
              <a:t>Message sur le visuel : </a:t>
            </a:r>
            <a:r>
              <a:rPr lang="fr-FR" dirty="0">
                <a:latin typeface="Century Gothic" panose="020B0502020202020204" pitchFamily="34" charset="0"/>
              </a:rPr>
              <a:t>Commence ta semaine avec un biscuit plein de douceur 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Axe créatif : </a:t>
            </a:r>
            <a:r>
              <a:rPr lang="fr-FR" dirty="0">
                <a:latin typeface="Century Gothic" panose="020B0502020202020204" pitchFamily="34" charset="0"/>
              </a:rPr>
              <a:t>Gros plan sur un biscuit DÉLYS croqué, fourrage visible, posé près d’une tasse fumante et d’un agenda ouvert. Ambiance chaleureuse et lumineuse.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Texte de publication :</a:t>
            </a:r>
            <a:r>
              <a:rPr lang="fr-FR" dirty="0">
                <a:latin typeface="Century Gothic" panose="020B0502020202020204" pitchFamily="34" charset="0"/>
              </a:rPr>
              <a:t>Les lundis sont plus légers avec un biscuit DÉLYS 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Un peu de douceur, un sourire et hop, la semaine commence du bon pied ! 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#ConseilDuLundi #DelysMoments #DouceurDuJour #BiscuitTime</a:t>
            </a:r>
          </a:p>
          <a:p>
            <a:endParaRPr lang="fr-FR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endParaRPr kumimoji="0" lang="fr-FR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Les 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3360784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8C2863-7C41-8D63-93A0-FB08A2B9FC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3B29E482-6E19-758A-3491-B5207589970E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66026D0-AF1C-EAFE-2A37-20358F8A1A19}"/>
              </a:ext>
            </a:extLst>
          </p:cNvPr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CE2A83-77AB-ACE7-46B4-0B25C3424A2C}"/>
              </a:ext>
            </a:extLst>
          </p:cNvPr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32B5A8A6-30BC-2B8E-994F-4EA12F0C7524}"/>
              </a:ext>
            </a:extLst>
          </p:cNvPr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F8F0C1E-66E8-BF20-5669-E55071DE7775}"/>
              </a:ext>
            </a:extLst>
          </p:cNvPr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Mercredi 05 Novembre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7A58188-0F1A-2928-FA21-0CD70538D1BC}"/>
              </a:ext>
            </a:extLst>
          </p:cNvPr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49F5054-3C94-383D-39BC-8A19AD8CAD47}"/>
              </a:ext>
            </a:extLst>
          </p:cNvPr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DC731C7-5020-B5E6-1F32-3BF1DBD69A5A}"/>
              </a:ext>
            </a:extLst>
          </p:cNvPr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4F158836-50E6-470B-CAFC-036CE857EF96}"/>
              </a:ext>
            </a:extLst>
          </p:cNvPr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2EE7421F-9617-4314-9BCA-B1F41DA94BCF}"/>
              </a:ext>
            </a:extLst>
          </p:cNvPr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DF0F56C3-5623-70F1-A4F3-ECE111A4D11C}"/>
              </a:ext>
            </a:extLst>
          </p:cNvPr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>
            <a:extLst>
              <a:ext uri="{FF2B5EF4-FFF2-40B4-BE49-F238E27FC236}">
                <a16:creationId xmlns:a16="http://schemas.microsoft.com/office/drawing/2014/main" id="{379B4248-1DC3-9734-D002-FDD5CE4897A5}"/>
              </a:ext>
            </a:extLst>
          </p:cNvPr>
          <p:cNvSpPr txBox="1"/>
          <p:nvPr/>
        </p:nvSpPr>
        <p:spPr>
          <a:xfrm>
            <a:off x="268148" y="3777056"/>
            <a:ext cx="98918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Message sur le visuel:</a:t>
            </a:r>
            <a:r>
              <a:rPr lang="fr-FR" sz="1400" dirty="0">
                <a:latin typeface="Century Gothic" panose="020B0502020202020204" pitchFamily="34" charset="0"/>
              </a:rPr>
              <a:t> petit geste, grand sourire</a:t>
            </a:r>
          </a:p>
          <a:p>
            <a:pPr lvl="0"/>
            <a:endParaRPr lang="fr-FR" sz="1400" dirty="0">
              <a:latin typeface="Century Gothic" panose="020B0502020202020204" pitchFamily="34" charset="0"/>
            </a:endParaRPr>
          </a:p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Axe créatif :</a:t>
            </a:r>
            <a:r>
              <a:rPr lang="fr-FR" sz="1400" dirty="0">
                <a:latin typeface="Century Gothic" panose="020B0502020202020204" pitchFamily="34" charset="0"/>
              </a:rPr>
              <a:t>Un biscuit BARKA est partagé en deux, une main tend une moitié à une autre personne. Le fond est doux (lumière chaleureuse) et simple. Le focus est mis sur le partage et la générosité.</a:t>
            </a:r>
          </a:p>
          <a:p>
            <a:pPr lvl="0"/>
            <a:endParaRPr lang="fr-FR" sz="1400" dirty="0">
              <a:latin typeface="Century Gothic" panose="020B0502020202020204" pitchFamily="34" charset="0"/>
            </a:endParaRPr>
          </a:p>
          <a:p>
            <a:r>
              <a:rPr lang="fr-FR" sz="1400" b="1" dirty="0">
                <a:latin typeface="Century Gothic" panose="020B0502020202020204" pitchFamily="34" charset="0"/>
              </a:rPr>
              <a:t>Texte de publication: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 Aujourd'hui, c'est l'occasion idéale de partager un peu de chaleur autour de soi ! Un sourire, un compliment, ou même simplement... partager vos biscuits DELYS &amp;BARKA croustillant ! La gentillesse, c'est simple, c'est bon, et ça se partage.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#JournéeDeLaGentillesse #BarkaPartage #Gentillesse #PlaisirSimple #BonneAction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0B93F9C1-A7C8-E209-305E-1A8C8E9E2838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12555F32-8EB1-1740-F277-7BB6A53158B0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</a:rPr>
              <a:t>JM de la gentillesse</a:t>
            </a:r>
          </a:p>
        </p:txBody>
      </p:sp>
    </p:spTree>
    <p:extLst>
      <p:ext uri="{BB962C8B-B14F-4D97-AF65-F5344CB8AC3E}">
        <p14:creationId xmlns:p14="http://schemas.microsoft.com/office/powerpoint/2010/main" val="10465243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Instructif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Vendre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07 Novembre 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6"/>
            <a:ext cx="955678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400" b="1" dirty="0">
                <a:latin typeface="Century Gothic" panose="020B0502020202020204" pitchFamily="34" charset="0"/>
              </a:rPr>
              <a:t>Message sur le visuel :</a:t>
            </a:r>
            <a:r>
              <a:rPr lang="fr-FR" sz="1400" dirty="0">
                <a:latin typeface="Century Gothic" panose="020B0502020202020204" pitchFamily="34" charset="0"/>
              </a:rPr>
              <a:t>  </a:t>
            </a:r>
            <a:r>
              <a:rPr lang="fr-FR" sz="1400" b="1" dirty="0">
                <a:latin typeface="Century Gothic" panose="020B0502020202020204" pitchFamily="34" charset="0"/>
              </a:rPr>
              <a:t>La recette de l'amitié : rires et biscuits.</a:t>
            </a:r>
          </a:p>
          <a:p>
            <a:endParaRPr lang="fr-FR" sz="1400" dirty="0">
              <a:latin typeface="Century Gothic" panose="020B0502020202020204" pitchFamily="34" charset="0"/>
            </a:endParaRPr>
          </a:p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Axe créatif: </a:t>
            </a:r>
            <a:r>
              <a:rPr lang="fr-FR" sz="1400" dirty="0">
                <a:latin typeface="Century Gothic" panose="020B0502020202020204" pitchFamily="34" charset="0"/>
              </a:rPr>
              <a:t>Deux biscuits (un DÉLYS et un BARKA) dessinés comme des amis en train de rigoler autour d’un café. Style BD coloré et fun.</a:t>
            </a:r>
          </a:p>
          <a:p>
            <a:pPr lvl="0"/>
            <a:endParaRPr lang="fr-FR" sz="1400" dirty="0">
              <a:latin typeface="Century Gothic" panose="020B0502020202020204" pitchFamily="34" charset="0"/>
            </a:endParaRPr>
          </a:p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Texte de publication: </a:t>
            </a:r>
            <a:r>
              <a:rPr lang="fr-FR" sz="1400" dirty="0">
                <a:latin typeface="Century Gothic" panose="020B0502020202020204" pitchFamily="34" charset="0"/>
              </a:rPr>
              <a:t>Pourquoi le biscuit DÉLYS et BARKA ne veulent jamais se fâcher ?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 Parce qu’ils gardent toujours son cœur tendre </a:t>
            </a:r>
            <a:br>
              <a:rPr lang="fr-FR" sz="1400" dirty="0">
                <a:latin typeface="Century Gothic" panose="020B0502020202020204" pitchFamily="34" charset="0"/>
              </a:rPr>
            </a:br>
            <a:r>
              <a:rPr lang="fr-FR" sz="1400" dirty="0">
                <a:latin typeface="Century Gothic" panose="020B0502020202020204" pitchFamily="34" charset="0"/>
              </a:rPr>
              <a:t>#BlagueDuVendredi #DelysFun #BarkaHumour #WeekendCroquant »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blague de la semaine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48167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2</a:t>
            </a:r>
          </a:p>
        </p:txBody>
      </p:sp>
    </p:spTree>
    <p:extLst>
      <p:ext uri="{BB962C8B-B14F-4D97-AF65-F5344CB8AC3E}">
        <p14:creationId xmlns:p14="http://schemas.microsoft.com/office/powerpoint/2010/main" val="42413618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Lundi 10 Novembre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0B000402020202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0B0004020202020204" pitchFamily="34" charset="0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338287" y="3745864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35296"/>
            <a:ext cx="97384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latin typeface="Century Gothic" panose="020B0502020202020204" pitchFamily="34" charset="0"/>
              </a:rPr>
              <a:t>Message sur le visuel : </a:t>
            </a:r>
            <a:r>
              <a:rPr lang="fr-FR" dirty="0">
                <a:latin typeface="Century Gothic" panose="020B0502020202020204" pitchFamily="34" charset="0"/>
              </a:rPr>
              <a:t>Garde la croque attitude dès le lundi 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Axe créatif : </a:t>
            </a:r>
            <a:r>
              <a:rPr lang="fr-FR" dirty="0">
                <a:latin typeface="Century Gothic" panose="020B0502020202020204" pitchFamily="34" charset="0"/>
              </a:rPr>
              <a:t>Biscuit BARKA tenu en main, fond lumineux avec typographie motivante. Ambiance énergie et bonne humeur.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Texte de publication :</a:t>
            </a:r>
            <a:r>
              <a:rPr lang="fr-FR" dirty="0">
                <a:latin typeface="Century Gothic" panose="020B0502020202020204" pitchFamily="34" charset="0"/>
              </a:rPr>
              <a:t>« Lundi n’a pas toujours bon goût… sauf avec BARKA 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Croque la vie à pleines dents et attaque la semaine pleine d’énergie ! 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#ConseilDuLundi #BarkaEnergy #CroqueLaVie #SnackTime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44906" y="202391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Aptos" panose="020B0004020202020204" pitchFamily="34" charset="0"/>
              </a:rPr>
              <a:t>Les conseils du lundi</a:t>
            </a:r>
          </a:p>
        </p:txBody>
      </p:sp>
    </p:spTree>
    <p:extLst>
      <p:ext uri="{BB962C8B-B14F-4D97-AF65-F5344CB8AC3E}">
        <p14:creationId xmlns:p14="http://schemas.microsoft.com/office/powerpoint/2010/main" val="32734623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Ludique, Fun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kern="0" dirty="0">
              <a:solidFill>
                <a:prstClr val="black"/>
              </a:solidFill>
              <a:latin typeface="Tw Cen MT" panose="020B0602020104020603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Vend</a:t>
            </a:r>
            <a:r>
              <a:rPr kumimoji="0" lang="fr-FR" sz="1800" b="0" i="0" u="none" strike="noStrike" kern="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redi</a:t>
            </a: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14 Novembre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81796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b="1" dirty="0">
                <a:latin typeface="Century Gothic" panose="020B0502020202020204" pitchFamily="34" charset="0"/>
              </a:rPr>
              <a:t>Message sur le visuel : </a:t>
            </a:r>
            <a:r>
              <a:rPr lang="fr-FR" dirty="0">
                <a:latin typeface="Century Gothic" panose="020B0502020202020204" pitchFamily="34" charset="0"/>
              </a:rPr>
              <a:t>Le rire, c’est meilleur quand c’est croustillant 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Axe créatif : </a:t>
            </a:r>
            <a:r>
              <a:rPr lang="fr-FR" dirty="0">
                <a:latin typeface="Century Gothic" panose="020B0502020202020204" pitchFamily="34" charset="0"/>
              </a:rPr>
              <a:t>Visuel façon caricature : un biscuit DELYS en super-héros sauvant qui réconforte un enfant. Couleurs vives et ton amusant</a:t>
            </a:r>
          </a:p>
          <a:p>
            <a:pPr lvl="0"/>
            <a:endParaRPr lang="fr-FR" dirty="0">
              <a:latin typeface="Century Gothic" panose="020B0502020202020204" pitchFamily="34" charset="0"/>
            </a:endParaRPr>
          </a:p>
          <a:p>
            <a:pPr lvl="0"/>
            <a:r>
              <a:rPr lang="fr-FR" b="1" dirty="0">
                <a:latin typeface="Century Gothic" panose="020B0502020202020204" pitchFamily="34" charset="0"/>
              </a:rPr>
              <a:t>Texte de publication: </a:t>
            </a:r>
            <a:r>
              <a:rPr lang="fr-FR" dirty="0">
                <a:latin typeface="Century Gothic" panose="020B0502020202020204" pitchFamily="34" charset="0"/>
              </a:rPr>
              <a:t>Pourquoi le biscuit BARKA est toujours prêt à aider?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Parce qu’il veut sauver la croque! un biscuit BARKA = un enfant joyeux</a:t>
            </a:r>
            <a:br>
              <a:rPr lang="fr-FR" dirty="0">
                <a:latin typeface="Century Gothic" panose="020B0502020202020204" pitchFamily="34" charset="0"/>
              </a:rPr>
            </a:br>
            <a:r>
              <a:rPr lang="fr-FR" dirty="0">
                <a:latin typeface="Century Gothic" panose="020B0502020202020204" pitchFamily="34" charset="0"/>
              </a:rPr>
              <a:t>#BlagueDeLaSemaine #BarkaFun #DeliceFriday #CroquantEtFier 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La b</a:t>
            </a:r>
            <a:r>
              <a:rPr kumimoji="0" lang="fr-CM" sz="3200" b="1" i="1" u="none" strike="noStrike" kern="1200" cap="none" spc="0" normalizeH="0" baseline="0" noProof="0" dirty="0">
                <a:ln>
                  <a:noFill/>
                </a:ln>
                <a:solidFill>
                  <a:srgbClr val="E15B0F"/>
                </a:solidFill>
                <a:effectLst/>
                <a:uLnTx/>
                <a:uFillTx/>
                <a:latin typeface="Helvetica Neue"/>
                <a:ea typeface="+mn-ea"/>
                <a:cs typeface="+mn-cs"/>
              </a:rPr>
              <a:t>lague de la semaine</a:t>
            </a:r>
          </a:p>
        </p:txBody>
      </p:sp>
    </p:spTree>
    <p:extLst>
      <p:ext uri="{BB962C8B-B14F-4D97-AF65-F5344CB8AC3E}">
        <p14:creationId xmlns:p14="http://schemas.microsoft.com/office/powerpoint/2010/main" val="2420078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140EF08B-05F5-8959-7297-2ECFCCD63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Semaine 3</a:t>
            </a:r>
          </a:p>
        </p:txBody>
      </p:sp>
    </p:spTree>
    <p:extLst>
      <p:ext uri="{BB962C8B-B14F-4D97-AF65-F5344CB8AC3E}">
        <p14:creationId xmlns:p14="http://schemas.microsoft.com/office/powerpoint/2010/main" val="31297244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>
            <a:extLst>
              <a:ext uri="{FF2B5EF4-FFF2-40B4-BE49-F238E27FC236}">
                <a16:creationId xmlns:a16="http://schemas.microsoft.com/office/drawing/2014/main" id="{4FF63FAF-0568-48CA-9BD7-41F574E182D5}"/>
              </a:ext>
            </a:extLst>
          </p:cNvPr>
          <p:cNvSpPr/>
          <p:nvPr/>
        </p:nvSpPr>
        <p:spPr>
          <a:xfrm>
            <a:off x="11124189" y="0"/>
            <a:ext cx="1074105" cy="6858000"/>
          </a:xfrm>
          <a:custGeom>
            <a:avLst/>
            <a:gdLst>
              <a:gd name="connsiteX0" fmla="*/ 0 w 5551714"/>
              <a:gd name="connsiteY0" fmla="*/ 0 h 5612184"/>
              <a:gd name="connsiteX1" fmla="*/ 5551714 w 5551714"/>
              <a:gd name="connsiteY1" fmla="*/ 0 h 5612184"/>
              <a:gd name="connsiteX2" fmla="*/ 5551714 w 5551714"/>
              <a:gd name="connsiteY2" fmla="*/ 5612184 h 5612184"/>
              <a:gd name="connsiteX3" fmla="*/ 0 w 5551714"/>
              <a:gd name="connsiteY3" fmla="*/ 5612184 h 5612184"/>
              <a:gd name="connsiteX4" fmla="*/ 0 w 5551714"/>
              <a:gd name="connsiteY4" fmla="*/ 0 h 5612184"/>
              <a:gd name="connsiteX0" fmla="*/ 0 w 6814457"/>
              <a:gd name="connsiteY0" fmla="*/ 0 h 6889441"/>
              <a:gd name="connsiteX1" fmla="*/ 6814457 w 6814457"/>
              <a:gd name="connsiteY1" fmla="*/ 1277257 h 6889441"/>
              <a:gd name="connsiteX2" fmla="*/ 6814457 w 6814457"/>
              <a:gd name="connsiteY2" fmla="*/ 6889441 h 6889441"/>
              <a:gd name="connsiteX3" fmla="*/ 1262743 w 6814457"/>
              <a:gd name="connsiteY3" fmla="*/ 6889441 h 6889441"/>
              <a:gd name="connsiteX4" fmla="*/ 0 w 6814457"/>
              <a:gd name="connsiteY4" fmla="*/ 0 h 6889441"/>
              <a:gd name="connsiteX0" fmla="*/ 0 w 7844971"/>
              <a:gd name="connsiteY0" fmla="*/ 0 h 6889441"/>
              <a:gd name="connsiteX1" fmla="*/ 7844971 w 7844971"/>
              <a:gd name="connsiteY1" fmla="*/ 0 h 6889441"/>
              <a:gd name="connsiteX2" fmla="*/ 6814457 w 7844971"/>
              <a:gd name="connsiteY2" fmla="*/ 6889441 h 6889441"/>
              <a:gd name="connsiteX3" fmla="*/ 1262743 w 7844971"/>
              <a:gd name="connsiteY3" fmla="*/ 6889441 h 6889441"/>
              <a:gd name="connsiteX4" fmla="*/ 0 w 7844971"/>
              <a:gd name="connsiteY4" fmla="*/ 0 h 6889441"/>
              <a:gd name="connsiteX0" fmla="*/ 0 w 7917543"/>
              <a:gd name="connsiteY0" fmla="*/ 0 h 6903956"/>
              <a:gd name="connsiteX1" fmla="*/ 7844971 w 7917543"/>
              <a:gd name="connsiteY1" fmla="*/ 0 h 6903956"/>
              <a:gd name="connsiteX2" fmla="*/ 7917543 w 7917543"/>
              <a:gd name="connsiteY2" fmla="*/ 6903956 h 6903956"/>
              <a:gd name="connsiteX3" fmla="*/ 1262743 w 7917543"/>
              <a:gd name="connsiteY3" fmla="*/ 6889441 h 6903956"/>
              <a:gd name="connsiteX4" fmla="*/ 0 w 7917543"/>
              <a:gd name="connsiteY4" fmla="*/ 0 h 69039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17543" h="6903956">
                <a:moveTo>
                  <a:pt x="0" y="0"/>
                </a:moveTo>
                <a:lnTo>
                  <a:pt x="7844971" y="0"/>
                </a:lnTo>
                <a:lnTo>
                  <a:pt x="7917543" y="6903956"/>
                </a:lnTo>
                <a:lnTo>
                  <a:pt x="1262743" y="688944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 panose="020F0302020204030204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07439" y="818602"/>
            <a:ext cx="1817226" cy="73643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7440" y="1306822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Type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046084" y="1306822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Instructif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332446" y="1306822"/>
            <a:ext cx="2791743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Lundi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17 Novembre</a:t>
            </a:r>
            <a:r>
              <a:rPr lang="fr-FR" kern="0" dirty="0">
                <a:solidFill>
                  <a:prstClr val="black"/>
                </a:solidFill>
                <a:latin typeface="Aptos" panose="020B0004020202020204" pitchFamily="34" charset="0"/>
              </a:rPr>
              <a:t> </a:t>
            </a:r>
            <a:r>
              <a:rPr lang="fr-FR" kern="0" dirty="0">
                <a:solidFill>
                  <a:prstClr val="black"/>
                </a:solidFill>
                <a:latin typeface="Tw Cen MT" panose="020B0602020104020603"/>
              </a:rPr>
              <a:t>2025</a:t>
            </a:r>
            <a:endParaRPr kumimoji="0" lang="fr-FR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w Cen MT" panose="020B0602020104020603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 pitchFamily="34" charset="0"/>
              <a:ea typeface="+mn-ea"/>
              <a:cs typeface="+mn-cs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582248" y="1306822"/>
            <a:ext cx="1744422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Date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07439" y="2393238"/>
            <a:ext cx="173864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Support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046083" y="2393238"/>
            <a:ext cx="2797520" cy="570369"/>
          </a:xfrm>
          <a:prstGeom prst="rect">
            <a:avLst/>
          </a:prstGeom>
          <a:solidFill>
            <a:srgbClr val="E7E6E6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 Facebook  </a:t>
            </a:r>
          </a:p>
        </p:txBody>
      </p:sp>
      <p:cxnSp>
        <p:nvCxnSpPr>
          <p:cNvPr id="20" name="Connecteur droit 19"/>
          <p:cNvCxnSpPr/>
          <p:nvPr/>
        </p:nvCxnSpPr>
        <p:spPr>
          <a:xfrm>
            <a:off x="268148" y="367882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1" name="Rectangle 20"/>
          <p:cNvSpPr/>
          <p:nvPr/>
        </p:nvSpPr>
        <p:spPr>
          <a:xfrm>
            <a:off x="307431" y="3175495"/>
            <a:ext cx="4536164" cy="570369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chemeClr val="accent2"/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w Cen MT" panose="020B0602020104020603"/>
                <a:ea typeface="+mn-ea"/>
                <a:cs typeface="+mn-cs"/>
              </a:rPr>
              <a:t>Contenu</a:t>
            </a:r>
          </a:p>
        </p:txBody>
      </p:sp>
      <p:cxnSp>
        <p:nvCxnSpPr>
          <p:cNvPr id="23" name="Connecteur droit 22"/>
          <p:cNvCxnSpPr/>
          <p:nvPr/>
        </p:nvCxnSpPr>
        <p:spPr>
          <a:xfrm>
            <a:off x="10006593" y="3817609"/>
            <a:ext cx="0" cy="2365749"/>
          </a:xfrm>
          <a:prstGeom prst="line">
            <a:avLst/>
          </a:prstGeom>
          <a:noFill/>
          <a:ln w="28575" cap="flat" cmpd="sng" algn="ctr">
            <a:solidFill>
              <a:schemeClr val="accent2"/>
            </a:solidFill>
            <a:prstDash val="solid"/>
            <a:miter lim="800000"/>
          </a:ln>
          <a:effectLst/>
        </p:spPr>
      </p:cxnSp>
      <p:sp>
        <p:nvSpPr>
          <p:cNvPr id="28" name="ZoneTexte 27"/>
          <p:cNvSpPr txBox="1"/>
          <p:nvPr/>
        </p:nvSpPr>
        <p:spPr>
          <a:xfrm>
            <a:off x="268148" y="3777057"/>
            <a:ext cx="973844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Message sur le visuel : </a:t>
            </a:r>
            <a:r>
              <a:rPr lang="fr-FR" sz="1400" dirty="0">
                <a:latin typeface="Century Gothic" panose="020B0502020202020204" pitchFamily="34" charset="0"/>
              </a:rPr>
              <a:t>L’énergie pour bien commencer la semaine !</a:t>
            </a:r>
          </a:p>
          <a:p>
            <a:pPr lvl="0"/>
            <a:endParaRPr lang="fr-FR" sz="1400" dirty="0">
              <a:latin typeface="Century Gothic" panose="020B0502020202020204" pitchFamily="34" charset="0"/>
            </a:endParaRPr>
          </a:p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Axe créatif : </a:t>
            </a:r>
            <a:r>
              <a:rPr lang="fr-FR" sz="1400" dirty="0">
                <a:latin typeface="Century Gothic" panose="020B0502020202020204" pitchFamily="34" charset="0"/>
              </a:rPr>
              <a:t>Un enfant et son parent, dynamiques, en train de partager des biscuits DÉLYS dans une cuisine lumineuse. L'enfant prend un biscuit avant de mettre son sac à dos, l'ambiance est joyeuse et motivée.</a:t>
            </a:r>
          </a:p>
          <a:p>
            <a:pPr lvl="0"/>
            <a:endParaRPr lang="fr-FR" sz="1400" dirty="0">
              <a:latin typeface="Century Gothic" panose="020B0502020202020204" pitchFamily="34" charset="0"/>
            </a:endParaRPr>
          </a:p>
          <a:p>
            <a:pPr lvl="0"/>
            <a:r>
              <a:rPr lang="fr-FR" sz="1400" b="1" dirty="0">
                <a:latin typeface="Century Gothic" panose="020B0502020202020204" pitchFamily="34" charset="0"/>
              </a:rPr>
              <a:t>Texte de publication :</a:t>
            </a:r>
            <a:r>
              <a:rPr lang="fr-FR" sz="1400" dirty="0">
                <a:latin typeface="Century Gothic" panose="020B0502020202020204" pitchFamily="34" charset="0"/>
              </a:rPr>
              <a:t> On n'affronte pas le lundi, on le conquiert ! Un DÉLYS, et c'est le coup de boost parfait pour donner le meilleur de soi et relever tous les défis de la semaine. C'est votre secret pour un lundi réussi. </a:t>
            </a:r>
          </a:p>
          <a:p>
            <a:r>
              <a:rPr lang="fr-FR" sz="1400" dirty="0">
                <a:latin typeface="Century Gothic" panose="020B0502020202020204" pitchFamily="34" charset="0"/>
              </a:rPr>
              <a:t>#ConseilDuLundi #DelysEnergie #BoosteTaSemaine #DelysForce</a:t>
            </a:r>
          </a:p>
        </p:txBody>
      </p:sp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E8D3FC86-5C03-EDC6-1315-7D432A1EA6A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315" y="6183358"/>
            <a:ext cx="1703941" cy="484484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ous-titre 2">
            <a:extLst>
              <a:ext uri="{FF2B5EF4-FFF2-40B4-BE49-F238E27FC236}">
                <a16:creationId xmlns:a16="http://schemas.microsoft.com/office/drawing/2014/main" id="{C58DE02F-BC8E-813A-6911-DCC6BF740BAC}"/>
              </a:ext>
            </a:extLst>
          </p:cNvPr>
          <p:cNvSpPr txBox="1">
            <a:spLocks/>
          </p:cNvSpPr>
          <p:nvPr/>
        </p:nvSpPr>
        <p:spPr>
          <a:xfrm>
            <a:off x="172898" y="232358"/>
            <a:ext cx="10089738" cy="4722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M" sz="3200" b="1" i="1" dirty="0">
                <a:solidFill>
                  <a:srgbClr val="E15B0F"/>
                </a:solidFill>
                <a:latin typeface="Helvetica Neue"/>
              </a:rPr>
              <a:t>Les conseils du lundi</a:t>
            </a:r>
            <a:endParaRPr kumimoji="0" lang="fr-CM" sz="3200" b="1" i="1" u="none" strike="noStrike" kern="1200" cap="none" spc="0" normalizeH="0" baseline="0" noProof="0" dirty="0">
              <a:ln>
                <a:noFill/>
              </a:ln>
              <a:solidFill>
                <a:srgbClr val="E15B0F"/>
              </a:solidFill>
              <a:effectLst/>
              <a:uLnTx/>
              <a:uFillTx/>
              <a:latin typeface="Helvetica Neue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27958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17563</TotalTime>
  <Words>1011</Words>
  <Application>Microsoft Office PowerPoint</Application>
  <PresentationFormat>Grand écran</PresentationFormat>
  <Paragraphs>160</Paragraphs>
  <Slides>15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15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Century Gothic</vt:lpstr>
      <vt:lpstr>Helvetica Neue</vt:lpstr>
      <vt:lpstr>Helvetica Neue Medium</vt:lpstr>
      <vt:lpstr>Tw Cen MT</vt:lpstr>
      <vt:lpstr>Thème Office</vt:lpstr>
      <vt:lpstr>21_BasicWhite</vt:lpstr>
      <vt:lpstr>PLANNING DE PUBLICATIONS</vt:lpstr>
      <vt:lpstr>Présentation PowerPoint</vt:lpstr>
      <vt:lpstr>Présentation PowerPoint</vt:lpstr>
      <vt:lpstr>Présentation PowerPoint</vt:lpstr>
      <vt:lpstr>Semaine 2</vt:lpstr>
      <vt:lpstr>Présentation PowerPoint</vt:lpstr>
      <vt:lpstr>Présentation PowerPoint</vt:lpstr>
      <vt:lpstr>Semaine 3</vt:lpstr>
      <vt:lpstr>Présentation PowerPoint</vt:lpstr>
      <vt:lpstr>Présentation PowerPoint</vt:lpstr>
      <vt:lpstr>Présentation PowerPoint</vt:lpstr>
      <vt:lpstr>Semaine 4</vt:lpstr>
      <vt:lpstr>Présentation PowerPoint</vt:lpstr>
      <vt:lpstr>Présentation PowerPoint</vt:lpstr>
      <vt:lpstr>Merci.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PLANNING DE PUBLICATIONS</dc:title>
  <dc:creator>LENOVO</dc:creator>
  <cp:lastModifiedBy>Nelson METOUGUE</cp:lastModifiedBy>
  <cp:revision>252</cp:revision>
  <dcterms:created xsi:type="dcterms:W3CDTF">2024-07-18T10:48:58Z</dcterms:created>
  <dcterms:modified xsi:type="dcterms:W3CDTF">2025-10-15T09:26:25Z</dcterms:modified>
</cp:coreProperties>
</file>