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4630400" cy="8229600"/>
  <p:notesSz cx="8229600" cy="14630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ira Medium" panose="020B0604020202020204" charset="0"/>
      <p:regular r:id="rId20"/>
    </p:embeddedFont>
    <p:embeddedFont>
      <p:font typeface="Roboto" panose="020B0604020202020204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4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6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0804" y="7115917"/>
            <a:ext cx="13182602" cy="382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216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23898" y="1544996"/>
            <a:ext cx="13182602" cy="2788921"/>
          </a:xfrm>
          <a:prstGeom prst="rect">
            <a:avLst/>
          </a:prstGeom>
        </p:spPr>
        <p:txBody>
          <a:bodyPr anchor="b"/>
          <a:lstStyle>
            <a:lvl1pPr>
              <a:defRPr sz="6960" spc="-139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806" y="4333915"/>
            <a:ext cx="13182601" cy="1143001"/>
          </a:xfrm>
          <a:prstGeom prst="rect">
            <a:avLst/>
          </a:prstGeom>
        </p:spPr>
        <p:txBody>
          <a:bodyPr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  <a:lvl2pPr marL="0" indent="27432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2pPr>
            <a:lvl3pPr marL="0" indent="54864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3pPr>
            <a:lvl4pPr marL="0" indent="82296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4pPr>
            <a:lvl5pPr marL="0" indent="109728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3946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693420" y="-777239"/>
            <a:ext cx="16047720" cy="96113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23900" y="4274820"/>
            <a:ext cx="13182600" cy="2788920"/>
          </a:xfrm>
          <a:prstGeom prst="rect">
            <a:avLst/>
          </a:prstGeom>
        </p:spPr>
        <p:txBody>
          <a:bodyPr anchor="b"/>
          <a:lstStyle>
            <a:lvl1pPr>
              <a:defRPr sz="6960" spc="-139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24615" y="663683"/>
            <a:ext cx="13181173" cy="382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216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3900" y="6965946"/>
            <a:ext cx="13182600" cy="670171"/>
          </a:xfrm>
          <a:prstGeom prst="rect">
            <a:avLst/>
          </a:prstGeom>
        </p:spPr>
        <p:txBody>
          <a:bodyPr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  <a:lvl2pPr marL="0" indent="27432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2pPr>
            <a:lvl3pPr marL="0" indent="54864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3pPr>
            <a:lvl4pPr marL="0" indent="82296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4pPr>
            <a:lvl5pPr marL="0" indent="109728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75513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6583681" y="-121920"/>
            <a:ext cx="7286903" cy="84810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723900" y="762001"/>
            <a:ext cx="5867400" cy="3529364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3900" y="4236346"/>
            <a:ext cx="5867400" cy="3231254"/>
          </a:xfrm>
          <a:prstGeom prst="rect">
            <a:avLst/>
          </a:prstGeom>
        </p:spPr>
        <p:txBody>
          <a:bodyPr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  <a:lvl2pPr marL="0" indent="27432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2pPr>
            <a:lvl3pPr marL="0" indent="54864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3pPr>
            <a:lvl4pPr marL="0" indent="82296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4pPr>
            <a:lvl5pPr marL="0" indent="109728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200900" y="7807108"/>
            <a:ext cx="351058" cy="2687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1952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3900" y="1423777"/>
            <a:ext cx="13182600" cy="560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45606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5255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3900" y="1423777"/>
            <a:ext cx="5867400" cy="560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23900" y="2549103"/>
            <a:ext cx="5867400" cy="4953978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7315201" y="-244360"/>
            <a:ext cx="6550124" cy="87334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723900" y="647700"/>
            <a:ext cx="5867400" cy="86106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6986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723898" y="2720340"/>
            <a:ext cx="13182602" cy="2788920"/>
          </a:xfrm>
          <a:prstGeom prst="rect">
            <a:avLst/>
          </a:prstGeom>
        </p:spPr>
        <p:txBody>
          <a:bodyPr anchor="ctr"/>
          <a:lstStyle>
            <a:lvl1pPr>
              <a:defRPr sz="6960" b="0" spc="-13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200900" y="7807108"/>
            <a:ext cx="351058" cy="2687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44974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723900" y="647701"/>
            <a:ext cx="13182600" cy="86097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3900" y="1423777"/>
            <a:ext cx="13182600" cy="560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4041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723900" y="647700"/>
            <a:ext cx="13182600" cy="86106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3900" y="1423777"/>
            <a:ext cx="13182600" cy="560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95300">
              <a:lnSpc>
                <a:spcPct val="100000"/>
              </a:lnSpc>
              <a:spcBef>
                <a:spcPts val="1080"/>
              </a:spcBef>
              <a:buSzTx/>
              <a:buNone/>
              <a:defRPr sz="3300" spc="-34"/>
            </a:lvl1pPr>
            <a:lvl2pPr marL="0" indent="274320" defTabSz="495300">
              <a:lnSpc>
                <a:spcPct val="100000"/>
              </a:lnSpc>
              <a:spcBef>
                <a:spcPts val="1080"/>
              </a:spcBef>
              <a:buSzTx/>
              <a:buNone/>
              <a:defRPr sz="3300" spc="-34"/>
            </a:lvl2pPr>
            <a:lvl3pPr marL="0" indent="548640" defTabSz="495300">
              <a:lnSpc>
                <a:spcPct val="100000"/>
              </a:lnSpc>
              <a:spcBef>
                <a:spcPts val="1080"/>
              </a:spcBef>
              <a:buSzTx/>
              <a:buNone/>
              <a:defRPr sz="3300" spc="-34"/>
            </a:lvl3pPr>
            <a:lvl4pPr marL="0" indent="822960" defTabSz="495300">
              <a:lnSpc>
                <a:spcPct val="100000"/>
              </a:lnSpc>
              <a:spcBef>
                <a:spcPts val="1080"/>
              </a:spcBef>
              <a:buSzTx/>
              <a:buNone/>
              <a:defRPr sz="3300" spc="-34"/>
            </a:lvl4pPr>
            <a:lvl5pPr marL="0" indent="1097280" defTabSz="495300">
              <a:lnSpc>
                <a:spcPct val="100000"/>
              </a:lnSpc>
              <a:spcBef>
                <a:spcPts val="1080"/>
              </a:spcBef>
              <a:buSzTx/>
              <a:buNone/>
              <a:defRPr sz="3300" spc="-34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28858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23900" y="2952507"/>
            <a:ext cx="13182600" cy="23245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6960" spc="-13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74320" algn="ctr">
              <a:lnSpc>
                <a:spcPct val="80000"/>
              </a:lnSpc>
              <a:spcBef>
                <a:spcPts val="0"/>
              </a:spcBef>
              <a:buSzTx/>
              <a:buNone/>
              <a:defRPr sz="6960" spc="-13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548640" algn="ctr">
              <a:lnSpc>
                <a:spcPct val="80000"/>
              </a:lnSpc>
              <a:spcBef>
                <a:spcPts val="0"/>
              </a:spcBef>
              <a:buSzTx/>
              <a:buNone/>
              <a:defRPr sz="6960" spc="-13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822960" algn="ctr">
              <a:lnSpc>
                <a:spcPct val="80000"/>
              </a:lnSpc>
              <a:spcBef>
                <a:spcPts val="0"/>
              </a:spcBef>
              <a:buSzTx/>
              <a:buNone/>
              <a:defRPr sz="6960" spc="-13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097280" algn="ctr">
              <a:lnSpc>
                <a:spcPct val="80000"/>
              </a:lnSpc>
              <a:spcBef>
                <a:spcPts val="0"/>
              </a:spcBef>
              <a:buSzTx/>
              <a:buNone/>
              <a:defRPr sz="6960" spc="-13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2175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723900" y="645557"/>
            <a:ext cx="13182600" cy="434495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 spc="-150"/>
            </a:lvl1pPr>
            <a:lvl2pPr marL="0" indent="27432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 spc="-150"/>
            </a:lvl2pPr>
            <a:lvl3pPr marL="0" indent="54864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 spc="-150"/>
            </a:lvl3pPr>
            <a:lvl4pPr marL="0" indent="82296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 spc="-150"/>
            </a:lvl4pPr>
            <a:lvl5pPr marL="0" indent="109728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 spc="-1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23900" y="4957308"/>
            <a:ext cx="13182600" cy="560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95300">
              <a:lnSpc>
                <a:spcPct val="100000"/>
              </a:lnSpc>
              <a:spcBef>
                <a:spcPts val="0"/>
              </a:spcBef>
              <a:buSzTx/>
              <a:buNone/>
              <a:defRPr sz="330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31503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58015" y="6405272"/>
            <a:ext cx="12120031" cy="382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95300">
              <a:lnSpc>
                <a:spcPct val="100000"/>
              </a:lnSpc>
              <a:spcBef>
                <a:spcPts val="0"/>
              </a:spcBef>
              <a:buSzTx/>
              <a:buNone/>
              <a:defRPr sz="216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52355" y="2963916"/>
            <a:ext cx="12525692" cy="2301768"/>
          </a:xfrm>
          <a:prstGeom prst="rect">
            <a:avLst/>
          </a:prstGeom>
        </p:spPr>
        <p:txBody>
          <a:bodyPr/>
          <a:lstStyle>
            <a:lvl1pPr marL="383354" indent="-281940">
              <a:spcBef>
                <a:spcPts val="0"/>
              </a:spcBef>
              <a:buSzTx/>
              <a:buNone/>
              <a:defRPr sz="5100" spc="-10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83354" indent="-7620">
              <a:spcBef>
                <a:spcPts val="0"/>
              </a:spcBef>
              <a:buSzTx/>
              <a:buNone/>
              <a:defRPr sz="5100" spc="-10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83354" indent="266700">
              <a:spcBef>
                <a:spcPts val="0"/>
              </a:spcBef>
              <a:buSzTx/>
              <a:buNone/>
              <a:defRPr sz="5100" spc="-10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83354" indent="541020">
              <a:spcBef>
                <a:spcPts val="0"/>
              </a:spcBef>
              <a:buSzTx/>
              <a:buNone/>
              <a:defRPr sz="5100" spc="-10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83354" indent="815340">
              <a:spcBef>
                <a:spcPts val="0"/>
              </a:spcBef>
              <a:buSzTx/>
              <a:buNone/>
              <a:defRPr sz="5100" spc="-10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8510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9456420" y="609601"/>
            <a:ext cx="4463460" cy="35698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8100060" y="2386966"/>
            <a:ext cx="6263640" cy="72901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83820" y="297180"/>
            <a:ext cx="9966960" cy="74752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60756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800100" y="-3314700"/>
            <a:ext cx="16230600" cy="12984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1164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8142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723900" y="647700"/>
            <a:ext cx="13182600" cy="859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723900" y="2549103"/>
            <a:ext cx="13182600" cy="4953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7200900" y="7804568"/>
            <a:ext cx="351058" cy="2687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50520">
              <a:defRPr sz="108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15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ransition spd="med"/>
  <p:txStyles>
    <p:titleStyle>
      <a:lvl1pPr marL="0" marR="0" indent="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7432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54864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82296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09728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37160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64592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92024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194560" algn="l" defTabSz="14630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1" i="0" u="none" strike="noStrike" cap="none" spc="-10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6576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3152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9728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46304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82880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9456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6032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608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291840" marR="0" indent="-365760" algn="l" defTabSz="1463003" rtl="0" latinLnBrk="0">
        <a:lnSpc>
          <a:spcPct val="90000"/>
        </a:lnSpc>
        <a:spcBef>
          <a:spcPts val="2700"/>
        </a:spcBef>
        <a:spcAft>
          <a:spcPts val="0"/>
        </a:spcAft>
        <a:buClrTx/>
        <a:buSzPct val="123000"/>
        <a:buFontTx/>
        <a:buChar char="•"/>
        <a:tabLst/>
        <a:defRPr sz="28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7432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54864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82296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09728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37160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64592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92024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194560" algn="ctr" defTabSz="35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78847" y="171967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72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DELYS &amp; BARKA ACTIVATION</a:t>
            </a:r>
            <a:endParaRPr lang="en-US" sz="7200" dirty="0"/>
          </a:p>
        </p:txBody>
      </p:sp>
      <p:sp>
        <p:nvSpPr>
          <p:cNvPr id="4" name="Text 1"/>
          <p:cNvSpPr/>
          <p:nvPr/>
        </p:nvSpPr>
        <p:spPr>
          <a:xfrm>
            <a:off x="978847" y="3477390"/>
            <a:ext cx="8935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Stratégie d'activation interne pour transformer les </a:t>
            </a:r>
            <a:r>
              <a:rPr lang="en-US" sz="32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petites pauses </a:t>
            </a:r>
            <a:r>
              <a:rPr lang="en-US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quotidiennes en moments de </a:t>
            </a:r>
            <a:r>
              <a:rPr lang="en-US" sz="32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plaisir</a:t>
            </a:r>
            <a:r>
              <a:rPr lang="en-US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320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autour</a:t>
            </a:r>
            <a:r>
              <a:rPr lang="en-US" sz="32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 </a:t>
            </a:r>
            <a:r>
              <a:rPr lang="en-US" sz="320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nos</a:t>
            </a:r>
            <a:r>
              <a:rPr lang="en-US" sz="3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32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marques </a:t>
            </a:r>
            <a:r>
              <a:rPr lang="en-US" sz="320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Delys</a:t>
            </a:r>
            <a:r>
              <a:rPr lang="en-US" sz="32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&amp; </a:t>
            </a:r>
            <a:r>
              <a:rPr lang="en-US" sz="320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Barka</a:t>
            </a:r>
            <a:r>
              <a:rPr lang="en-US" sz="320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3200" dirty="0"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999" y="4982781"/>
            <a:ext cx="4716401" cy="3246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5" y="7266292"/>
            <a:ext cx="1818781" cy="517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2476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Gamification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105" y="178"/>
            <a:ext cx="5483296" cy="82294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16699" y="3000911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Période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-2449549" y="3344168"/>
            <a:ext cx="468558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Une fois par mois</a:t>
            </a:r>
            <a:endParaRPr lang="en-US" sz="12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476" y="2560260"/>
            <a:ext cx="3195399" cy="3195399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236" y="3094315"/>
            <a:ext cx="237530" cy="29694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73001" y="3000911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Objectif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5973001" y="3344168"/>
            <a:ext cx="468558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Engagement collaboratif </a:t>
            </a:r>
            <a:r>
              <a:rPr lang="en-US" sz="125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autour</a:t>
            </a: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250" dirty="0" smtClean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125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 </a:t>
            </a: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marques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476" y="2560260"/>
            <a:ext cx="3195399" cy="3195399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406" y="3366254"/>
            <a:ext cx="237530" cy="29694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973001" y="4717673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Mécanique</a:t>
            </a:r>
            <a:endParaRPr lang="en-US" sz="1550" dirty="0"/>
          </a:p>
        </p:txBody>
      </p:sp>
      <p:sp>
        <p:nvSpPr>
          <p:cNvPr id="13" name="Text 6"/>
          <p:cNvSpPr/>
          <p:nvPr/>
        </p:nvSpPr>
        <p:spPr>
          <a:xfrm>
            <a:off x="5973001" y="5060930"/>
            <a:ext cx="468558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 photo/</a:t>
            </a:r>
            <a:r>
              <a:rPr lang="en-US" sz="1250" dirty="0" err="1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vidéo</a:t>
            </a: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250" dirty="0" smtClean="0">
              <a:solidFill>
                <a:srgbClr val="E5E0D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125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#</a:t>
            </a:r>
            <a:r>
              <a:rPr lang="en-US" sz="125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MonInstantCroquant</a:t>
            </a:r>
            <a:endParaRPr lang="en-US" sz="125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476" y="2560260"/>
            <a:ext cx="3195399" cy="3195399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1468" y="4924425"/>
            <a:ext cx="237530" cy="296942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316699" y="4717673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Récompense</a:t>
            </a:r>
            <a:endParaRPr lang="en-US" sz="1550" dirty="0"/>
          </a:p>
        </p:txBody>
      </p:sp>
      <p:sp>
        <p:nvSpPr>
          <p:cNvPr id="17" name="Text 8"/>
          <p:cNvSpPr/>
          <p:nvPr/>
        </p:nvSpPr>
        <p:spPr>
          <a:xfrm>
            <a:off x="-2384234" y="5060930"/>
            <a:ext cx="468558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25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Reconnaissance</a:t>
            </a:r>
          </a:p>
          <a:p>
            <a:pPr marL="0" indent="0" algn="r">
              <a:lnSpc>
                <a:spcPts val="2000"/>
              </a:lnSpc>
              <a:buNone/>
            </a:pPr>
            <a:r>
              <a:rPr lang="en-US" sz="125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 </a:t>
            </a: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petits lots gourmands</a:t>
            </a:r>
            <a:endParaRPr lang="en-US" sz="1250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476" y="2560260"/>
            <a:ext cx="3195399" cy="3195399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3297" y="4652486"/>
            <a:ext cx="237530" cy="29694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7E2F0F0-A87A-A7C1-B5AD-B392C988133D}"/>
              </a:ext>
            </a:extLst>
          </p:cNvPr>
          <p:cNvSpPr txBox="1"/>
          <p:nvPr/>
        </p:nvSpPr>
        <p:spPr>
          <a:xfrm>
            <a:off x="695819" y="1315362"/>
            <a:ext cx="66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Gaming via forum WhatsApp interne</a:t>
            </a:r>
            <a:endParaRPr lang="fr-FR" sz="2400" dirty="0">
              <a:solidFill>
                <a:schemeClr val="accent2"/>
              </a:solidFill>
              <a:latin typeface="Saira Medium" pitchFamily="34" charset="0"/>
              <a:ea typeface="Saira Medium" pitchFamily="34" charset="-122"/>
              <a:cs typeface="Saira Medium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0803"/>
            <a:ext cx="425291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Expérience</a:t>
            </a:r>
            <a:endParaRPr lang="en-US" sz="3300" dirty="0"/>
          </a:p>
        </p:txBody>
      </p:sp>
      <p:sp>
        <p:nvSpPr>
          <p:cNvPr id="13" name="Shape 6"/>
          <p:cNvSpPr/>
          <p:nvPr/>
        </p:nvSpPr>
        <p:spPr>
          <a:xfrm>
            <a:off x="8818020" y="1784577"/>
            <a:ext cx="4457819" cy="45719"/>
          </a:xfrm>
          <a:prstGeom prst="roundRect">
            <a:avLst>
              <a:gd name="adj" fmla="val 1339536"/>
            </a:avLst>
          </a:prstGeom>
          <a:solidFill>
            <a:srgbClr val="FC8337"/>
          </a:solidFill>
          <a:ln/>
        </p:spPr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78" y="1566862"/>
            <a:ext cx="10146507" cy="6313714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9419761" y="1414855"/>
            <a:ext cx="3254335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4400" dirty="0" smtClean="0">
                <a:solidFill>
                  <a:schemeClr val="accent2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BAR A BISCUITS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9" name="Text 9">
            <a:extLst>
              <a:ext uri="{FF2B5EF4-FFF2-40B4-BE49-F238E27FC236}">
                <a16:creationId xmlns="" xmlns:a16="http://schemas.microsoft.com/office/drawing/2014/main" id="{B7C2451A-8143-16A6-9E8B-07FBCFB0A3B3}"/>
              </a:ext>
            </a:extLst>
          </p:cNvPr>
          <p:cNvSpPr/>
          <p:nvPr/>
        </p:nvSpPr>
        <p:spPr>
          <a:xfrm>
            <a:off x="3090734" y="3465952"/>
            <a:ext cx="4420194" cy="3278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fois par mois, on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installera un espace où les employés peuvent personnaliser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dégustation. Les employés pourraient être invités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recréer des « modes de consommation » vus dans les animatiques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fonctionnels.</a:t>
            </a:r>
          </a:p>
          <a:p>
            <a:pPr algn="ctr"/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Expérience :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différentes variétés de biscuits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Delys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Barka.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à disposition de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toppings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variés : pâtes à tartiner, confitures,</a:t>
            </a:r>
          </a:p>
          <a:p>
            <a:pPr lvl="1"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fruits frais coupés, yaourts, sauces légères (chocolat fondu, miel).</a:t>
            </a:r>
          </a:p>
          <a:p>
            <a:pPr lvl="1"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Petits outils (spatules, pics) pour assembler leurs propres créations.</a:t>
            </a:r>
          </a:p>
          <a:p>
            <a:pPr lvl="1"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Incitation au partage :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plateaux et des zones dédiées </a:t>
            </a:r>
          </a:p>
          <a:p>
            <a:pPr lvl="1"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que les employés présentent leurs créations et les partagent.</a:t>
            </a:r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928" y="5645648"/>
            <a:ext cx="3298372" cy="2197248"/>
          </a:xfrm>
          <a:prstGeom prst="trapezoid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A36F3B-8596-EA7F-C375-0DC714C7FA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9" t="735" r="2271" b="3215"/>
          <a:stretch/>
        </p:blipFill>
        <p:spPr>
          <a:xfrm>
            <a:off x="9882156" y="2151168"/>
            <a:ext cx="2993572" cy="3211287"/>
          </a:xfrm>
          <a:prstGeom prst="trapezoi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3379" y="-6891"/>
            <a:ext cx="14637158" cy="824338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0480" tIns="30480" rIns="30480" bIns="30480" anchor="ctr"/>
          <a:lstStyle/>
          <a:p>
            <a:pPr algn="ctr" defTabSz="49530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92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0" name="Merci."/>
          <p:cNvSpPr txBox="1">
            <a:spLocks noGrp="1"/>
          </p:cNvSpPr>
          <p:nvPr>
            <p:ph type="ctrTitle"/>
          </p:nvPr>
        </p:nvSpPr>
        <p:spPr>
          <a:xfrm>
            <a:off x="2291411" y="1544996"/>
            <a:ext cx="10047578" cy="27889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500" b="0" spc="-36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Merci</a:t>
            </a:r>
            <a:r>
              <a:rPr dirty="0"/>
              <a:t>.</a:t>
            </a:r>
          </a:p>
        </p:txBody>
      </p:sp>
      <p:sp>
        <p:nvSpPr>
          <p:cNvPr id="191" name="Titre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1974804" y="4265859"/>
            <a:ext cx="10997485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CM" dirty="0" smtClean="0">
                <a:latin typeface="Century Gothic" panose="020B0502020202020204" pitchFamily="34" charset="0"/>
              </a:rPr>
              <a:t>DELYS &amp; BARKA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933" y="1145452"/>
            <a:ext cx="2182537" cy="620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803" y="6273414"/>
            <a:ext cx="10680796" cy="1515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3942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185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Sommaire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122664"/>
            <a:ext cx="13042821" cy="30480"/>
          </a:xfrm>
          <a:prstGeom prst="roundRect">
            <a:avLst>
              <a:gd name="adj" fmla="val 66976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2323743" y="5122664"/>
            <a:ext cx="30480" cy="680442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6" name="Shape 3"/>
          <p:cNvSpPr/>
          <p:nvPr/>
        </p:nvSpPr>
        <p:spPr>
          <a:xfrm>
            <a:off x="2083832" y="486751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902" y="491001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20604" y="6029920"/>
            <a:ext cx="2636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Contexte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1020604" y="6520339"/>
            <a:ext cx="263687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Valorisation des marques en interne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641181" y="5122664"/>
            <a:ext cx="30480" cy="680442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1" name="Shape 7"/>
          <p:cNvSpPr/>
          <p:nvPr/>
        </p:nvSpPr>
        <p:spPr>
          <a:xfrm>
            <a:off x="5401270" y="486751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40" y="4910018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337923" y="6029920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Objectifs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4337923" y="6520339"/>
            <a:ext cx="26369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Création d'un rituel interne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8958620" y="5122664"/>
            <a:ext cx="30480" cy="680442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6" name="Shape 11"/>
          <p:cNvSpPr/>
          <p:nvPr/>
        </p:nvSpPr>
        <p:spPr>
          <a:xfrm>
            <a:off x="8718709" y="486751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779" y="4910018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55362" y="6029920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Concept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55362" y="6520339"/>
            <a:ext cx="26369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Instant Croquant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276058" y="5122664"/>
            <a:ext cx="30480" cy="680442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21" name="Shape 15"/>
          <p:cNvSpPr/>
          <p:nvPr/>
        </p:nvSpPr>
        <p:spPr>
          <a:xfrm>
            <a:off x="12036147" y="486751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1217" y="4910018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0972800" y="6029920"/>
            <a:ext cx="263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Breakdown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10972800" y="6520339"/>
            <a:ext cx="26369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Contenus et expériences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0331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Contexte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3719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237970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337197"/>
            <a:ext cx="36050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Animations hebdomadaires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Moments de consommation en entreprise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71498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Cadre expérientiel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Mise en scène ludique et émotionnelle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505027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007769"/>
            <a:ext cx="45997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Inspiration des marques référentes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LU, Oreo, Prince, Petit Écolier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34305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385560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43055"/>
            <a:ext cx="29644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Compagnons de pause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3347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Ancrage dans le quotidien professionnel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4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Objectifs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23670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 smtClean="0">
                <a:solidFill>
                  <a:srgbClr val="FC8337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2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793790" y="3268504"/>
            <a:ext cx="360807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Rendez-vous hebdomadaires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113252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Créer un rituel interne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223670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FC8337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100%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4809173" y="3268504"/>
            <a:ext cx="34738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Attachement aux marques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758922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Contenus originaux et immersifs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67846" y="5269944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FC8337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↑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2846070" y="6301740"/>
            <a:ext cx="34517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Engagement du personnel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67846" y="6792158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Approche participative et gamifiée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4274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Concept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91683"/>
            <a:ext cx="3664863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43464" y="32413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"Instant Croquant"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09710" y="3593664"/>
            <a:ext cx="316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Rendez-vous complice transformant la pause </a:t>
            </a:r>
            <a:r>
              <a:rPr lang="en-US" sz="175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ordinaire</a:t>
            </a:r>
            <a:r>
              <a:rPr lang="en-US" sz="175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en instants de </a:t>
            </a:r>
            <a:r>
              <a:rPr lang="en-US" sz="175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petits</a:t>
            </a:r>
            <a:r>
              <a:rPr lang="en-US" sz="1750" dirty="0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plaisirs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991683"/>
            <a:ext cx="3664863" cy="1715572"/>
          </a:xfrm>
          <a:prstGeom prst="roundRect">
            <a:avLst>
              <a:gd name="adj" fmla="val 11900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35141" y="3241358"/>
            <a:ext cx="3086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Parenthèse gourmande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5141" y="3731776"/>
            <a:ext cx="316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Moment où l'on lâche le clavier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7556421" cy="1352669"/>
          </a:xfrm>
          <a:prstGeom prst="roundRect">
            <a:avLst>
              <a:gd name="adj" fmla="val 1509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43464" y="51837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Plaisir partagé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3464" y="5674162"/>
            <a:ext cx="70570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Instants qui rendent les journées croustillantes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7352"/>
            <a:ext cx="396942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Contenus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l="31719" r="12906"/>
          <a:stretch/>
        </p:blipFill>
        <p:spPr>
          <a:xfrm>
            <a:off x="7789335" y="29468"/>
            <a:ext cx="6829778" cy="8200132"/>
          </a:xfrm>
          <a:prstGeom prst="parallelogram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9495" y="3088601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Fonctionnel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-2691467" y="3431858"/>
            <a:ext cx="492561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Modes de consommation</a:t>
            </a:r>
            <a:endParaRPr lang="en-US" sz="12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88" y="2109073"/>
            <a:ext cx="2556391" cy="2556391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2401133" y="3188792"/>
            <a:ext cx="396835" cy="396835"/>
          </a:xfrm>
          <a:prstGeom prst="roundRect">
            <a:avLst>
              <a:gd name="adj" fmla="val 2301928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195" y="3275588"/>
            <a:ext cx="178594" cy="22324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46204" y="2389942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Émotionnel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5346204" y="2733199"/>
            <a:ext cx="500514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Occasions de consommation</a:t>
            </a:r>
            <a:endParaRPr lang="en-US" sz="12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688" y="2109073"/>
            <a:ext cx="2556391" cy="2556391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4246483" y="2123301"/>
            <a:ext cx="396835" cy="396835"/>
          </a:xfrm>
          <a:prstGeom prst="roundRect">
            <a:avLst>
              <a:gd name="adj" fmla="val 2301928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544" y="2210098"/>
            <a:ext cx="178594" cy="22324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346204" y="3787140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Éducatif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5346204" y="4130398"/>
            <a:ext cx="500514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Apports du biscuit</a:t>
            </a:r>
            <a:endParaRPr lang="en-US" sz="125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1688" y="2109073"/>
            <a:ext cx="2556391" cy="2556391"/>
          </a:xfrm>
          <a:prstGeom prst="rect">
            <a:avLst/>
          </a:prstGeom>
        </p:spPr>
      </p:pic>
      <p:sp>
        <p:nvSpPr>
          <p:cNvPr id="17" name="Shape 9"/>
          <p:cNvSpPr/>
          <p:nvPr/>
        </p:nvSpPr>
        <p:spPr>
          <a:xfrm>
            <a:off x="4246483" y="4254282"/>
            <a:ext cx="396835" cy="396835"/>
          </a:xfrm>
          <a:prstGeom prst="roundRect">
            <a:avLst>
              <a:gd name="adj" fmla="val 2301928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544" y="4341079"/>
            <a:ext cx="178594" cy="2232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984" y="1127880"/>
            <a:ext cx="417159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Contenus Fonctionnels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76632"/>
            <a:ext cx="793790" cy="95261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25704" y="2735342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Format</a:t>
            </a:r>
            <a:endParaRPr lang="en-US" sz="1550" dirty="0"/>
          </a:p>
        </p:txBody>
      </p:sp>
      <p:sp>
        <p:nvSpPr>
          <p:cNvPr id="6" name="Text 2"/>
          <p:cNvSpPr/>
          <p:nvPr/>
        </p:nvSpPr>
        <p:spPr>
          <a:xfrm>
            <a:off x="1825704" y="3078599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Animatique ou tuto snack (15-30s)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529251"/>
            <a:ext cx="793790" cy="95261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25704" y="3687961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Exemple 1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1825704" y="4031218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Delys fourré entre deux fruits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481870"/>
            <a:ext cx="793790" cy="9526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25704" y="4640580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Exemple 2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1825704" y="4983837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Delys fourré glacé (10min au congélateur)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434489"/>
            <a:ext cx="793790" cy="95261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25704" y="5593199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 smtClean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Slogan</a:t>
            </a:r>
            <a:endParaRPr lang="en-US" sz="1550" dirty="0"/>
          </a:p>
        </p:txBody>
      </p:sp>
      <p:sp>
        <p:nvSpPr>
          <p:cNvPr id="15" name="Text 8"/>
          <p:cNvSpPr/>
          <p:nvPr/>
        </p:nvSpPr>
        <p:spPr>
          <a:xfrm>
            <a:off x="1825704" y="5936456"/>
            <a:ext cx="652450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"Classique ou fourré, à chacun son instant </a:t>
            </a:r>
            <a:r>
              <a:rPr lang="en-US" sz="1250" dirty="0" err="1" smtClean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croquant</a:t>
            </a:r>
            <a:r>
              <a:rPr lang="en-US" sz="125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</a:t>
            </a:r>
            <a:endParaRPr lang="en-US" sz="1250" dirty="0"/>
          </a:p>
        </p:txBody>
      </p:sp>
      <p:sp>
        <p:nvSpPr>
          <p:cNvPr id="16" name="Text 0"/>
          <p:cNvSpPr/>
          <p:nvPr/>
        </p:nvSpPr>
        <p:spPr>
          <a:xfrm>
            <a:off x="720983" y="1704653"/>
            <a:ext cx="4171593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400" dirty="0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Les </a:t>
            </a:r>
            <a:r>
              <a:rPr lang="en-US" sz="2400" dirty="0" err="1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façons</a:t>
            </a:r>
            <a:r>
              <a:rPr lang="en-US" sz="2400" dirty="0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de </a:t>
            </a:r>
            <a:r>
              <a:rPr lang="en-US" sz="2400" dirty="0" err="1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consommer</a:t>
            </a:r>
            <a:r>
              <a:rPr lang="en-US" sz="2400" dirty="0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nos</a:t>
            </a:r>
            <a:r>
              <a:rPr lang="en-US" sz="2400" dirty="0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biscuits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362" y="478750"/>
            <a:ext cx="2936200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Contenus Émotionnels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b="9757"/>
          <a:stretch/>
        </p:blipFill>
        <p:spPr>
          <a:xfrm>
            <a:off x="641943" y="2480267"/>
            <a:ext cx="3812858" cy="40248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41943" y="6830497"/>
            <a:ext cx="1414820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Le </a:t>
            </a:r>
            <a:r>
              <a:rPr lang="en-US" sz="2000" dirty="0" err="1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sauveur</a:t>
            </a:r>
            <a:r>
              <a:rPr lang="en-US" sz="20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</a:t>
            </a:r>
            <a:r>
              <a:rPr lang="en-US" sz="2000" dirty="0" smtClean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de la </a:t>
            </a:r>
            <a:r>
              <a:rPr lang="en-US" sz="20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pause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41943" y="7075170"/>
            <a:ext cx="4357449" cy="181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Collègue aux biscuits toujours disponibles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2098" r="23450"/>
          <a:stretch/>
        </p:blipFill>
        <p:spPr>
          <a:xfrm>
            <a:off x="5556847" y="2481016"/>
            <a:ext cx="3614058" cy="40248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556847" y="6830497"/>
            <a:ext cx="1414820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Le grignoteur discret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5556847" y="7075170"/>
            <a:ext cx="4357449" cy="181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Petit craquage pendant les réunions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239" r="18415"/>
          <a:stretch/>
        </p:blipFill>
        <p:spPr>
          <a:xfrm>
            <a:off x="10272951" y="2481016"/>
            <a:ext cx="3603564" cy="40240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305532" y="6836773"/>
            <a:ext cx="1414820" cy="176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Pause café collective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0305532" y="7081446"/>
            <a:ext cx="4357449" cy="181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"Les petites pauses font de grands souvenirs"</a:t>
            </a:r>
            <a:endParaRPr lang="en-US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B7E2F0F0-A87A-A7C1-B5AD-B392C988133D}"/>
              </a:ext>
            </a:extLst>
          </p:cNvPr>
          <p:cNvSpPr txBox="1"/>
          <p:nvPr/>
        </p:nvSpPr>
        <p:spPr>
          <a:xfrm>
            <a:off x="585805" y="1068437"/>
            <a:ext cx="66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Ton moment craquant avec </a:t>
            </a:r>
            <a:r>
              <a:rPr lang="fr-FR" sz="2400" dirty="0" err="1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Delys</a:t>
            </a:r>
            <a:r>
              <a:rPr lang="fr-FR" sz="2400" dirty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 et Barka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1277" y="543163"/>
            <a:ext cx="3209568" cy="401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Contenus Éducatifs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33" y="1733711"/>
            <a:ext cx="3538930" cy="353893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91277" y="2994660"/>
            <a:ext cx="2207895" cy="739497"/>
          </a:xfrm>
          <a:prstGeom prst="roundRect">
            <a:avLst>
              <a:gd name="adj" fmla="val 15625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75" y="3251597"/>
            <a:ext cx="180499" cy="22562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027521" y="3123009"/>
            <a:ext cx="1609606" cy="200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Apports énergétiques</a:t>
            </a: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3027521" y="3400544"/>
            <a:ext cx="1850946" cy="205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Delys fourré vs snack ultra-sucré</a:t>
            </a:r>
            <a:endParaRPr lang="en-US" sz="1200" dirty="0"/>
          </a:p>
        </p:txBody>
      </p:sp>
      <p:sp>
        <p:nvSpPr>
          <p:cNvPr id="8" name="Shape 4"/>
          <p:cNvSpPr/>
          <p:nvPr/>
        </p:nvSpPr>
        <p:spPr>
          <a:xfrm>
            <a:off x="2963347" y="3730347"/>
            <a:ext cx="10911602" cy="7620"/>
          </a:xfrm>
          <a:prstGeom prst="roundRect">
            <a:avLst>
              <a:gd name="adj" fmla="val 1516368"/>
            </a:avLst>
          </a:prstGeom>
          <a:solidFill>
            <a:srgbClr val="FC8337"/>
          </a:solidFill>
          <a:ln/>
        </p:spPr>
      </p:sp>
      <p:sp>
        <p:nvSpPr>
          <p:cNvPr id="9" name="Shape 5"/>
          <p:cNvSpPr/>
          <p:nvPr/>
        </p:nvSpPr>
        <p:spPr>
          <a:xfrm>
            <a:off x="691277" y="3798332"/>
            <a:ext cx="4415909" cy="739497"/>
          </a:xfrm>
          <a:prstGeom prst="roundRect">
            <a:avLst>
              <a:gd name="adj" fmla="val 15625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923" y="4055269"/>
            <a:ext cx="180499" cy="22562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235535" y="3926681"/>
            <a:ext cx="1604724" cy="200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Pause équilibrée</a:t>
            </a:r>
            <a:endParaRPr lang="en-US" dirty="0"/>
          </a:p>
        </p:txBody>
      </p:sp>
      <p:sp>
        <p:nvSpPr>
          <p:cNvPr id="12" name="Text 7"/>
          <p:cNvSpPr/>
          <p:nvPr/>
        </p:nvSpPr>
        <p:spPr>
          <a:xfrm>
            <a:off x="5235535" y="4204216"/>
            <a:ext cx="2429828" cy="205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Bienfaits d'une pause gourmande mesurée</a:t>
            </a:r>
            <a:endParaRPr lang="en-US" sz="1200" dirty="0"/>
          </a:p>
        </p:txBody>
      </p:sp>
      <p:sp>
        <p:nvSpPr>
          <p:cNvPr id="13" name="Shape 8"/>
          <p:cNvSpPr/>
          <p:nvPr/>
        </p:nvSpPr>
        <p:spPr>
          <a:xfrm>
            <a:off x="5171361" y="4534019"/>
            <a:ext cx="8703588" cy="7620"/>
          </a:xfrm>
          <a:prstGeom prst="roundRect">
            <a:avLst>
              <a:gd name="adj" fmla="val 1516368"/>
            </a:avLst>
          </a:prstGeom>
          <a:solidFill>
            <a:srgbClr val="FC8337"/>
          </a:solidFill>
          <a:ln/>
        </p:spPr>
      </p:sp>
      <p:sp>
        <p:nvSpPr>
          <p:cNvPr id="14" name="Shape 9"/>
          <p:cNvSpPr/>
          <p:nvPr/>
        </p:nvSpPr>
        <p:spPr>
          <a:xfrm>
            <a:off x="691277" y="4602004"/>
            <a:ext cx="6623923" cy="739497"/>
          </a:xfrm>
          <a:prstGeom prst="roundRect">
            <a:avLst>
              <a:gd name="adj" fmla="val 15625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89" y="4858941"/>
            <a:ext cx="180499" cy="225623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443549" y="4730353"/>
            <a:ext cx="1604724" cy="200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Conseils pratiques</a:t>
            </a:r>
            <a:endParaRPr lang="en-US" dirty="0"/>
          </a:p>
        </p:txBody>
      </p:sp>
      <p:sp>
        <p:nvSpPr>
          <p:cNvPr id="17" name="Text 11"/>
          <p:cNvSpPr/>
          <p:nvPr/>
        </p:nvSpPr>
        <p:spPr>
          <a:xfrm>
            <a:off x="7443549" y="5007888"/>
            <a:ext cx="2553057" cy="2052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Modération et combinaisons recommandées</a:t>
            </a:r>
            <a:endParaRPr lang="en-US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B7E2F0F0-A87A-A7C1-B5AD-B392C988133D}"/>
              </a:ext>
            </a:extLst>
          </p:cNvPr>
          <p:cNvSpPr txBox="1"/>
          <p:nvPr/>
        </p:nvSpPr>
        <p:spPr>
          <a:xfrm>
            <a:off x="585805" y="1068437"/>
            <a:ext cx="66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  <a:latin typeface="Saira Medium" pitchFamily="34" charset="0"/>
                <a:ea typeface="Saira Medium" pitchFamily="34" charset="-122"/>
                <a:cs typeface="Saira Medium" pitchFamily="34" charset="-120"/>
              </a:rPr>
              <a:t>Les bienfaits de la pause biscuit</a:t>
            </a:r>
            <a:endParaRPr lang="fr-FR" sz="2400" dirty="0">
              <a:solidFill>
                <a:schemeClr val="accent2"/>
              </a:solidFill>
              <a:latin typeface="Saira Medium" pitchFamily="34" charset="0"/>
              <a:ea typeface="Saira Medium" pitchFamily="34" charset="-122"/>
              <a:cs typeface="Saira Medium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336</Words>
  <Application>Microsoft Office PowerPoint</Application>
  <PresentationFormat>Personnalisé</PresentationFormat>
  <Paragraphs>110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Calibri</vt:lpstr>
      <vt:lpstr>Montserrat Bold</vt:lpstr>
      <vt:lpstr>Saira Medium</vt:lpstr>
      <vt:lpstr>Helvetica Neue</vt:lpstr>
      <vt:lpstr>Helvetica Neue Medium</vt:lpstr>
      <vt:lpstr>Arial</vt:lpstr>
      <vt:lpstr>Roboto</vt:lpstr>
      <vt:lpstr>Century Gothic</vt:lpstr>
      <vt:lpstr>Office Theme</vt:lpstr>
      <vt:lpstr>21_BasicWhite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Compte Microsoft</cp:lastModifiedBy>
  <cp:revision>5</cp:revision>
  <dcterms:created xsi:type="dcterms:W3CDTF">2025-04-24T17:31:22Z</dcterms:created>
  <dcterms:modified xsi:type="dcterms:W3CDTF">2025-04-24T17:59:42Z</dcterms:modified>
</cp:coreProperties>
</file>