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17"/>
  </p:notesMasterIdLst>
  <p:sldIdLst>
    <p:sldId id="256" r:id="rId3"/>
    <p:sldId id="257" r:id="rId4"/>
    <p:sldId id="262" r:id="rId5"/>
    <p:sldId id="259" r:id="rId6"/>
    <p:sldId id="331" r:id="rId7"/>
    <p:sldId id="264" r:id="rId8"/>
    <p:sldId id="332" r:id="rId9"/>
    <p:sldId id="333" r:id="rId10"/>
    <p:sldId id="338" r:id="rId11"/>
    <p:sldId id="335" r:id="rId12"/>
    <p:sldId id="334" r:id="rId13"/>
    <p:sldId id="337" r:id="rId14"/>
    <p:sldId id="336" r:id="rId15"/>
    <p:sldId id="261"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37 Matanga" initials="2M" lastIdx="1" clrIdx="0">
    <p:extLst>
      <p:ext uri="{19B8F6BF-5375-455C-9EA6-DF929625EA0E}">
        <p15:presenceInfo xmlns:p15="http://schemas.microsoft.com/office/powerpoint/2012/main" userId="237 Mata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1BF76-9983-4C44-BA03-BC2CED096A19}" v="2" dt="2023-03-31T18:00:18.31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48"/>
  </p:normalViewPr>
  <p:slideViewPr>
    <p:cSldViewPr snapToGrid="0" snapToObjects="1">
      <p:cViewPr varScale="1">
        <p:scale>
          <a:sx n="33" d="100"/>
          <a:sy n="33" d="100"/>
        </p:scale>
        <p:origin x="5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METOUGUE" userId="ed2e646e4f482202" providerId="LiveId" clId="{F211BF76-9983-4C44-BA03-BC2CED096A19}"/>
    <pc:docChg chg="undo custSel addSld modSld">
      <pc:chgData name="Nelson METOUGUE" userId="ed2e646e4f482202" providerId="LiveId" clId="{F211BF76-9983-4C44-BA03-BC2CED096A19}" dt="2023-03-31T18:03:19.401" v="40" actId="20577"/>
      <pc:docMkLst>
        <pc:docMk/>
      </pc:docMkLst>
      <pc:sldChg chg="modSp mod">
        <pc:chgData name="Nelson METOUGUE" userId="ed2e646e4f482202" providerId="LiveId" clId="{F211BF76-9983-4C44-BA03-BC2CED096A19}" dt="2023-03-31T17:58:35.946" v="3" actId="404"/>
        <pc:sldMkLst>
          <pc:docMk/>
          <pc:sldMk cId="1644574873" sldId="333"/>
        </pc:sldMkLst>
        <pc:spChg chg="mod">
          <ac:chgData name="Nelson METOUGUE" userId="ed2e646e4f482202" providerId="LiveId" clId="{F211BF76-9983-4C44-BA03-BC2CED096A19}" dt="2023-03-31T17:58:35.946" v="3" actId="404"/>
          <ac:spMkLst>
            <pc:docMk/>
            <pc:sldMk cId="1644574873" sldId="333"/>
            <ac:spMk id="4" creationId="{D9ED072F-2873-F344-D70B-96DDED65E9A3}"/>
          </ac:spMkLst>
        </pc:spChg>
        <pc:spChg chg="mod">
          <ac:chgData name="Nelson METOUGUE" userId="ed2e646e4f482202" providerId="LiveId" clId="{F211BF76-9983-4C44-BA03-BC2CED096A19}" dt="2023-03-31T17:58:32.055" v="2" actId="14100"/>
          <ac:spMkLst>
            <pc:docMk/>
            <pc:sldMk cId="1644574873" sldId="333"/>
            <ac:spMk id="173" creationId="{00000000-0000-0000-0000-000000000000}"/>
          </ac:spMkLst>
        </pc:spChg>
      </pc:sldChg>
      <pc:sldChg chg="modSp mod">
        <pc:chgData name="Nelson METOUGUE" userId="ed2e646e4f482202" providerId="LiveId" clId="{F211BF76-9983-4C44-BA03-BC2CED096A19}" dt="2023-03-31T18:02:22.865" v="20" actId="20577"/>
        <pc:sldMkLst>
          <pc:docMk/>
          <pc:sldMk cId="341708159" sldId="334"/>
        </pc:sldMkLst>
        <pc:spChg chg="mod">
          <ac:chgData name="Nelson METOUGUE" userId="ed2e646e4f482202" providerId="LiveId" clId="{F211BF76-9983-4C44-BA03-BC2CED096A19}" dt="2023-03-31T18:02:22.865" v="20" actId="20577"/>
          <ac:spMkLst>
            <pc:docMk/>
            <pc:sldMk cId="341708159" sldId="334"/>
            <ac:spMk id="2" creationId="{80EFD29E-2117-840A-29F1-B685472E7D00}"/>
          </ac:spMkLst>
        </pc:spChg>
      </pc:sldChg>
      <pc:sldChg chg="modSp mod">
        <pc:chgData name="Nelson METOUGUE" userId="ed2e646e4f482202" providerId="LiveId" clId="{F211BF76-9983-4C44-BA03-BC2CED096A19}" dt="2023-03-31T18:03:19.401" v="40" actId="20577"/>
        <pc:sldMkLst>
          <pc:docMk/>
          <pc:sldMk cId="2500495332" sldId="336"/>
        </pc:sldMkLst>
        <pc:graphicFrameChg chg="modGraphic">
          <ac:chgData name="Nelson METOUGUE" userId="ed2e646e4f482202" providerId="LiveId" clId="{F211BF76-9983-4C44-BA03-BC2CED096A19}" dt="2023-03-31T18:03:19.401" v="40" actId="20577"/>
          <ac:graphicFrameMkLst>
            <pc:docMk/>
            <pc:sldMk cId="2500495332" sldId="336"/>
            <ac:graphicFrameMk id="4" creationId="{2C0D6D48-A41C-49E2-86EE-E03815C012A0}"/>
          </ac:graphicFrameMkLst>
        </pc:graphicFrameChg>
      </pc:sldChg>
      <pc:sldChg chg="addSp delSp modSp add mod modAnim">
        <pc:chgData name="Nelson METOUGUE" userId="ed2e646e4f482202" providerId="LiveId" clId="{F211BF76-9983-4C44-BA03-BC2CED096A19}" dt="2023-03-31T18:00:30.009" v="16" actId="1076"/>
        <pc:sldMkLst>
          <pc:docMk/>
          <pc:sldMk cId="86005457" sldId="338"/>
        </pc:sldMkLst>
        <pc:spChg chg="add del mod">
          <ac:chgData name="Nelson METOUGUE" userId="ed2e646e4f482202" providerId="LiveId" clId="{F211BF76-9983-4C44-BA03-BC2CED096A19}" dt="2023-03-31T17:58:56.368" v="9" actId="478"/>
          <ac:spMkLst>
            <pc:docMk/>
            <pc:sldMk cId="86005457" sldId="338"/>
            <ac:spMk id="3" creationId="{520CC501-F2BA-69BE-B491-0B132E5CB563}"/>
          </ac:spMkLst>
        </pc:spChg>
        <pc:spChg chg="del">
          <ac:chgData name="Nelson METOUGUE" userId="ed2e646e4f482202" providerId="LiveId" clId="{F211BF76-9983-4C44-BA03-BC2CED096A19}" dt="2023-03-31T17:59:00.669" v="11" actId="478"/>
          <ac:spMkLst>
            <pc:docMk/>
            <pc:sldMk cId="86005457" sldId="338"/>
            <ac:spMk id="4" creationId="{D9ED072F-2873-F344-D70B-96DDED65E9A3}"/>
          </ac:spMkLst>
        </pc:spChg>
        <pc:spChg chg="del">
          <ac:chgData name="Nelson METOUGUE" userId="ed2e646e4f482202" providerId="LiveId" clId="{F211BF76-9983-4C44-BA03-BC2CED096A19}" dt="2023-03-31T17:58:57.879" v="10" actId="478"/>
          <ac:spMkLst>
            <pc:docMk/>
            <pc:sldMk cId="86005457" sldId="338"/>
            <ac:spMk id="5" creationId="{0BADBC01-F9FC-15CA-3981-09372F762A9C}"/>
          </ac:spMkLst>
        </pc:spChg>
        <pc:spChg chg="mod">
          <ac:chgData name="Nelson METOUGUE" userId="ed2e646e4f482202" providerId="LiveId" clId="{F211BF76-9983-4C44-BA03-BC2CED096A19}" dt="2023-03-31T17:58:44.683" v="5" actId="27636"/>
          <ac:spMkLst>
            <pc:docMk/>
            <pc:sldMk cId="86005457" sldId="338"/>
            <ac:spMk id="172" creationId="{00000000-0000-0000-0000-000000000000}"/>
          </ac:spMkLst>
        </pc:spChg>
        <pc:spChg chg="del">
          <ac:chgData name="Nelson METOUGUE" userId="ed2e646e4f482202" providerId="LiveId" clId="{F211BF76-9983-4C44-BA03-BC2CED096A19}" dt="2023-03-31T17:58:48.132" v="6" actId="478"/>
          <ac:spMkLst>
            <pc:docMk/>
            <pc:sldMk cId="86005457" sldId="338"/>
            <ac:spMk id="173" creationId="{00000000-0000-0000-0000-000000000000}"/>
          </ac:spMkLst>
        </pc:spChg>
        <pc:picChg chg="add mod">
          <ac:chgData name="Nelson METOUGUE" userId="ed2e646e4f482202" providerId="LiveId" clId="{F211BF76-9983-4C44-BA03-BC2CED096A19}" dt="2023-03-31T18:00:30.009" v="16" actId="1076"/>
          <ac:picMkLst>
            <pc:docMk/>
            <pc:sldMk cId="86005457" sldId="338"/>
            <ac:picMk id="6" creationId="{5252763C-BF7D-5F6E-F930-355BA77AE8DB}"/>
          </ac:picMkLst>
        </pc:picChg>
        <pc:picChg chg="add del">
          <ac:chgData name="Nelson METOUGUE" userId="ed2e646e4f482202" providerId="LiveId" clId="{F211BF76-9983-4C44-BA03-BC2CED096A19}" dt="2023-03-31T17:58:53.706" v="8" actId="478"/>
          <ac:picMkLst>
            <pc:docMk/>
            <pc:sldMk cId="86005457" sldId="338"/>
            <ac:picMk id="17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211963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118015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271778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429202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179229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96989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M" dirty="0"/>
          </a:p>
        </p:txBody>
      </p:sp>
    </p:spTree>
    <p:extLst>
      <p:ext uri="{BB962C8B-B14F-4D97-AF65-F5344CB8AC3E}">
        <p14:creationId xmlns:p14="http://schemas.microsoft.com/office/powerpoint/2010/main" val="342358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Auteur et date</a:t>
            </a:r>
          </a:p>
        </p:txBody>
      </p:sp>
      <p:sp>
        <p:nvSpPr>
          <p:cNvPr id="12" name="Titre de la pré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Titre de la présentation</a:t>
            </a:r>
          </a:p>
        </p:txBody>
      </p:sp>
      <p:sp>
        <p:nvSpPr>
          <p:cNvPr id="13" name="Texte niveau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 de la présentation</a:t>
            </a:r>
          </a:p>
          <a:p>
            <a:pPr lvl="1"/>
            <a:endParaRPr/>
          </a:p>
          <a:p>
            <a:pPr lvl="2"/>
            <a:endParaRPr/>
          </a:p>
          <a:p>
            <a:pPr lvl="3"/>
            <a:endParaRPr/>
          </a:p>
          <a:p>
            <a:pPr lvl="4"/>
            <a:endParaRP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Texte niveau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 Citation notable »</a:t>
            </a:r>
          </a:p>
          <a:p>
            <a:pPr lvl="1"/>
            <a:endParaRPr/>
          </a:p>
          <a:p>
            <a:pPr lvl="2"/>
            <a:endParaRPr/>
          </a:p>
          <a:p>
            <a:pPr lvl="3"/>
            <a:endParaRPr/>
          </a:p>
          <a:p>
            <a:pPr lvl="4"/>
            <a:endParaRP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Bol de salade avec du riz frit, des œufs durs et des baguette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l avec des beignets de saumon, de la salade et du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l de pâtes pappardelle avec du beurre maître d’hôtel, des noisettes grillées et des lamelles de parmesan"/>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l de salade avec du riz frit, des œufs durs et des baguette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3048000" y="2244726"/>
            <a:ext cx="18288000" cy="4775200"/>
          </a:xfrm>
        </p:spPr>
        <p:txBody>
          <a:bodyPr anchor="b"/>
          <a:lstStyle>
            <a:lvl1pPr algn="ctr">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3048000" y="7204076"/>
            <a:ext cx="18288000" cy="3311524"/>
          </a:xfrm>
        </p:spPr>
        <p:txBody>
          <a:bodyPr/>
          <a:lstStyle>
            <a:lvl1pPr marL="0" indent="0" algn="ctr">
              <a:buNone/>
              <a:defRPr sz="4000">
                <a:latin typeface="+mn-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4/3/2023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156702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917388" y="731521"/>
            <a:ext cx="21790212" cy="265112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4/3/2023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54579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1663700" y="3419477"/>
            <a:ext cx="21031200" cy="5705474"/>
          </a:xfrm>
        </p:spPr>
        <p:txBody>
          <a:bodyPr anchor="b"/>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1663700" y="9178927"/>
            <a:ext cx="21031200" cy="3000374"/>
          </a:xfrm>
        </p:spPr>
        <p:txBody>
          <a:bodyPr/>
          <a:lstStyle>
            <a:lvl1pPr marL="0" indent="0">
              <a:buNone/>
              <a:defRPr sz="4800">
                <a:solidFill>
                  <a:schemeClr val="tx2"/>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4/3/2023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91077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917388" y="731521"/>
            <a:ext cx="21790212" cy="265112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917390" y="3651250"/>
            <a:ext cx="11122212"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12344399" y="3651250"/>
            <a:ext cx="1112221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4/3/2023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33487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917388" y="730251"/>
            <a:ext cx="22549224" cy="265112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930513" y="3505200"/>
            <a:ext cx="11064638" cy="1647824"/>
          </a:xfrm>
        </p:spPr>
        <p:txBody>
          <a:bodyPr anchor="b"/>
          <a:lstStyle>
            <a:lvl1pPr marL="0" indent="0">
              <a:buNone/>
              <a:defRPr sz="4800" b="0" i="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930513" y="5333999"/>
            <a:ext cx="11064638" cy="7045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12344400" y="3505200"/>
            <a:ext cx="11122212" cy="1647824"/>
          </a:xfrm>
        </p:spPr>
        <p:txBody>
          <a:bodyPr anchor="b"/>
          <a:lstStyle>
            <a:lvl1pPr marL="0" indent="0">
              <a:buNone/>
              <a:defRPr sz="4800" b="0" i="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12344400" y="5333999"/>
            <a:ext cx="11122212" cy="7045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4/3/2023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51623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Autre titre et photo">
    <p:spTree>
      <p:nvGrpSpPr>
        <p:cNvPr id="1" name=""/>
        <p:cNvGrpSpPr/>
        <p:nvPr/>
      </p:nvGrpSpPr>
      <p:grpSpPr>
        <a:xfrm>
          <a:off x="0" y="0"/>
          <a:ext cx="0" cy="0"/>
          <a:chOff x="0" y="0"/>
          <a:chExt cx="0" cy="0"/>
        </a:xfrm>
      </p:grpSpPr>
      <p:sp>
        <p:nvSpPr>
          <p:cNvPr id="32" name="Bol avec des beignets de saumon, de la salade et du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re de diapositive"/>
          <p:cNvSpPr txBox="1">
            <a:spLocks noGrp="1"/>
          </p:cNvSpPr>
          <p:nvPr>
            <p:ph type="title" hasCustomPrompt="1"/>
          </p:nvPr>
        </p:nvSpPr>
        <p:spPr>
          <a:xfrm>
            <a:off x="1206500" y="1270000"/>
            <a:ext cx="9779000" cy="5882273"/>
          </a:xfrm>
          <a:prstGeom prst="rect">
            <a:avLst/>
          </a:prstGeom>
        </p:spPr>
        <p:txBody>
          <a:bodyPr anchor="b"/>
          <a:lstStyle/>
          <a:p>
            <a:r>
              <a:t>Titre de diapositive</a:t>
            </a:r>
          </a:p>
        </p:txBody>
      </p:sp>
      <p:sp>
        <p:nvSpPr>
          <p:cNvPr id="34" name="Texte niveau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Sous-titre de diapositive</a:t>
            </a:r>
          </a:p>
          <a:p>
            <a:pPr lvl="1"/>
            <a:endParaRPr/>
          </a:p>
          <a:p>
            <a:pPr lvl="2"/>
            <a:endParaRPr/>
          </a:p>
          <a:p>
            <a:pPr lvl="3"/>
            <a:endParaRPr/>
          </a:p>
          <a:p>
            <a:pPr lvl="4"/>
            <a:endParaRPr/>
          </a:p>
        </p:txBody>
      </p:sp>
      <p:sp>
        <p:nvSpPr>
          <p:cNvPr id="35"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917388" y="731521"/>
            <a:ext cx="22549224" cy="265112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917387" y="12833351"/>
            <a:ext cx="5843430" cy="730250"/>
          </a:xfrm>
        </p:spPr>
        <p:txBody>
          <a:bodyPr/>
          <a:lstStyle/>
          <a:p>
            <a:fld id="{3AB41CFF-90C9-47B3-9DA1-F2BF8D839F7E}" type="datetime1">
              <a:rPr lang="en-US" smtClean="0"/>
              <a:t>4/3/2023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02311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4/3/2023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23237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4/3/2023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9620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4/3/2023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29322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4/3/2023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18140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4/3/2023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87722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Sous-titre de diapositiv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44"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numCol="2" spcCol="1098550"/>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Sous-titre de diapositiv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61" name="Texte niveau 1…"/>
          <p:cNvSpPr txBox="1">
            <a:spLocks noGrp="1"/>
          </p:cNvSpPr>
          <p:nvPr>
            <p:ph type="body" sz="half" idx="1" hasCustomPrompt="1"/>
          </p:nvPr>
        </p:nvSpPr>
        <p:spPr>
          <a:xfrm>
            <a:off x="1206500" y="4248504"/>
            <a:ext cx="9779000" cy="8256630"/>
          </a:xfrm>
          <a:prstGeom prst="rect">
            <a:avLst/>
          </a:prstGeom>
        </p:spPr>
        <p:txBody>
          <a:bodyPr/>
          <a:lstStyle/>
          <a:p>
            <a:r>
              <a:t>Texte de puce de diapositive</a:t>
            </a:r>
          </a:p>
          <a:p>
            <a:pPr lvl="1"/>
            <a:endParaRPr/>
          </a:p>
          <a:p>
            <a:pPr lvl="2"/>
            <a:endParaRPr/>
          </a:p>
          <a:p>
            <a:pPr lvl="3"/>
            <a:endParaRPr/>
          </a:p>
          <a:p>
            <a:pPr lvl="4"/>
            <a:endParaRPr/>
          </a:p>
        </p:txBody>
      </p:sp>
      <p:sp>
        <p:nvSpPr>
          <p:cNvPr id="62" name="Bol de pâtes pappardelle avec du beurre maître d’hôtel, des noisettes grillées et des lamelles de parmesan"/>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re de diapositive"/>
          <p:cNvSpPr txBox="1">
            <a:spLocks noGrp="1"/>
          </p:cNvSpPr>
          <p:nvPr>
            <p:ph type="title" hasCustomPrompt="1"/>
          </p:nvPr>
        </p:nvSpPr>
        <p:spPr>
          <a:xfrm>
            <a:off x="1206500" y="1079500"/>
            <a:ext cx="9779000" cy="1435100"/>
          </a:xfrm>
          <a:prstGeom prst="rect">
            <a:avLst/>
          </a:prstGeom>
        </p:spPr>
        <p:txBody>
          <a:bodyPr/>
          <a:lstStyle/>
          <a:p>
            <a:r>
              <a:t>Titre de diapositive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1206500" y="1079500"/>
            <a:ext cx="21971000" cy="1434949"/>
          </a:xfrm>
          <a:prstGeom prst="rect">
            <a:avLst/>
          </a:prstGeom>
        </p:spPr>
        <p:txBody>
          <a:bodyPr/>
          <a:lstStyle/>
          <a:p>
            <a:r>
              <a:t>Titre de diapositive</a:t>
            </a:r>
          </a:p>
        </p:txBody>
      </p:sp>
      <p:sp>
        <p:nvSpPr>
          <p:cNvPr id="80" name="Sous-titre de diapositiv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diapositive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1206500" y="1079500"/>
            <a:ext cx="21971000" cy="1435100"/>
          </a:xfrm>
          <a:prstGeom prst="rect">
            <a:avLst/>
          </a:prstGeom>
        </p:spPr>
        <p:txBody>
          <a:bodyPr/>
          <a:lstStyle/>
          <a:p>
            <a:r>
              <a:t>Titre de l’ordre du jour</a:t>
            </a:r>
          </a:p>
        </p:txBody>
      </p:sp>
      <p:sp>
        <p:nvSpPr>
          <p:cNvPr id="89" name="Sous-titre de l’ordre du jour"/>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Sous-titre de l’ordre du jour</a:t>
            </a:r>
          </a:p>
        </p:txBody>
      </p:sp>
      <p:sp>
        <p:nvSpPr>
          <p:cNvPr id="90" name="Texte niveau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Rubriques de l’ordre du jour</a:t>
            </a:r>
          </a:p>
          <a:p>
            <a:pPr lvl="1"/>
            <a:endParaRPr/>
          </a:p>
          <a:p>
            <a:pPr lvl="2"/>
            <a:endParaRPr/>
          </a:p>
          <a:p>
            <a:pPr lvl="3"/>
            <a:endParaRPr/>
          </a:p>
          <a:p>
            <a:pPr lvl="4"/>
            <a:endParaRP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24384000" cy="13716008"/>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917388" y="850901"/>
            <a:ext cx="22549224"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917388" y="3898901"/>
            <a:ext cx="22549224" cy="83915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917388" y="12833351"/>
            <a:ext cx="5486400" cy="730250"/>
          </a:xfrm>
          <a:prstGeom prst="rect">
            <a:avLst/>
          </a:prstGeom>
        </p:spPr>
        <p:txBody>
          <a:bodyPr vert="horz" lIns="91440" tIns="45720" rIns="91440" bIns="45720" rtlCol="0" anchor="ctr"/>
          <a:lstStyle>
            <a:lvl1pPr algn="l">
              <a:defRPr sz="1800">
                <a:solidFill>
                  <a:schemeClr val="tx1">
                    <a:alpha val="60000"/>
                  </a:schemeClr>
                </a:solidFill>
                <a:latin typeface="+mn-lt"/>
              </a:defRPr>
            </a:lvl1pPr>
          </a:lstStyle>
          <a:p>
            <a:fld id="{57E0CF6C-748E-4B7A-BC8B-3011EF78ED13}" type="datetime1">
              <a:rPr lang="en-US" smtClean="0"/>
              <a:pPr/>
              <a:t>4/3/2023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8077200" y="12833351"/>
            <a:ext cx="8229600" cy="730250"/>
          </a:xfrm>
          <a:prstGeom prst="rect">
            <a:avLst/>
          </a:prstGeom>
        </p:spPr>
        <p:txBody>
          <a:bodyPr vert="horz" lIns="91440" tIns="45720" rIns="91440" bIns="45720" rtlCol="0" anchor="ctr"/>
          <a:lstStyle>
            <a:lvl1pPr algn="ctr">
              <a:defRPr sz="18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17980212" y="12833351"/>
            <a:ext cx="5486400" cy="730250"/>
          </a:xfrm>
          <a:prstGeom prst="rect">
            <a:avLst/>
          </a:prstGeom>
        </p:spPr>
        <p:txBody>
          <a:bodyPr vert="horz" lIns="91440" tIns="45720" rIns="91440" bIns="45720" rtlCol="0" anchor="ctr"/>
          <a:lstStyle>
            <a:lvl1pPr algn="r">
              <a:defRPr sz="1800">
                <a:solidFill>
                  <a:schemeClr val="tx1">
                    <a:alpha val="60000"/>
                  </a:schemeClr>
                </a:solidFill>
                <a:latin typeface="+mn-lt"/>
              </a:defRPr>
            </a:lvl1pPr>
          </a:lstStyle>
          <a:p>
            <a:fld id="{73B850FF-6169-4056-8077-06FFA93A5366}" type="slidenum">
              <a:rPr lang="en-US" smtClean="0"/>
              <a:pPr/>
              <a:t>‹N°›</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17068800" y="0"/>
            <a:ext cx="7309224" cy="9150696"/>
          </a:xfrm>
          <a:prstGeom prst="rect">
            <a:avLst/>
          </a:prstGeom>
        </p:spPr>
      </p:pic>
    </p:spTree>
    <p:extLst>
      <p:ext uri="{BB962C8B-B14F-4D97-AF65-F5344CB8AC3E}">
        <p14:creationId xmlns:p14="http://schemas.microsoft.com/office/powerpoint/2010/main" val="29711671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l" defTabSz="1828800" rtl="0" eaLnBrk="1" latinLnBrk="0" hangingPunct="1">
        <a:lnSpc>
          <a:spcPct val="100000"/>
        </a:lnSpc>
        <a:spcBef>
          <a:spcPct val="0"/>
        </a:spcBef>
        <a:buNone/>
        <a:defRPr sz="8800" b="0" kern="1200">
          <a:solidFill>
            <a:schemeClr val="tx1"/>
          </a:solidFill>
          <a:latin typeface="+mj-lt"/>
          <a:ea typeface="+mj-ea"/>
          <a:cs typeface="+mj-cs"/>
        </a:defRPr>
      </a:lvl1pPr>
    </p:titleStyle>
    <p:bodyStyle>
      <a:lvl1pPr marL="457200" indent="-457200" algn="l" defTabSz="1828800" rtl="0" eaLnBrk="1" latinLnBrk="0" hangingPunct="1">
        <a:lnSpc>
          <a:spcPct val="110000"/>
        </a:lnSpc>
        <a:spcBef>
          <a:spcPts val="2000"/>
        </a:spcBef>
        <a:buClr>
          <a:schemeClr val="accent1"/>
        </a:buClr>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110000"/>
        </a:lnSpc>
        <a:spcBef>
          <a:spcPts val="1000"/>
        </a:spcBef>
        <a:buClr>
          <a:schemeClr val="accent1"/>
        </a:buClr>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110000"/>
        </a:lnSpc>
        <a:spcBef>
          <a:spcPts val="1000"/>
        </a:spcBef>
        <a:buClr>
          <a:schemeClr val="accent1"/>
        </a:buClr>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110000"/>
        </a:lnSpc>
        <a:spcBef>
          <a:spcPts val="1000"/>
        </a:spcBef>
        <a:buClr>
          <a:schemeClr val="accent1"/>
        </a:buClr>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110000"/>
        </a:lnSpc>
        <a:spcBef>
          <a:spcPts val="1000"/>
        </a:spcBef>
        <a:buClr>
          <a:schemeClr val="accent1"/>
        </a:buClr>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e.tl/t-i2hQQZzEwH"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p:cNvSpPr/>
          <p:nvPr/>
        </p:nvSpPr>
        <p:spPr>
          <a:xfrm>
            <a:off x="0" y="15993"/>
            <a:ext cx="24395264" cy="13738967"/>
          </a:xfrm>
          <a:prstGeom prst="rect">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2" name="Titre de la présentation"/>
          <p:cNvSpPr txBox="1">
            <a:spLocks noGrp="1"/>
          </p:cNvSpPr>
          <p:nvPr>
            <p:ph type="ctrTitle"/>
          </p:nvPr>
        </p:nvSpPr>
        <p:spPr>
          <a:xfrm>
            <a:off x="1206496" y="1701105"/>
            <a:ext cx="17681579" cy="6493637"/>
          </a:xfrm>
          <a:prstGeom prst="rect">
            <a:avLst/>
          </a:prstGeom>
        </p:spPr>
        <p:txBody>
          <a:bodyPr>
            <a:normAutofit fontScale="90000"/>
          </a:bodyPr>
          <a:lstStyle/>
          <a:p>
            <a:pPr>
              <a:defRPr b="0">
                <a:solidFill>
                  <a:srgbClr val="FFFFFF"/>
                </a:solidFill>
                <a:latin typeface="Montserrat Bold"/>
                <a:ea typeface="Montserrat Bold"/>
                <a:cs typeface="Montserrat Bold"/>
                <a:sym typeface="Montserrat Bold"/>
              </a:defRPr>
            </a:pPr>
            <a:r>
              <a:rPr lang="fr-FR" sz="13900" dirty="0"/>
              <a:t>CAMPAGNE </a:t>
            </a:r>
            <a:br>
              <a:rPr lang="fr-FR" sz="13900" dirty="0"/>
            </a:br>
            <a:r>
              <a:rPr lang="fr-FR" sz="13900" dirty="0"/>
              <a:t>« FAUX FRAIS »</a:t>
            </a:r>
            <a:br>
              <a:rPr lang="fr-FR" sz="13900" dirty="0"/>
            </a:br>
            <a:r>
              <a:rPr lang="fr-FR" sz="13900" dirty="0"/>
              <a:t>Port Autonome de Kribi </a:t>
            </a:r>
            <a:endParaRPr sz="13900" dirty="0"/>
          </a:p>
        </p:txBody>
      </p:sp>
      <p:sp>
        <p:nvSpPr>
          <p:cNvPr id="153" name="Descriptif de la présentation"/>
          <p:cNvSpPr txBox="1">
            <a:spLocks noGrp="1"/>
          </p:cNvSpPr>
          <p:nvPr>
            <p:ph type="subTitle" sz="quarter" idx="1"/>
          </p:nvPr>
        </p:nvSpPr>
        <p:spPr>
          <a:xfrm>
            <a:off x="1201342" y="8701318"/>
            <a:ext cx="14345259" cy="1905001"/>
          </a:xfrm>
          <a:prstGeom prst="rect">
            <a:avLst/>
          </a:prstGeom>
        </p:spPr>
        <p:txBody>
          <a:bodyPr/>
          <a:lstStyle>
            <a:lvl1pPr>
              <a:defRPr sz="4800" b="0">
                <a:solidFill>
                  <a:srgbClr val="E15B0F"/>
                </a:solidFill>
                <a:latin typeface="Montserrat Bold"/>
                <a:ea typeface="Montserrat Bold"/>
                <a:cs typeface="Montserrat Bold"/>
                <a:sym typeface="Montserrat Bold"/>
              </a:defRPr>
            </a:lvl1pPr>
          </a:lstStyle>
          <a:p>
            <a:r>
              <a:rPr lang="fr-FR" dirty="0"/>
              <a:t>JAN 2023</a:t>
            </a:r>
            <a:endParaRPr dirty="0"/>
          </a:p>
        </p:txBody>
      </p:sp>
      <p:pic>
        <p:nvPicPr>
          <p:cNvPr id="154" name="Image" descr="Image"/>
          <p:cNvPicPr>
            <a:picLocks noChangeAspect="1"/>
          </p:cNvPicPr>
          <p:nvPr/>
        </p:nvPicPr>
        <p:blipFill>
          <a:blip r:embed="rId2"/>
          <a:stretch>
            <a:fillRect/>
          </a:stretch>
        </p:blipFill>
        <p:spPr>
          <a:xfrm>
            <a:off x="14952053" y="7261322"/>
            <a:ext cx="9432801" cy="6493638"/>
          </a:xfrm>
          <a:prstGeom prst="rect">
            <a:avLst/>
          </a:prstGeom>
          <a:ln w="12700">
            <a:miter lim="400000"/>
          </a:ln>
        </p:spPr>
      </p:pic>
      <p:pic>
        <p:nvPicPr>
          <p:cNvPr id="155" name="Image" descr="Image"/>
          <p:cNvPicPr>
            <a:picLocks noChangeAspect="1"/>
          </p:cNvPicPr>
          <p:nvPr/>
        </p:nvPicPr>
        <p:blipFill>
          <a:blip r:embed="rId3"/>
          <a:stretch>
            <a:fillRect/>
          </a:stretch>
        </p:blipFill>
        <p:spPr>
          <a:xfrm>
            <a:off x="1524250" y="11201554"/>
            <a:ext cx="3637562" cy="103427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41775" y="-449304"/>
            <a:ext cx="24467550" cy="13785252"/>
          </a:xfrm>
          <a:prstGeom prst="rect">
            <a:avLst/>
          </a:prstGeom>
          <a:ln w="12700">
            <a:miter lim="400000"/>
          </a:ln>
        </p:spPr>
      </p:pic>
      <p:sp>
        <p:nvSpPr>
          <p:cNvPr id="172" name="Diapo 3"/>
          <p:cNvSpPr txBox="1">
            <a:spLocks noGrp="1"/>
          </p:cNvSpPr>
          <p:nvPr>
            <p:ph type="ctrTitle"/>
          </p:nvPr>
        </p:nvSpPr>
        <p:spPr>
          <a:xfrm>
            <a:off x="385386" y="19104"/>
            <a:ext cx="7507330" cy="1763874"/>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SPOT RADIO</a:t>
            </a:r>
            <a:endParaRPr dirty="0"/>
          </a:p>
        </p:txBody>
      </p:sp>
      <p:pic>
        <p:nvPicPr>
          <p:cNvPr id="174" name="Image" descr="Image"/>
          <p:cNvPicPr>
            <a:picLocks noChangeAspect="1"/>
          </p:cNvPicPr>
          <p:nvPr/>
        </p:nvPicPr>
        <p:blipFill>
          <a:blip r:embed="rId4"/>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5"/>
          <a:stretch>
            <a:fillRect/>
          </a:stretch>
        </p:blipFill>
        <p:spPr>
          <a:xfrm>
            <a:off x="1075316" y="11655834"/>
            <a:ext cx="3529008" cy="1003408"/>
          </a:xfrm>
          <a:prstGeom prst="rect">
            <a:avLst/>
          </a:prstGeom>
          <a:ln w="12700">
            <a:miter lim="400000"/>
          </a:ln>
        </p:spPr>
      </p:pic>
      <p:sp>
        <p:nvSpPr>
          <p:cNvPr id="4" name="ZoneTexte 3">
            <a:extLst>
              <a:ext uri="{FF2B5EF4-FFF2-40B4-BE49-F238E27FC236}">
                <a16:creationId xmlns:a16="http://schemas.microsoft.com/office/drawing/2014/main" id="{D9ED072F-2873-F344-D70B-96DDED65E9A3}"/>
              </a:ext>
            </a:extLst>
          </p:cNvPr>
          <p:cNvSpPr txBox="1"/>
          <p:nvPr/>
        </p:nvSpPr>
        <p:spPr>
          <a:xfrm>
            <a:off x="1167060" y="2391238"/>
            <a:ext cx="22190741" cy="6863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400" dirty="0">
                <a:solidFill>
                  <a:schemeClr val="tx1">
                    <a:lumMod val="50000"/>
                  </a:schemeClr>
                </a:solidFill>
              </a:rPr>
              <a:t>Enfin un port qui n’a rien à cacher. </a:t>
            </a:r>
          </a:p>
          <a:p>
            <a:pPr algn="l"/>
            <a:r>
              <a:rPr lang="fr-FR" sz="4400" dirty="0">
                <a:solidFill>
                  <a:schemeClr val="tx1">
                    <a:lumMod val="50000"/>
                  </a:schemeClr>
                </a:solidFill>
              </a:rPr>
              <a:t>5 ans après sa mise en exploitation, le Port autonome de Kribi est </a:t>
            </a:r>
            <a:r>
              <a:rPr lang="fr-FR" sz="4400" dirty="0" err="1">
                <a:solidFill>
                  <a:schemeClr val="tx1">
                    <a:lumMod val="50000"/>
                  </a:schemeClr>
                </a:solidFill>
              </a:rPr>
              <a:t>fiert</a:t>
            </a:r>
            <a:r>
              <a:rPr lang="fr-FR" sz="4400" dirty="0">
                <a:solidFill>
                  <a:schemeClr val="tx1">
                    <a:lumMod val="50000"/>
                  </a:schemeClr>
                </a:solidFill>
              </a:rPr>
              <a:t> car pour faire avancer les dossiers, Pas besoin de </a:t>
            </a:r>
            <a:r>
              <a:rPr lang="fr-FR" sz="4400" dirty="0" err="1">
                <a:solidFill>
                  <a:schemeClr val="tx1">
                    <a:lumMod val="50000"/>
                  </a:schemeClr>
                </a:solidFill>
              </a:rPr>
              <a:t>Tchoko</a:t>
            </a:r>
            <a:r>
              <a:rPr lang="fr-FR" sz="4400" dirty="0">
                <a:solidFill>
                  <a:schemeClr val="tx1">
                    <a:lumMod val="50000"/>
                  </a:schemeClr>
                </a:solidFill>
              </a:rPr>
              <a:t>, Pas de faux frais, Pas de corruption !</a:t>
            </a:r>
          </a:p>
          <a:p>
            <a:pPr algn="l"/>
            <a:r>
              <a:rPr lang="fr-FR" sz="4400" dirty="0">
                <a:solidFill>
                  <a:schemeClr val="tx1">
                    <a:lumMod val="50000"/>
                  </a:schemeClr>
                </a:solidFill>
              </a:rPr>
              <a:t>Pourtant, Ça reste un objectif majeur pour nous et nos partenaires,</a:t>
            </a:r>
          </a:p>
          <a:p>
            <a:pPr algn="l"/>
            <a:r>
              <a:rPr lang="fr-FR" sz="4400" dirty="0">
                <a:solidFill>
                  <a:schemeClr val="tx1">
                    <a:lumMod val="50000"/>
                  </a:schemeClr>
                </a:solidFill>
              </a:rPr>
              <a:t>Au Port de Kribi, tout est clair et Net !</a:t>
            </a:r>
          </a:p>
          <a:p>
            <a:pPr algn="l"/>
            <a:r>
              <a:rPr lang="fr-FR" sz="4400" dirty="0">
                <a:solidFill>
                  <a:schemeClr val="tx1">
                    <a:lumMod val="50000"/>
                  </a:schemeClr>
                </a:solidFill>
              </a:rPr>
              <a:t>----------------------------------------------------</a:t>
            </a:r>
          </a:p>
          <a:p>
            <a:pPr algn="l"/>
            <a:r>
              <a:rPr lang="fr-FR" sz="4400" dirty="0">
                <a:solidFill>
                  <a:schemeClr val="tx1">
                    <a:lumMod val="50000"/>
                  </a:schemeClr>
                </a:solidFill>
              </a:rPr>
              <a:t>C’est une vision Gouvernementale,</a:t>
            </a:r>
          </a:p>
          <a:p>
            <a:pPr algn="l"/>
            <a:r>
              <a:rPr lang="fr-FR" sz="4400" dirty="0">
                <a:solidFill>
                  <a:schemeClr val="tx1">
                    <a:lumMod val="50000"/>
                  </a:schemeClr>
                </a:solidFill>
              </a:rPr>
              <a:t>Un engagement de la Direction du PAK,</a:t>
            </a:r>
          </a:p>
          <a:p>
            <a:pPr algn="l"/>
            <a:r>
              <a:rPr lang="fr-FR" sz="4400" dirty="0">
                <a:solidFill>
                  <a:schemeClr val="tx1">
                    <a:lumMod val="50000"/>
                  </a:schemeClr>
                </a:solidFill>
              </a:rPr>
              <a:t>Au-delà de tout, c’est un besoin social …</a:t>
            </a:r>
          </a:p>
          <a:p>
            <a:pPr algn="l"/>
            <a:r>
              <a:rPr lang="fr-FR" sz="4800" b="1" dirty="0">
                <a:solidFill>
                  <a:schemeClr val="tx1">
                    <a:lumMod val="50000"/>
                  </a:schemeClr>
                </a:solidFill>
              </a:rPr>
              <a:t>Restons engagés contre les faux frais !</a:t>
            </a:r>
          </a:p>
        </p:txBody>
      </p:sp>
    </p:spTree>
    <p:extLst>
      <p:ext uri="{BB962C8B-B14F-4D97-AF65-F5344CB8AC3E}">
        <p14:creationId xmlns:p14="http://schemas.microsoft.com/office/powerpoint/2010/main" val="33141853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41775" y="-103671"/>
            <a:ext cx="24467550" cy="13785252"/>
          </a:xfrm>
          <a:prstGeom prst="rect">
            <a:avLst/>
          </a:prstGeom>
          <a:ln w="12700">
            <a:miter lim="400000"/>
          </a:ln>
        </p:spPr>
      </p:pic>
      <p:sp>
        <p:nvSpPr>
          <p:cNvPr id="172" name="Diapo 3"/>
          <p:cNvSpPr txBox="1">
            <a:spLocks noGrp="1"/>
          </p:cNvSpPr>
          <p:nvPr>
            <p:ph type="ctrTitle"/>
          </p:nvPr>
        </p:nvSpPr>
        <p:spPr>
          <a:xfrm>
            <a:off x="385386" y="19104"/>
            <a:ext cx="12031203" cy="1763874"/>
          </a:xfrm>
          <a:prstGeom prst="rect">
            <a:avLst/>
          </a:prstGeom>
        </p:spPr>
        <p:txBody>
          <a:bodyPr>
            <a:normAutofit/>
          </a:bodyPr>
          <a:lstStyle>
            <a:lvl1pPr algn="ctr">
              <a:defRPr sz="10100" b="0" spc="-202">
                <a:solidFill>
                  <a:srgbClr val="CE6B26"/>
                </a:solidFill>
                <a:latin typeface="Montserrat Bold"/>
                <a:ea typeface="Montserrat Bold"/>
                <a:cs typeface="Montserrat Bold"/>
                <a:sym typeface="Montserrat Bold"/>
              </a:defRPr>
            </a:lvl1pPr>
          </a:lstStyle>
          <a:p>
            <a:r>
              <a:rPr lang="fr-FR" dirty="0"/>
              <a:t>OOH (OUTDOOR)</a:t>
            </a:r>
            <a:endParaRPr dirty="0"/>
          </a:p>
        </p:txBody>
      </p:sp>
      <p:pic>
        <p:nvPicPr>
          <p:cNvPr id="174" name="Image" descr="Image"/>
          <p:cNvPicPr>
            <a:picLocks noChangeAspect="1"/>
          </p:cNvPicPr>
          <p:nvPr/>
        </p:nvPicPr>
        <p:blipFill>
          <a:blip r:embed="rId4"/>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5"/>
          <a:stretch>
            <a:fillRect/>
          </a:stretch>
        </p:blipFill>
        <p:spPr>
          <a:xfrm>
            <a:off x="1075316" y="11655834"/>
            <a:ext cx="3529008" cy="1003408"/>
          </a:xfrm>
          <a:prstGeom prst="rect">
            <a:avLst/>
          </a:prstGeom>
          <a:ln w="12700">
            <a:miter lim="400000"/>
          </a:ln>
        </p:spPr>
      </p:pic>
      <p:sp>
        <p:nvSpPr>
          <p:cNvPr id="2" name="ISPRIC est un établissement d'enseignement supérieur privé base à Bamako. Fondé en 1999, il est aujourd’hui une référence en matière d'enseignement supérieur privé en faveur des professionnels.">
            <a:extLst>
              <a:ext uri="{FF2B5EF4-FFF2-40B4-BE49-F238E27FC236}">
                <a16:creationId xmlns:a16="http://schemas.microsoft.com/office/drawing/2014/main" id="{80EFD29E-2117-840A-29F1-B685472E7D00}"/>
              </a:ext>
            </a:extLst>
          </p:cNvPr>
          <p:cNvSpPr txBox="1">
            <a:spLocks/>
          </p:cNvSpPr>
          <p:nvPr/>
        </p:nvSpPr>
        <p:spPr>
          <a:xfrm>
            <a:off x="906872" y="1540042"/>
            <a:ext cx="11509717" cy="9384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lnSpcReduction="10000"/>
          </a:bodyPr>
          <a:lstStyle>
            <a:lvl1pPr marL="0" marR="0" indent="0" algn="ctr" defTabSz="457200" rtl="0" latinLnBrk="0">
              <a:lnSpc>
                <a:spcPct val="110000"/>
              </a:lnSpc>
              <a:spcBef>
                <a:spcPts val="0"/>
              </a:spcBef>
              <a:spcAft>
                <a:spcPts val="0"/>
              </a:spcAft>
              <a:buClrTx/>
              <a:buSzTx/>
              <a:buFontTx/>
              <a:buNone/>
              <a:tabLst/>
              <a:defRPr sz="5100" b="0" i="0" u="none" strike="noStrike" cap="none" spc="0" baseline="0">
                <a:solidFill>
                  <a:srgbClr val="FFFFFF"/>
                </a:solidFill>
                <a:uFillTx/>
                <a:latin typeface="Montserrat Bold"/>
                <a:ea typeface="Montserrat Bold"/>
                <a:cs typeface="Montserrat Bold"/>
                <a:sym typeface="Montserrat Bold"/>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l" hangingPunct="1"/>
            <a:r>
              <a:rPr lang="fr-FR" sz="4800" b="1" dirty="0">
                <a:solidFill>
                  <a:schemeClr val="tx1">
                    <a:lumMod val="50000"/>
                  </a:schemeClr>
                </a:solidFill>
                <a:latin typeface="+mn-lt"/>
              </a:rPr>
              <a:t>AXE 1</a:t>
            </a:r>
          </a:p>
          <a:p>
            <a:pPr algn="l"/>
            <a:r>
              <a:rPr lang="fr-FR" sz="4800" dirty="0">
                <a:solidFill>
                  <a:schemeClr val="tx1">
                    <a:lumMod val="50000"/>
                  </a:schemeClr>
                </a:solidFill>
                <a:latin typeface="+mn-lt"/>
              </a:rPr>
              <a:t>Message:</a:t>
            </a:r>
          </a:p>
          <a:p>
            <a:pPr algn="l"/>
            <a:r>
              <a:rPr lang="fr-FR" sz="4800" b="1" u="sng" dirty="0">
                <a:solidFill>
                  <a:schemeClr val="tx1">
                    <a:lumMod val="50000"/>
                  </a:schemeClr>
                </a:solidFill>
                <a:latin typeface="+mn-lt"/>
              </a:rPr>
              <a:t>AU PORT DE KRIBI TOUT EST CLAIR ET NET</a:t>
            </a:r>
            <a:r>
              <a:rPr lang="fr-FR" sz="4800" dirty="0">
                <a:solidFill>
                  <a:schemeClr val="tx1">
                    <a:lumMod val="50000"/>
                  </a:schemeClr>
                </a:solidFill>
                <a:latin typeface="+mn-lt"/>
              </a:rPr>
              <a:t>…</a:t>
            </a:r>
          </a:p>
          <a:p>
            <a:pPr algn="l"/>
            <a:r>
              <a:rPr lang="fr-FR" sz="4800" dirty="0">
                <a:solidFill>
                  <a:schemeClr val="tx1">
                    <a:lumMod val="50000"/>
                  </a:schemeClr>
                </a:solidFill>
                <a:latin typeface="+mn-lt"/>
              </a:rPr>
              <a:t>Restons engagé contre les faux frais !</a:t>
            </a:r>
          </a:p>
          <a:p>
            <a:pPr algn="l" hangingPunct="1"/>
            <a:endParaRPr lang="fr-FR" sz="4800" b="1" dirty="0">
              <a:solidFill>
                <a:schemeClr val="tx1">
                  <a:lumMod val="50000"/>
                </a:schemeClr>
              </a:solidFill>
              <a:latin typeface="+mn-lt"/>
            </a:endParaRPr>
          </a:p>
          <a:p>
            <a:pPr algn="l" hangingPunct="1"/>
            <a:r>
              <a:rPr lang="fr-FR" sz="4800" b="1" dirty="0">
                <a:solidFill>
                  <a:schemeClr val="tx1">
                    <a:lumMod val="50000"/>
                  </a:schemeClr>
                </a:solidFill>
                <a:latin typeface="+mn-lt"/>
              </a:rPr>
              <a:t>Concept crea</a:t>
            </a:r>
          </a:p>
          <a:p>
            <a:pPr algn="l" hangingPunct="1"/>
            <a:r>
              <a:rPr lang="fr-FR" sz="4800" dirty="0">
                <a:solidFill>
                  <a:schemeClr val="tx1">
                    <a:lumMod val="50000"/>
                  </a:schemeClr>
                </a:solidFill>
                <a:latin typeface="+mn-lt"/>
              </a:rPr>
              <a:t>Une grosse loupe à travers laquelle on voit l’ensemble de l’écosystème du port de </a:t>
            </a:r>
            <a:r>
              <a:rPr lang="fr-FR" sz="4800" dirty="0" err="1">
                <a:solidFill>
                  <a:schemeClr val="tx1">
                    <a:lumMod val="50000"/>
                  </a:schemeClr>
                </a:solidFill>
                <a:latin typeface="+mn-lt"/>
              </a:rPr>
              <a:t>kribi</a:t>
            </a:r>
            <a:r>
              <a:rPr lang="fr-FR" sz="4800" dirty="0">
                <a:solidFill>
                  <a:schemeClr val="tx1">
                    <a:lumMod val="50000"/>
                  </a:schemeClr>
                </a:solidFill>
                <a:latin typeface="+mn-lt"/>
              </a:rPr>
              <a:t>. (port, un bureau qui représente la douane et deux personne qui se saluent ou échangent un dossier) </a:t>
            </a:r>
          </a:p>
          <a:p>
            <a:pPr algn="l" hangingPunct="1"/>
            <a:endParaRPr lang="fr-FR" sz="4800" dirty="0">
              <a:solidFill>
                <a:schemeClr val="tx1">
                  <a:lumMod val="50000"/>
                </a:schemeClr>
              </a:solidFill>
              <a:latin typeface="+mn-lt"/>
            </a:endParaRPr>
          </a:p>
          <a:p>
            <a:pPr algn="l" hangingPunct="1"/>
            <a:endParaRPr lang="fr-FR" sz="4800" dirty="0">
              <a:solidFill>
                <a:schemeClr val="tx1">
                  <a:lumMod val="50000"/>
                </a:schemeClr>
              </a:solidFill>
              <a:latin typeface="+mn-lt"/>
            </a:endParaRPr>
          </a:p>
        </p:txBody>
      </p:sp>
      <p:sp>
        <p:nvSpPr>
          <p:cNvPr id="3" name="ISPRIC est un établissement d'enseignement supérieur privé base à Bamako. Fondé en 1999, il est aujourd’hui une référence en matière d'enseignement supérieur privé en faveur des professionnels.">
            <a:extLst>
              <a:ext uri="{FF2B5EF4-FFF2-40B4-BE49-F238E27FC236}">
                <a16:creationId xmlns:a16="http://schemas.microsoft.com/office/drawing/2014/main" id="{B076D4AC-550D-877E-739E-F41BC0109443}"/>
              </a:ext>
            </a:extLst>
          </p:cNvPr>
          <p:cNvSpPr txBox="1">
            <a:spLocks/>
          </p:cNvSpPr>
          <p:nvPr/>
        </p:nvSpPr>
        <p:spPr>
          <a:xfrm>
            <a:off x="12626217" y="2021305"/>
            <a:ext cx="11509717" cy="9384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ctr" defTabSz="457200" rtl="0" latinLnBrk="0">
              <a:lnSpc>
                <a:spcPct val="110000"/>
              </a:lnSpc>
              <a:spcBef>
                <a:spcPts val="0"/>
              </a:spcBef>
              <a:spcAft>
                <a:spcPts val="0"/>
              </a:spcAft>
              <a:buClrTx/>
              <a:buSzTx/>
              <a:buFontTx/>
              <a:buNone/>
              <a:tabLst/>
              <a:defRPr sz="5100" b="0" i="0" u="none" strike="noStrike" cap="none" spc="0" baseline="0">
                <a:solidFill>
                  <a:srgbClr val="FFFFFF"/>
                </a:solidFill>
                <a:uFillTx/>
                <a:latin typeface="Montserrat Bold"/>
                <a:ea typeface="Montserrat Bold"/>
                <a:cs typeface="Montserrat Bold"/>
                <a:sym typeface="Montserrat Bold"/>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lgn="l" hangingPunct="1"/>
            <a:r>
              <a:rPr lang="fr-FR" sz="4800" b="1" dirty="0">
                <a:solidFill>
                  <a:schemeClr val="tx1">
                    <a:lumMod val="50000"/>
                  </a:schemeClr>
                </a:solidFill>
                <a:latin typeface="+mn-lt"/>
              </a:rPr>
              <a:t>AXE 2</a:t>
            </a:r>
          </a:p>
          <a:p>
            <a:pPr algn="l"/>
            <a:r>
              <a:rPr lang="fr-FR" sz="4800" dirty="0">
                <a:solidFill>
                  <a:schemeClr val="tx1">
                    <a:lumMod val="50000"/>
                  </a:schemeClr>
                </a:solidFill>
                <a:latin typeface="+mn-lt"/>
              </a:rPr>
              <a:t>Message:</a:t>
            </a:r>
          </a:p>
          <a:p>
            <a:pPr algn="l"/>
            <a:r>
              <a:rPr lang="fr-FR" sz="4800" dirty="0">
                <a:solidFill>
                  <a:schemeClr val="tx1">
                    <a:lumMod val="50000"/>
                  </a:schemeClr>
                </a:solidFill>
                <a:latin typeface="+mn-lt"/>
              </a:rPr>
              <a:t>Enfin un port qui n’a rien a cacher…</a:t>
            </a:r>
          </a:p>
          <a:p>
            <a:pPr algn="l"/>
            <a:r>
              <a:rPr lang="fr-FR" sz="4800" dirty="0">
                <a:solidFill>
                  <a:schemeClr val="tx1">
                    <a:lumMod val="50000"/>
                  </a:schemeClr>
                </a:solidFill>
                <a:latin typeface="+mn-lt"/>
              </a:rPr>
              <a:t>Restons engagé contre les faux frais !</a:t>
            </a:r>
          </a:p>
          <a:p>
            <a:pPr algn="l" hangingPunct="1"/>
            <a:endParaRPr lang="fr-FR" sz="4800" b="1" dirty="0">
              <a:solidFill>
                <a:schemeClr val="tx1">
                  <a:lumMod val="50000"/>
                </a:schemeClr>
              </a:solidFill>
              <a:latin typeface="+mn-lt"/>
            </a:endParaRPr>
          </a:p>
          <a:p>
            <a:pPr algn="l" hangingPunct="1"/>
            <a:r>
              <a:rPr lang="fr-FR" sz="4800" b="1" dirty="0">
                <a:solidFill>
                  <a:schemeClr val="tx1">
                    <a:lumMod val="50000"/>
                  </a:schemeClr>
                </a:solidFill>
                <a:latin typeface="+mn-lt"/>
              </a:rPr>
              <a:t>Concept crea</a:t>
            </a:r>
          </a:p>
          <a:p>
            <a:pPr algn="l" hangingPunct="1"/>
            <a:r>
              <a:rPr lang="fr-FR" sz="4800" dirty="0">
                <a:solidFill>
                  <a:schemeClr val="tx1">
                    <a:lumMod val="50000"/>
                  </a:schemeClr>
                </a:solidFill>
                <a:latin typeface="+mn-lt"/>
              </a:rPr>
              <a:t>Un bureau en forme de conteneur (deux ou 3 conteneurs qui forment un bureau) en verre et on voit à travers deux personnes qui s'échangent un dossier ou se saluent.</a:t>
            </a:r>
          </a:p>
          <a:p>
            <a:pPr algn="l" hangingPunct="1"/>
            <a:endParaRPr lang="fr-FR" sz="4800" dirty="0">
              <a:solidFill>
                <a:schemeClr val="tx1">
                  <a:lumMod val="50000"/>
                </a:schemeClr>
              </a:solidFill>
              <a:latin typeface="+mn-lt"/>
            </a:endParaRPr>
          </a:p>
          <a:p>
            <a:pPr algn="l" hangingPunct="1"/>
            <a:endParaRPr lang="fr-FR" sz="4800" dirty="0">
              <a:solidFill>
                <a:schemeClr val="tx1">
                  <a:lumMod val="50000"/>
                </a:schemeClr>
              </a:solidFill>
              <a:latin typeface="+mn-lt"/>
            </a:endParaRPr>
          </a:p>
        </p:txBody>
      </p:sp>
    </p:spTree>
    <p:extLst>
      <p:ext uri="{BB962C8B-B14F-4D97-AF65-F5344CB8AC3E}">
        <p14:creationId xmlns:p14="http://schemas.microsoft.com/office/powerpoint/2010/main" val="3417081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41775" y="-237486"/>
            <a:ext cx="24467550" cy="13785252"/>
          </a:xfrm>
          <a:prstGeom prst="rect">
            <a:avLst/>
          </a:prstGeom>
          <a:ln w="12700">
            <a:miter lim="400000"/>
          </a:ln>
        </p:spPr>
      </p:pic>
      <p:sp>
        <p:nvSpPr>
          <p:cNvPr id="172" name="Diapo 3"/>
          <p:cNvSpPr txBox="1">
            <a:spLocks noGrp="1"/>
          </p:cNvSpPr>
          <p:nvPr>
            <p:ph type="ctrTitle"/>
          </p:nvPr>
        </p:nvSpPr>
        <p:spPr>
          <a:xfrm>
            <a:off x="385386" y="19104"/>
            <a:ext cx="5948507" cy="1763874"/>
          </a:xfrm>
          <a:prstGeom prst="rect">
            <a:avLst/>
          </a:prstGeom>
        </p:spPr>
        <p:txBody>
          <a:bodyPr>
            <a:normAutofit/>
          </a:bodyPr>
          <a:lstStyle>
            <a:lvl1pPr algn="ctr">
              <a:defRPr sz="10100" b="0" spc="-202">
                <a:solidFill>
                  <a:srgbClr val="CE6B26"/>
                </a:solidFill>
                <a:latin typeface="Montserrat Bold"/>
                <a:ea typeface="Montserrat Bold"/>
                <a:cs typeface="Montserrat Bold"/>
                <a:sym typeface="Montserrat Bold"/>
              </a:defRPr>
            </a:lvl1pPr>
          </a:lstStyle>
          <a:p>
            <a:r>
              <a:rPr lang="fr-FR" dirty="0"/>
              <a:t>DIGITAL</a:t>
            </a:r>
            <a:endParaRPr dirty="0"/>
          </a:p>
        </p:txBody>
      </p:sp>
      <p:pic>
        <p:nvPicPr>
          <p:cNvPr id="174" name="Image" descr="Image"/>
          <p:cNvPicPr>
            <a:picLocks noChangeAspect="1"/>
          </p:cNvPicPr>
          <p:nvPr/>
        </p:nvPicPr>
        <p:blipFill>
          <a:blip r:embed="rId4"/>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5"/>
          <a:stretch>
            <a:fillRect/>
          </a:stretch>
        </p:blipFill>
        <p:spPr>
          <a:xfrm>
            <a:off x="1075316" y="11655834"/>
            <a:ext cx="3529008" cy="1003408"/>
          </a:xfrm>
          <a:prstGeom prst="rect">
            <a:avLst/>
          </a:prstGeom>
          <a:ln w="12700">
            <a:miter lim="400000"/>
          </a:ln>
        </p:spPr>
      </p:pic>
      <p:sp>
        <p:nvSpPr>
          <p:cNvPr id="2" name="ISPRIC est un établissement d'enseignement supérieur privé base à Bamako. Fondé en 1999, il est aujourd’hui une référence en matière d'enseignement supérieur privé en faveur des professionnels.">
            <a:extLst>
              <a:ext uri="{FF2B5EF4-FFF2-40B4-BE49-F238E27FC236}">
                <a16:creationId xmlns:a16="http://schemas.microsoft.com/office/drawing/2014/main" id="{80EFD29E-2117-840A-29F1-B685472E7D00}"/>
              </a:ext>
            </a:extLst>
          </p:cNvPr>
          <p:cNvSpPr txBox="1">
            <a:spLocks/>
          </p:cNvSpPr>
          <p:nvPr/>
        </p:nvSpPr>
        <p:spPr>
          <a:xfrm>
            <a:off x="956494" y="2211690"/>
            <a:ext cx="22617184" cy="7891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ctr" defTabSz="457200" rtl="0" latinLnBrk="0">
              <a:lnSpc>
                <a:spcPct val="110000"/>
              </a:lnSpc>
              <a:spcBef>
                <a:spcPts val="0"/>
              </a:spcBef>
              <a:spcAft>
                <a:spcPts val="0"/>
              </a:spcAft>
              <a:buClrTx/>
              <a:buSzTx/>
              <a:buFontTx/>
              <a:buNone/>
              <a:tabLst/>
              <a:defRPr sz="5100" b="0" i="0" u="none" strike="noStrike" cap="none" spc="0" baseline="0">
                <a:solidFill>
                  <a:srgbClr val="FFFFFF"/>
                </a:solidFill>
                <a:uFillTx/>
                <a:latin typeface="Montserrat Bold"/>
                <a:ea typeface="Montserrat Bold"/>
                <a:cs typeface="Montserrat Bold"/>
                <a:sym typeface="Montserrat Bold"/>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685800" indent="-685800" algn="just" hangingPunct="1">
              <a:buFontTx/>
              <a:buChar char="-"/>
            </a:pPr>
            <a:r>
              <a:rPr lang="fr-FR" sz="4800" dirty="0">
                <a:solidFill>
                  <a:schemeClr val="tx1">
                    <a:lumMod val="50000"/>
                  </a:schemeClr>
                </a:solidFill>
                <a:latin typeface="+mn-lt"/>
              </a:rPr>
              <a:t>Publication de </a:t>
            </a:r>
            <a:r>
              <a:rPr lang="fr-FR" sz="4800" dirty="0" err="1">
                <a:solidFill>
                  <a:schemeClr val="tx1">
                    <a:lumMod val="50000"/>
                  </a:schemeClr>
                </a:solidFill>
                <a:latin typeface="+mn-lt"/>
              </a:rPr>
              <a:t>static</a:t>
            </a:r>
            <a:r>
              <a:rPr lang="fr-FR" sz="4800" dirty="0">
                <a:solidFill>
                  <a:schemeClr val="tx1">
                    <a:lumMod val="50000"/>
                  </a:schemeClr>
                </a:solidFill>
                <a:latin typeface="+mn-lt"/>
              </a:rPr>
              <a:t> post et des carrousels.</a:t>
            </a:r>
          </a:p>
          <a:p>
            <a:pPr marL="685800" indent="-685800" algn="just" hangingPunct="1">
              <a:buFontTx/>
              <a:buChar char="-"/>
            </a:pPr>
            <a:r>
              <a:rPr lang="fr-FR" sz="4800" dirty="0">
                <a:solidFill>
                  <a:schemeClr val="tx1">
                    <a:lumMod val="50000"/>
                  </a:schemeClr>
                </a:solidFill>
                <a:latin typeface="+mn-lt"/>
              </a:rPr>
              <a:t>Création d’un hashtag </a:t>
            </a:r>
            <a:r>
              <a:rPr lang="fr-FR" sz="4800" b="1" dirty="0">
                <a:solidFill>
                  <a:schemeClr val="tx1">
                    <a:lumMod val="50000"/>
                  </a:schemeClr>
                </a:solidFill>
                <a:latin typeface="+mn-lt"/>
              </a:rPr>
              <a:t>#Nonauxfauxfrais</a:t>
            </a:r>
            <a:r>
              <a:rPr lang="fr-FR" sz="4800" dirty="0">
                <a:solidFill>
                  <a:schemeClr val="tx1">
                    <a:lumMod val="50000"/>
                  </a:schemeClr>
                </a:solidFill>
                <a:latin typeface="+mn-lt"/>
              </a:rPr>
              <a:t>. Nous allons organiser des journées questions / réponses. Les abonnés pourront utiliser ce hashtag et poseront des questions spécifiques liées au respect de la procédure.</a:t>
            </a:r>
          </a:p>
          <a:p>
            <a:pPr marL="685800" indent="-685800" algn="just" hangingPunct="1">
              <a:buFontTx/>
              <a:buChar char="-"/>
            </a:pPr>
            <a:r>
              <a:rPr lang="fr-FR" sz="4800" dirty="0">
                <a:solidFill>
                  <a:schemeClr val="tx1">
                    <a:lumMod val="50000"/>
                  </a:schemeClr>
                </a:solidFill>
                <a:latin typeface="+mn-lt"/>
              </a:rPr>
              <a:t>Trois articles a faire par des blog locaux les plus consultés </a:t>
            </a:r>
          </a:p>
          <a:p>
            <a:pPr marL="685800" indent="-685800" algn="just" hangingPunct="1">
              <a:buFontTx/>
              <a:buChar char="-"/>
            </a:pPr>
            <a:r>
              <a:rPr lang="fr-FR" sz="4800" dirty="0">
                <a:solidFill>
                  <a:schemeClr val="tx1">
                    <a:lumMod val="50000"/>
                  </a:schemeClr>
                </a:solidFill>
                <a:latin typeface="+mn-lt"/>
              </a:rPr>
              <a:t>Réalisation d’une vignette d’engagement à la cause sur </a:t>
            </a:r>
            <a:r>
              <a:rPr lang="fr-FR" sz="4800" dirty="0" err="1">
                <a:solidFill>
                  <a:schemeClr val="tx1">
                    <a:lumMod val="50000"/>
                  </a:schemeClr>
                </a:solidFill>
                <a:latin typeface="+mn-lt"/>
              </a:rPr>
              <a:t>facebook</a:t>
            </a:r>
            <a:endParaRPr lang="fr-FR" sz="4800" dirty="0">
              <a:solidFill>
                <a:schemeClr val="tx1">
                  <a:lumMod val="50000"/>
                </a:schemeClr>
              </a:solidFill>
              <a:latin typeface="+mn-lt"/>
            </a:endParaRPr>
          </a:p>
          <a:p>
            <a:pPr marL="685800" indent="-685800" algn="just" hangingPunct="1">
              <a:buFontTx/>
              <a:buChar char="-"/>
            </a:pPr>
            <a:r>
              <a:rPr lang="fr-FR" sz="4800" dirty="0">
                <a:solidFill>
                  <a:schemeClr val="tx1">
                    <a:lumMod val="50000"/>
                  </a:schemeClr>
                </a:solidFill>
                <a:latin typeface="+mn-lt"/>
              </a:rPr>
              <a:t>Création du gif animé pour le rappel du numéro WhatsApp qui sera disponible 24h/24.</a:t>
            </a:r>
          </a:p>
          <a:p>
            <a:pPr marL="685800" indent="-685800" algn="just" hangingPunct="1">
              <a:buFontTx/>
              <a:buChar char="-"/>
            </a:pPr>
            <a:r>
              <a:rPr lang="fr-FR" sz="4800" dirty="0">
                <a:solidFill>
                  <a:schemeClr val="tx1">
                    <a:lumMod val="50000"/>
                  </a:schemeClr>
                </a:solidFill>
                <a:latin typeface="+mn-lt"/>
              </a:rPr>
              <a:t>Diffusion du spot tv de la campagne avec amplification pour augmenter le </a:t>
            </a:r>
            <a:r>
              <a:rPr lang="fr-FR" sz="4800" dirty="0" err="1">
                <a:solidFill>
                  <a:schemeClr val="tx1">
                    <a:lumMod val="50000"/>
                  </a:schemeClr>
                </a:solidFill>
                <a:latin typeface="+mn-lt"/>
              </a:rPr>
              <a:t>reach</a:t>
            </a:r>
            <a:r>
              <a:rPr lang="fr-FR" sz="4800" dirty="0">
                <a:solidFill>
                  <a:schemeClr val="tx1">
                    <a:lumMod val="50000"/>
                  </a:schemeClr>
                </a:solidFill>
                <a:latin typeface="+mn-lt"/>
              </a:rPr>
              <a:t>.</a:t>
            </a:r>
          </a:p>
          <a:p>
            <a:pPr algn="l" hangingPunct="1"/>
            <a:endParaRPr lang="fr-FR" sz="4800" dirty="0">
              <a:solidFill>
                <a:schemeClr val="tx1">
                  <a:lumMod val="50000"/>
                </a:schemeClr>
              </a:solidFill>
              <a:latin typeface="+mn-lt"/>
            </a:endParaRPr>
          </a:p>
        </p:txBody>
      </p:sp>
    </p:spTree>
    <p:extLst>
      <p:ext uri="{BB962C8B-B14F-4D97-AF65-F5344CB8AC3E}">
        <p14:creationId xmlns:p14="http://schemas.microsoft.com/office/powerpoint/2010/main" val="22357068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flèche&#10;&#10;Description générée automatiquement">
            <a:extLst>
              <a:ext uri="{FF2B5EF4-FFF2-40B4-BE49-F238E27FC236}">
                <a16:creationId xmlns:a16="http://schemas.microsoft.com/office/drawing/2014/main" id="{14E69578-8CFF-4618-97F6-D47ABA6E5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6400" y="11853208"/>
            <a:ext cx="3657600" cy="1862792"/>
          </a:xfrm>
          <a:prstGeom prst="rect">
            <a:avLst/>
          </a:prstGeom>
        </p:spPr>
      </p:pic>
      <p:graphicFrame>
        <p:nvGraphicFramePr>
          <p:cNvPr id="4" name="Tableau 4">
            <a:extLst>
              <a:ext uri="{FF2B5EF4-FFF2-40B4-BE49-F238E27FC236}">
                <a16:creationId xmlns:a16="http://schemas.microsoft.com/office/drawing/2014/main" id="{2C0D6D48-A41C-49E2-86EE-E03815C012A0}"/>
              </a:ext>
            </a:extLst>
          </p:cNvPr>
          <p:cNvGraphicFramePr>
            <a:graphicFrameLocks noGrp="1"/>
          </p:cNvGraphicFramePr>
          <p:nvPr>
            <p:extLst>
              <p:ext uri="{D42A27DB-BD31-4B8C-83A1-F6EECF244321}">
                <p14:modId xmlns:p14="http://schemas.microsoft.com/office/powerpoint/2010/main" val="910818765"/>
              </p:ext>
            </p:extLst>
          </p:nvPr>
        </p:nvGraphicFramePr>
        <p:xfrm>
          <a:off x="325120" y="495299"/>
          <a:ext cx="23591520" cy="10821756"/>
        </p:xfrm>
        <a:graphic>
          <a:graphicData uri="http://schemas.openxmlformats.org/drawingml/2006/table">
            <a:tbl>
              <a:tblPr firstRow="1" bandRow="1">
                <a:tableStyleId>{5C22544A-7EE6-4342-B048-85BDC9FD1C3A}</a:tableStyleId>
              </a:tblPr>
              <a:tblGrid>
                <a:gridCol w="4915953">
                  <a:extLst>
                    <a:ext uri="{9D8B030D-6E8A-4147-A177-3AD203B41FA5}">
                      <a16:colId xmlns:a16="http://schemas.microsoft.com/office/drawing/2014/main" val="4097200629"/>
                    </a:ext>
                  </a:extLst>
                </a:gridCol>
                <a:gridCol w="9411629">
                  <a:extLst>
                    <a:ext uri="{9D8B030D-6E8A-4147-A177-3AD203B41FA5}">
                      <a16:colId xmlns:a16="http://schemas.microsoft.com/office/drawing/2014/main" val="3667504122"/>
                    </a:ext>
                  </a:extLst>
                </a:gridCol>
                <a:gridCol w="5037378">
                  <a:extLst>
                    <a:ext uri="{9D8B030D-6E8A-4147-A177-3AD203B41FA5}">
                      <a16:colId xmlns:a16="http://schemas.microsoft.com/office/drawing/2014/main" val="1091532579"/>
                    </a:ext>
                  </a:extLst>
                </a:gridCol>
                <a:gridCol w="4226560">
                  <a:extLst>
                    <a:ext uri="{9D8B030D-6E8A-4147-A177-3AD203B41FA5}">
                      <a16:colId xmlns:a16="http://schemas.microsoft.com/office/drawing/2014/main" val="1643057382"/>
                    </a:ext>
                  </a:extLst>
                </a:gridCol>
              </a:tblGrid>
              <a:tr h="1090081">
                <a:tc>
                  <a:txBody>
                    <a:bodyPr/>
                    <a:lstStyle/>
                    <a:p>
                      <a:r>
                        <a:rPr lang="fr-FR" sz="3800" dirty="0"/>
                        <a:t>TYPE DACTIVITE</a:t>
                      </a:r>
                      <a:endParaRPr lang="fr-CM" sz="3800" dirty="0"/>
                    </a:p>
                  </a:txBody>
                  <a:tcPr marL="182880" marR="182880" marT="91440" marB="91440"/>
                </a:tc>
                <a:tc>
                  <a:txBody>
                    <a:bodyPr/>
                    <a:lstStyle/>
                    <a:p>
                      <a:r>
                        <a:rPr lang="fr-FR" sz="3800" dirty="0"/>
                        <a:t>DESCRIPTION</a:t>
                      </a:r>
                      <a:endParaRPr lang="fr-CM" sz="3800" dirty="0"/>
                    </a:p>
                  </a:txBody>
                  <a:tcPr marL="182880" marR="182880" marT="91440" marB="91440"/>
                </a:tc>
                <a:tc>
                  <a:txBody>
                    <a:bodyPr/>
                    <a:lstStyle/>
                    <a:p>
                      <a:r>
                        <a:rPr lang="fr-FR" sz="3800" dirty="0"/>
                        <a:t>BESOINS</a:t>
                      </a:r>
                      <a:endParaRPr lang="fr-CM" sz="3800" dirty="0"/>
                    </a:p>
                  </a:txBody>
                  <a:tcPr marL="182880" marR="182880" marT="91440" marB="91440"/>
                </a:tc>
                <a:tc>
                  <a:txBody>
                    <a:bodyPr/>
                    <a:lstStyle/>
                    <a:p>
                      <a:r>
                        <a:rPr lang="fr-FR" sz="3800" dirty="0"/>
                        <a:t>OBSERVATIONS</a:t>
                      </a:r>
                      <a:endParaRPr lang="fr-CM" sz="3800" dirty="0"/>
                    </a:p>
                  </a:txBody>
                  <a:tcPr marL="182880" marR="182880" marT="91440" marB="91440"/>
                </a:tc>
                <a:extLst>
                  <a:ext uri="{0D108BD9-81ED-4DB2-BD59-A6C34878D82A}">
                    <a16:rowId xmlns:a16="http://schemas.microsoft.com/office/drawing/2014/main" val="2943702626"/>
                  </a:ext>
                </a:extLst>
              </a:tr>
              <a:tr h="5464475">
                <a:tc>
                  <a:txBody>
                    <a:bodyPr/>
                    <a:lstStyle/>
                    <a:p>
                      <a:r>
                        <a:rPr lang="fr-FR" sz="3800" b="1" dirty="0"/>
                        <a:t>HORS MEDIA (BTL)</a:t>
                      </a:r>
                      <a:endParaRPr lang="fr-CM" sz="3800" b="1" dirty="0"/>
                    </a:p>
                  </a:txBody>
                  <a:tcPr marL="182880" marR="182880" marT="91440" marB="91440"/>
                </a:tc>
                <a:tc>
                  <a:txBody>
                    <a:bodyPr/>
                    <a:lstStyle/>
                    <a:p>
                      <a:pPr marL="285750" indent="-285750">
                        <a:buFont typeface="Arial" panose="020B0604020202020204" pitchFamily="34" charset="0"/>
                        <a:buChar char="•"/>
                      </a:pPr>
                      <a:r>
                        <a:rPr lang="fr-FR" sz="2800" dirty="0"/>
                        <a:t>Organisation de « </a:t>
                      </a:r>
                      <a:r>
                        <a:rPr lang="fr-FR" sz="2800" dirty="0">
                          <a:highlight>
                            <a:srgbClr val="FFFF00"/>
                          </a:highlight>
                        </a:rPr>
                        <a:t>la journée de la transparence </a:t>
                      </a:r>
                      <a:r>
                        <a:rPr lang="fr-FR" sz="2800" dirty="0"/>
                        <a:t>» avec le DG en ouverture et les cadre des différentes entités qui exercent au port de Kribi. Les médias doivent etre présents à cette reunion au sortir duquel des reportage doivent etre diffusé</a:t>
                      </a:r>
                    </a:p>
                    <a:p>
                      <a:pPr marL="285750" indent="-285750">
                        <a:buFont typeface="Arial" panose="020B0604020202020204" pitchFamily="34" charset="0"/>
                        <a:buChar char="•"/>
                      </a:pPr>
                      <a:r>
                        <a:rPr lang="fr-FR" sz="2800" dirty="0"/>
                        <a:t>Descentes sur le terrain avec des équipes qui vont sensibiliser les transitaires et autres operateurs</a:t>
                      </a:r>
                    </a:p>
                    <a:p>
                      <a:pPr marL="285750" indent="-285750">
                        <a:buFont typeface="Arial" panose="020B0604020202020204" pitchFamily="34" charset="0"/>
                        <a:buChar char="•"/>
                      </a:pPr>
                      <a:r>
                        <a:rPr lang="fr-FR" sz="2800" dirty="0"/>
                        <a:t>d</a:t>
                      </a:r>
                      <a:endParaRPr lang="fr-CM" sz="2800" dirty="0"/>
                    </a:p>
                  </a:txBody>
                  <a:tcPr marL="182880" marR="182880" marT="91440" marB="91440"/>
                </a:tc>
                <a:tc>
                  <a:txBody>
                    <a:bodyPr/>
                    <a:lstStyle/>
                    <a:p>
                      <a:pPr marL="285750" indent="-285750">
                        <a:buFont typeface="Arial" panose="020B0604020202020204" pitchFamily="34" charset="0"/>
                        <a:buChar char="•"/>
                      </a:pPr>
                      <a:r>
                        <a:rPr lang="fr-CM" sz="2800" dirty="0"/>
                        <a:t>100 POLO</a:t>
                      </a:r>
                    </a:p>
                    <a:p>
                      <a:pPr marL="285750" indent="-285750">
                        <a:buFont typeface="Arial" panose="020B0604020202020204" pitchFamily="34" charset="0"/>
                        <a:buChar char="•"/>
                      </a:pPr>
                      <a:r>
                        <a:rPr lang="fr-CM" sz="2800" dirty="0"/>
                        <a:t>50 T-SHIRT</a:t>
                      </a:r>
                    </a:p>
                    <a:p>
                      <a:pPr marL="285750" indent="-285750">
                        <a:buFont typeface="Arial" panose="020B0604020202020204" pitchFamily="34" charset="0"/>
                        <a:buChar char="•"/>
                      </a:pPr>
                      <a:r>
                        <a:rPr lang="fr-CM" sz="2800" dirty="0"/>
                        <a:t>50 casquette</a:t>
                      </a:r>
                    </a:p>
                    <a:p>
                      <a:pPr marL="285750" indent="-285750">
                        <a:buFont typeface="Arial" panose="020B0604020202020204" pitchFamily="34" charset="0"/>
                        <a:buChar char="•"/>
                      </a:pPr>
                      <a:r>
                        <a:rPr lang="fr-CM" sz="2800" dirty="0"/>
                        <a:t>3000 flyers A4</a:t>
                      </a:r>
                    </a:p>
                    <a:p>
                      <a:pPr marL="285750" indent="-285750">
                        <a:buFont typeface="Arial" panose="020B0604020202020204" pitchFamily="34" charset="0"/>
                        <a:buChar char="•"/>
                      </a:pPr>
                      <a:r>
                        <a:rPr lang="fr-CM" sz="2800" dirty="0"/>
                        <a:t>100 Poster autocollant 40X60</a:t>
                      </a:r>
                    </a:p>
                    <a:p>
                      <a:pPr marL="285750" indent="-285750">
                        <a:buFont typeface="Arial" panose="020B0604020202020204" pitchFamily="34" charset="0"/>
                        <a:buChar char="•"/>
                      </a:pPr>
                      <a:r>
                        <a:rPr lang="fr-CM" sz="2800" dirty="0"/>
                        <a:t>2 </a:t>
                      </a:r>
                      <a:r>
                        <a:rPr lang="fr-CM" sz="2800" dirty="0" err="1"/>
                        <a:t>fly</a:t>
                      </a:r>
                      <a:r>
                        <a:rPr lang="fr-CM" sz="2800" dirty="0"/>
                        <a:t> banner de 4m</a:t>
                      </a:r>
                    </a:p>
                    <a:p>
                      <a:pPr marL="285750" indent="-285750">
                        <a:buFont typeface="Arial" panose="020B0604020202020204" pitchFamily="34" charset="0"/>
                        <a:buChar char="•"/>
                      </a:pPr>
                      <a:r>
                        <a:rPr lang="fr-CM" sz="2800" dirty="0"/>
                        <a:t>4 Roll up</a:t>
                      </a:r>
                    </a:p>
                    <a:p>
                      <a:pPr marL="285750" indent="-285750">
                        <a:buFont typeface="Arial" panose="020B0604020202020204" pitchFamily="34" charset="0"/>
                        <a:buChar char="•"/>
                      </a:pPr>
                      <a:r>
                        <a:rPr lang="fr-CM" sz="2800" dirty="0"/>
                        <a:t>2 Banderoles</a:t>
                      </a:r>
                    </a:p>
                    <a:p>
                      <a:pPr marL="285750" indent="-285750">
                        <a:buFont typeface="Arial" panose="020B0604020202020204" pitchFamily="34" charset="0"/>
                        <a:buChar char="•"/>
                      </a:pPr>
                      <a:r>
                        <a:rPr lang="fr-CM" sz="2800" dirty="0"/>
                        <a:t>2 panneaux outdoor</a:t>
                      </a:r>
                    </a:p>
                    <a:p>
                      <a:pPr marL="285750" indent="-285750">
                        <a:buFont typeface="Arial" panose="020B0604020202020204" pitchFamily="34" charset="0"/>
                        <a:buChar char="•"/>
                      </a:pPr>
                      <a:r>
                        <a:rPr lang="fr-CM" sz="2800" dirty="0"/>
                        <a:t>4 ressources</a:t>
                      </a:r>
                    </a:p>
                    <a:p>
                      <a:pPr marL="285750" indent="-285750">
                        <a:buFont typeface="Arial" panose="020B0604020202020204" pitchFamily="34" charset="0"/>
                        <a:buChar char="•"/>
                      </a:pPr>
                      <a:r>
                        <a:rPr lang="fr-CM" sz="2800" dirty="0"/>
                        <a:t>Logistique</a:t>
                      </a:r>
                      <a:endParaRPr lang="fr-FR" sz="2800" dirty="0"/>
                    </a:p>
                  </a:txBody>
                  <a:tcPr marL="182880" marR="182880" marT="91440" marB="91440"/>
                </a:tc>
                <a:tc>
                  <a:txBody>
                    <a:bodyPr/>
                    <a:lstStyle/>
                    <a:p>
                      <a:r>
                        <a:rPr lang="fr-CM" sz="2800" dirty="0"/>
                        <a:t>800 000</a:t>
                      </a:r>
                    </a:p>
                    <a:p>
                      <a:r>
                        <a:rPr lang="fr-CM" sz="2800" dirty="0"/>
                        <a:t>200 000</a:t>
                      </a:r>
                    </a:p>
                    <a:p>
                      <a:r>
                        <a:rPr lang="fr-CM" sz="2800" dirty="0"/>
                        <a:t>200 000</a:t>
                      </a:r>
                    </a:p>
                    <a:p>
                      <a:r>
                        <a:rPr lang="fr-CM" sz="2800" dirty="0"/>
                        <a:t>600 000</a:t>
                      </a:r>
                    </a:p>
                    <a:p>
                      <a:r>
                        <a:rPr lang="fr-CM" sz="2800" dirty="0"/>
                        <a:t>200 000</a:t>
                      </a:r>
                    </a:p>
                    <a:p>
                      <a:endParaRPr lang="fr-CM" sz="2800" dirty="0"/>
                    </a:p>
                    <a:p>
                      <a:r>
                        <a:rPr lang="fr-CM" sz="2800" dirty="0"/>
                        <a:t>1 200 000</a:t>
                      </a:r>
                    </a:p>
                    <a:p>
                      <a:r>
                        <a:rPr lang="fr-CM" sz="2800" dirty="0"/>
                        <a:t>400 000</a:t>
                      </a:r>
                    </a:p>
                    <a:p>
                      <a:r>
                        <a:rPr lang="fr-CM" sz="2800" dirty="0"/>
                        <a:t>400 000</a:t>
                      </a:r>
                    </a:p>
                    <a:p>
                      <a:r>
                        <a:rPr lang="fr-CM" sz="2800" dirty="0"/>
                        <a:t>650 000</a:t>
                      </a:r>
                    </a:p>
                    <a:p>
                      <a:r>
                        <a:rPr lang="fr-CM" sz="2800" dirty="0"/>
                        <a:t>280 000</a:t>
                      </a:r>
                    </a:p>
                    <a:p>
                      <a:r>
                        <a:rPr lang="fr-CM" sz="2800" dirty="0"/>
                        <a:t>50 000</a:t>
                      </a:r>
                    </a:p>
                  </a:txBody>
                  <a:tcPr marL="182880" marR="182880" marT="91440" marB="91440"/>
                </a:tc>
                <a:extLst>
                  <a:ext uri="{0D108BD9-81ED-4DB2-BD59-A6C34878D82A}">
                    <a16:rowId xmlns:a16="http://schemas.microsoft.com/office/drawing/2014/main" val="3426964727"/>
                  </a:ext>
                </a:extLst>
              </a:tr>
              <a:tr h="3900643">
                <a:tc>
                  <a:txBody>
                    <a:bodyPr/>
                    <a:lstStyle/>
                    <a:p>
                      <a:r>
                        <a:rPr lang="fr-FR" sz="3800" b="1" dirty="0"/>
                        <a:t>COMMUNICATIONMEDIA &amp; DIGITAL</a:t>
                      </a:r>
                      <a:endParaRPr lang="fr-CM" sz="3800" b="1" dirty="0"/>
                    </a:p>
                  </a:txBody>
                  <a:tcPr marL="182880" marR="182880" marT="91440" marB="91440"/>
                </a:tc>
                <a:tc>
                  <a:txBody>
                    <a:bodyPr/>
                    <a:lstStyle/>
                    <a:p>
                      <a:pPr marL="285750" indent="-285750">
                        <a:buFont typeface="Arial" panose="020B0604020202020204" pitchFamily="34" charset="0"/>
                        <a:buChar char="•"/>
                      </a:pPr>
                      <a:r>
                        <a:rPr lang="fr-FR" sz="2600" dirty="0"/>
                        <a:t>Diffusion du spot vidéo sur le digital</a:t>
                      </a:r>
                    </a:p>
                    <a:p>
                      <a:pPr marL="285750" indent="-285750">
                        <a:buFont typeface="Arial" panose="020B0604020202020204" pitchFamily="34" charset="0"/>
                        <a:buChar char="•"/>
                      </a:pPr>
                      <a:r>
                        <a:rPr lang="fr-FR" sz="2600" dirty="0"/>
                        <a:t>Diffusion du spot radio </a:t>
                      </a:r>
                    </a:p>
                    <a:p>
                      <a:pPr marL="285750" indent="-285750">
                        <a:buFont typeface="Arial" panose="020B0604020202020204" pitchFamily="34" charset="0"/>
                        <a:buChar char="•"/>
                      </a:pPr>
                      <a:r>
                        <a:rPr lang="fr-FR" sz="2600" dirty="0"/>
                        <a:t>Publicité en display</a:t>
                      </a:r>
                    </a:p>
                    <a:p>
                      <a:pPr marL="285750" indent="-285750">
                        <a:buFont typeface="Arial" panose="020B0604020202020204" pitchFamily="34" charset="0"/>
                        <a:buChar char="•"/>
                      </a:pPr>
                      <a:r>
                        <a:rPr lang="fr-FR" sz="2600" dirty="0"/>
                        <a:t>Passage radio des membres du services</a:t>
                      </a:r>
                    </a:p>
                  </a:txBody>
                  <a:tcPr marL="182880" marR="182880" marT="91440" marB="91440"/>
                </a:tc>
                <a:tc>
                  <a:txBody>
                    <a:bodyPr/>
                    <a:lstStyle/>
                    <a:p>
                      <a:pPr marL="285750" indent="-285750">
                        <a:buFont typeface="Arial" panose="020B0604020202020204" pitchFamily="34" charset="0"/>
                        <a:buChar char="•"/>
                      </a:pPr>
                      <a:r>
                        <a:rPr lang="fr-FR" sz="2800" dirty="0"/>
                        <a:t>Conception du Spot vidéo dédié au digital</a:t>
                      </a:r>
                    </a:p>
                    <a:p>
                      <a:pPr marL="285750" indent="-285750">
                        <a:buFont typeface="Arial" panose="020B0604020202020204" pitchFamily="34" charset="0"/>
                        <a:buChar char="•"/>
                      </a:pPr>
                      <a:r>
                        <a:rPr lang="fr-FR" sz="2800" dirty="0"/>
                        <a:t>Conception spot radio</a:t>
                      </a:r>
                    </a:p>
                    <a:p>
                      <a:pPr marL="285750" indent="-285750">
                        <a:buFont typeface="Arial" panose="020B0604020202020204" pitchFamily="34" charset="0"/>
                        <a:buChar char="•"/>
                      </a:pPr>
                      <a:r>
                        <a:rPr lang="fr-FR" sz="2800" dirty="0"/>
                        <a:t>4 créas </a:t>
                      </a:r>
                    </a:p>
                    <a:p>
                      <a:pPr marL="285750" indent="-285750">
                        <a:buFont typeface="Arial" panose="020B0604020202020204" pitchFamily="34" charset="0"/>
                        <a:buChar char="•"/>
                      </a:pPr>
                      <a:r>
                        <a:rPr lang="fr-FR" sz="2800" dirty="0"/>
                        <a:t>Concept logo event</a:t>
                      </a:r>
                    </a:p>
                    <a:p>
                      <a:pPr marL="285750" indent="-285750">
                        <a:buFont typeface="Arial" panose="020B0604020202020204" pitchFamily="34" charset="0"/>
                        <a:buChar char="•"/>
                      </a:pPr>
                      <a:r>
                        <a:rPr lang="fr-FR" sz="2800" dirty="0"/>
                        <a:t>Display Campaign</a:t>
                      </a:r>
                    </a:p>
                    <a:p>
                      <a:pPr marL="285750" indent="-285750">
                        <a:buFont typeface="Arial" panose="020B0604020202020204" pitchFamily="34" charset="0"/>
                        <a:buChar char="•"/>
                      </a:pPr>
                      <a:r>
                        <a:rPr lang="fr-FR" sz="2800" dirty="0"/>
                        <a:t>Diffusion radio</a:t>
                      </a:r>
                    </a:p>
                    <a:p>
                      <a:pPr marL="0" indent="0">
                        <a:buFont typeface="Arial" panose="020B0604020202020204" pitchFamily="34" charset="0"/>
                        <a:buNone/>
                      </a:pPr>
                      <a:endParaRPr lang="fr-CM" sz="7200" dirty="0"/>
                    </a:p>
                  </a:txBody>
                  <a:tcPr marL="182880" marR="182880" marT="91440" marB="91440"/>
                </a:tc>
                <a:tc>
                  <a:txBody>
                    <a:bodyPr/>
                    <a:lstStyle/>
                    <a:p>
                      <a:r>
                        <a:rPr lang="fr-CM" sz="2800" dirty="0"/>
                        <a:t>2 000 000</a:t>
                      </a:r>
                    </a:p>
                    <a:p>
                      <a:endParaRPr lang="fr-CM" sz="2800" dirty="0"/>
                    </a:p>
                    <a:p>
                      <a:r>
                        <a:rPr lang="fr-CM" sz="2800" dirty="0"/>
                        <a:t>450 000</a:t>
                      </a:r>
                    </a:p>
                    <a:p>
                      <a:r>
                        <a:rPr lang="fr-CM" sz="2800" dirty="0"/>
                        <a:t>400 000</a:t>
                      </a:r>
                    </a:p>
                    <a:p>
                      <a:r>
                        <a:rPr lang="fr-CM" sz="2800" dirty="0"/>
                        <a:t>300 000</a:t>
                      </a:r>
                    </a:p>
                    <a:p>
                      <a:r>
                        <a:rPr lang="fr-CM" sz="2800" dirty="0"/>
                        <a:t>500 000</a:t>
                      </a:r>
                    </a:p>
                    <a:p>
                      <a:r>
                        <a:rPr lang="fr-CM" sz="2800" dirty="0"/>
                        <a:t>400 000</a:t>
                      </a:r>
                    </a:p>
                  </a:txBody>
                  <a:tcPr marL="182880" marR="182880" marT="91440" marB="91440"/>
                </a:tc>
                <a:extLst>
                  <a:ext uri="{0D108BD9-81ED-4DB2-BD59-A6C34878D82A}">
                    <a16:rowId xmlns:a16="http://schemas.microsoft.com/office/drawing/2014/main" val="1688643283"/>
                  </a:ext>
                </a:extLst>
              </a:tr>
            </a:tbl>
          </a:graphicData>
        </a:graphic>
      </p:graphicFrame>
    </p:spTree>
    <p:extLst>
      <p:ext uri="{BB962C8B-B14F-4D97-AF65-F5344CB8AC3E}">
        <p14:creationId xmlns:p14="http://schemas.microsoft.com/office/powerpoint/2010/main" val="250049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p:cNvSpPr/>
          <p:nvPr/>
        </p:nvSpPr>
        <p:spPr>
          <a:xfrm>
            <a:off x="-5632" y="-11483"/>
            <a:ext cx="24395264" cy="13738967"/>
          </a:xfrm>
          <a:prstGeom prst="rect">
            <a:avLst/>
          </a:pr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0" name="Merci."/>
          <p:cNvSpPr txBox="1">
            <a:spLocks noGrp="1"/>
          </p:cNvSpPr>
          <p:nvPr>
            <p:ph type="ctrTitle"/>
          </p:nvPr>
        </p:nvSpPr>
        <p:spPr>
          <a:xfrm>
            <a:off x="3819018" y="2574991"/>
            <a:ext cx="16745964" cy="4648201"/>
          </a:xfrm>
          <a:prstGeom prst="rect">
            <a:avLst/>
          </a:prstGeom>
        </p:spPr>
        <p:txBody>
          <a:bodyPr/>
          <a:lstStyle>
            <a:lvl1pPr algn="ctr">
              <a:defRPr sz="18500" b="0" spc="-369">
                <a:solidFill>
                  <a:srgbClr val="FFFFFF"/>
                </a:solidFill>
                <a:latin typeface="Montserrat Bold"/>
                <a:ea typeface="Montserrat Bold"/>
                <a:cs typeface="Montserrat Bold"/>
                <a:sym typeface="Montserrat Bold"/>
              </a:defRPr>
            </a:lvl1pPr>
          </a:lstStyle>
          <a:p>
            <a:r>
              <a:t>Merci.</a:t>
            </a:r>
          </a:p>
        </p:txBody>
      </p:sp>
      <p:pic>
        <p:nvPicPr>
          <p:cNvPr id="192" name="Image" descr="Image"/>
          <p:cNvPicPr>
            <a:picLocks noChangeAspect="1"/>
          </p:cNvPicPr>
          <p:nvPr/>
        </p:nvPicPr>
        <p:blipFill>
          <a:blip r:embed="rId2"/>
          <a:stretch>
            <a:fillRect/>
          </a:stretch>
        </p:blipFill>
        <p:spPr>
          <a:xfrm>
            <a:off x="10373219" y="1909085"/>
            <a:ext cx="3637562" cy="1034273"/>
          </a:xfrm>
          <a:prstGeom prst="rect">
            <a:avLst/>
          </a:prstGeom>
          <a:ln w="12700">
            <a:miter lim="400000"/>
          </a:ln>
        </p:spPr>
      </p:pic>
      <p:pic>
        <p:nvPicPr>
          <p:cNvPr id="193" name="Image" descr="Image"/>
          <p:cNvPicPr>
            <a:picLocks noChangeAspect="1"/>
          </p:cNvPicPr>
          <p:nvPr/>
        </p:nvPicPr>
        <p:blipFill>
          <a:blip r:embed="rId3"/>
          <a:stretch>
            <a:fillRect/>
          </a:stretch>
        </p:blipFill>
        <p:spPr>
          <a:xfrm>
            <a:off x="3291337" y="10455690"/>
            <a:ext cx="17801326" cy="2526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 descr="Image"/>
          <p:cNvPicPr>
            <a:picLocks noChangeAspect="1"/>
          </p:cNvPicPr>
          <p:nvPr/>
        </p:nvPicPr>
        <p:blipFill>
          <a:blip r:embed="rId3"/>
          <a:stretch>
            <a:fillRect/>
          </a:stretch>
        </p:blipFill>
        <p:spPr>
          <a:xfrm>
            <a:off x="17716356" y="9309674"/>
            <a:ext cx="6690399" cy="4605741"/>
          </a:xfrm>
          <a:prstGeom prst="rect">
            <a:avLst/>
          </a:prstGeom>
          <a:ln w="12700">
            <a:miter lim="400000"/>
          </a:ln>
        </p:spPr>
      </p:pic>
      <p:pic>
        <p:nvPicPr>
          <p:cNvPr id="157" name="a1f0250d-e64f-4960-a1e9-3ef867da388c-GettyImages-1215758851.jpeg" descr="a1f0250d-e64f-4960-a1e9-3ef867da388c-GettyImages-1215758851.jpeg"/>
          <p:cNvPicPr>
            <a:picLocks noChangeAspect="1"/>
          </p:cNvPicPr>
          <p:nvPr/>
        </p:nvPicPr>
        <p:blipFill>
          <a:blip r:embed="rId4"/>
          <a:srcRect l="50991" t="658" r="3178" b="658"/>
          <a:stretch>
            <a:fillRect/>
          </a:stretch>
        </p:blipFill>
        <p:spPr>
          <a:xfrm flipH="1">
            <a:off x="-5632" y="-11483"/>
            <a:ext cx="12101471" cy="13738967"/>
          </a:xfrm>
          <a:prstGeom prst="rect">
            <a:avLst/>
          </a:prstGeom>
          <a:ln w="12700">
            <a:miter lim="400000"/>
          </a:ln>
        </p:spPr>
      </p:pic>
      <p:sp>
        <p:nvSpPr>
          <p:cNvPr id="158" name="Rectangle"/>
          <p:cNvSpPr/>
          <p:nvPr/>
        </p:nvSpPr>
        <p:spPr>
          <a:xfrm>
            <a:off x="-5653" y="-11483"/>
            <a:ext cx="12101471" cy="13738967"/>
          </a:xfrm>
          <a:prstGeom prst="rect">
            <a:avLst/>
          </a:prstGeom>
          <a:solidFill>
            <a:srgbClr val="000000">
              <a:alpha val="3157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9" name="Diapo 1"/>
          <p:cNvSpPr txBox="1">
            <a:spLocks noGrp="1"/>
          </p:cNvSpPr>
          <p:nvPr>
            <p:ph type="ctrTitle"/>
          </p:nvPr>
        </p:nvSpPr>
        <p:spPr>
          <a:xfrm>
            <a:off x="15228063" y="318712"/>
            <a:ext cx="5606941" cy="2167900"/>
          </a:xfrm>
          <a:prstGeom prst="rect">
            <a:avLst/>
          </a:prstGeom>
        </p:spPr>
        <p:txBody>
          <a:bodyPr>
            <a:normAutofit fontScale="90000"/>
          </a:bodyPr>
          <a:lstStyle>
            <a:lvl1pPr algn="ctr">
              <a:defRPr sz="10100" b="0" spc="-202">
                <a:solidFill>
                  <a:srgbClr val="E15B0F"/>
                </a:solidFill>
                <a:latin typeface="Montserrat Bold"/>
                <a:ea typeface="Montserrat Bold"/>
                <a:cs typeface="Montserrat Bold"/>
                <a:sym typeface="Montserrat Bold"/>
              </a:defRPr>
            </a:lvl1pPr>
          </a:lstStyle>
          <a:p>
            <a:r>
              <a:rPr lang="fr-FR" dirty="0"/>
              <a:t>Contexte</a:t>
            </a:r>
            <a:endParaRPr dirty="0"/>
          </a:p>
        </p:txBody>
      </p:sp>
      <p:sp>
        <p:nvSpPr>
          <p:cNvPr id="160" name="ISPRIC est un établissement d'enseignement supérieur privé base à Bamako. Fondé en 1999, il est aujourd’hui une référence en matière d'enseignement supérieur privé en faveur des professionnels du secteur privé et public ainsi que des étudiants du Mali et"/>
          <p:cNvSpPr txBox="1">
            <a:spLocks noGrp="1"/>
          </p:cNvSpPr>
          <p:nvPr>
            <p:ph type="subTitle" sz="quarter" idx="1"/>
          </p:nvPr>
        </p:nvSpPr>
        <p:spPr>
          <a:xfrm>
            <a:off x="12546420" y="2486612"/>
            <a:ext cx="11610752" cy="9739689"/>
          </a:xfrm>
          <a:prstGeom prst="rect">
            <a:avLst/>
          </a:prstGeom>
        </p:spPr>
        <p:txBody>
          <a:bodyPr>
            <a:normAutofit fontScale="92500" lnSpcReduction="20000"/>
          </a:bodyPr>
          <a:lstStyle>
            <a:lvl1pPr algn="just" defTabSz="457200">
              <a:defRPr sz="2500" b="0">
                <a:latin typeface="Montserrat Regular"/>
                <a:ea typeface="Montserrat Regular"/>
                <a:cs typeface="Montserrat Regular"/>
                <a:sym typeface="Montserrat Regular"/>
              </a:defRPr>
            </a:lvl1pPr>
          </a:lstStyle>
          <a:p>
            <a:endParaRPr lang="fr-FR" sz="2800" dirty="0"/>
          </a:p>
          <a:p>
            <a:endParaRPr lang="fr-FR" sz="2800" dirty="0"/>
          </a:p>
          <a:p>
            <a:pPr algn="just">
              <a:lnSpc>
                <a:spcPct val="115000"/>
              </a:lnSpc>
            </a:pPr>
            <a:r>
              <a:rPr lang="fr-FR" sz="2800" dirty="0">
                <a:effectLst/>
                <a:latin typeface="Century Gothic" panose="020B0502020202020204" pitchFamily="34" charset="0"/>
                <a:ea typeface="Times New Roman" panose="02020603050405020304" pitchFamily="18" charset="0"/>
              </a:rPr>
              <a:t>Rendu à la  4</a:t>
            </a:r>
            <a:r>
              <a:rPr lang="fr-FR" sz="2800" baseline="30000" dirty="0">
                <a:effectLst/>
                <a:latin typeface="Century Gothic" panose="020B0502020202020204" pitchFamily="34" charset="0"/>
                <a:ea typeface="Times New Roman" panose="02020603050405020304" pitchFamily="18" charset="0"/>
              </a:rPr>
              <a:t>e</a:t>
            </a:r>
            <a:r>
              <a:rPr lang="fr-FR" sz="2800" dirty="0">
                <a:effectLst/>
                <a:latin typeface="Century Gothic" panose="020B0502020202020204" pitchFamily="34" charset="0"/>
                <a:ea typeface="Times New Roman" panose="02020603050405020304" pitchFamily="18" charset="0"/>
              </a:rPr>
              <a:t> année d’exploitation du port de Kribi, diverses plaintes relevées font état d’un début de prolifération de faux frais pratiqués et exigés par l’Administration des douanes et quelques administrations techniques aux usagers de la place portuaire qui n’ont pas toujours la maitrise de l’ensemble des tarifs légaux applicables au Port de Kribi.</a:t>
            </a:r>
            <a:endParaRPr lang="fr-CM" sz="3200" dirty="0">
              <a:effectLst/>
              <a:latin typeface="Times New Roman" panose="02020603050405020304" pitchFamily="18" charset="0"/>
              <a:ea typeface="Times New Roman" panose="02020603050405020304" pitchFamily="18" charset="0"/>
            </a:endParaRPr>
          </a:p>
          <a:p>
            <a:pPr algn="just">
              <a:lnSpc>
                <a:spcPct val="115000"/>
              </a:lnSpc>
            </a:pPr>
            <a:r>
              <a:rPr lang="fr-FR" sz="2800" dirty="0">
                <a:effectLst/>
                <a:latin typeface="Century Gothic" panose="020B0502020202020204" pitchFamily="34" charset="0"/>
                <a:ea typeface="Times New Roman" panose="02020603050405020304" pitchFamily="18" charset="0"/>
              </a:rPr>
              <a:t> </a:t>
            </a:r>
            <a:endParaRPr lang="fr-CM" sz="3200" dirty="0">
              <a:effectLst/>
              <a:latin typeface="Times New Roman" panose="02020603050405020304" pitchFamily="18" charset="0"/>
              <a:ea typeface="Times New Roman" panose="02020603050405020304" pitchFamily="18" charset="0"/>
            </a:endParaRPr>
          </a:p>
          <a:p>
            <a:pPr algn="just">
              <a:lnSpc>
                <a:spcPct val="115000"/>
              </a:lnSpc>
            </a:pPr>
            <a:r>
              <a:rPr lang="fr-FR" sz="2800" dirty="0">
                <a:effectLst/>
                <a:latin typeface="Century Gothic" panose="020B0502020202020204" pitchFamily="34" charset="0"/>
                <a:ea typeface="Times New Roman" panose="02020603050405020304" pitchFamily="18" charset="0"/>
              </a:rPr>
              <a:t>Le Port Autonome de Kribi s’inscrivant dans une démarche de transparence et d’efficacité durables envisage de mettre en place un dispositif de lutte contre la prolifération des faux frais et le développement des mauvaises pratiques au sein de sa Place Portuaire.  Ce dispositif s’adresse aux usagers qui exercent au Port de Kribi afin de leur permettre tout d’abord de maîtriser l’ensemble des coûts applicables par les acteurs majeurs de la place portuaire (Concessionnaires, Douane, Administrations Publiques), ensuite d’éviter de se faire arnaquer et enfin de signaler les cas d’escroquerie, d’abus ou de fraude.</a:t>
            </a:r>
            <a:endParaRPr lang="fr-CM" sz="3200" dirty="0">
              <a:effectLst/>
              <a:latin typeface="Times New Roman" panose="02020603050405020304" pitchFamily="18" charset="0"/>
              <a:ea typeface="Times New Roman" panose="02020603050405020304" pitchFamily="18" charset="0"/>
            </a:endParaRPr>
          </a:p>
          <a:p>
            <a:pPr algn="just">
              <a:lnSpc>
                <a:spcPct val="115000"/>
              </a:lnSpc>
            </a:pPr>
            <a:r>
              <a:rPr lang="fr-FR" sz="2800" dirty="0">
                <a:effectLst/>
                <a:latin typeface="Century Gothic" panose="020B0502020202020204" pitchFamily="34" charset="0"/>
                <a:ea typeface="Times New Roman" panose="02020603050405020304" pitchFamily="18" charset="0"/>
              </a:rPr>
              <a:t> </a:t>
            </a:r>
            <a:endParaRPr lang="fr-CM" sz="3200" dirty="0">
              <a:effectLst/>
              <a:latin typeface="Times New Roman" panose="02020603050405020304" pitchFamily="18" charset="0"/>
              <a:ea typeface="Times New Roman" panose="02020603050405020304" pitchFamily="18" charset="0"/>
            </a:endParaRPr>
          </a:p>
          <a:p>
            <a:pPr algn="just">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2800" dirty="0">
                <a:effectLst/>
                <a:latin typeface="Century Gothic" panose="020B0502020202020204" pitchFamily="34" charset="0"/>
                <a:ea typeface="Times New Roman" panose="02020603050405020304" pitchFamily="18" charset="0"/>
                <a:cs typeface="Courier New" panose="02070309020205020404" pitchFamily="49" charset="0"/>
              </a:rPr>
              <a:t>Cette initiative s’inscrit dans la continuité d’une série de concertations tenues et présidées par Monsieur le Directeur Général du Port Autonome de Kribi sur le non-respect des tarifs officiels existants lors de l’accomplissement dévolues à l’Administration des Douanes d'une part, et aux Administrations Techniques d'autre part.</a:t>
            </a:r>
            <a:endParaRPr lang="fr-CM" sz="3200" dirty="0">
              <a:effectLst/>
              <a:latin typeface="Times New Roman" panose="02020603050405020304" pitchFamily="18" charset="0"/>
              <a:ea typeface="Times New Roman" panose="02020603050405020304" pitchFamily="18" charset="0"/>
            </a:endParaRPr>
          </a:p>
          <a:p>
            <a:endParaRPr lang="fr-FR" sz="2800" dirty="0"/>
          </a:p>
        </p:txBody>
      </p:sp>
      <p:pic>
        <p:nvPicPr>
          <p:cNvPr id="161" name="Image" descr="Image"/>
          <p:cNvPicPr>
            <a:picLocks noChangeAspect="1"/>
          </p:cNvPicPr>
          <p:nvPr/>
        </p:nvPicPr>
        <p:blipFill>
          <a:blip r:embed="rId5"/>
          <a:stretch>
            <a:fillRect/>
          </a:stretch>
        </p:blipFill>
        <p:spPr>
          <a:xfrm>
            <a:off x="1094152" y="11661189"/>
            <a:ext cx="3491337" cy="99269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a1f0250d-e64f-4960-a1e9-3ef867da388c-GettyImages-1215758851.jpeg" descr="a1f0250d-e64f-4960-a1e9-3ef867da388c-GettyImages-1215758851.jpeg"/>
          <p:cNvPicPr>
            <a:picLocks noChangeAspect="1"/>
          </p:cNvPicPr>
          <p:nvPr/>
        </p:nvPicPr>
        <p:blipFill>
          <a:blip r:embed="rId2"/>
          <a:srcRect l="50991" t="658" r="3178" b="658"/>
          <a:stretch>
            <a:fillRect/>
          </a:stretch>
        </p:blipFill>
        <p:spPr>
          <a:xfrm flipH="1">
            <a:off x="-5632" y="-11483"/>
            <a:ext cx="12101471" cy="13738967"/>
          </a:xfrm>
          <a:prstGeom prst="rect">
            <a:avLst/>
          </a:prstGeom>
          <a:ln w="12700">
            <a:miter lim="400000"/>
          </a:ln>
        </p:spPr>
      </p:pic>
      <p:sp>
        <p:nvSpPr>
          <p:cNvPr id="158" name="Rectangle"/>
          <p:cNvSpPr/>
          <p:nvPr/>
        </p:nvSpPr>
        <p:spPr>
          <a:xfrm>
            <a:off x="-5653" y="-11483"/>
            <a:ext cx="12101471" cy="13738967"/>
          </a:xfrm>
          <a:prstGeom prst="rect">
            <a:avLst/>
          </a:prstGeom>
          <a:solidFill>
            <a:srgbClr val="000000">
              <a:alpha val="3157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9" name="Diapo 1"/>
          <p:cNvSpPr txBox="1">
            <a:spLocks noGrp="1"/>
          </p:cNvSpPr>
          <p:nvPr>
            <p:ph type="ctrTitle"/>
          </p:nvPr>
        </p:nvSpPr>
        <p:spPr>
          <a:xfrm>
            <a:off x="12358577" y="149427"/>
            <a:ext cx="11816316" cy="2167900"/>
          </a:xfrm>
          <a:prstGeom prst="rect">
            <a:avLst/>
          </a:prstGeom>
        </p:spPr>
        <p:txBody>
          <a:bodyPr>
            <a:noAutofit/>
          </a:bodyPr>
          <a:lstStyle>
            <a:lvl1pPr algn="ctr">
              <a:defRPr sz="10100" b="0" spc="-202">
                <a:solidFill>
                  <a:srgbClr val="E15B0F"/>
                </a:solidFill>
                <a:latin typeface="Montserrat Bold"/>
                <a:ea typeface="Montserrat Bold"/>
                <a:cs typeface="Montserrat Bold"/>
                <a:sym typeface="Montserrat Bold"/>
              </a:defRPr>
            </a:lvl1pPr>
          </a:lstStyle>
          <a:p>
            <a:r>
              <a:rPr lang="fr-FR" sz="8000" dirty="0"/>
              <a:t>OBJECTIF DE LA CAMPAGNE</a:t>
            </a:r>
            <a:endParaRPr sz="8000" dirty="0"/>
          </a:p>
        </p:txBody>
      </p:sp>
      <p:sp>
        <p:nvSpPr>
          <p:cNvPr id="160" name="ISPRIC est un établissement d'enseignement supérieur privé base à Bamako. Fondé en 1999, il est aujourd’hui une référence en matière d'enseignement supérieur privé en faveur des professionnels du secteur privé et public ainsi que des étudiants du Mali et"/>
          <p:cNvSpPr txBox="1">
            <a:spLocks noGrp="1"/>
          </p:cNvSpPr>
          <p:nvPr>
            <p:ph type="subTitle" sz="quarter" idx="1"/>
          </p:nvPr>
        </p:nvSpPr>
        <p:spPr>
          <a:xfrm>
            <a:off x="12525154" y="3253563"/>
            <a:ext cx="11483162" cy="9229060"/>
          </a:xfrm>
          <a:prstGeom prst="rect">
            <a:avLst/>
          </a:prstGeom>
        </p:spPr>
        <p:txBody>
          <a:bodyPr>
            <a:normAutofit/>
          </a:bodyPr>
          <a:lstStyle>
            <a:lvl1pPr algn="just" defTabSz="457200">
              <a:defRPr sz="2500" b="0">
                <a:latin typeface="Montserrat Regular"/>
                <a:ea typeface="Montserrat Regular"/>
                <a:cs typeface="Montserrat Regular"/>
                <a:sym typeface="Montserrat Regular"/>
              </a:defRPr>
            </a:lvl1pPr>
          </a:lstStyle>
          <a:p>
            <a:endParaRPr lang="fr-CM" sz="3200" dirty="0"/>
          </a:p>
          <a:p>
            <a:endParaRPr lang="fr-CM" sz="3200" dirty="0"/>
          </a:p>
          <a:p>
            <a:pPr>
              <a:lnSpc>
                <a:spcPct val="115000"/>
              </a:lnSpc>
            </a:pPr>
            <a:r>
              <a:rPr lang="fr-FR" sz="3200" b="1" dirty="0">
                <a:effectLst/>
                <a:latin typeface="Century Gothic" panose="020B0502020202020204" pitchFamily="34" charset="0"/>
                <a:ea typeface="Times New Roman" panose="02020603050405020304" pitchFamily="18" charset="0"/>
              </a:rPr>
              <a:t>OBJECTIF GENERAL</a:t>
            </a:r>
            <a:endParaRPr lang="fr-CM" sz="3600" dirty="0">
              <a:effectLst/>
              <a:latin typeface="Times New Roman" panose="02020603050405020304" pitchFamily="18" charset="0"/>
              <a:ea typeface="Times New Roman" panose="02020603050405020304" pitchFamily="18" charset="0"/>
            </a:endParaRPr>
          </a:p>
          <a:p>
            <a:pPr>
              <a:lnSpc>
                <a:spcPct val="115000"/>
              </a:lnSpc>
            </a:pPr>
            <a:r>
              <a:rPr lang="fr-FR" sz="3200" dirty="0">
                <a:effectLst/>
                <a:latin typeface="Century Gothic" panose="020B0502020202020204" pitchFamily="34" charset="0"/>
                <a:ea typeface="Times New Roman" panose="02020603050405020304" pitchFamily="18" charset="0"/>
              </a:rPr>
              <a:t> </a:t>
            </a:r>
            <a:endParaRPr lang="fr-CM" sz="3600" dirty="0">
              <a:effectLst/>
              <a:latin typeface="Times New Roman" panose="02020603050405020304" pitchFamily="18" charset="0"/>
              <a:ea typeface="Times New Roman" panose="02020603050405020304" pitchFamily="18" charset="0"/>
            </a:endParaRPr>
          </a:p>
          <a:p>
            <a:pPr algn="just">
              <a:lnSpc>
                <a:spcPct val="115000"/>
              </a:lnSpc>
            </a:pPr>
            <a:r>
              <a:rPr lang="fr-FR" sz="3200" dirty="0">
                <a:effectLst/>
                <a:latin typeface="Century Gothic" panose="020B0502020202020204" pitchFamily="34" charset="0"/>
                <a:ea typeface="Times New Roman" panose="02020603050405020304" pitchFamily="18" charset="0"/>
              </a:rPr>
              <a:t>L’objectif visé par la mise en place de ce dispositif est de réduire voire éradiquer les mauvaises pratiques et les faux frais qui renchérissent le coût de passage, alourdissent les procédures de passage des marchandises et entachent la notoriété et la compétitivité du Port de Kribi. </a:t>
            </a:r>
            <a:endParaRPr lang="fr-CM" sz="3600" dirty="0">
              <a:effectLst/>
              <a:latin typeface="Times New Roman" panose="02020603050405020304" pitchFamily="18" charset="0"/>
              <a:ea typeface="Times New Roman" panose="02020603050405020304" pitchFamily="18" charset="0"/>
            </a:endParaRPr>
          </a:p>
          <a:p>
            <a:pPr algn="just">
              <a:lnSpc>
                <a:spcPct val="115000"/>
              </a:lnSpc>
            </a:pPr>
            <a:r>
              <a:rPr lang="fr-FR" sz="3200" dirty="0">
                <a:effectLst/>
                <a:latin typeface="Century Gothic" panose="020B0502020202020204" pitchFamily="34" charset="0"/>
                <a:ea typeface="Times New Roman" panose="02020603050405020304" pitchFamily="18" charset="0"/>
              </a:rPr>
              <a:t> </a:t>
            </a:r>
            <a:endParaRPr lang="fr-CM" sz="3600" dirty="0">
              <a:effectLst/>
              <a:latin typeface="Times New Roman" panose="02020603050405020304" pitchFamily="18" charset="0"/>
              <a:ea typeface="Times New Roman" panose="02020603050405020304" pitchFamily="18" charset="0"/>
            </a:endParaRPr>
          </a:p>
          <a:p>
            <a:pPr algn="just">
              <a:lnSpc>
                <a:spcPct val="115000"/>
              </a:lnSpc>
            </a:pPr>
            <a:r>
              <a:rPr lang="fr-FR" sz="3200" b="1" dirty="0">
                <a:effectLst/>
                <a:latin typeface="Century Gothic" panose="020B0502020202020204" pitchFamily="34" charset="0"/>
                <a:ea typeface="Times New Roman" panose="02020603050405020304" pitchFamily="18" charset="0"/>
              </a:rPr>
              <a:t>OBJECTIFS SPECIFIQUES</a:t>
            </a:r>
            <a:endParaRPr lang="fr-CM" sz="3600" dirty="0">
              <a:effectLst/>
              <a:latin typeface="Times New Roman" panose="02020603050405020304" pitchFamily="18" charset="0"/>
              <a:ea typeface="Times New Roman" panose="02020603050405020304" pitchFamily="18" charset="0"/>
            </a:endParaRPr>
          </a:p>
          <a:p>
            <a:pPr algn="just">
              <a:lnSpc>
                <a:spcPct val="115000"/>
              </a:lnSpc>
            </a:pPr>
            <a:r>
              <a:rPr lang="fr-FR" sz="3200" dirty="0">
                <a:effectLst/>
                <a:latin typeface="Century Gothic" panose="020B0502020202020204" pitchFamily="34" charset="0"/>
                <a:ea typeface="Times New Roman" panose="02020603050405020304" pitchFamily="18" charset="0"/>
              </a:rPr>
              <a:t> </a:t>
            </a:r>
            <a:endParaRPr lang="fr-CM" sz="3600" dirty="0">
              <a:effectLst/>
              <a:latin typeface="Times New Roman" panose="02020603050405020304" pitchFamily="18" charset="0"/>
              <a:ea typeface="Times New Roman" panose="02020603050405020304" pitchFamily="18" charset="0"/>
            </a:endParaRPr>
          </a:p>
          <a:p>
            <a:r>
              <a:rPr lang="fr-FR" sz="3200" dirty="0">
                <a:effectLst/>
                <a:latin typeface="Century Gothic" panose="020B0502020202020204" pitchFamily="34" charset="0"/>
                <a:ea typeface="Times New Roman" panose="02020603050405020304" pitchFamily="18" charset="0"/>
                <a:cs typeface="Times New Roman" panose="02020603050405020304" pitchFamily="18" charset="0"/>
              </a:rPr>
              <a:t>De manière spécifique, il s’agira de mettre en place des actions dites administratives visant à informer, sensibiliser, communiquer et dénoncer et des actions dites de terrains visant à faire le suivi et la veille relatives auxdites actions </a:t>
            </a:r>
            <a:endParaRPr lang="fr-CM" sz="3200" dirty="0"/>
          </a:p>
          <a:p>
            <a:endParaRPr sz="1800" dirty="0"/>
          </a:p>
        </p:txBody>
      </p:sp>
      <p:pic>
        <p:nvPicPr>
          <p:cNvPr id="161" name="Image" descr="Image"/>
          <p:cNvPicPr>
            <a:picLocks noChangeAspect="1"/>
          </p:cNvPicPr>
          <p:nvPr/>
        </p:nvPicPr>
        <p:blipFill>
          <a:blip r:embed="rId3"/>
          <a:stretch>
            <a:fillRect/>
          </a:stretch>
        </p:blipFill>
        <p:spPr>
          <a:xfrm>
            <a:off x="1094152" y="11661189"/>
            <a:ext cx="3491337" cy="992697"/>
          </a:xfrm>
          <a:prstGeom prst="rect">
            <a:avLst/>
          </a:prstGeom>
          <a:ln w="12700">
            <a:miter lim="400000"/>
          </a:ln>
        </p:spPr>
      </p:pic>
      <p:pic>
        <p:nvPicPr>
          <p:cNvPr id="162" name="Image" descr="Image"/>
          <p:cNvPicPr>
            <a:picLocks noChangeAspect="1"/>
          </p:cNvPicPr>
          <p:nvPr/>
        </p:nvPicPr>
        <p:blipFill>
          <a:blip r:embed="rId4"/>
          <a:stretch>
            <a:fillRect/>
          </a:stretch>
        </p:blipFill>
        <p:spPr>
          <a:xfrm>
            <a:off x="17716356" y="9309674"/>
            <a:ext cx="6690399" cy="4605741"/>
          </a:xfrm>
          <a:prstGeom prst="rect">
            <a:avLst/>
          </a:prstGeom>
          <a:ln w="12700">
            <a:miter lim="400000"/>
          </a:ln>
        </p:spPr>
      </p:pic>
    </p:spTree>
    <p:extLst>
      <p:ext uri="{BB962C8B-B14F-4D97-AF65-F5344CB8AC3E}">
        <p14:creationId xmlns:p14="http://schemas.microsoft.com/office/powerpoint/2010/main" val="10924458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83550" y="-24063"/>
            <a:ext cx="24467550" cy="13785252"/>
          </a:xfrm>
          <a:prstGeom prst="rect">
            <a:avLst/>
          </a:prstGeom>
          <a:ln w="12700">
            <a:miter lim="400000"/>
          </a:ln>
        </p:spPr>
      </p:pic>
      <p:sp>
        <p:nvSpPr>
          <p:cNvPr id="172" name="Diapo 3"/>
          <p:cNvSpPr txBox="1">
            <a:spLocks noGrp="1"/>
          </p:cNvSpPr>
          <p:nvPr>
            <p:ph type="ctrTitle"/>
          </p:nvPr>
        </p:nvSpPr>
        <p:spPr>
          <a:xfrm>
            <a:off x="627437" y="1056758"/>
            <a:ext cx="5606940" cy="2167899"/>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Les cibles</a:t>
            </a:r>
            <a:endParaRPr dirty="0"/>
          </a:p>
        </p:txBody>
      </p:sp>
      <p:pic>
        <p:nvPicPr>
          <p:cNvPr id="174" name="Image" descr="Image"/>
          <p:cNvPicPr>
            <a:picLocks noChangeAspect="1"/>
          </p:cNvPicPr>
          <p:nvPr/>
        </p:nvPicPr>
        <p:blipFill>
          <a:blip r:embed="rId3"/>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4"/>
          <a:stretch>
            <a:fillRect/>
          </a:stretch>
        </p:blipFill>
        <p:spPr>
          <a:xfrm>
            <a:off x="1075316" y="11655834"/>
            <a:ext cx="3529008" cy="1003408"/>
          </a:xfrm>
          <a:prstGeom prst="rect">
            <a:avLst/>
          </a:prstGeom>
          <a:ln w="12700">
            <a:miter lim="400000"/>
          </a:ln>
        </p:spPr>
      </p:pic>
      <p:sp>
        <p:nvSpPr>
          <p:cNvPr id="7" name="Diapo 3">
            <a:extLst>
              <a:ext uri="{FF2B5EF4-FFF2-40B4-BE49-F238E27FC236}">
                <a16:creationId xmlns:a16="http://schemas.microsoft.com/office/drawing/2014/main" id="{E81A6DBB-CA3A-74CD-DDFD-FE5CC2DEE3D5}"/>
              </a:ext>
            </a:extLst>
          </p:cNvPr>
          <p:cNvSpPr txBox="1">
            <a:spLocks/>
          </p:cNvSpPr>
          <p:nvPr/>
        </p:nvSpPr>
        <p:spPr>
          <a:xfrm>
            <a:off x="8094767" y="1513811"/>
            <a:ext cx="9613845" cy="2167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90000" lnSpcReduction="10000"/>
          </a:bodyPr>
          <a:lstStyle>
            <a:lvl1pPr marL="0" marR="0" indent="0" algn="ctr" defTabSz="2438338" rtl="0" latinLnBrk="0">
              <a:lnSpc>
                <a:spcPct val="80000"/>
              </a:lnSpc>
              <a:spcBef>
                <a:spcPts val="0"/>
              </a:spcBef>
              <a:spcAft>
                <a:spcPts val="0"/>
              </a:spcAft>
              <a:buClrTx/>
              <a:buSzTx/>
              <a:buFontTx/>
              <a:buNone/>
              <a:tabLst/>
              <a:defRPr sz="10100" b="0" i="0" u="none" strike="noStrike" cap="none" spc="-202" baseline="0">
                <a:solidFill>
                  <a:srgbClr val="CE6B26"/>
                </a:solidFill>
                <a:uFillTx/>
                <a:latin typeface="Montserrat Bold"/>
                <a:ea typeface="Montserrat Bold"/>
                <a:cs typeface="Montserrat Bold"/>
                <a:sym typeface="Montserrat Bold"/>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fr-FR" dirty="0"/>
              <a:t>Les résultats attendus</a:t>
            </a:r>
          </a:p>
        </p:txBody>
      </p:sp>
      <p:sp>
        <p:nvSpPr>
          <p:cNvPr id="5" name="ZoneTexte 4">
            <a:extLst>
              <a:ext uri="{FF2B5EF4-FFF2-40B4-BE49-F238E27FC236}">
                <a16:creationId xmlns:a16="http://schemas.microsoft.com/office/drawing/2014/main" id="{75F84415-6F41-1A22-975E-1A491C93B6D8}"/>
              </a:ext>
            </a:extLst>
          </p:cNvPr>
          <p:cNvSpPr txBox="1"/>
          <p:nvPr/>
        </p:nvSpPr>
        <p:spPr>
          <a:xfrm>
            <a:off x="627437" y="3471436"/>
            <a:ext cx="7467330" cy="4989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5000"/>
              </a:lnSpc>
              <a:tabLst>
                <a:tab pos="1857375" algn="l"/>
              </a:tabLst>
            </a:pPr>
            <a:r>
              <a:rPr lang="fr-FR" sz="4000" b="1" dirty="0">
                <a:solidFill>
                  <a:schemeClr val="tx1">
                    <a:lumMod val="5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fr-CM" sz="4400" dirty="0">
              <a:solidFill>
                <a:schemeClr val="tx1">
                  <a:lumMod val="50000"/>
                </a:schemeClr>
              </a:solidFill>
              <a:effectLst/>
              <a:latin typeface="Times New Roman" panose="02020603050405020304" pitchFamily="18" charset="0"/>
              <a:ea typeface="Times New Roman" panose="02020603050405020304" pitchFamily="18" charset="0"/>
            </a:endParaRPr>
          </a:p>
          <a:p>
            <a:pPr algn="l">
              <a:lnSpc>
                <a:spcPct val="115000"/>
              </a:lnSpc>
              <a:tabLst>
                <a:tab pos="1857375" algn="l"/>
              </a:tabLst>
            </a:pPr>
            <a:r>
              <a:rPr lang="fr-FR" sz="4000" dirty="0">
                <a:solidFill>
                  <a:schemeClr val="tx1">
                    <a:lumMod val="50000"/>
                  </a:schemeClr>
                </a:solidFill>
                <a:effectLst/>
                <a:latin typeface="Century Gothic" panose="020B0502020202020204" pitchFamily="34" charset="0"/>
                <a:ea typeface="Times New Roman" panose="02020603050405020304" pitchFamily="18" charset="0"/>
                <a:cs typeface="Arial" panose="020B0604020202020204" pitchFamily="34" charset="0"/>
              </a:rPr>
              <a:t>Ce dispositif est destiné aux usagers du Port en dehors des acteurs majeurs de la place portuaire (concessionnaires, Douanes et Administrations Publiques).</a:t>
            </a:r>
            <a:endParaRPr lang="fr-CM" sz="4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9" name="ZoneTexte 8">
            <a:extLst>
              <a:ext uri="{FF2B5EF4-FFF2-40B4-BE49-F238E27FC236}">
                <a16:creationId xmlns:a16="http://schemas.microsoft.com/office/drawing/2014/main" id="{88BCDDEA-7A05-9522-39DF-224CFA2A37D3}"/>
              </a:ext>
            </a:extLst>
          </p:cNvPr>
          <p:cNvSpPr txBox="1"/>
          <p:nvPr/>
        </p:nvSpPr>
        <p:spPr>
          <a:xfrm>
            <a:off x="8562283" y="3772745"/>
            <a:ext cx="15194280" cy="7695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15000"/>
              </a:lnSpc>
              <a:buFont typeface="Century Gothic" panose="020B0502020202020204" pitchFamily="34" charset="0"/>
              <a:buChar char="-"/>
            </a:pPr>
            <a:r>
              <a:rPr lang="fr-FR"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Une mise en évidence des tarifs règlementaires ;</a:t>
            </a:r>
            <a:endParaRPr lang="fr-CM" sz="3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entury Gothic" panose="020B0502020202020204" pitchFamily="34" charset="0"/>
              <a:buChar char="-"/>
            </a:pPr>
            <a:r>
              <a:rPr lang="fr-FR"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Une maitrise par les usagers de la place portuaire de Kribi de tous les tarifs y compris les TEL (Travail Extra Legal) douaniers réglementaires ;</a:t>
            </a:r>
            <a:endParaRPr lang="fr-CM" sz="3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entury Gothic" panose="020B0502020202020204" pitchFamily="34" charset="0"/>
              <a:buChar char="-"/>
            </a:pPr>
            <a:r>
              <a:rPr lang="fr-FR"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Une limitation voire une éradication de la prolifération des faux frais et des mauvaises pratiques sur la place portuaire de Kribi ;</a:t>
            </a:r>
            <a:endParaRPr lang="fr-CM" sz="3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entury Gothic" panose="020B0502020202020204" pitchFamily="34" charset="0"/>
              <a:buChar char="-"/>
            </a:pPr>
            <a:r>
              <a:rPr lang="fr-FR"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Une réduction du coût de passage des marchandises à l’import, à l’export et en transit ;</a:t>
            </a:r>
            <a:endParaRPr lang="fr-CM" sz="3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entury Gothic" panose="020B0502020202020204" pitchFamily="34" charset="0"/>
              <a:buChar char="-"/>
            </a:pPr>
            <a:r>
              <a:rPr lang="fr-FR"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L’affichage de panneaux sur lesquels seront inscrits des messages dissuasifs à l’attention des usagers de la place portuaire ;</a:t>
            </a:r>
            <a:endParaRPr lang="fr-CM" sz="3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entury Gothic" panose="020B0502020202020204" pitchFamily="34" charset="0"/>
              <a:buChar char="-"/>
            </a:pPr>
            <a:r>
              <a:rPr lang="fr-FR"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Une mise en place des astuces de dénonciation via numéro vert ou boîtes de dénonciation. </a:t>
            </a:r>
            <a:endParaRPr lang="fr-CM" sz="3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83550" y="-69519"/>
            <a:ext cx="24467550" cy="13785252"/>
          </a:xfrm>
          <a:prstGeom prst="rect">
            <a:avLst/>
          </a:prstGeom>
          <a:ln w="12700">
            <a:miter lim="400000"/>
          </a:ln>
        </p:spPr>
      </p:pic>
      <p:sp>
        <p:nvSpPr>
          <p:cNvPr id="172" name="Diapo 3"/>
          <p:cNvSpPr txBox="1">
            <a:spLocks noGrp="1"/>
          </p:cNvSpPr>
          <p:nvPr>
            <p:ph type="ctrTitle"/>
          </p:nvPr>
        </p:nvSpPr>
        <p:spPr>
          <a:xfrm>
            <a:off x="627436" y="1056758"/>
            <a:ext cx="15323764" cy="2167899"/>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LE PROBLÈME A RÉSOUDRE</a:t>
            </a:r>
          </a:p>
        </p:txBody>
      </p:sp>
      <p:pic>
        <p:nvPicPr>
          <p:cNvPr id="174" name="Image" descr="Image"/>
          <p:cNvPicPr>
            <a:picLocks noChangeAspect="1"/>
          </p:cNvPicPr>
          <p:nvPr/>
        </p:nvPicPr>
        <p:blipFill>
          <a:blip r:embed="rId3"/>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4"/>
          <a:stretch>
            <a:fillRect/>
          </a:stretch>
        </p:blipFill>
        <p:spPr>
          <a:xfrm>
            <a:off x="1075316" y="11655834"/>
            <a:ext cx="3529008" cy="1003408"/>
          </a:xfrm>
          <a:prstGeom prst="rect">
            <a:avLst/>
          </a:prstGeom>
          <a:ln w="12700">
            <a:miter lim="400000"/>
          </a:ln>
        </p:spPr>
      </p:pic>
      <p:sp>
        <p:nvSpPr>
          <p:cNvPr id="5" name="ZoneTexte 4">
            <a:extLst>
              <a:ext uri="{FF2B5EF4-FFF2-40B4-BE49-F238E27FC236}">
                <a16:creationId xmlns:a16="http://schemas.microsoft.com/office/drawing/2014/main" id="{75F84415-6F41-1A22-975E-1A491C93B6D8}"/>
              </a:ext>
            </a:extLst>
          </p:cNvPr>
          <p:cNvSpPr txBox="1"/>
          <p:nvPr/>
        </p:nvSpPr>
        <p:spPr>
          <a:xfrm>
            <a:off x="1541837" y="4523743"/>
            <a:ext cx="20429163" cy="4249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5000"/>
              </a:lnSpc>
              <a:tabLst>
                <a:tab pos="1857375" algn="l"/>
              </a:tabLst>
            </a:pPr>
            <a:r>
              <a:rPr lang="fr-CM" sz="6000" dirty="0">
                <a:solidFill>
                  <a:schemeClr val="tx1">
                    <a:lumMod val="50000"/>
                  </a:schemeClr>
                </a:solidFill>
                <a:effectLst/>
                <a:ea typeface="Times New Roman" panose="02020603050405020304" pitchFamily="18" charset="0"/>
              </a:rPr>
              <a:t>COMMENT SENSIBILISER L’ENSEMBLE DES ACTEURS SUR CETTE PROBLEMATIQUE ET MAINTENIR UN NIVEAU DE CONFIANCE ELEVE AUPRES DES PARTENAIRES?</a:t>
            </a:r>
          </a:p>
        </p:txBody>
      </p:sp>
    </p:spTree>
    <p:extLst>
      <p:ext uri="{BB962C8B-B14F-4D97-AF65-F5344CB8AC3E}">
        <p14:creationId xmlns:p14="http://schemas.microsoft.com/office/powerpoint/2010/main" val="17280482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0" y="-69252"/>
            <a:ext cx="24467550" cy="13785252"/>
          </a:xfrm>
          <a:prstGeom prst="rect">
            <a:avLst/>
          </a:prstGeom>
          <a:ln w="12700">
            <a:miter lim="400000"/>
          </a:ln>
        </p:spPr>
      </p:pic>
      <p:sp>
        <p:nvSpPr>
          <p:cNvPr id="172" name="Diapo 3"/>
          <p:cNvSpPr txBox="1">
            <a:spLocks noGrp="1"/>
          </p:cNvSpPr>
          <p:nvPr>
            <p:ph type="ctrTitle"/>
          </p:nvPr>
        </p:nvSpPr>
        <p:spPr>
          <a:xfrm>
            <a:off x="664786" y="166665"/>
            <a:ext cx="9257404" cy="1780185"/>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Stratégie créative</a:t>
            </a:r>
            <a:endParaRPr dirty="0"/>
          </a:p>
        </p:txBody>
      </p:sp>
      <p:sp>
        <p:nvSpPr>
          <p:cNvPr id="173" name="ISPRIC est un établissement d'enseignement supérieur privé base à Bamako. Fondé en 1999, il est aujourd’hui une référence en matière d'enseignement supérieur privé en faveur des professionnels."/>
          <p:cNvSpPr txBox="1">
            <a:spLocks noGrp="1"/>
          </p:cNvSpPr>
          <p:nvPr>
            <p:ph type="subTitle" sz="half" idx="1"/>
          </p:nvPr>
        </p:nvSpPr>
        <p:spPr>
          <a:xfrm>
            <a:off x="1075316" y="2283214"/>
            <a:ext cx="22073442" cy="8079986"/>
          </a:xfrm>
          <a:prstGeom prst="rect">
            <a:avLst/>
          </a:prstGeom>
        </p:spPr>
        <p:txBody>
          <a:bodyPr>
            <a:normAutofit fontScale="85000" lnSpcReduction="20000"/>
          </a:bodyPr>
          <a:lstStyle>
            <a:lvl1pPr algn="ctr" defTabSz="457200">
              <a:lnSpc>
                <a:spcPct val="110000"/>
              </a:lnSpc>
              <a:defRPr sz="5100" b="0">
                <a:solidFill>
                  <a:srgbClr val="FFFFFF"/>
                </a:solidFill>
                <a:latin typeface="Montserrat Bold"/>
                <a:ea typeface="Montserrat Bold"/>
                <a:cs typeface="Montserrat Bold"/>
                <a:sym typeface="Montserrat Bold"/>
              </a:defRPr>
            </a:lvl1pPr>
          </a:lstStyle>
          <a:p>
            <a:pPr algn="l"/>
            <a:r>
              <a:rPr lang="fr-FR" sz="4800" b="1" dirty="0">
                <a:solidFill>
                  <a:schemeClr val="tx1">
                    <a:lumMod val="50000"/>
                  </a:schemeClr>
                </a:solidFill>
              </a:rPr>
              <a:t>Dans le cadre de cette campagne, plusieurs point sont à prendre en compte dans la conception des éléments et du narratif.</a:t>
            </a:r>
          </a:p>
          <a:p>
            <a:pPr algn="l"/>
            <a:endParaRPr lang="fr-FR" sz="4800" b="1" dirty="0">
              <a:solidFill>
                <a:schemeClr val="tx1">
                  <a:lumMod val="50000"/>
                </a:schemeClr>
              </a:solidFill>
            </a:endParaRPr>
          </a:p>
          <a:p>
            <a:pPr marL="685800" indent="-685800" algn="l">
              <a:buFontTx/>
              <a:buChar char="-"/>
            </a:pPr>
            <a:r>
              <a:rPr lang="fr-FR" sz="4300" b="1" u="sng" dirty="0">
                <a:solidFill>
                  <a:schemeClr val="tx1">
                    <a:lumMod val="50000"/>
                  </a:schemeClr>
                </a:solidFill>
              </a:rPr>
              <a:t>l’aspect institutionnel</a:t>
            </a:r>
            <a:r>
              <a:rPr lang="fr-FR" sz="4300" dirty="0">
                <a:solidFill>
                  <a:schemeClr val="tx1">
                    <a:lumMod val="50000"/>
                  </a:schemeClr>
                </a:solidFill>
              </a:rPr>
              <a:t>: le PAK est une institution parapublique et ne peut s’adresse a ses partenaire tel que la douane et le Port de Kribi dans un ton approprié afin de préserver le cadre collaboratif entre les différentes parties</a:t>
            </a:r>
          </a:p>
          <a:p>
            <a:pPr marL="685800" indent="-685800" algn="l">
              <a:buFontTx/>
              <a:buChar char="-"/>
            </a:pPr>
            <a:endParaRPr lang="fr-FR" sz="4300" dirty="0">
              <a:solidFill>
                <a:schemeClr val="tx1">
                  <a:lumMod val="50000"/>
                </a:schemeClr>
              </a:solidFill>
            </a:endParaRPr>
          </a:p>
          <a:p>
            <a:pPr marL="685800" indent="-685800" algn="l">
              <a:buFontTx/>
              <a:buChar char="-"/>
            </a:pPr>
            <a:r>
              <a:rPr lang="fr-FR" sz="4300" b="1" u="sng" dirty="0">
                <a:solidFill>
                  <a:schemeClr val="tx1">
                    <a:lumMod val="50000"/>
                  </a:schemeClr>
                </a:solidFill>
              </a:rPr>
              <a:t>La diversité des cible</a:t>
            </a:r>
            <a:r>
              <a:rPr lang="fr-FR" sz="4300" dirty="0">
                <a:solidFill>
                  <a:schemeClr val="tx1">
                    <a:lumMod val="50000"/>
                  </a:schemeClr>
                </a:solidFill>
              </a:rPr>
              <a:t>: la campagne actuelle s’adresse en meme temps a des cible interne et externes et le message ainsi que les supports doivent permettre a tout le monde de se sentir concerné</a:t>
            </a:r>
          </a:p>
          <a:p>
            <a:pPr marL="685800" indent="-685800" algn="l">
              <a:buFontTx/>
              <a:buChar char="-"/>
            </a:pPr>
            <a:endParaRPr lang="fr-FR" sz="4300" dirty="0">
              <a:solidFill>
                <a:schemeClr val="tx1">
                  <a:lumMod val="50000"/>
                </a:schemeClr>
              </a:solidFill>
            </a:endParaRPr>
          </a:p>
          <a:p>
            <a:pPr marL="685800" indent="-685800" algn="l">
              <a:buFontTx/>
              <a:buChar char="-"/>
            </a:pPr>
            <a:r>
              <a:rPr lang="fr-FR" sz="4300" b="1" u="sng" dirty="0">
                <a:solidFill>
                  <a:schemeClr val="tx1">
                    <a:lumMod val="50000"/>
                  </a:schemeClr>
                </a:solidFill>
              </a:rPr>
              <a:t>Moderne</a:t>
            </a:r>
            <a:r>
              <a:rPr lang="fr-FR" sz="4300" dirty="0">
                <a:solidFill>
                  <a:schemeClr val="tx1">
                    <a:lumMod val="50000"/>
                  </a:schemeClr>
                </a:solidFill>
              </a:rPr>
              <a:t>: dans le cadre de cette campagne le PAK doit adopter une méthode moderne et une stratégie de communication et meme de prise de voix se doit attractive afin de capter l’attention </a:t>
            </a:r>
            <a:r>
              <a:rPr lang="fr-FR" sz="4300" dirty="0" err="1">
                <a:solidFill>
                  <a:schemeClr val="tx1">
                    <a:lumMod val="50000"/>
                  </a:schemeClr>
                </a:solidFill>
              </a:rPr>
              <a:t>deu</a:t>
            </a:r>
            <a:r>
              <a:rPr lang="fr-FR" sz="4300" dirty="0">
                <a:solidFill>
                  <a:schemeClr val="tx1">
                    <a:lumMod val="50000"/>
                  </a:schemeClr>
                </a:solidFill>
              </a:rPr>
              <a:t> cœur de cible bien souvent réfractaire à ce type de campagne</a:t>
            </a:r>
          </a:p>
          <a:p>
            <a:pPr marL="685800" indent="-685800" algn="l">
              <a:buFontTx/>
              <a:buChar char="-"/>
            </a:pPr>
            <a:endParaRPr lang="fr-FR" sz="4300" dirty="0">
              <a:solidFill>
                <a:schemeClr val="tx1">
                  <a:lumMod val="50000"/>
                </a:schemeClr>
              </a:solidFill>
            </a:endParaRPr>
          </a:p>
          <a:p>
            <a:pPr marL="685800" indent="-685800" algn="l">
              <a:buFontTx/>
              <a:buChar char="-"/>
            </a:pPr>
            <a:endParaRPr lang="fr-FR" sz="4800" b="1" dirty="0">
              <a:solidFill>
                <a:schemeClr val="tx1">
                  <a:lumMod val="50000"/>
                </a:schemeClr>
              </a:solidFill>
            </a:endParaRPr>
          </a:p>
          <a:p>
            <a:pPr algn="l"/>
            <a:endParaRPr lang="fr-FR" sz="4800" b="1" dirty="0">
              <a:solidFill>
                <a:schemeClr val="tx1">
                  <a:lumMod val="50000"/>
                </a:schemeClr>
              </a:solidFill>
            </a:endParaRPr>
          </a:p>
        </p:txBody>
      </p:sp>
      <p:pic>
        <p:nvPicPr>
          <p:cNvPr id="174" name="Image" descr="Image"/>
          <p:cNvPicPr>
            <a:picLocks noChangeAspect="1"/>
          </p:cNvPicPr>
          <p:nvPr/>
        </p:nvPicPr>
        <p:blipFill>
          <a:blip r:embed="rId3"/>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4"/>
          <a:stretch>
            <a:fillRect/>
          </a:stretch>
        </p:blipFill>
        <p:spPr>
          <a:xfrm>
            <a:off x="1075316" y="11655834"/>
            <a:ext cx="3529008" cy="1003408"/>
          </a:xfrm>
          <a:prstGeom prst="rect">
            <a:avLst/>
          </a:prstGeom>
          <a:ln w="12700">
            <a:miter lim="400000"/>
          </a:ln>
        </p:spPr>
      </p:pic>
    </p:spTree>
    <p:extLst>
      <p:ext uri="{BB962C8B-B14F-4D97-AF65-F5344CB8AC3E}">
        <p14:creationId xmlns:p14="http://schemas.microsoft.com/office/powerpoint/2010/main" val="4003187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0" y="-69252"/>
            <a:ext cx="24467550" cy="13785252"/>
          </a:xfrm>
          <a:prstGeom prst="rect">
            <a:avLst/>
          </a:prstGeom>
          <a:ln w="12700">
            <a:miter lim="400000"/>
          </a:ln>
        </p:spPr>
      </p:pic>
      <p:sp>
        <p:nvSpPr>
          <p:cNvPr id="172" name="Diapo 3"/>
          <p:cNvSpPr txBox="1">
            <a:spLocks noGrp="1"/>
          </p:cNvSpPr>
          <p:nvPr>
            <p:ph type="ctrTitle"/>
          </p:nvPr>
        </p:nvSpPr>
        <p:spPr>
          <a:xfrm>
            <a:off x="385386" y="863600"/>
            <a:ext cx="14219614" cy="1763874"/>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LA GRANDE IDEE / le Narratif</a:t>
            </a:r>
            <a:endParaRPr dirty="0"/>
          </a:p>
        </p:txBody>
      </p:sp>
      <p:sp>
        <p:nvSpPr>
          <p:cNvPr id="173" name="ISPRIC est un établissement d'enseignement supérieur privé base à Bamako. Fondé en 1999, il est aujourd’hui une référence en matière d'enseignement supérieur privé en faveur des professionnels."/>
          <p:cNvSpPr txBox="1">
            <a:spLocks noGrp="1"/>
          </p:cNvSpPr>
          <p:nvPr>
            <p:ph type="subTitle" sz="half" idx="1"/>
          </p:nvPr>
        </p:nvSpPr>
        <p:spPr>
          <a:xfrm>
            <a:off x="1027190" y="2627474"/>
            <a:ext cx="14854495" cy="8855611"/>
          </a:xfrm>
          <a:prstGeom prst="rect">
            <a:avLst/>
          </a:prstGeom>
        </p:spPr>
        <p:txBody>
          <a:bodyPr>
            <a:normAutofit/>
          </a:bodyPr>
          <a:lstStyle>
            <a:lvl1pPr algn="ctr" defTabSz="457200">
              <a:lnSpc>
                <a:spcPct val="110000"/>
              </a:lnSpc>
              <a:defRPr sz="5100" b="0">
                <a:solidFill>
                  <a:srgbClr val="FFFFFF"/>
                </a:solidFill>
                <a:latin typeface="Montserrat Bold"/>
                <a:ea typeface="Montserrat Bold"/>
                <a:cs typeface="Montserrat Bold"/>
                <a:sym typeface="Montserrat Bold"/>
              </a:defRPr>
            </a:lvl1pPr>
          </a:lstStyle>
          <a:p>
            <a:pPr algn="l"/>
            <a:r>
              <a:rPr lang="fr-FR" sz="3200" dirty="0">
                <a:solidFill>
                  <a:schemeClr val="tx1">
                    <a:lumMod val="50000"/>
                  </a:schemeClr>
                </a:solidFill>
                <a:latin typeface="+mn-lt"/>
              </a:rPr>
              <a:t>Le port de Kribi est une entreprise qui représente le poumon de ce nouveau complexe industrialo portuaire. Plusieurs autres entité, entreprises (privés et parapubliques) doivent contribuer à fluidifier le circuit économique  et stimuler l’attractivité de Kribi. </a:t>
            </a:r>
          </a:p>
          <a:p>
            <a:pPr algn="l"/>
            <a:endParaRPr lang="fr-FR" sz="3200" dirty="0">
              <a:solidFill>
                <a:schemeClr val="tx1">
                  <a:lumMod val="50000"/>
                </a:schemeClr>
              </a:solidFill>
              <a:latin typeface="+mn-lt"/>
            </a:endParaRPr>
          </a:p>
          <a:p>
            <a:pPr algn="l"/>
            <a:r>
              <a:rPr lang="fr-FR" sz="3200" dirty="0">
                <a:solidFill>
                  <a:schemeClr val="tx1">
                    <a:lumMod val="50000"/>
                  </a:schemeClr>
                </a:solidFill>
                <a:latin typeface="+mn-lt"/>
              </a:rPr>
              <a:t>Ce systèmes ne saurait fonctionner sir les operateur économiques font face à la corruption ou aux faux frais qui empêche de faire des économie ou meme de réaliser des opérations dans des délais cours. </a:t>
            </a:r>
          </a:p>
          <a:p>
            <a:pPr algn="l"/>
            <a:endParaRPr lang="fr-FR" sz="3200" dirty="0">
              <a:solidFill>
                <a:schemeClr val="tx1">
                  <a:lumMod val="50000"/>
                </a:schemeClr>
              </a:solidFill>
              <a:latin typeface="+mn-lt"/>
            </a:endParaRPr>
          </a:p>
          <a:p>
            <a:pPr algn="l"/>
            <a:r>
              <a:rPr lang="fr-FR" sz="3200" dirty="0">
                <a:solidFill>
                  <a:schemeClr val="tx1">
                    <a:lumMod val="50000"/>
                  </a:schemeClr>
                </a:solidFill>
                <a:latin typeface="+mn-lt"/>
              </a:rPr>
              <a:t>C’est la raison pour laquelle tout doit etre clair! Les couts, les rôles, les délais… tout doit etre clair afin que chacun sachent à quoi s’en tenir. </a:t>
            </a:r>
          </a:p>
          <a:p>
            <a:pPr algn="l"/>
            <a:endParaRPr lang="fr-FR" sz="3200" dirty="0">
              <a:solidFill>
                <a:schemeClr val="tx1">
                  <a:lumMod val="50000"/>
                </a:schemeClr>
              </a:solidFill>
              <a:latin typeface="+mn-lt"/>
            </a:endParaRPr>
          </a:p>
          <a:p>
            <a:pPr algn="l"/>
            <a:r>
              <a:rPr lang="fr-FR" sz="3200" dirty="0">
                <a:solidFill>
                  <a:schemeClr val="tx1">
                    <a:lumMod val="50000"/>
                  </a:schemeClr>
                </a:solidFill>
                <a:latin typeface="+mn-lt"/>
              </a:rPr>
              <a:t>Au lieu de stigmatiser ses partenaires ou créer un clash avec la douane, le PAK joue la carte de la « transparence ».</a:t>
            </a:r>
          </a:p>
          <a:p>
            <a:pPr algn="l"/>
            <a:endParaRPr lang="fr-FR" sz="3200" dirty="0">
              <a:solidFill>
                <a:schemeClr val="tx1">
                  <a:lumMod val="50000"/>
                </a:schemeClr>
              </a:solidFill>
              <a:latin typeface="+mn-lt"/>
            </a:endParaRPr>
          </a:p>
          <a:p>
            <a:pPr algn="l"/>
            <a:r>
              <a:rPr lang="fr-FR" sz="3200" dirty="0">
                <a:solidFill>
                  <a:schemeClr val="tx1">
                    <a:lumMod val="50000"/>
                  </a:schemeClr>
                </a:solidFill>
                <a:highlight>
                  <a:srgbClr val="FFFF00"/>
                </a:highlight>
                <a:latin typeface="+mn-lt"/>
              </a:rPr>
              <a:t>Si tout est clair alors les operateurs n’auront pas l’occasion de créer les faux frais.</a:t>
            </a:r>
          </a:p>
        </p:txBody>
      </p:sp>
      <p:pic>
        <p:nvPicPr>
          <p:cNvPr id="174" name="Image" descr="Image"/>
          <p:cNvPicPr>
            <a:picLocks noChangeAspect="1"/>
          </p:cNvPicPr>
          <p:nvPr/>
        </p:nvPicPr>
        <p:blipFill>
          <a:blip r:embed="rId4"/>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5"/>
          <a:stretch>
            <a:fillRect/>
          </a:stretch>
        </p:blipFill>
        <p:spPr>
          <a:xfrm>
            <a:off x="1075316" y="11655834"/>
            <a:ext cx="3529008" cy="1003408"/>
          </a:xfrm>
          <a:prstGeom prst="rect">
            <a:avLst/>
          </a:prstGeom>
          <a:ln w="12700">
            <a:miter lim="400000"/>
          </a:ln>
        </p:spPr>
      </p:pic>
      <p:pic>
        <p:nvPicPr>
          <p:cNvPr id="3" name="Image 2">
            <a:extLst>
              <a:ext uri="{FF2B5EF4-FFF2-40B4-BE49-F238E27FC236}">
                <a16:creationId xmlns:a16="http://schemas.microsoft.com/office/drawing/2014/main" id="{BAF9AF66-DE47-1F7E-0264-01FF3BCBD1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3223" y="2034295"/>
            <a:ext cx="6484063" cy="6484063"/>
          </a:xfrm>
          <a:prstGeom prst="rect">
            <a:avLst/>
          </a:prstGeom>
        </p:spPr>
      </p:pic>
    </p:spTree>
    <p:extLst>
      <p:ext uri="{BB962C8B-B14F-4D97-AF65-F5344CB8AC3E}">
        <p14:creationId xmlns:p14="http://schemas.microsoft.com/office/powerpoint/2010/main" val="31254957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41775" y="-88356"/>
            <a:ext cx="24467550" cy="13785252"/>
          </a:xfrm>
          <a:prstGeom prst="rect">
            <a:avLst/>
          </a:prstGeom>
          <a:ln w="12700">
            <a:miter lim="400000"/>
          </a:ln>
        </p:spPr>
      </p:pic>
      <p:sp>
        <p:nvSpPr>
          <p:cNvPr id="172" name="Diapo 3"/>
          <p:cNvSpPr txBox="1">
            <a:spLocks noGrp="1"/>
          </p:cNvSpPr>
          <p:nvPr>
            <p:ph type="ctrTitle"/>
          </p:nvPr>
        </p:nvSpPr>
        <p:spPr>
          <a:xfrm>
            <a:off x="385386" y="19104"/>
            <a:ext cx="5125077" cy="1763874"/>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SPOT TV</a:t>
            </a:r>
            <a:endParaRPr dirty="0"/>
          </a:p>
        </p:txBody>
      </p:sp>
      <p:sp>
        <p:nvSpPr>
          <p:cNvPr id="173" name="ISPRIC est un établissement d'enseignement supérieur privé base à Bamako. Fondé en 1999, il est aujourd’hui une référence en matière d'enseignement supérieur privé en faveur des professionnels."/>
          <p:cNvSpPr txBox="1">
            <a:spLocks noGrp="1"/>
          </p:cNvSpPr>
          <p:nvPr>
            <p:ph type="subTitle" sz="half" idx="1"/>
          </p:nvPr>
        </p:nvSpPr>
        <p:spPr>
          <a:xfrm>
            <a:off x="576470" y="3018412"/>
            <a:ext cx="10913165" cy="5668388"/>
          </a:xfrm>
          <a:prstGeom prst="rect">
            <a:avLst/>
          </a:prstGeom>
        </p:spPr>
        <p:txBody>
          <a:bodyPr>
            <a:normAutofit/>
          </a:bodyPr>
          <a:lstStyle>
            <a:lvl1pPr algn="ctr" defTabSz="457200">
              <a:lnSpc>
                <a:spcPct val="110000"/>
              </a:lnSpc>
              <a:defRPr sz="5100" b="0">
                <a:solidFill>
                  <a:srgbClr val="FFFFFF"/>
                </a:solidFill>
                <a:latin typeface="Montserrat Bold"/>
                <a:ea typeface="Montserrat Bold"/>
                <a:cs typeface="Montserrat Bold"/>
                <a:sym typeface="Montserrat Bold"/>
              </a:defRPr>
            </a:lvl1pPr>
          </a:lstStyle>
          <a:p>
            <a:pPr algn="l"/>
            <a:r>
              <a:rPr lang="fr-FR" sz="3600" dirty="0">
                <a:solidFill>
                  <a:schemeClr val="tx1">
                    <a:lumMod val="50000"/>
                  </a:schemeClr>
                </a:solidFill>
                <a:latin typeface="+mn-lt"/>
              </a:rPr>
              <a:t>VIDEO courte d’une minute qui nous plonge dans une sorte de monologue du PAK. Les texte défilent pendant les 20 premières secondent et la vidéos faire un retour en arrière pour créer un effet d’appropriation de l’idée.</a:t>
            </a:r>
          </a:p>
          <a:p>
            <a:pPr algn="l"/>
            <a:endParaRPr lang="fr-FR" sz="3600" dirty="0">
              <a:solidFill>
                <a:schemeClr val="tx1">
                  <a:lumMod val="50000"/>
                </a:schemeClr>
              </a:solidFill>
              <a:latin typeface="+mn-lt"/>
            </a:endParaRPr>
          </a:p>
          <a:p>
            <a:pPr algn="l"/>
            <a:endParaRPr lang="fr-FR" sz="3600" dirty="0">
              <a:solidFill>
                <a:schemeClr val="tx1">
                  <a:lumMod val="50000"/>
                </a:schemeClr>
              </a:solidFill>
              <a:latin typeface="+mn-lt"/>
            </a:endParaRPr>
          </a:p>
          <a:p>
            <a:pPr algn="l"/>
            <a:r>
              <a:rPr lang="fr-FR" sz="3600" dirty="0">
                <a:solidFill>
                  <a:schemeClr val="tx1">
                    <a:lumMod val="50000"/>
                  </a:schemeClr>
                </a:solidFill>
                <a:latin typeface="+mn-lt"/>
              </a:rPr>
              <a:t>                  VOIX OFF </a:t>
            </a:r>
          </a:p>
          <a:p>
            <a:pPr algn="l"/>
            <a:r>
              <a:rPr lang="fr-FR" sz="3600" dirty="0">
                <a:solidFill>
                  <a:schemeClr val="tx1">
                    <a:lumMod val="50000"/>
                  </a:schemeClr>
                </a:solidFill>
                <a:latin typeface="+mn-lt"/>
              </a:rPr>
              <a:t> </a:t>
            </a:r>
          </a:p>
        </p:txBody>
      </p:sp>
      <p:pic>
        <p:nvPicPr>
          <p:cNvPr id="174" name="Image" descr="Image"/>
          <p:cNvPicPr>
            <a:picLocks noChangeAspect="1"/>
          </p:cNvPicPr>
          <p:nvPr/>
        </p:nvPicPr>
        <p:blipFill>
          <a:blip r:embed="rId4"/>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5"/>
          <a:stretch>
            <a:fillRect/>
          </a:stretch>
        </p:blipFill>
        <p:spPr>
          <a:xfrm>
            <a:off x="1075316" y="11655834"/>
            <a:ext cx="3529008" cy="1003408"/>
          </a:xfrm>
          <a:prstGeom prst="rect">
            <a:avLst/>
          </a:prstGeom>
          <a:ln w="12700">
            <a:miter lim="400000"/>
          </a:ln>
        </p:spPr>
      </p:pic>
      <p:sp>
        <p:nvSpPr>
          <p:cNvPr id="4" name="ZoneTexte 3">
            <a:extLst>
              <a:ext uri="{FF2B5EF4-FFF2-40B4-BE49-F238E27FC236}">
                <a16:creationId xmlns:a16="http://schemas.microsoft.com/office/drawing/2014/main" id="{D9ED072F-2873-F344-D70B-96DDED65E9A3}"/>
              </a:ext>
            </a:extLst>
          </p:cNvPr>
          <p:cNvSpPr txBox="1"/>
          <p:nvPr/>
        </p:nvSpPr>
        <p:spPr>
          <a:xfrm>
            <a:off x="13554748" y="472629"/>
            <a:ext cx="9802061" cy="104336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3200" dirty="0">
                <a:solidFill>
                  <a:schemeClr val="bg1"/>
                </a:solidFill>
              </a:rPr>
              <a:t>Au Port de KRIBI tout est clair et net,</a:t>
            </a:r>
          </a:p>
          <a:p>
            <a:r>
              <a:rPr lang="fr-FR" sz="3200" dirty="0">
                <a:solidFill>
                  <a:schemeClr val="bg1"/>
                </a:solidFill>
              </a:rPr>
              <a:t>Pour nous et nos partenaires,</a:t>
            </a:r>
          </a:p>
          <a:p>
            <a:r>
              <a:rPr lang="fr-FR" sz="3200" dirty="0">
                <a:solidFill>
                  <a:schemeClr val="bg1"/>
                </a:solidFill>
              </a:rPr>
              <a:t>C’est un objectif majeur</a:t>
            </a:r>
          </a:p>
          <a:p>
            <a:r>
              <a:rPr lang="fr-FR" sz="3200" dirty="0">
                <a:solidFill>
                  <a:schemeClr val="bg1"/>
                </a:solidFill>
              </a:rPr>
              <a:t>Eviter la corruption,</a:t>
            </a:r>
          </a:p>
          <a:p>
            <a:r>
              <a:rPr lang="fr-FR" sz="3200" dirty="0">
                <a:solidFill>
                  <a:schemeClr val="bg1"/>
                </a:solidFill>
              </a:rPr>
              <a:t>Les faux frais,</a:t>
            </a:r>
          </a:p>
          <a:p>
            <a:r>
              <a:rPr lang="fr-FR" sz="3200" dirty="0">
                <a:solidFill>
                  <a:schemeClr val="bg1"/>
                </a:solidFill>
              </a:rPr>
              <a:t>Le </a:t>
            </a:r>
            <a:r>
              <a:rPr lang="fr-FR" sz="3200" dirty="0" err="1">
                <a:solidFill>
                  <a:schemeClr val="bg1"/>
                </a:solidFill>
              </a:rPr>
              <a:t>Tchoko</a:t>
            </a:r>
            <a:r>
              <a:rPr lang="fr-FR" sz="3200" dirty="0">
                <a:solidFill>
                  <a:schemeClr val="bg1"/>
                </a:solidFill>
              </a:rPr>
              <a:t> pour faire avancer les dossiers.</a:t>
            </a:r>
          </a:p>
          <a:p>
            <a:r>
              <a:rPr lang="fr-FR" sz="3200" dirty="0">
                <a:solidFill>
                  <a:schemeClr val="bg1"/>
                </a:solidFill>
              </a:rPr>
              <a:t>5 ans après nous sommes fiers car ça marche.</a:t>
            </a:r>
          </a:p>
          <a:p>
            <a:r>
              <a:rPr lang="fr-FR" sz="3200" dirty="0">
                <a:solidFill>
                  <a:schemeClr val="bg1"/>
                </a:solidFill>
              </a:rPr>
              <a:t>Oui ça marche,</a:t>
            </a:r>
          </a:p>
          <a:p>
            <a:r>
              <a:rPr lang="fr-FR" sz="3200" dirty="0">
                <a:solidFill>
                  <a:schemeClr val="bg1"/>
                </a:solidFill>
              </a:rPr>
              <a:t>5 ans après nous sommes fiers</a:t>
            </a:r>
          </a:p>
          <a:p>
            <a:r>
              <a:rPr lang="fr-FR" sz="3200" dirty="0">
                <a:solidFill>
                  <a:schemeClr val="bg1"/>
                </a:solidFill>
              </a:rPr>
              <a:t>car pour faire avancer les dossiers,</a:t>
            </a:r>
          </a:p>
          <a:p>
            <a:r>
              <a:rPr lang="fr-FR" sz="3200" dirty="0">
                <a:solidFill>
                  <a:schemeClr val="bg1"/>
                </a:solidFill>
              </a:rPr>
              <a:t>Pas besoin de </a:t>
            </a:r>
            <a:r>
              <a:rPr lang="fr-FR" sz="3200" dirty="0" err="1">
                <a:solidFill>
                  <a:schemeClr val="bg1"/>
                </a:solidFill>
              </a:rPr>
              <a:t>Tchoko</a:t>
            </a:r>
            <a:r>
              <a:rPr lang="fr-FR" sz="3200" dirty="0">
                <a:solidFill>
                  <a:schemeClr val="bg1"/>
                </a:solidFill>
              </a:rPr>
              <a:t>,</a:t>
            </a:r>
          </a:p>
          <a:p>
            <a:r>
              <a:rPr lang="fr-FR" sz="3200" dirty="0">
                <a:solidFill>
                  <a:schemeClr val="bg1"/>
                </a:solidFill>
              </a:rPr>
              <a:t>Pas de faux frais</a:t>
            </a:r>
          </a:p>
          <a:p>
            <a:r>
              <a:rPr lang="fr-FR" sz="3200" dirty="0">
                <a:solidFill>
                  <a:schemeClr val="bg1"/>
                </a:solidFill>
              </a:rPr>
              <a:t>Pas de corruption</a:t>
            </a:r>
          </a:p>
          <a:p>
            <a:r>
              <a:rPr lang="fr-FR" sz="3200" dirty="0">
                <a:solidFill>
                  <a:schemeClr val="bg1"/>
                </a:solidFill>
              </a:rPr>
              <a:t>Ça reste un objectif majeur</a:t>
            </a:r>
          </a:p>
          <a:p>
            <a:r>
              <a:rPr lang="fr-FR" sz="3200" dirty="0">
                <a:solidFill>
                  <a:schemeClr val="bg1"/>
                </a:solidFill>
              </a:rPr>
              <a:t>Pour nous et nos partenaires,</a:t>
            </a:r>
          </a:p>
          <a:p>
            <a:r>
              <a:rPr lang="fr-FR" sz="3200" dirty="0">
                <a:solidFill>
                  <a:schemeClr val="bg1"/>
                </a:solidFill>
              </a:rPr>
              <a:t>Au Port de Kribi, tout est clair et Net !</a:t>
            </a:r>
          </a:p>
          <a:p>
            <a:r>
              <a:rPr lang="fr-FR" sz="3200" dirty="0">
                <a:solidFill>
                  <a:schemeClr val="bg1"/>
                </a:solidFill>
              </a:rPr>
              <a:t>----------------------------------------------------</a:t>
            </a:r>
          </a:p>
          <a:p>
            <a:r>
              <a:rPr lang="fr-FR" sz="3200" dirty="0">
                <a:solidFill>
                  <a:schemeClr val="bg1"/>
                </a:solidFill>
              </a:rPr>
              <a:t>C’est une vision Gouvernementale,</a:t>
            </a:r>
          </a:p>
          <a:p>
            <a:r>
              <a:rPr lang="fr-FR" sz="3200" dirty="0">
                <a:solidFill>
                  <a:schemeClr val="bg1"/>
                </a:solidFill>
              </a:rPr>
              <a:t>Un engagement de la Direction du PAK,</a:t>
            </a:r>
          </a:p>
          <a:p>
            <a:r>
              <a:rPr lang="fr-FR" sz="3200" dirty="0">
                <a:solidFill>
                  <a:schemeClr val="bg1"/>
                </a:solidFill>
              </a:rPr>
              <a:t>Au-delà de tout, c’est un besoin social …</a:t>
            </a:r>
          </a:p>
          <a:p>
            <a:r>
              <a:rPr lang="fr-FR" sz="3200" dirty="0">
                <a:solidFill>
                  <a:schemeClr val="bg1"/>
                </a:solidFill>
              </a:rPr>
              <a:t>Restons engagé contre les faux frais !</a:t>
            </a:r>
          </a:p>
        </p:txBody>
      </p:sp>
      <p:sp>
        <p:nvSpPr>
          <p:cNvPr id="5" name="Flèche : droite 4">
            <a:extLst>
              <a:ext uri="{FF2B5EF4-FFF2-40B4-BE49-F238E27FC236}">
                <a16:creationId xmlns:a16="http://schemas.microsoft.com/office/drawing/2014/main" id="{0BADBC01-F9FC-15CA-3981-09372F762A9C}"/>
              </a:ext>
            </a:extLst>
          </p:cNvPr>
          <p:cNvSpPr/>
          <p:nvPr/>
        </p:nvSpPr>
        <p:spPr>
          <a:xfrm>
            <a:off x="6677895" y="7340391"/>
            <a:ext cx="3119950" cy="690587"/>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M"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445748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3"/>
          <a:stretch>
            <a:fillRect/>
          </a:stretch>
        </p:blipFill>
        <p:spPr>
          <a:xfrm>
            <a:off x="-41775" y="-88356"/>
            <a:ext cx="24467550" cy="13785252"/>
          </a:xfrm>
          <a:prstGeom prst="rect">
            <a:avLst/>
          </a:prstGeom>
          <a:ln w="12700">
            <a:miter lim="400000"/>
          </a:ln>
        </p:spPr>
      </p:pic>
      <p:sp>
        <p:nvSpPr>
          <p:cNvPr id="172" name="Diapo 3"/>
          <p:cNvSpPr txBox="1">
            <a:spLocks noGrp="1"/>
          </p:cNvSpPr>
          <p:nvPr>
            <p:ph type="ctrTitle"/>
          </p:nvPr>
        </p:nvSpPr>
        <p:spPr>
          <a:xfrm>
            <a:off x="385386" y="19104"/>
            <a:ext cx="5125077" cy="1763874"/>
          </a:xfrm>
          <a:prstGeom prst="rect">
            <a:avLst/>
          </a:prstGeom>
        </p:spPr>
        <p:txBody>
          <a:bodyPr>
            <a:normAutofit fontScale="90000"/>
          </a:bodyPr>
          <a:lstStyle>
            <a:lvl1pPr algn="ctr">
              <a:defRPr sz="10100" b="0" spc="-202">
                <a:solidFill>
                  <a:srgbClr val="CE6B26"/>
                </a:solidFill>
                <a:latin typeface="Montserrat Bold"/>
                <a:ea typeface="Montserrat Bold"/>
                <a:cs typeface="Montserrat Bold"/>
                <a:sym typeface="Montserrat Bold"/>
              </a:defRPr>
            </a:lvl1pPr>
          </a:lstStyle>
          <a:p>
            <a:r>
              <a:rPr lang="fr-FR" dirty="0"/>
              <a:t>SPOT TV</a:t>
            </a:r>
            <a:endParaRPr dirty="0"/>
          </a:p>
        </p:txBody>
      </p:sp>
      <p:pic>
        <p:nvPicPr>
          <p:cNvPr id="174" name="Image" descr="Image"/>
          <p:cNvPicPr>
            <a:picLocks noChangeAspect="1"/>
          </p:cNvPicPr>
          <p:nvPr/>
        </p:nvPicPr>
        <p:blipFill>
          <a:blip r:embed="rId4"/>
          <a:stretch>
            <a:fillRect/>
          </a:stretch>
        </p:blipFill>
        <p:spPr>
          <a:xfrm>
            <a:off x="17751830" y="9145398"/>
            <a:ext cx="6690428" cy="4605741"/>
          </a:xfrm>
          <a:prstGeom prst="rect">
            <a:avLst/>
          </a:prstGeom>
          <a:ln w="12700">
            <a:miter lim="400000"/>
          </a:ln>
        </p:spPr>
      </p:pic>
      <p:pic>
        <p:nvPicPr>
          <p:cNvPr id="175" name="Image" descr="Image"/>
          <p:cNvPicPr>
            <a:picLocks noChangeAspect="1"/>
          </p:cNvPicPr>
          <p:nvPr/>
        </p:nvPicPr>
        <p:blipFill>
          <a:blip r:embed="rId5"/>
          <a:stretch>
            <a:fillRect/>
          </a:stretch>
        </p:blipFill>
        <p:spPr>
          <a:xfrm>
            <a:off x="1075316" y="11655834"/>
            <a:ext cx="3529008" cy="1003408"/>
          </a:xfrm>
          <a:prstGeom prst="rect">
            <a:avLst/>
          </a:prstGeom>
          <a:ln w="12700">
            <a:miter lim="400000"/>
          </a:ln>
        </p:spPr>
      </p:pic>
      <p:sp>
        <p:nvSpPr>
          <p:cNvPr id="3" name="ZoneTexte 2">
            <a:extLst>
              <a:ext uri="{FF2B5EF4-FFF2-40B4-BE49-F238E27FC236}">
                <a16:creationId xmlns:a16="http://schemas.microsoft.com/office/drawing/2014/main" id="{4422BCE8-5AB7-BC36-BC00-1656918B5636}"/>
              </a:ext>
            </a:extLst>
          </p:cNvPr>
          <p:cNvSpPr txBox="1"/>
          <p:nvPr/>
        </p:nvSpPr>
        <p:spPr>
          <a:xfrm>
            <a:off x="5919281" y="6597985"/>
            <a:ext cx="1234440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4800" dirty="0">
                <a:hlinkClick r:id="rId6"/>
              </a:rPr>
              <a:t>https://we.tl/t-i2hQQZzEwH</a:t>
            </a:r>
            <a:endParaRPr lang="fr-FR" sz="4800" dirty="0"/>
          </a:p>
          <a:p>
            <a:endParaRPr lang="fr-FR" sz="4800" dirty="0"/>
          </a:p>
        </p:txBody>
      </p:sp>
      <p:sp>
        <p:nvSpPr>
          <p:cNvPr id="4" name="Diapo 3">
            <a:extLst>
              <a:ext uri="{FF2B5EF4-FFF2-40B4-BE49-F238E27FC236}">
                <a16:creationId xmlns:a16="http://schemas.microsoft.com/office/drawing/2014/main" id="{C7492B8C-D0A6-804E-0D96-816EB0DCE791}"/>
              </a:ext>
            </a:extLst>
          </p:cNvPr>
          <p:cNvSpPr txBox="1">
            <a:spLocks/>
          </p:cNvSpPr>
          <p:nvPr/>
        </p:nvSpPr>
        <p:spPr>
          <a:xfrm>
            <a:off x="4604324" y="4396551"/>
            <a:ext cx="15493021" cy="1763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fontScale="97500"/>
          </a:bodyPr>
          <a:lstStyle>
            <a:lvl1pPr marL="0" marR="0" indent="0" algn="ctr" defTabSz="2438338" rtl="0" latinLnBrk="0">
              <a:lnSpc>
                <a:spcPct val="80000"/>
              </a:lnSpc>
              <a:spcBef>
                <a:spcPts val="0"/>
              </a:spcBef>
              <a:spcAft>
                <a:spcPts val="0"/>
              </a:spcAft>
              <a:buClrTx/>
              <a:buSzTx/>
              <a:buFontTx/>
              <a:buNone/>
              <a:tabLst/>
              <a:defRPr sz="10100" b="0" i="0" u="none" strike="noStrike" cap="none" spc="-202" baseline="0">
                <a:solidFill>
                  <a:srgbClr val="CE6B26"/>
                </a:solidFill>
                <a:uFillTx/>
                <a:latin typeface="Montserrat Bold"/>
                <a:ea typeface="Montserrat Bold"/>
                <a:cs typeface="Montserrat Bold"/>
                <a:sym typeface="Montserrat Bold"/>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r>
              <a:rPr lang="fr-FR" sz="7200" dirty="0">
                <a:solidFill>
                  <a:schemeClr val="bg1"/>
                </a:solidFill>
              </a:rPr>
              <a:t>Lien de téléchargement</a:t>
            </a:r>
          </a:p>
        </p:txBody>
      </p:sp>
    </p:spTree>
    <p:extLst>
      <p:ext uri="{BB962C8B-B14F-4D97-AF65-F5344CB8AC3E}">
        <p14:creationId xmlns:p14="http://schemas.microsoft.com/office/powerpoint/2010/main" val="8600545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ppledVTI">
  <a:themeElements>
    <a:clrScheme name="AnalogousFromRegularSeed_2SEEDS">
      <a:dk1>
        <a:srgbClr val="000000"/>
      </a:dk1>
      <a:lt1>
        <a:srgbClr val="FFFFFF"/>
      </a:lt1>
      <a:dk2>
        <a:srgbClr val="412426"/>
      </a:dk2>
      <a:lt2>
        <a:srgbClr val="E2E8E8"/>
      </a:lt2>
      <a:accent1>
        <a:srgbClr val="B33941"/>
      </a:accent1>
      <a:accent2>
        <a:srgbClr val="C54B86"/>
      </a:accent2>
      <a:accent3>
        <a:srgbClr val="C5764B"/>
      </a:accent3>
      <a:accent4>
        <a:srgbClr val="39B3A4"/>
      </a:accent4>
      <a:accent5>
        <a:srgbClr val="4BA1C5"/>
      </a:accent5>
      <a:accent6>
        <a:srgbClr val="395CB3"/>
      </a:accent6>
      <a:hlink>
        <a:srgbClr val="30928B"/>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2904</TotalTime>
  <Words>1455</Words>
  <Application>Microsoft Office PowerPoint</Application>
  <PresentationFormat>Personnalisé</PresentationFormat>
  <Paragraphs>163</Paragraphs>
  <Slides>14</Slides>
  <Notes>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14</vt:i4>
      </vt:variant>
    </vt:vector>
  </HeadingPairs>
  <TitlesOfParts>
    <vt:vector size="27" baseType="lpstr">
      <vt:lpstr>Arial</vt:lpstr>
      <vt:lpstr>Avenir Next LT Pro</vt:lpstr>
      <vt:lpstr>AvenirNext LT Pro Medium</vt:lpstr>
      <vt:lpstr>Calibri</vt:lpstr>
      <vt:lpstr>Century Gothic</vt:lpstr>
      <vt:lpstr>Helvetica Neue</vt:lpstr>
      <vt:lpstr>Helvetica Neue Medium</vt:lpstr>
      <vt:lpstr>Montserrat Bold</vt:lpstr>
      <vt:lpstr>Montserrat Regular</vt:lpstr>
      <vt:lpstr>Sabon Next LT</vt:lpstr>
      <vt:lpstr>Times New Roman</vt:lpstr>
      <vt:lpstr>21_BasicWhite</vt:lpstr>
      <vt:lpstr>DappledVTI</vt:lpstr>
      <vt:lpstr>CAMPAGNE  « FAUX FRAIS » Port Autonome de Kribi </vt:lpstr>
      <vt:lpstr>Contexte</vt:lpstr>
      <vt:lpstr>OBJECTIF DE LA CAMPAGNE</vt:lpstr>
      <vt:lpstr>Les cibles</vt:lpstr>
      <vt:lpstr>LE PROBLÈME A RÉSOUDRE</vt:lpstr>
      <vt:lpstr>Stratégie créative</vt:lpstr>
      <vt:lpstr>LA GRANDE IDEE / le Narratif</vt:lpstr>
      <vt:lpstr>SPOT TV</vt:lpstr>
      <vt:lpstr>SPOT TV</vt:lpstr>
      <vt:lpstr>SPOT RADIO</vt:lpstr>
      <vt:lpstr>OOH (OUTDOOR)</vt:lpstr>
      <vt:lpstr>DIGITAL</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237 Matanga</dc:creator>
  <cp:lastModifiedBy>DELL</cp:lastModifiedBy>
  <cp:revision>47</cp:revision>
  <dcterms:modified xsi:type="dcterms:W3CDTF">2023-04-03T16:20:19Z</dcterms:modified>
</cp:coreProperties>
</file>